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4"/>
  </p:notesMasterIdLst>
  <p:sldIdLst>
    <p:sldId id="518" r:id="rId2"/>
    <p:sldId id="499" r:id="rId3"/>
    <p:sldId id="500" r:id="rId4"/>
    <p:sldId id="501" r:id="rId5"/>
    <p:sldId id="502" r:id="rId6"/>
    <p:sldId id="503" r:id="rId7"/>
    <p:sldId id="504" r:id="rId8"/>
    <p:sldId id="505" r:id="rId9"/>
    <p:sldId id="506" r:id="rId10"/>
    <p:sldId id="507" r:id="rId11"/>
    <p:sldId id="508" r:id="rId12"/>
    <p:sldId id="509" r:id="rId13"/>
    <p:sldId id="510" r:id="rId14"/>
    <p:sldId id="511" r:id="rId15"/>
    <p:sldId id="512" r:id="rId16"/>
    <p:sldId id="513" r:id="rId17"/>
    <p:sldId id="514" r:id="rId18"/>
    <p:sldId id="515" r:id="rId19"/>
    <p:sldId id="516" r:id="rId20"/>
    <p:sldId id="517" r:id="rId21"/>
    <p:sldId id="519" r:id="rId22"/>
    <p:sldId id="520" r:id="rId23"/>
    <p:sldId id="521" r:id="rId24"/>
    <p:sldId id="522" r:id="rId25"/>
    <p:sldId id="523" r:id="rId26"/>
    <p:sldId id="524" r:id="rId27"/>
    <p:sldId id="525" r:id="rId28"/>
    <p:sldId id="526" r:id="rId29"/>
    <p:sldId id="527" r:id="rId30"/>
    <p:sldId id="528" r:id="rId31"/>
    <p:sldId id="529" r:id="rId32"/>
    <p:sldId id="530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 varScale="1">
        <p:scale>
          <a:sx n="111" d="100"/>
          <a:sy n="111" d="100"/>
        </p:scale>
        <p:origin x="-1620" y="-78"/>
      </p:cViewPr>
      <p:guideLst>
        <p:guide orient="horz" pos="1180"/>
        <p:guide orient="horz" pos="1761"/>
        <p:guide orient="horz" pos="3031"/>
        <p:guide pos="812"/>
        <p:guide pos="4622"/>
        <p:guide pos="19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CC8B9B-8B31-486A-9D19-E28955B93EC0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591FE5-8EA3-4D7C-B7D9-7756A5005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426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F5384A94-BC05-4111-B09D-4A490451E664}" type="datetime1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FE548-3253-4190-B78A-03808A897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F1809-3C19-4939-8698-437B9C267D9D}" type="datetime1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79757-A4A1-4571-AA7B-E00DE9CD6F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E240E-F86F-4858-8FE4-58DD0F186AEC}" type="datetime1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078B2-3876-43A6-BC03-E14EF2FBD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FC025-03BE-41EE-85EF-A59688AD1FDF}" type="datetime1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22539-4751-49C3-98A3-48418B777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A2D76-EABB-4BD3-96A7-5F642FE7A40B}" type="datetime1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CF445-CCBD-4631-B10E-4B0BA6771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25CC3-5134-4719-88BD-C78E5EA2B168}" type="datetime1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563EF-7AB7-47B7-9F19-3E1960A71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5772B-F814-4005-B098-7946DBD03D8D}" type="datetime1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692E6-1BC1-479F-8D3F-2847173E2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88702-74D2-410A-B4A0-7E35A9E639EB}" type="datetime1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E5297-0D47-41E3-B6BF-5462C8A7D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1B175-DFB8-4C5D-B296-E63A3F58A3F2}" type="datetime1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9BF1B-7FE6-4253-B2FD-242A9BF3F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1584E-9713-489E-9F0F-2CDF94C0D73E}" type="datetime1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0D7D2-6DB8-4DEA-A982-B6A53038A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66333-75CA-4686-9562-81EA1C8F7D01}" type="datetime1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146BE-B13E-4B9E-BED3-9DC922F39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8CF14-7AE4-4AB7-8727-E0BB481032C3}" type="datetime1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69682-377A-4771-8B46-B43487154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CE63BC-9E2F-47F5-8A4D-E931FF95DE06}" type="datetime1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5F0DA4-4F25-4358-A91C-79FEC97A2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44" r:id="rId2"/>
    <p:sldLayoutId id="2147484245" r:id="rId3"/>
    <p:sldLayoutId id="2147484250" r:id="rId4"/>
    <p:sldLayoutId id="2147484246" r:id="rId5"/>
    <p:sldLayoutId id="2147484247" r:id="rId6"/>
    <p:sldLayoutId id="2147484251" r:id="rId7"/>
    <p:sldLayoutId id="2147484252" r:id="rId8"/>
    <p:sldLayoutId id="2147484253" r:id="rId9"/>
    <p:sldLayoutId id="2147484254" r:id="rId10"/>
    <p:sldLayoutId id="2147484248" r:id="rId11"/>
    <p:sldLayoutId id="214748425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Inheritance (Part </a:t>
            </a:r>
            <a:r>
              <a:rPr lang="en-US" dirty="0" smtClean="0"/>
              <a:t>2)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5CF445-CCBD-4631-B10E-4B0BA6771AF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Exceptions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all exceptions are objects that are subclasses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java.lang.Throwable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9A820B-E461-4F79-8EDB-519905D203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982663" y="2395538"/>
            <a:ext cx="233838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Throwable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14" name="TextBox 5"/>
          <p:cNvSpPr txBox="1">
            <a:spLocks noChangeArrowheads="1"/>
          </p:cNvSpPr>
          <p:nvPr/>
        </p:nvSpPr>
        <p:spPr bwMode="auto">
          <a:xfrm>
            <a:off x="973138" y="3429000"/>
            <a:ext cx="237648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Exception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Arrow Connector 6"/>
          <p:cNvCxnSpPr>
            <a:stCxn id="17413" idx="2"/>
            <a:endCxn id="17414" idx="0"/>
          </p:cNvCxnSpPr>
          <p:nvPr/>
        </p:nvCxnSpPr>
        <p:spPr>
          <a:xfrm rot="16200000" flipH="1">
            <a:off x="1839120" y="3107531"/>
            <a:ext cx="633412" cy="952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6" name="TextBox 8"/>
          <p:cNvSpPr txBox="1">
            <a:spLocks noChangeArrowheads="1"/>
          </p:cNvSpPr>
          <p:nvPr/>
        </p:nvSpPr>
        <p:spPr bwMode="auto">
          <a:xfrm>
            <a:off x="742950" y="4457700"/>
            <a:ext cx="280035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RuntimeException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endCxn id="17416" idx="0"/>
          </p:cNvCxnSpPr>
          <p:nvPr/>
        </p:nvCxnSpPr>
        <p:spPr>
          <a:xfrm rot="5400000">
            <a:off x="1830388" y="4137025"/>
            <a:ext cx="633412" cy="793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3714750" y="4457700"/>
            <a:ext cx="68580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...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4" name="Straight Arrow Connector 13"/>
          <p:cNvCxnSpPr>
            <a:stCxn id="24" idx="3"/>
            <a:endCxn id="17418" idx="0"/>
          </p:cNvCxnSpPr>
          <p:nvPr/>
        </p:nvCxnSpPr>
        <p:spPr>
          <a:xfrm>
            <a:off x="2151063" y="4060138"/>
            <a:ext cx="1906587" cy="39756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0" name="TextBox 14"/>
          <p:cNvSpPr txBox="1">
            <a:spLocks noChangeArrowheads="1"/>
          </p:cNvSpPr>
          <p:nvPr/>
        </p:nvSpPr>
        <p:spPr bwMode="auto">
          <a:xfrm>
            <a:off x="4572000" y="4457700"/>
            <a:ext cx="68580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...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6" name="Straight Arrow Connector 15"/>
          <p:cNvCxnSpPr>
            <a:stCxn id="24" idx="3"/>
            <a:endCxn id="17420" idx="0"/>
          </p:cNvCxnSpPr>
          <p:nvPr/>
        </p:nvCxnSpPr>
        <p:spPr>
          <a:xfrm>
            <a:off x="2151063" y="4060138"/>
            <a:ext cx="2763837" cy="39756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486400" y="4457700"/>
            <a:ext cx="23939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and many, many more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7423" name="TextBox 26"/>
          <p:cNvSpPr txBox="1">
            <a:spLocks noChangeArrowheads="1"/>
          </p:cNvSpPr>
          <p:nvPr/>
        </p:nvSpPr>
        <p:spPr bwMode="auto">
          <a:xfrm>
            <a:off x="171450" y="5491163"/>
            <a:ext cx="394335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IllegalArgumentException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8" name="Straight Arrow Connector 27"/>
          <p:cNvCxnSpPr>
            <a:endCxn id="17423" idx="0"/>
          </p:cNvCxnSpPr>
          <p:nvPr/>
        </p:nvCxnSpPr>
        <p:spPr>
          <a:xfrm rot="16200000" flipH="1">
            <a:off x="1824037" y="5172076"/>
            <a:ext cx="633413" cy="476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5" name="TextBox 36"/>
          <p:cNvSpPr txBox="1">
            <a:spLocks noChangeArrowheads="1"/>
          </p:cNvSpPr>
          <p:nvPr/>
        </p:nvSpPr>
        <p:spPr bwMode="auto">
          <a:xfrm>
            <a:off x="4349750" y="5486400"/>
            <a:ext cx="68580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...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traight Arrow Connector 37"/>
          <p:cNvCxnSpPr>
            <a:stCxn id="25" idx="3"/>
            <a:endCxn id="17425" idx="0"/>
          </p:cNvCxnSpPr>
          <p:nvPr/>
        </p:nvCxnSpPr>
        <p:spPr>
          <a:xfrm>
            <a:off x="2138362" y="5071725"/>
            <a:ext cx="2554288" cy="41467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7" name="TextBox 38"/>
          <p:cNvSpPr txBox="1">
            <a:spLocks noChangeArrowheads="1"/>
          </p:cNvSpPr>
          <p:nvPr/>
        </p:nvSpPr>
        <p:spPr bwMode="auto">
          <a:xfrm>
            <a:off x="5207000" y="5486400"/>
            <a:ext cx="68580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...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0" name="Straight Arrow Connector 39"/>
          <p:cNvCxnSpPr>
            <a:stCxn id="25" idx="3"/>
            <a:endCxn id="17427" idx="0"/>
          </p:cNvCxnSpPr>
          <p:nvPr/>
        </p:nvCxnSpPr>
        <p:spPr>
          <a:xfrm>
            <a:off x="2138362" y="5071725"/>
            <a:ext cx="3411538" cy="41467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121400" y="5486400"/>
            <a:ext cx="17446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and many more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056438" y="6400800"/>
            <a:ext cx="1397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AJ chapter 9</a:t>
            </a:r>
            <a:endParaRPr lang="en-US" dirty="0">
              <a:latin typeface="+mn-lt"/>
            </a:endParaRPr>
          </a:p>
        </p:txBody>
      </p:sp>
      <p:sp>
        <p:nvSpPr>
          <p:cNvPr id="23" name="Isosceles Triangle 22"/>
          <p:cNvSpPr/>
          <p:nvPr/>
        </p:nvSpPr>
        <p:spPr>
          <a:xfrm>
            <a:off x="2052685" y="2795588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Isosceles Triangle 23"/>
          <p:cNvSpPr/>
          <p:nvPr/>
        </p:nvSpPr>
        <p:spPr>
          <a:xfrm>
            <a:off x="2042367" y="3846162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Isosceles Triangle 24"/>
          <p:cNvSpPr/>
          <p:nvPr/>
        </p:nvSpPr>
        <p:spPr>
          <a:xfrm>
            <a:off x="2029666" y="4857749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User Defined Exceptions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you can define your own exception hierarchy</a:t>
            </a:r>
          </a:p>
          <a:p>
            <a:pPr lvl="1">
              <a:defRPr/>
            </a:pPr>
            <a:r>
              <a:rPr lang="en-CA" dirty="0" smtClean="0"/>
              <a:t>often, you will subclass Exception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5CA6E8-E63E-43F8-8863-10207455AE1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630238" y="2509838"/>
            <a:ext cx="237648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Exception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400050" y="3538538"/>
            <a:ext cx="280035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000" b="1">
                <a:latin typeface="Courier New" pitchFamily="49" charset="0"/>
                <a:cs typeface="Courier New" pitchFamily="49" charset="0"/>
              </a:rPr>
              <a:t>DogException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Arrow Connector 6"/>
          <p:cNvCxnSpPr>
            <a:endCxn id="18438" idx="0"/>
          </p:cNvCxnSpPr>
          <p:nvPr/>
        </p:nvCxnSpPr>
        <p:spPr>
          <a:xfrm rot="5400000">
            <a:off x="1487487" y="3217863"/>
            <a:ext cx="633413" cy="793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0" name="TextBox 11"/>
          <p:cNvSpPr txBox="1">
            <a:spLocks noChangeArrowheads="1"/>
          </p:cNvSpPr>
          <p:nvPr/>
        </p:nvSpPr>
        <p:spPr bwMode="auto">
          <a:xfrm>
            <a:off x="457200" y="4572000"/>
            <a:ext cx="268605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BadSizeException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Straight Arrow Connector 12"/>
          <p:cNvCxnSpPr>
            <a:endCxn id="18440" idx="0"/>
          </p:cNvCxnSpPr>
          <p:nvPr/>
        </p:nvCxnSpPr>
        <p:spPr>
          <a:xfrm rot="16200000" flipH="1">
            <a:off x="1481138" y="4252913"/>
            <a:ext cx="633412" cy="476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2" name="TextBox 19"/>
          <p:cNvSpPr txBox="1">
            <a:spLocks noChangeArrowheads="1"/>
          </p:cNvSpPr>
          <p:nvPr/>
        </p:nvSpPr>
        <p:spPr bwMode="auto">
          <a:xfrm>
            <a:off x="3257550" y="4572000"/>
            <a:ext cx="245745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NoFoodException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3" name="TextBox 20"/>
          <p:cNvSpPr txBox="1">
            <a:spLocks noChangeArrowheads="1"/>
          </p:cNvSpPr>
          <p:nvPr/>
        </p:nvSpPr>
        <p:spPr bwMode="auto">
          <a:xfrm>
            <a:off x="5829300" y="4572000"/>
            <a:ext cx="280035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b="1">
                <a:latin typeface="Courier New" pitchFamily="49" charset="0"/>
                <a:cs typeface="Courier New" pitchFamily="49" charset="0"/>
              </a:rPr>
              <a:t>BadDogException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2" name="Straight Arrow Connector 21"/>
          <p:cNvCxnSpPr>
            <a:stCxn id="16" idx="3"/>
            <a:endCxn id="18442" idx="0"/>
          </p:cNvCxnSpPr>
          <p:nvPr/>
        </p:nvCxnSpPr>
        <p:spPr>
          <a:xfrm>
            <a:off x="1795463" y="4152564"/>
            <a:ext cx="2690812" cy="41943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6" idx="3"/>
            <a:endCxn id="18443" idx="0"/>
          </p:cNvCxnSpPr>
          <p:nvPr/>
        </p:nvCxnSpPr>
        <p:spPr>
          <a:xfrm>
            <a:off x="1795463" y="4152564"/>
            <a:ext cx="5434012" cy="419436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6" name="TextBox 25"/>
          <p:cNvSpPr txBox="1">
            <a:spLocks noChangeArrowheads="1"/>
          </p:cNvSpPr>
          <p:nvPr/>
        </p:nvSpPr>
        <p:spPr bwMode="auto">
          <a:xfrm>
            <a:off x="3429000" y="3314700"/>
            <a:ext cx="51482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DogException extends Exception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1695497" y="2928424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Isosceles Triangle 15"/>
          <p:cNvSpPr/>
          <p:nvPr/>
        </p:nvSpPr>
        <p:spPr>
          <a:xfrm>
            <a:off x="1686767" y="3938588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Exceptions and Inheritance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method that claims to throw a </a:t>
            </a:r>
            <a:r>
              <a:rPr lang="en-CA" i="1" dirty="0" smtClean="0"/>
              <a:t>checked</a:t>
            </a:r>
            <a:r>
              <a:rPr lang="en-CA" dirty="0" smtClean="0"/>
              <a:t> exception of type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is allowed to throw any checked exception type that is a subclass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this makes sense because exceptions are objects and subclass objects are substitutable for ancestor classes</a:t>
            </a:r>
          </a:p>
          <a:p>
            <a:pPr lvl="1">
              <a:defRPr/>
            </a:pPr>
            <a:endParaRPr lang="en-CA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// in Dog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throws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DogException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can throw a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DogException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BadSizeException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        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NoFoodException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 or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BadDogException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A8C88-BA82-4B50-AD72-2F7BD121001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5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method that overrides a superclass method that claims to throw a checked exception of type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can also claim to throw a checked exception of type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or a subclass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remember: a subclass is substitutable for the parent type</a:t>
            </a:r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sz="800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// in Mix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throws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DogException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...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776AC-EF6B-41F3-85BB-340FF89AFB8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Which are Legal?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in Mix 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throws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BadDogException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throws Exception</a:t>
            </a: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throws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DogException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IllegalArgumentException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8754D-9D76-4480-BD1A-EAAA44383BF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026" name="Picture 2" descr="C:\Users\mab\AppData\Local\Microsoft\Windows\Temporary Internet Files\Content.IE5\N6WX5XT3\MCj0432530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1950" y="1771650"/>
            <a:ext cx="70485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mab\AppData\Local\Microsoft\Windows\Temporary Internet Files\Content.IE5\N6WX5XT3\MCj0432530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1950" y="5060950"/>
            <a:ext cx="70485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mab\AppData\Local\Microsoft\Windows\Temporary Internet Files\Content.IE5\YNZ1GS70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43850" y="2795588"/>
            <a:ext cx="6731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C:\Users\mab\AppData\Local\Microsoft\Windows\Temporary Internet Files\Content.IE5\N6WX5XT3\MCj0432530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70813" y="3832249"/>
            <a:ext cx="70485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Review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Inheritance models the ______ relationship between classes.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Dog is a ______ of Object.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Dog is a ______ of Mix.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Can a Dog instance do everything a Mix instance can?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Can a Mix instance do everything a Dog instance can?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Is a Dog instance substitutable for a Mix instance?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Is a Mix instance substitutable for a Dog instance?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ECE086-87F6-4AFC-9B2D-11311D171E3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8"/>
              <a:defRPr/>
            </a:pPr>
            <a:r>
              <a:rPr lang="en-CA" dirty="0" smtClean="0"/>
              <a:t>Can a subclass use the private fields of its superclass?</a:t>
            </a:r>
          </a:p>
          <a:p>
            <a:pPr marL="514350" indent="-514350">
              <a:buFont typeface="+mj-lt"/>
              <a:buAutoNum type="arabicPeriod" startAt="8"/>
              <a:defRPr/>
            </a:pPr>
            <a:r>
              <a:rPr lang="en-CA" dirty="0" smtClean="0"/>
              <a:t>Can a subclass use the private methods of its superclass?</a:t>
            </a:r>
          </a:p>
          <a:p>
            <a:pPr marL="514350" indent="-514350">
              <a:buFont typeface="+mj-lt"/>
              <a:buAutoNum type="arabicPeriod" startAt="8"/>
              <a:defRPr/>
            </a:pPr>
            <a:r>
              <a:rPr lang="en-CA" dirty="0" smtClean="0"/>
              <a:t>Suppose you have a class X that you do not want anyone to extend. How do you enforce this?</a:t>
            </a:r>
          </a:p>
          <a:p>
            <a:pPr marL="514350" indent="-514350">
              <a:buFont typeface="+mj-lt"/>
              <a:buAutoNum type="arabicPeriod" startAt="8"/>
              <a:defRPr/>
            </a:pPr>
            <a:r>
              <a:rPr lang="en-CA" dirty="0" smtClean="0"/>
              <a:t>Suppose you have an immutable class X. Someone extends X to make it mutable. Is this legal?</a:t>
            </a:r>
          </a:p>
          <a:p>
            <a:pPr marL="514350" indent="-514350">
              <a:buFont typeface="+mj-lt"/>
              <a:buAutoNum type="arabicPeriod" startAt="8"/>
              <a:defRPr/>
            </a:pPr>
            <a:r>
              <a:rPr lang="en-CA" dirty="0" smtClean="0"/>
              <a:t>What do you need to do to enforce immutability?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26FDC-A029-4C82-8FAA-6157FEA1FC8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13"/>
              <a:defRPr/>
            </a:pPr>
            <a:r>
              <a:rPr lang="en-CA" dirty="0" smtClean="0"/>
              <a:t>Suppose you have a class Y that extends X.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Does each X instance have a Y instance inside of it?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How do you construct the Y </a:t>
            </a:r>
            <a:r>
              <a:rPr lang="en-CA" dirty="0" err="1" smtClean="0"/>
              <a:t>subobject</a:t>
            </a:r>
            <a:r>
              <a:rPr lang="en-CA" dirty="0" smtClean="0"/>
              <a:t> inside of the X instance?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What syntax is used to call the superclass constructor?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What is constructed first–the Y </a:t>
            </a:r>
            <a:r>
              <a:rPr lang="en-CA" dirty="0" err="1" smtClean="0"/>
              <a:t>subobject</a:t>
            </a:r>
            <a:r>
              <a:rPr lang="en-CA" dirty="0" smtClean="0"/>
              <a:t> or the X object?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Suppose Y introduces a brand new method that needs to call a public method in X named </a:t>
            </a:r>
            <a:r>
              <a:rPr lang="en-CA" dirty="0" err="1" smtClean="0"/>
              <a:t>xMethod</a:t>
            </a:r>
            <a:r>
              <a:rPr lang="en-CA" dirty="0" smtClean="0"/>
              <a:t>. How does the new Y method call </a:t>
            </a:r>
            <a:r>
              <a:rPr lang="en-CA" dirty="0" err="1" smtClean="0"/>
              <a:t>xMethod</a:t>
            </a:r>
            <a:r>
              <a:rPr lang="en-CA" dirty="0" smtClean="0"/>
              <a:t>?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dirty="0" smtClean="0"/>
              <a:t>Suppose Y overrides a public method in X named </a:t>
            </a:r>
            <a:r>
              <a:rPr lang="en-CA" dirty="0" err="1" smtClean="0"/>
              <a:t>xMethod</a:t>
            </a:r>
            <a:r>
              <a:rPr lang="en-CA" dirty="0" smtClean="0"/>
              <a:t>. How does the overriding Y method call </a:t>
            </a:r>
            <a:r>
              <a:rPr lang="en-CA" dirty="0" err="1" smtClean="0"/>
              <a:t>xMethod</a:t>
            </a:r>
            <a:r>
              <a:rPr lang="en-CA" dirty="0" smtClean="0"/>
              <a:t>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FE09A-71F5-4447-AAF3-BA2E47F7405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14"/>
              <a:defRPr/>
            </a:pPr>
            <a:r>
              <a:rPr lang="en-CA" dirty="0" smtClean="0"/>
              <a:t>Suppose you have a class Y that extends X.</a:t>
            </a:r>
            <a:r>
              <a:rPr lang="en-US" dirty="0" smtClean="0"/>
              <a:t> X has a method with the following precondition: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value must be a multiple of 2</a:t>
            </a:r>
            <a:r>
              <a:rPr lang="en-CA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Y overrides the method which of the following are acceptable preconditions for the overriding method:</a:t>
            </a:r>
          </a:p>
          <a:p>
            <a:pPr marL="788988" lvl="1" indent="-514350">
              <a:buFont typeface="+mj-lt"/>
              <a:buAutoNum type="alphaLcPeriod"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value must be a multiple of 2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value must be odd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value must be a multiple of 2 and must be less than 100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value must be a multiple of 10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@pre. none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429E3A-4F3D-47E6-84F2-24DB11422C0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14"/>
              <a:defRPr/>
            </a:pPr>
            <a:r>
              <a:rPr lang="en-CA" dirty="0" smtClean="0"/>
              <a:t>Suppose you have a class Y that extends X.</a:t>
            </a:r>
            <a:r>
              <a:rPr lang="en-US" dirty="0" smtClean="0"/>
              <a:t> X has a method with the following </a:t>
            </a:r>
            <a:r>
              <a:rPr lang="en-US" dirty="0" err="1" smtClean="0"/>
              <a:t>postcondition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A String of length 10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Y overrides the method which of the following are acceptable </a:t>
            </a:r>
            <a:r>
              <a:rPr lang="en-US" dirty="0" err="1" smtClean="0"/>
              <a:t>postconditions</a:t>
            </a:r>
            <a:r>
              <a:rPr lang="en-US" dirty="0" smtClean="0"/>
              <a:t> for the overriding method:</a:t>
            </a:r>
          </a:p>
          <a:p>
            <a:pPr marL="788988" lvl="1" indent="-514350">
              <a:buFont typeface="+mj-lt"/>
              <a:buAutoNum type="alphaLcPeriod"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A String of length 9 or 10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The String "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weimaraner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An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The same String returned by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788988" lvl="1" indent="-514350">
              <a:buFont typeface="+mj-lt"/>
              <a:buAutoNum type="alphaLcPeriod"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@return – A random String of length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10BCD4-912D-4590-9F58-4ECB89C3D3D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Preconditions and Inheritance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precondition</a:t>
            </a:r>
          </a:p>
          <a:p>
            <a:pPr lvl="1">
              <a:defRPr/>
            </a:pPr>
            <a:r>
              <a:rPr lang="en-CA" dirty="0" smtClean="0"/>
              <a:t>what the method assumes to be true about the arguments passed to it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inheritance (is-a)</a:t>
            </a:r>
          </a:p>
          <a:p>
            <a:pPr lvl="1">
              <a:defRPr/>
            </a:pPr>
            <a:r>
              <a:rPr lang="en-CA" dirty="0" smtClean="0"/>
              <a:t>a subclass is supposed to be able to do everything its </a:t>
            </a:r>
            <a:r>
              <a:rPr lang="en-CA" dirty="0" err="1" smtClean="0"/>
              <a:t>superclasses</a:t>
            </a:r>
            <a:r>
              <a:rPr lang="en-CA" dirty="0" smtClean="0"/>
              <a:t> can do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how do they interact?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B3246-35CB-454D-9C4A-3A9C9E320E4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15"/>
              <a:defRPr/>
            </a:pPr>
            <a:r>
              <a:rPr lang="en-CA" dirty="0" smtClean="0"/>
              <a:t>Suppose Dog </a:t>
            </a:r>
            <a:r>
              <a:rPr lang="en-CA" dirty="0" err="1" smtClean="0"/>
              <a:t>toString</a:t>
            </a:r>
            <a:r>
              <a:rPr lang="en-CA" dirty="0" smtClean="0"/>
              <a:t> has the following </a:t>
            </a:r>
            <a:r>
              <a:rPr lang="en-CA" dirty="0" err="1" smtClean="0"/>
              <a:t>Javadoc</a:t>
            </a:r>
            <a:r>
              <a:rPr lang="en-CA" dirty="0" smtClean="0"/>
              <a:t>: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/*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* Returns a string representation of a dog.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* The string is the size of the dog followed by a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* a space followed by the energy.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* @return The string representation of the dog.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*/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dirty="0" smtClean="0"/>
              <a:t>	Does this affect subclasses of Dog?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8A4BC-980C-41B9-9DD4-29E802448C9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Inheritance Recap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inheritance allows you to create subclasses that are substitutable for their ancestors</a:t>
            </a:r>
          </a:p>
          <a:p>
            <a:pPr lvl="1"/>
            <a:r>
              <a:rPr lang="en-CA" dirty="0" smtClean="0"/>
              <a:t>inheritance interacts with preconditions, </a:t>
            </a:r>
            <a:r>
              <a:rPr lang="en-CA" dirty="0" err="1" smtClean="0"/>
              <a:t>postconditions</a:t>
            </a:r>
            <a:r>
              <a:rPr lang="en-CA" dirty="0" smtClean="0"/>
              <a:t>, and exception throwing</a:t>
            </a:r>
          </a:p>
          <a:p>
            <a:r>
              <a:rPr lang="en-CA" dirty="0" smtClean="0"/>
              <a:t>subclasses</a:t>
            </a:r>
            <a:endParaRPr lang="en-CA" dirty="0"/>
          </a:p>
          <a:p>
            <a:pPr lvl="1"/>
            <a:r>
              <a:rPr lang="en-CA" dirty="0" smtClean="0"/>
              <a:t>inherit all non-private features</a:t>
            </a:r>
          </a:p>
          <a:p>
            <a:pPr lvl="1"/>
            <a:r>
              <a:rPr lang="en-CA" dirty="0" smtClean="0"/>
              <a:t>can add new features</a:t>
            </a:r>
          </a:p>
          <a:p>
            <a:pPr lvl="1"/>
            <a:r>
              <a:rPr lang="en-CA" dirty="0" smtClean="0"/>
              <a:t>can change the behaviour of non-final methods by </a:t>
            </a:r>
            <a:r>
              <a:rPr lang="en-CA" i="1" dirty="0" smtClean="0"/>
              <a:t>overriding</a:t>
            </a:r>
            <a:r>
              <a:rPr lang="en-CA" dirty="0" smtClean="0"/>
              <a:t> the parent method</a:t>
            </a:r>
          </a:p>
          <a:p>
            <a:pPr lvl="1"/>
            <a:r>
              <a:rPr lang="en-CA" dirty="0" smtClean="0"/>
              <a:t>contain an instance of the superclass</a:t>
            </a:r>
          </a:p>
          <a:p>
            <a:pPr lvl="2"/>
            <a:r>
              <a:rPr lang="en-CA" dirty="0" smtClean="0"/>
              <a:t>subclasses must construct the instance via a superclass constructor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415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Puzzle 3</a:t>
            </a:r>
            <a:endParaRPr lang="en-US" smtClean="0"/>
          </a:p>
        </p:txBody>
      </p:sp>
      <p:sp>
        <p:nvSpPr>
          <p:cNvPr id="921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86CC8B-FA4C-444D-B6E1-B1BE1DD3A3D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Write the class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Enigma</a:t>
            </a:r>
            <a:r>
              <a:rPr lang="en-CA" dirty="0" smtClean="0"/>
              <a:t>, which extends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CA" dirty="0" smtClean="0"/>
              <a:t>, so that the following program prints false: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public class Conundrum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Enigma e = new Enigma();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e.equals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(e) 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You must not override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Object.equals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>
                <a:cs typeface="Courier New" pitchFamily="49" charset="0"/>
              </a:rPr>
              <a:t> 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457200" y="5867400"/>
            <a:ext cx="4865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[</a:t>
            </a:r>
            <a:r>
              <a:rPr lang="en-CA" i="1">
                <a:latin typeface="Constantia" pitchFamily="18" charset="0"/>
              </a:rPr>
              <a:t>Java Puzzlers</a:t>
            </a:r>
            <a:r>
              <a:rPr lang="en-CA">
                <a:latin typeface="Constantia" pitchFamily="18" charset="0"/>
              </a:rPr>
              <a:t> by Joshua Block and Neal Gaffer]</a:t>
            </a:r>
            <a:endParaRPr lang="en-US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60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Polymorphism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inheritance allows you to define a base class that has fields and methods</a:t>
            </a:r>
          </a:p>
          <a:p>
            <a:pPr lvl="1">
              <a:defRPr/>
            </a:pPr>
            <a:r>
              <a:rPr lang="en-CA" dirty="0" smtClean="0"/>
              <a:t>classes derived from the base class can use the public and protected base class fields and methods</a:t>
            </a:r>
          </a:p>
          <a:p>
            <a:pPr>
              <a:defRPr/>
            </a:pPr>
            <a:r>
              <a:rPr lang="en-CA" dirty="0" smtClean="0"/>
              <a:t>polymorphism allows the implementer to change the behaviour of the derived class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6853D5-59FE-4EFC-AE09-02CC2B8523C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76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mtClean="0"/>
              <a:t>// client code</a:t>
            </a:r>
          </a:p>
          <a:p>
            <a:r>
              <a:rPr lang="en-CA" smtClean="0"/>
              <a:t>public void print(Dog d) {</a:t>
            </a:r>
          </a:p>
          <a:p>
            <a:r>
              <a:rPr lang="en-CA" smtClean="0"/>
              <a:t>  System.out.println( d.toString() );</a:t>
            </a:r>
          </a:p>
          <a:p>
            <a:r>
              <a:rPr lang="en-CA" smtClean="0"/>
              <a:t>}</a:t>
            </a:r>
          </a:p>
          <a:p>
            <a:endParaRPr lang="en-CA" smtClean="0"/>
          </a:p>
          <a:p>
            <a:r>
              <a:rPr lang="en-CA" smtClean="0"/>
              <a:t>// later on...</a:t>
            </a:r>
          </a:p>
          <a:p>
            <a:r>
              <a:rPr lang="en-CA" smtClean="0"/>
              <a:t>Dog           fido = new Dog();</a:t>
            </a:r>
          </a:p>
          <a:p>
            <a:r>
              <a:rPr lang="en-CA" smtClean="0"/>
              <a:t>CockerSpaniel lady = new CockerSpaniel();</a:t>
            </a:r>
          </a:p>
          <a:p>
            <a:r>
              <a:rPr lang="en-CA" smtClean="0"/>
              <a:t>Mix           mutt = new Mix();</a:t>
            </a:r>
          </a:p>
          <a:p>
            <a:r>
              <a:rPr lang="en-CA" smtClean="0">
                <a:solidFill>
                  <a:srgbClr val="0070C0"/>
                </a:solidFill>
              </a:rPr>
              <a:t>this.print(fido);</a:t>
            </a:r>
          </a:p>
          <a:p>
            <a:r>
              <a:rPr lang="en-CA" smtClean="0">
                <a:solidFill>
                  <a:srgbClr val="FF0000"/>
                </a:solidFill>
              </a:rPr>
              <a:t>this.print(lady);</a:t>
            </a:r>
          </a:p>
          <a:p>
            <a:r>
              <a:rPr lang="en-CA" smtClean="0">
                <a:solidFill>
                  <a:srgbClr val="7030A0"/>
                </a:solidFill>
              </a:rPr>
              <a:t>this.print(mutt);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3DCED-5137-47FF-A312-C54362CD2DA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86200" y="2333625"/>
            <a:ext cx="32178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Dog toString</a:t>
            </a:r>
          </a:p>
          <a:p>
            <a:r>
              <a:rPr lang="en-CA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CockerSpaniel toString</a:t>
            </a:r>
          </a:p>
          <a:p>
            <a:r>
              <a:rPr lang="en-CA" b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Mix toString</a:t>
            </a:r>
            <a:endParaRPr lang="en-US" b="1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85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notice that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fido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lady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mutt</a:t>
            </a:r>
            <a:r>
              <a:rPr lang="en-US" dirty="0" smtClean="0"/>
              <a:t> were declared 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CockerSpaniel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Mutt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what if we change the declared type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fido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lady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mutt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8D626-1826-42A5-A572-D6D88E3B9D3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9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mtClean="0"/>
              <a:t>// client code</a:t>
            </a:r>
          </a:p>
          <a:p>
            <a:r>
              <a:rPr lang="en-CA" smtClean="0"/>
              <a:t>public void print(Dog d) {</a:t>
            </a:r>
          </a:p>
          <a:p>
            <a:r>
              <a:rPr lang="en-CA" smtClean="0"/>
              <a:t>  System.out.println( d.toString() );</a:t>
            </a:r>
          </a:p>
          <a:p>
            <a:r>
              <a:rPr lang="en-CA" smtClean="0"/>
              <a:t>}</a:t>
            </a:r>
          </a:p>
          <a:p>
            <a:endParaRPr lang="en-CA" smtClean="0"/>
          </a:p>
          <a:p>
            <a:r>
              <a:rPr lang="en-CA" smtClean="0"/>
              <a:t>// later on...</a:t>
            </a:r>
          </a:p>
          <a:p>
            <a:r>
              <a:rPr lang="en-CA" smtClean="0"/>
              <a:t>Dog           fido = new Dog();</a:t>
            </a:r>
          </a:p>
          <a:p>
            <a:r>
              <a:rPr lang="en-CA" smtClean="0"/>
              <a:t>Dog           lady = new CockerSpaniel();</a:t>
            </a:r>
          </a:p>
          <a:p>
            <a:r>
              <a:rPr lang="en-CA" smtClean="0"/>
              <a:t>Dog           mutt = new Mix();</a:t>
            </a:r>
          </a:p>
          <a:p>
            <a:r>
              <a:rPr lang="en-CA" smtClean="0">
                <a:solidFill>
                  <a:srgbClr val="0070C0"/>
                </a:solidFill>
              </a:rPr>
              <a:t>this.print(fido);</a:t>
            </a:r>
          </a:p>
          <a:p>
            <a:r>
              <a:rPr lang="en-CA" smtClean="0">
                <a:solidFill>
                  <a:srgbClr val="FF0000"/>
                </a:solidFill>
              </a:rPr>
              <a:t>this.print(lady);</a:t>
            </a:r>
          </a:p>
          <a:p>
            <a:r>
              <a:rPr lang="en-CA" smtClean="0">
                <a:solidFill>
                  <a:srgbClr val="7030A0"/>
                </a:solidFill>
              </a:rPr>
              <a:t>this.print(mutt);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66189-1D37-4AD7-9C12-992D9DCEA42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86200" y="2333625"/>
            <a:ext cx="32178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Dog </a:t>
            </a:r>
            <a:r>
              <a:rPr lang="en-CA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endParaRPr lang="en-CA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CockerSpaniel</a:t>
            </a:r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Mix </a:t>
            </a:r>
            <a:r>
              <a:rPr lang="en-CA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7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if we change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dirty="0" smtClean="0"/>
              <a:t> method parameter type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8D626-1826-42A5-A572-D6D88E3B9D3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1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r>
              <a:rPr lang="en-CA" smtClean="0"/>
              <a:t>// client code</a:t>
            </a:r>
          </a:p>
          <a:p>
            <a:r>
              <a:rPr lang="en-CA" smtClean="0"/>
              <a:t>public void print(Object obj) {</a:t>
            </a:r>
          </a:p>
          <a:p>
            <a:r>
              <a:rPr lang="en-CA" smtClean="0"/>
              <a:t>  System.out.println( obj.toString() );</a:t>
            </a:r>
          </a:p>
          <a:p>
            <a:r>
              <a:rPr lang="en-CA" smtClean="0"/>
              <a:t>}</a:t>
            </a:r>
          </a:p>
          <a:p>
            <a:endParaRPr lang="en-CA" smtClean="0"/>
          </a:p>
          <a:p>
            <a:r>
              <a:rPr lang="en-CA" smtClean="0"/>
              <a:t>// later on...</a:t>
            </a:r>
          </a:p>
          <a:p>
            <a:r>
              <a:rPr lang="en-CA" smtClean="0"/>
              <a:t>Dog           fido = new Dog();</a:t>
            </a:r>
          </a:p>
          <a:p>
            <a:r>
              <a:rPr lang="en-CA" smtClean="0"/>
              <a:t>Dog           lady = new CockerSpaniel();</a:t>
            </a:r>
          </a:p>
          <a:p>
            <a:r>
              <a:rPr lang="en-CA" smtClean="0"/>
              <a:t>Dog           mutt = new Mix();</a:t>
            </a:r>
          </a:p>
          <a:p>
            <a:r>
              <a:rPr lang="en-CA" smtClean="0">
                <a:solidFill>
                  <a:srgbClr val="0070C0"/>
                </a:solidFill>
              </a:rPr>
              <a:t>this.print(fido);</a:t>
            </a:r>
          </a:p>
          <a:p>
            <a:r>
              <a:rPr lang="en-CA" smtClean="0">
                <a:solidFill>
                  <a:srgbClr val="FF0000"/>
                </a:solidFill>
              </a:rPr>
              <a:t>this.print(lady);</a:t>
            </a:r>
          </a:p>
          <a:p>
            <a:r>
              <a:rPr lang="en-CA" smtClean="0">
                <a:solidFill>
                  <a:srgbClr val="7030A0"/>
                </a:solidFill>
              </a:rPr>
              <a:t>this.print(mutt);</a:t>
            </a:r>
          </a:p>
          <a:p>
            <a:r>
              <a:rPr lang="en-CA" smtClean="0">
                <a:solidFill>
                  <a:srgbClr val="00B050"/>
                </a:solidFill>
              </a:rPr>
              <a:t>this.print(new Date());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9556EC-085F-4544-BB5C-E003E63F142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86200" y="2219253"/>
            <a:ext cx="32178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Dog </a:t>
            </a:r>
            <a:r>
              <a:rPr lang="en-CA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endParaRPr lang="en-CA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CockerSpaniel</a:t>
            </a:r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endParaRPr lang="en-CA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Mix </a:t>
            </a:r>
            <a:r>
              <a:rPr lang="en-CA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endParaRPr lang="en-CA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CA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82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Late Binding</a:t>
            </a:r>
            <a:endParaRPr lang="en-US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polymorphism requires </a:t>
            </a:r>
            <a:r>
              <a:rPr lang="en-CA" i="1" dirty="0" smtClean="0"/>
              <a:t>late binding</a:t>
            </a:r>
            <a:r>
              <a:rPr lang="en-CA" dirty="0" smtClean="0"/>
              <a:t> of the method name to the method definition</a:t>
            </a:r>
          </a:p>
          <a:p>
            <a:pPr lvl="1">
              <a:defRPr/>
            </a:pPr>
            <a:r>
              <a:rPr lang="en-CA" dirty="0" smtClean="0"/>
              <a:t>late binding means that the method definition is determined at run-time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101302-4EE5-4E62-BF9F-35FF22B0AD7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89050" y="3459163"/>
            <a:ext cx="6648450" cy="101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6000" b="1" dirty="0" err="1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6000" b="1" dirty="0" err="1">
                <a:latin typeface="Courier New" pitchFamily="49" charset="0"/>
                <a:cs typeface="Courier New" pitchFamily="49" charset="0"/>
              </a:rPr>
              <a:t>.toString</a:t>
            </a:r>
            <a:r>
              <a:rPr lang="en-CA" sz="6000" b="1" dirty="0">
                <a:latin typeface="Courier New" pitchFamily="49" charset="0"/>
                <a:cs typeface="Courier New" pitchFamily="49" charset="0"/>
              </a:rPr>
              <a:t>()</a:t>
            </a:r>
            <a:endParaRPr lang="en-US" sz="6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29100" y="3059113"/>
            <a:ext cx="22383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sz="2000" dirty="0">
                <a:latin typeface="+mn-lt"/>
              </a:rPr>
              <a:t>non-static method</a:t>
            </a:r>
            <a:endParaRPr lang="en-US" sz="20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19175" y="4549775"/>
            <a:ext cx="2112963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sz="2000" dirty="0">
                <a:solidFill>
                  <a:schemeClr val="accent4"/>
                </a:solidFill>
                <a:latin typeface="+mn-lt"/>
              </a:rPr>
              <a:t>run-time type of</a:t>
            </a:r>
          </a:p>
          <a:p>
            <a:pPr algn="ctr">
              <a:defRPr/>
            </a:pPr>
            <a:r>
              <a:rPr lang="en-CA" sz="2000" dirty="0">
                <a:solidFill>
                  <a:schemeClr val="accent4"/>
                </a:solidFill>
                <a:latin typeface="+mn-lt"/>
              </a:rPr>
              <a:t>the instance </a:t>
            </a:r>
            <a:r>
              <a:rPr lang="en-CA" sz="20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CA" sz="2000" dirty="0">
                <a:solidFill>
                  <a:schemeClr val="accent4"/>
                </a:solidFill>
                <a:latin typeface="+mn-lt"/>
              </a:rPr>
              <a:t> </a:t>
            </a:r>
            <a:endParaRPr lang="en-US" sz="2000" dirty="0">
              <a:solidFill>
                <a:schemeClr val="accent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694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Strength of a Precondition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strengthen a precondition means to make the precondition more restrictive</a:t>
            </a:r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Dog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setEnergy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1. no precondition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2. 1 &lt;= energy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3. 1 &lt;= energy &lt;= 10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setEnergy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energy)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{ ... }</a:t>
            </a:r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35393B-7761-451C-8EFC-F54ED65260E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5486400" y="3082925"/>
            <a:ext cx="400050" cy="860425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65825" y="2914650"/>
            <a:ext cx="23114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weakest precondition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6450" y="3714750"/>
            <a:ext cx="243998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strongest precondition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Declared </a:t>
            </a:r>
            <a:r>
              <a:rPr lang="en-US" dirty="0" err="1" smtClean="0"/>
              <a:t>vs</a:t>
            </a:r>
            <a:r>
              <a:rPr lang="en-US" dirty="0" smtClean="0"/>
              <a:t> Run-time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84306-8243-4F83-ADAD-270603D8A32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742950" y="2795323"/>
            <a:ext cx="78374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sz="3200" b="1" dirty="0">
                <a:latin typeface="Courier New" pitchFamily="49" charset="0"/>
                <a:cs typeface="Courier New" pitchFamily="49" charset="0"/>
              </a:rPr>
              <a:t> lady = new </a:t>
            </a:r>
            <a:r>
              <a:rPr lang="en-CA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CockerSpaniel</a:t>
            </a:r>
            <a:r>
              <a:rPr lang="en-CA" sz="3200" b="1" dirty="0">
                <a:latin typeface="Courier New" pitchFamily="49" charset="0"/>
                <a:cs typeface="Courier New" pitchFamily="49" charset="0"/>
              </a:rPr>
              <a:t>();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4724" y="3646919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declared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+mn-lt"/>
              </a:rPr>
              <a:t>type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90463" y="3646919"/>
            <a:ext cx="1988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run-time or actual</a:t>
            </a:r>
          </a:p>
          <a:p>
            <a:pPr algn="ctr"/>
            <a:r>
              <a:rPr lang="en-US" dirty="0" smtClean="0">
                <a:solidFill>
                  <a:srgbClr val="0070C0"/>
                </a:solidFill>
                <a:latin typeface="+mn-lt"/>
              </a:rPr>
              <a:t>type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161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</a:t>
            </a:r>
            <a:r>
              <a:rPr lang="en-CA" dirty="0" smtClean="0">
                <a:solidFill>
                  <a:srgbClr val="FF0000"/>
                </a:solidFill>
              </a:rPr>
              <a:t>declared type</a:t>
            </a:r>
            <a:r>
              <a:rPr lang="en-CA" dirty="0" smtClean="0"/>
              <a:t> of an instance determines what methods can be used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 lvl="1">
              <a:defRPr/>
            </a:pPr>
            <a:r>
              <a:rPr lang="en-CA" dirty="0" smtClean="0"/>
              <a:t>the name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lady</a:t>
            </a:r>
            <a:r>
              <a:rPr lang="en-CA" dirty="0" smtClean="0"/>
              <a:t> can only be used to call methods in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lady.someCockerSpanielMethod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won't compile</a:t>
            </a:r>
          </a:p>
          <a:p>
            <a:pPr lvl="1"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84306-8243-4F83-ADAD-270603D8A32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742950" y="2795323"/>
            <a:ext cx="78374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sz="3200" b="1" dirty="0">
                <a:latin typeface="Courier New" pitchFamily="49" charset="0"/>
                <a:cs typeface="Courier New" pitchFamily="49" charset="0"/>
              </a:rPr>
              <a:t> lady = new </a:t>
            </a:r>
            <a:r>
              <a:rPr lang="en-CA" sz="3200" b="1" dirty="0" err="1">
                <a:latin typeface="Courier New" pitchFamily="49" charset="0"/>
                <a:cs typeface="Courier New" pitchFamily="49" charset="0"/>
              </a:rPr>
              <a:t>CockerSpaniel</a:t>
            </a:r>
            <a:r>
              <a:rPr lang="en-CA" sz="3200" b="1" dirty="0">
                <a:latin typeface="Courier New" pitchFamily="49" charset="0"/>
                <a:cs typeface="Courier New" pitchFamily="49" charset="0"/>
              </a:rPr>
              <a:t>();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00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</a:t>
            </a:r>
            <a:r>
              <a:rPr lang="en-CA" dirty="0" smtClean="0">
                <a:solidFill>
                  <a:srgbClr val="0070C0"/>
                </a:solidFill>
              </a:rPr>
              <a:t>actual type</a:t>
            </a:r>
            <a:r>
              <a:rPr lang="en-CA" dirty="0" smtClean="0"/>
              <a:t> of the instance determines what definition is used when the method is called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 lvl="1"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lady.toString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uses the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CockerSpaniel</a:t>
            </a:r>
            <a:r>
              <a:rPr lang="en-CA" dirty="0" smtClean="0"/>
              <a:t> definition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84306-8243-4F83-ADAD-270603D8A32F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742950" y="2795323"/>
            <a:ext cx="78374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3200" b="1" dirty="0">
                <a:latin typeface="Courier New" pitchFamily="49" charset="0"/>
                <a:cs typeface="Courier New" pitchFamily="49" charset="0"/>
              </a:rPr>
              <a:t>Dog lady = new </a:t>
            </a:r>
            <a:r>
              <a:rPr lang="en-CA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CockerSpaniel</a:t>
            </a:r>
            <a:r>
              <a:rPr lang="en-CA" sz="3200" b="1" dirty="0">
                <a:latin typeface="Courier New" pitchFamily="49" charset="0"/>
                <a:cs typeface="Courier New" pitchFamily="49" charset="0"/>
              </a:rPr>
              <a:t>();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71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Preconditions on Overridden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subclass can change a precondition on a method </a:t>
            </a:r>
            <a:r>
              <a:rPr lang="en-CA" i="1" dirty="0" smtClean="0"/>
              <a:t>but it must not strengthen the precondition</a:t>
            </a:r>
          </a:p>
          <a:p>
            <a:pPr lvl="1">
              <a:defRPr/>
            </a:pPr>
            <a:r>
              <a:rPr lang="en-CA" dirty="0" smtClean="0"/>
              <a:t>a subclass that strengthens a precondition is saying that it cannot do everything its superclass can 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0C447-5706-4A42-B740-27ABCB505A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857250" y="3143250"/>
            <a:ext cx="33559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Dog setEnergy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assume non-final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@pre. none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void setEnergy(int nrg)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 // ... 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4629150" y="3143250"/>
            <a:ext cx="40449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Mix setEnergy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bad : strengthen precond.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@pre. 1 &lt;= nrg &lt;= 10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void setEnergy(int nrg)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if (nrg &lt; 1 || nrg &gt; 10)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{ // throws exception }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// ...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client code written for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s now fails when given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remember: a subclass must be able to do everything its ancestor classes can do; otherwise, clients will be (unpleasantly) surprised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5E37D-9095-4D38-9F07-DFF8CFF273F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1200150" y="2343150"/>
            <a:ext cx="66643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that sets a Dog's energy to zero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void walk(Dog d)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d.setEnergy(0);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Postconditions and Inheritance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err="1" smtClean="0"/>
              <a:t>postcondition</a:t>
            </a:r>
            <a:endParaRPr lang="en-CA" dirty="0" smtClean="0"/>
          </a:p>
          <a:p>
            <a:pPr lvl="1">
              <a:defRPr/>
            </a:pPr>
            <a:r>
              <a:rPr lang="en-CA" dirty="0" smtClean="0"/>
              <a:t>what the method promises to be true when it returns</a:t>
            </a:r>
          </a:p>
          <a:p>
            <a:pPr lvl="2">
              <a:defRPr/>
            </a:pPr>
            <a:r>
              <a:rPr lang="en-CA" dirty="0" smtClean="0"/>
              <a:t>the method might promise something about its return value</a:t>
            </a:r>
          </a:p>
          <a:p>
            <a:pPr lvl="3">
              <a:defRPr/>
            </a:pPr>
            <a:r>
              <a:rPr lang="en-CA" dirty="0" smtClean="0"/>
              <a:t>"returns size where size is between 1 and 10 inclusive"</a:t>
            </a:r>
          </a:p>
          <a:p>
            <a:pPr lvl="2">
              <a:defRPr/>
            </a:pPr>
            <a:r>
              <a:rPr lang="en-CA" dirty="0" smtClean="0"/>
              <a:t>the method might promise something about the state of the object used to call the method</a:t>
            </a:r>
          </a:p>
          <a:p>
            <a:pPr lvl="3">
              <a:defRPr/>
            </a:pPr>
            <a:r>
              <a:rPr lang="en-CA" dirty="0" smtClean="0"/>
              <a:t>"sets the size of the dog to the specified size"</a:t>
            </a:r>
          </a:p>
          <a:p>
            <a:pPr lvl="2">
              <a:defRPr/>
            </a:pPr>
            <a:r>
              <a:rPr lang="en-CA" dirty="0" smtClean="0"/>
              <a:t>the method might promise something about one of its parameters</a:t>
            </a:r>
          </a:p>
          <a:p>
            <a:pPr lvl="2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how do </a:t>
            </a:r>
            <a:r>
              <a:rPr lang="en-CA" dirty="0" err="1" smtClean="0"/>
              <a:t>postconditions</a:t>
            </a:r>
            <a:r>
              <a:rPr lang="en-CA" dirty="0" smtClean="0"/>
              <a:t> and inheritance interact?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F9C4E-78A0-4E89-A6C4-54EF878F3B9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Strength of a Postcondition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strengthen a </a:t>
            </a:r>
            <a:r>
              <a:rPr lang="en-CA" dirty="0" err="1" smtClean="0"/>
              <a:t>postcondition</a:t>
            </a:r>
            <a:r>
              <a:rPr lang="en-CA" dirty="0" smtClean="0"/>
              <a:t> means to make the </a:t>
            </a:r>
            <a:r>
              <a:rPr lang="en-CA" dirty="0" err="1" smtClean="0"/>
              <a:t>postcondition</a:t>
            </a:r>
            <a:r>
              <a:rPr lang="en-CA" dirty="0" smtClean="0"/>
              <a:t> more restrictive</a:t>
            </a:r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Dog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getSize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1. no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postcondition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2. 1 &lt;=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this.size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3. 1 &lt;=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this.size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&lt;= 10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getSize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{ ... }</a:t>
            </a:r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B0FE2A-23D7-42D3-ABDF-5615647AEE0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5486400" y="3113088"/>
            <a:ext cx="400050" cy="860425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65825" y="2944813"/>
            <a:ext cx="24130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weakest </a:t>
            </a:r>
            <a:r>
              <a:rPr lang="en-CA" dirty="0" err="1">
                <a:solidFill>
                  <a:srgbClr val="0070C0"/>
                </a:solidFill>
                <a:latin typeface="+mn-lt"/>
              </a:rPr>
              <a:t>postcondition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6450" y="3744913"/>
            <a:ext cx="25400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strongest </a:t>
            </a:r>
            <a:r>
              <a:rPr lang="en-CA" dirty="0" err="1">
                <a:solidFill>
                  <a:srgbClr val="0070C0"/>
                </a:solidFill>
                <a:latin typeface="+mn-lt"/>
              </a:rPr>
              <a:t>postcondition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01050" cy="990600"/>
          </a:xfrm>
        </p:spPr>
        <p:txBody>
          <a:bodyPr/>
          <a:lstStyle/>
          <a:p>
            <a:r>
              <a:rPr lang="en-CA" smtClean="0"/>
              <a:t>Postconditions on Overridden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subclass can change a </a:t>
            </a:r>
            <a:r>
              <a:rPr lang="en-CA" dirty="0" err="1" smtClean="0"/>
              <a:t>postcondition</a:t>
            </a:r>
            <a:r>
              <a:rPr lang="en-CA" dirty="0" smtClean="0"/>
              <a:t> on a method </a:t>
            </a:r>
            <a:r>
              <a:rPr lang="en-CA" i="1" dirty="0" smtClean="0"/>
              <a:t>but it must not weaken the </a:t>
            </a:r>
            <a:r>
              <a:rPr lang="en-CA" i="1" dirty="0" err="1" smtClean="0"/>
              <a:t>postcondition</a:t>
            </a:r>
            <a:endParaRPr lang="en-CA" i="1" dirty="0" smtClean="0"/>
          </a:p>
          <a:p>
            <a:pPr lvl="1">
              <a:defRPr/>
            </a:pPr>
            <a:r>
              <a:rPr lang="en-CA" dirty="0" smtClean="0"/>
              <a:t>a subclass that weakens a </a:t>
            </a:r>
            <a:r>
              <a:rPr lang="en-CA" dirty="0" err="1" smtClean="0"/>
              <a:t>postcondition</a:t>
            </a:r>
            <a:r>
              <a:rPr lang="en-CA" dirty="0" smtClean="0"/>
              <a:t> is saying that it cannot do everything its superclass can 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DDC0D-4DE6-4A4B-956C-01C31E43BA6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857250" y="3143250"/>
            <a:ext cx="3630613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Dog getSize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@post. 1 &lt;= size &lt;= 10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int getSize()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 // ... 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366" name="TextBox 5"/>
          <p:cNvSpPr txBox="1">
            <a:spLocks noChangeArrowheads="1"/>
          </p:cNvSpPr>
          <p:nvPr/>
        </p:nvSpPr>
        <p:spPr bwMode="auto">
          <a:xfrm>
            <a:off x="4629150" y="3143250"/>
            <a:ext cx="3630613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Dogzilla getSize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bad : weaken postcond.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@post. 1 &lt;= size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int getSize()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 // ... 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29150" y="5372100"/>
            <a:ext cx="3484563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err="1">
                <a:solidFill>
                  <a:srgbClr val="0070C0"/>
                </a:solidFill>
                <a:latin typeface="+mn-lt"/>
              </a:rPr>
              <a:t>Dogzilla</a:t>
            </a:r>
            <a:r>
              <a:rPr lang="en-CA" dirty="0">
                <a:solidFill>
                  <a:srgbClr val="0070C0"/>
                </a:solidFill>
                <a:latin typeface="+mn-lt"/>
              </a:rPr>
              <a:t>: a made-up breed of dog</a:t>
            </a:r>
          </a:p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that has no upper limit on its size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client code written for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s can now fail when given a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Dogzilla</a:t>
            </a:r>
            <a:r>
              <a:rPr lang="en-CA" dirty="0" smtClean="0"/>
              <a:t> 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remember: a subclass must be able to do everything its ancestor classes can do; otherwise, clients will be (unpleasantly) surprised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656DD-B6B9-47AC-B28A-621BCBB174E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1568450" y="2060575"/>
            <a:ext cx="59753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that assumes Dog size &lt;= 10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String sizeToString(Dog d)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int sz = d.getSize();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String result = "";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if (sz &lt; 4)        result = "small";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else if (sz &lt; 7)   result = "medium";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else if (sz &lt;= 10) result = "large";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return result;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9526</TotalTime>
  <Words>1600</Words>
  <Application>Microsoft Office PowerPoint</Application>
  <PresentationFormat>On-screen Show (4:3)</PresentationFormat>
  <Paragraphs>355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Origin</vt:lpstr>
      <vt:lpstr>Inheritance (Part 2)</vt:lpstr>
      <vt:lpstr>Preconditions and Inheritance</vt:lpstr>
      <vt:lpstr>Strength of a Precondition</vt:lpstr>
      <vt:lpstr>Preconditions on Overridden Methods</vt:lpstr>
      <vt:lpstr>PowerPoint Presentation</vt:lpstr>
      <vt:lpstr>Postconditions and Inheritance</vt:lpstr>
      <vt:lpstr>Strength of a Postcondition</vt:lpstr>
      <vt:lpstr>Postconditions on Overridden Methods</vt:lpstr>
      <vt:lpstr>PowerPoint Presentation</vt:lpstr>
      <vt:lpstr>Exceptions</vt:lpstr>
      <vt:lpstr>User Defined Exceptions</vt:lpstr>
      <vt:lpstr>Exceptions and Inheritance</vt:lpstr>
      <vt:lpstr>PowerPoint Presentation</vt:lpstr>
      <vt:lpstr>Which are Legal?</vt:lpstr>
      <vt:lpstr>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Inheritance Recap</vt:lpstr>
      <vt:lpstr>Puzzle 3</vt:lpstr>
      <vt:lpstr>Polymorphism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Late Binding</vt:lpstr>
      <vt:lpstr>Declared vs Run-time type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781</cp:revision>
  <dcterms:created xsi:type="dcterms:W3CDTF">2006-08-16T00:00:00Z</dcterms:created>
  <dcterms:modified xsi:type="dcterms:W3CDTF">2014-02-10T18:35:04Z</dcterms:modified>
</cp:coreProperties>
</file>