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44"/>
  </p:notesMasterIdLst>
  <p:sldIdLst>
    <p:sldId id="368" r:id="rId2"/>
    <p:sldId id="351" r:id="rId3"/>
    <p:sldId id="367" r:id="rId4"/>
    <p:sldId id="353" r:id="rId5"/>
    <p:sldId id="354" r:id="rId6"/>
    <p:sldId id="357" r:id="rId7"/>
    <p:sldId id="393" r:id="rId8"/>
    <p:sldId id="355" r:id="rId9"/>
    <p:sldId id="356" r:id="rId10"/>
    <p:sldId id="394" r:id="rId11"/>
    <p:sldId id="395" r:id="rId12"/>
    <p:sldId id="397" r:id="rId13"/>
    <p:sldId id="398" r:id="rId14"/>
    <p:sldId id="399" r:id="rId15"/>
    <p:sldId id="400" r:id="rId16"/>
    <p:sldId id="358" r:id="rId17"/>
    <p:sldId id="359" r:id="rId18"/>
    <p:sldId id="360" r:id="rId19"/>
    <p:sldId id="369" r:id="rId20"/>
    <p:sldId id="370" r:id="rId21"/>
    <p:sldId id="371" r:id="rId22"/>
    <p:sldId id="372" r:id="rId23"/>
    <p:sldId id="373" r:id="rId24"/>
    <p:sldId id="374" r:id="rId25"/>
    <p:sldId id="375" r:id="rId26"/>
    <p:sldId id="376" r:id="rId27"/>
    <p:sldId id="377" r:id="rId28"/>
    <p:sldId id="378" r:id="rId29"/>
    <p:sldId id="379" r:id="rId30"/>
    <p:sldId id="380" r:id="rId31"/>
    <p:sldId id="381" r:id="rId32"/>
    <p:sldId id="382" r:id="rId33"/>
    <p:sldId id="383" r:id="rId34"/>
    <p:sldId id="384" r:id="rId35"/>
    <p:sldId id="385" r:id="rId36"/>
    <p:sldId id="386" r:id="rId37"/>
    <p:sldId id="387" r:id="rId38"/>
    <p:sldId id="388" r:id="rId39"/>
    <p:sldId id="389" r:id="rId40"/>
    <p:sldId id="390" r:id="rId41"/>
    <p:sldId id="391" r:id="rId42"/>
    <p:sldId id="392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88" autoAdjust="0"/>
    <p:restoredTop sz="94667" autoAdjust="0"/>
  </p:normalViewPr>
  <p:slideViewPr>
    <p:cSldViewPr showGuide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orient="horz" pos="1761"/>
        <p:guide orient="horz" pos="2305"/>
        <p:guide pos="2880"/>
        <p:guide pos="4608"/>
        <p:guide pos="24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9D26C44-5CA0-43BC-8F63-F377F2955DF1}" type="datetimeFigureOut">
              <a:rPr lang="en-US"/>
              <a:pPr>
                <a:defRPr/>
              </a:pPr>
              <a:t>10/1/2013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751C50C-7523-4D61-A1F0-C6E8E81E5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463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F4A80640-2029-4B71-849E-B237A6CFC2DF}" type="datetime1">
              <a:rPr lang="en-US"/>
              <a:pPr>
                <a:defRPr/>
              </a:pPr>
              <a:t>10/1/2013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26347-9533-4843-9A7C-D9DABED53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1B81D-3CF5-48B5-A973-5ED6E3D73905}" type="datetime1">
              <a:rPr lang="en-US"/>
              <a:pPr>
                <a:defRPr/>
              </a:pPr>
              <a:t>10/1/2013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9F70E-CDCB-4819-9121-C514C67D7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8562B-E9F0-4E7A-B19D-FAEFC9BE15F8}" type="datetime1">
              <a:rPr lang="en-US"/>
              <a:pPr>
                <a:defRPr/>
              </a:pPr>
              <a:t>10/1/2013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513BB-AE6C-4671-B594-20B98DB6C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6AB63-66A8-4B18-83C5-B42D4343CC12}" type="datetime1">
              <a:rPr lang="en-US"/>
              <a:pPr>
                <a:defRPr/>
              </a:pPr>
              <a:t>10/1/2013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14700-9E79-4405-9E55-B347C6AC5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26A24-A4CA-4FAB-9FB2-26D3C04A78A3}" type="datetime1">
              <a:rPr lang="en-US"/>
              <a:pPr>
                <a:defRPr/>
              </a:pPr>
              <a:t>10/1/2013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657C4-91FA-4DD5-801D-DD1BF7B28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C385A-B63E-4779-86CA-B6B5B0CB7DF4}" type="datetime1">
              <a:rPr lang="en-US"/>
              <a:pPr>
                <a:defRPr/>
              </a:pPr>
              <a:t>10/1/2013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F75B0-1DAE-4E0A-BD2F-C21E25F995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D24C4-99CA-470C-B228-FFCD3809AE64}" type="datetime1">
              <a:rPr lang="en-US"/>
              <a:pPr>
                <a:defRPr/>
              </a:pPr>
              <a:t>10/1/2013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7A82F-9C8D-495F-A218-EA6913319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ACD6A-73D8-4683-8E87-02F3A713AE97}" type="datetime1">
              <a:rPr lang="en-US"/>
              <a:pPr>
                <a:defRPr/>
              </a:pPr>
              <a:t>10/1/2013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2D47F-BA81-4AFA-81A8-BB24143EBA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5710F-D868-448D-9D72-0BFF58011217}" type="datetime1">
              <a:rPr lang="en-US"/>
              <a:pPr>
                <a:defRPr/>
              </a:pPr>
              <a:t>10/1/2013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DC3E-825B-425C-89AF-447240277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18CCE-54D0-4B4B-83DE-2AB8E5E2F0A5}" type="datetime1">
              <a:rPr lang="en-US"/>
              <a:pPr>
                <a:defRPr/>
              </a:pPr>
              <a:t>10/1/2013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25771-519E-4C0C-8A8C-700879363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45997-6352-4028-80B0-B0A9035D4F31}" type="datetime1">
              <a:rPr lang="en-US"/>
              <a:pPr>
                <a:defRPr/>
              </a:pPr>
              <a:t>10/1/2013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CBBF6-1DC8-484E-9152-9354D4398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6B8B2-FA3C-4182-A7E2-E3149CBDD7E1}" type="datetime1">
              <a:rPr lang="en-US"/>
              <a:pPr>
                <a:defRPr/>
              </a:pPr>
              <a:t>10/1/2013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6B400-FDFC-4845-8D18-819F120B2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2601E1-FA31-4320-A6F7-2A68317ADB89}" type="datetime1">
              <a:rPr lang="en-US"/>
              <a:pPr>
                <a:defRPr/>
              </a:pPr>
              <a:t>10/1/2013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EC070B-865F-49B4-BEBC-737D2371D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5" r:id="rId9"/>
    <p:sldLayoutId id="2147484026" r:id="rId10"/>
    <p:sldLayoutId id="2147484020" r:id="rId11"/>
    <p:sldLayoutId id="2147484027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Map.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Mixing Static and Non-static</a:t>
            </a:r>
            <a:endParaRPr lang="en-CA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Singleton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7CBBF6-1DC8-484E-9152-9354D4398A5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80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610A8A-2B8D-4BE3-8CA3-D0D6CFDF12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  <p:sp>
        <p:nvSpPr>
          <p:cNvPr id="25603" name="TextBox 4"/>
          <p:cNvSpPr txBox="1">
            <a:spLocks noChangeArrowheads="1"/>
          </p:cNvSpPr>
          <p:nvPr/>
        </p:nvSpPr>
        <p:spPr bwMode="auto">
          <a:xfrm>
            <a:off x="485775" y="2620963"/>
            <a:ext cx="8172450" cy="2122487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import xmas;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code in a method somewhere ...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void gimme()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Santa.getInstance().givePresent();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0319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Enumerations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/>
              <a:t>an enumeration is </a:t>
            </a:r>
            <a:r>
              <a:rPr lang="en-CA" dirty="0" err="1"/>
              <a:t>is</a:t>
            </a:r>
            <a:r>
              <a:rPr lang="en-CA" dirty="0"/>
              <a:t> a special data type that enables for a variable to be a set of predefined </a:t>
            </a:r>
            <a:r>
              <a:rPr lang="en-CA" dirty="0" smtClean="0"/>
              <a:t>constants</a:t>
            </a:r>
          </a:p>
          <a:p>
            <a:r>
              <a:rPr lang="en-CA" dirty="0"/>
              <a:t>t</a:t>
            </a:r>
            <a:r>
              <a:rPr lang="en-CA" dirty="0" smtClean="0"/>
              <a:t>he </a:t>
            </a:r>
            <a:r>
              <a:rPr lang="en-CA" dirty="0"/>
              <a:t>variable must be equal to one of the values that have been predefined for </a:t>
            </a:r>
            <a:r>
              <a:rPr lang="en-CA" dirty="0" smtClean="0"/>
              <a:t>it</a:t>
            </a:r>
          </a:p>
          <a:p>
            <a:pPr lvl="1"/>
            <a:r>
              <a:rPr lang="en-CA" dirty="0" smtClean="0"/>
              <a:t>e.g., compass directions</a:t>
            </a:r>
          </a:p>
          <a:p>
            <a:pPr lvl="2"/>
            <a:r>
              <a:rPr lang="en-CA" dirty="0" smtClean="0"/>
              <a:t>NORTH</a:t>
            </a:r>
            <a:r>
              <a:rPr lang="en-CA" dirty="0"/>
              <a:t>, SOUTH, EAST, and </a:t>
            </a:r>
            <a:r>
              <a:rPr lang="en-CA" dirty="0" smtClean="0"/>
              <a:t>WEST</a:t>
            </a:r>
          </a:p>
          <a:p>
            <a:pPr lvl="1"/>
            <a:r>
              <a:rPr lang="en-CA" dirty="0" smtClean="0"/>
              <a:t>days </a:t>
            </a:r>
            <a:r>
              <a:rPr lang="en-CA" dirty="0"/>
              <a:t>of the </a:t>
            </a:r>
            <a:r>
              <a:rPr lang="en-CA" dirty="0" smtClean="0"/>
              <a:t>week</a:t>
            </a:r>
          </a:p>
          <a:p>
            <a:pPr lvl="2"/>
            <a:r>
              <a:rPr lang="en-CA" dirty="0" smtClean="0"/>
              <a:t>MONDAY, TUESDAY, WEDNESDAY, etc.</a:t>
            </a:r>
          </a:p>
          <a:p>
            <a:pPr lvl="1"/>
            <a:r>
              <a:rPr lang="en-CA" dirty="0" smtClean="0"/>
              <a:t>playing card suits</a:t>
            </a:r>
          </a:p>
          <a:p>
            <a:pPr lvl="2"/>
            <a:r>
              <a:rPr lang="en-CA" dirty="0" smtClean="0"/>
              <a:t>CLUBS, DIAMONDS, HEARTS, SPADES</a:t>
            </a:r>
          </a:p>
          <a:p>
            <a:r>
              <a:rPr lang="en-CA" dirty="0" smtClean="0"/>
              <a:t>useful when you have a fixed set of constants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7CBBF6-1DC8-484E-9152-9354D4398A5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84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Silly </a:t>
            </a:r>
            <a:r>
              <a:rPr lang="en-CA" dirty="0" smtClean="0"/>
              <a:t>Example: Version 3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421E27-8F2D-4C98-853C-D804CAC76D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  <p:sp>
        <p:nvSpPr>
          <p:cNvPr id="22532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dirty="0" smtClean="0"/>
              <a:t>package </a:t>
            </a:r>
            <a:r>
              <a:rPr lang="en-CA" dirty="0" err="1" smtClean="0"/>
              <a:t>xmas</a:t>
            </a:r>
            <a:r>
              <a:rPr lang="en-CA" dirty="0" smtClean="0"/>
              <a:t>;</a:t>
            </a:r>
          </a:p>
          <a:p>
            <a:endParaRPr lang="en-CA" dirty="0" smtClean="0"/>
          </a:p>
          <a:p>
            <a:r>
              <a:rPr lang="en-CA" dirty="0" smtClean="0"/>
              <a:t>public </a:t>
            </a:r>
            <a:r>
              <a:rPr lang="en-CA" dirty="0" err="1" smtClean="0"/>
              <a:t>enum</a:t>
            </a:r>
            <a:r>
              <a:rPr lang="en-CA" dirty="0" smtClean="0"/>
              <a:t> </a:t>
            </a:r>
            <a:r>
              <a:rPr lang="en-CA" dirty="0" smtClean="0"/>
              <a:t>Santa </a:t>
            </a:r>
          </a:p>
          <a:p>
            <a:r>
              <a:rPr lang="en-CA" dirty="0" smtClean="0"/>
              <a:t>{</a:t>
            </a:r>
          </a:p>
          <a:p>
            <a:r>
              <a:rPr lang="en-CA" dirty="0" smtClean="0"/>
              <a:t>  // whatever </a:t>
            </a:r>
            <a:r>
              <a:rPr lang="en-CA" dirty="0" smtClean="0"/>
              <a:t>fields you </a:t>
            </a:r>
            <a:r>
              <a:rPr lang="en-CA" dirty="0" smtClean="0"/>
              <a:t>want for </a:t>
            </a:r>
            <a:r>
              <a:rPr lang="en-CA" dirty="0" err="1" smtClean="0"/>
              <a:t>santa</a:t>
            </a:r>
            <a:r>
              <a:rPr lang="en-CA" dirty="0" smtClean="0"/>
              <a:t>...</a:t>
            </a:r>
          </a:p>
          <a:p>
            <a:endParaRPr lang="en-CA" dirty="0" smtClean="0"/>
          </a:p>
          <a:p>
            <a:r>
              <a:rPr lang="en-CA" dirty="0" smtClean="0"/>
              <a:t>  INSTANCE;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  private Santa()</a:t>
            </a:r>
          </a:p>
          <a:p>
            <a:r>
              <a:rPr lang="en-CA" dirty="0" smtClean="0"/>
              <a:t>  {</a:t>
            </a:r>
            <a:r>
              <a:rPr lang="en-US" dirty="0" smtClean="0"/>
              <a:t> // initialize attributes here... }</a:t>
            </a:r>
          </a:p>
          <a:p>
            <a:endParaRPr lang="en-CA" dirty="0" smtClean="0"/>
          </a:p>
          <a:p>
            <a:r>
              <a:rPr lang="en-CA" dirty="0" smtClean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4568" y="1284426"/>
            <a:ext cx="264992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singleton as an</a:t>
            </a:r>
          </a:p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enumeration</a:t>
            </a:r>
            <a:endParaRPr lang="en-CA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54568" y="3371393"/>
            <a:ext cx="264992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will call the private</a:t>
            </a:r>
          </a:p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default constructor</a:t>
            </a:r>
            <a:endParaRPr lang="en-CA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343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610A8A-2B8D-4BE3-8CA3-D0D6CFDF12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  <p:sp>
        <p:nvSpPr>
          <p:cNvPr id="25603" name="TextBox 4"/>
          <p:cNvSpPr txBox="1">
            <a:spLocks noChangeArrowheads="1"/>
          </p:cNvSpPr>
          <p:nvPr/>
        </p:nvSpPr>
        <p:spPr bwMode="auto">
          <a:xfrm>
            <a:off x="485775" y="2620963"/>
            <a:ext cx="8172450" cy="2122487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xmas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code in a method somewhere ...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gimme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Santa.INSTANCE.givePresent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08303" y="1585576"/>
            <a:ext cx="264992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same usage as public</a:t>
            </a:r>
          </a:p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field (Version 1)</a:t>
            </a:r>
            <a:endParaRPr lang="en-CA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317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Singleton as an enumeration 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considered the preferred approach for implementing a singleton</a:t>
            </a:r>
          </a:p>
          <a:p>
            <a:pPr lvl="1"/>
            <a:r>
              <a:rPr lang="en-CA" dirty="0" smtClean="0"/>
              <a:t>for reasons beyond the scope of CSE1030</a:t>
            </a:r>
          </a:p>
          <a:p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7CBBF6-1DC8-484E-9152-9354D4398A5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51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Applications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singletons  should be uncommon</a:t>
            </a:r>
          </a:p>
          <a:p>
            <a:r>
              <a:rPr lang="en-CA" dirty="0" smtClean="0"/>
              <a:t>typically used to represent a system component that is intrinsically unique</a:t>
            </a:r>
          </a:p>
          <a:p>
            <a:pPr lvl="1"/>
            <a:r>
              <a:rPr lang="en-CA" dirty="0" smtClean="0"/>
              <a:t>window manager</a:t>
            </a:r>
          </a:p>
          <a:p>
            <a:pPr lvl="1"/>
            <a:r>
              <a:rPr lang="en-CA" dirty="0" smtClean="0"/>
              <a:t>file system</a:t>
            </a:r>
          </a:p>
          <a:p>
            <a:pPr lvl="1"/>
            <a:r>
              <a:rPr lang="en-CA" dirty="0" smtClean="0"/>
              <a:t>logging system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4657C4-91FA-4DD5-801D-DD1BF7B2865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1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Logging</a:t>
            </a:r>
            <a:endParaRPr lang="en-US" smtClean="0"/>
          </a:p>
        </p:txBody>
      </p:sp>
      <p:sp>
        <p:nvSpPr>
          <p:cNvPr id="26627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DB0DE1-E6D7-4BA7-826E-474F151EEE3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when developing a software program it is often useful to log information about the runtime state of your program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similar to flight data recorder in an airplane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good log can help you find out what went wrong in your program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problem: your program may have many classes, each of which needs to know where the single logging object is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global point of access to a single object == singleton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logging API is more sophisticated than this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but it still uses a singleton to manage logging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java.util.logging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Lazy Instantiation</a:t>
            </a:r>
            <a:endParaRPr lang="en-US" smtClean="0"/>
          </a:p>
        </p:txBody>
      </p:sp>
      <p:sp>
        <p:nvSpPr>
          <p:cNvPr id="2765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8C8D04-8982-4F66-B6BF-141D090A0FE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notice that the previous singleton implementation always creates the singleton instance whenever the class is loaded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no client uses the instance then it was created needlessly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possible to delay creation of the singleton instance until it is needed by using lazy </a:t>
            </a:r>
            <a:r>
              <a:rPr lang="en-CA" dirty="0" smtClean="0"/>
              <a:t>instantiation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only works for version 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Lazy Instantiation as per Notes</a:t>
            </a:r>
            <a:endParaRPr lang="en-US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7E0CC3-0C5F-4EB4-9B01-F10E5FBBF6F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  <p:sp>
        <p:nvSpPr>
          <p:cNvPr id="2867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800" smtClean="0"/>
              <a:t>public class Santa {</a:t>
            </a:r>
          </a:p>
          <a:p>
            <a:r>
              <a:rPr lang="en-CA" sz="1800" smtClean="0"/>
              <a:t>  private static Santa INSTANCE = null;</a:t>
            </a:r>
          </a:p>
          <a:p>
            <a:endParaRPr lang="en-CA" sz="1800" smtClean="0"/>
          </a:p>
          <a:p>
            <a:r>
              <a:rPr lang="en-CA" sz="1800" smtClean="0"/>
              <a:t>  private Santa()</a:t>
            </a:r>
          </a:p>
          <a:p>
            <a:r>
              <a:rPr lang="en-CA" sz="1800" smtClean="0"/>
              <a:t>  { // ... }</a:t>
            </a:r>
          </a:p>
          <a:p>
            <a:endParaRPr lang="en-CA" sz="1800" smtClean="0"/>
          </a:p>
          <a:p>
            <a:r>
              <a:rPr lang="en-CA" sz="1800" smtClean="0"/>
              <a:t>  public static Santa getInstance()</a:t>
            </a:r>
          </a:p>
          <a:p>
            <a:r>
              <a:rPr lang="en-CA" sz="1800" smtClean="0"/>
              <a:t>  {</a:t>
            </a:r>
          </a:p>
          <a:p>
            <a:r>
              <a:rPr lang="en-CA" sz="1800" smtClean="0"/>
              <a:t>    if (Santa.INSTANCE == null) {</a:t>
            </a:r>
          </a:p>
          <a:p>
            <a:r>
              <a:rPr lang="en-CA" sz="1800" smtClean="0"/>
              <a:t>      Santa.INSTANCE = new Santa();</a:t>
            </a:r>
          </a:p>
          <a:p>
            <a:r>
              <a:rPr lang="en-CA" sz="1800" smtClean="0"/>
              <a:t>    }</a:t>
            </a:r>
          </a:p>
          <a:p>
            <a:r>
              <a:rPr lang="en-CA" sz="1800" smtClean="0"/>
              <a:t>    return Santa.INSTANCE;</a:t>
            </a:r>
          </a:p>
          <a:p>
            <a:r>
              <a:rPr lang="en-CA" sz="1800" smtClean="0"/>
              <a:t>  }</a:t>
            </a:r>
          </a:p>
          <a:p>
            <a:r>
              <a:rPr lang="en-CA" sz="180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Mixing Static and Non-static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Multiton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792A0-5C8F-4725-A4B5-01A2AD50B6C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68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Singleton Pattern</a:t>
            </a:r>
            <a:endParaRPr lang="en-US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9392B9-7146-4860-B1DD-B26A68511B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“There can be only one.”</a:t>
            </a:r>
          </a:p>
          <a:p>
            <a:pPr marL="822960" lvl="2" algn="r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Connor MacLeod, Highlander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pic>
        <p:nvPicPr>
          <p:cNvPr id="9218" name="Picture 2" descr="http://25.media.tumblr.com/tumblr_maa7ibIVJR1qcerdco1_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2759" y="1873611"/>
            <a:ext cx="3110778" cy="44359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Goals for Today</a:t>
            </a:r>
            <a:endParaRPr lang="en-US" smtClean="0"/>
          </a:p>
        </p:txBody>
      </p:sp>
      <p:sp>
        <p:nvSpPr>
          <p:cNvPr id="921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65C50C-A003-4364-B482-4213BF8BE88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Multiton</a:t>
            </a: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review maps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static factory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60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Singleton UML Class Diagram</a:t>
            </a:r>
            <a:endParaRPr lang="en-US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2633D8-EF6C-4A9A-B78B-A8540857A6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2571750"/>
          <a:ext cx="6096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Singleton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INSTANCE</a:t>
                      </a: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Singleton</a:t>
                      </a:r>
                    </a:p>
                    <a:p>
                      <a:pPr algn="l">
                        <a:buFontTx/>
                        <a:buNone/>
                      </a:pP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Singleton()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getInstance</a:t>
                      </a: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 : Singleton</a:t>
                      </a:r>
                    </a:p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99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One Instance per State</a:t>
            </a:r>
            <a:endParaRPr lang="en-US" smtClean="0"/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908DF7-637D-44D6-9B59-31ED0E76EF9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673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Java language specification guarantees that identical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literals are not duplicated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prints: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same object? true</a:t>
            </a:r>
            <a:r>
              <a:rPr lang="en-CA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compiler ensures that identical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literals all refer to the same object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single instance per unique state</a:t>
            </a:r>
            <a:endParaRPr lang="en-US" dirty="0"/>
          </a:p>
        </p:txBody>
      </p:sp>
      <p:sp>
        <p:nvSpPr>
          <p:cNvPr id="11269" name="TextBox 6"/>
          <p:cNvSpPr txBox="1">
            <a:spLocks noChangeArrowheads="1"/>
          </p:cNvSpPr>
          <p:nvPr/>
        </p:nvSpPr>
        <p:spPr bwMode="auto">
          <a:xfrm>
            <a:off x="720725" y="2228850"/>
            <a:ext cx="7702550" cy="21717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code somewhere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String s1 = "xyz";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String s2 = "xyz";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how many String instances are there?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System.out.println("same object? " + (s1 == s2) );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270" name="TextBox 5"/>
          <p:cNvSpPr txBox="1">
            <a:spLocks noChangeArrowheads="1"/>
          </p:cNvSpPr>
          <p:nvPr/>
        </p:nvSpPr>
        <p:spPr bwMode="auto">
          <a:xfrm>
            <a:off x="7631113" y="5886450"/>
            <a:ext cx="1214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[notes 3.5]</a:t>
            </a:r>
            <a:endParaRPr lang="en-US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13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Multiton</a:t>
            </a:r>
            <a:endParaRPr lang="en-US" smtClean="0"/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5AE5A8-8031-4C0F-B308-01C2BC08A95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i="1" dirty="0" smtClean="0"/>
              <a:t>singleton</a:t>
            </a:r>
            <a:r>
              <a:rPr lang="en-CA" dirty="0" smtClean="0"/>
              <a:t> class manages a single instance of the class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i="1" dirty="0" err="1" smtClean="0"/>
              <a:t>multiton</a:t>
            </a:r>
            <a:r>
              <a:rPr lang="en-CA" dirty="0" smtClean="0"/>
              <a:t> class manages multiple instances of the class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do you need to manage multiple instances?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collection of some sort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does the client request an instance with a particular state?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needs to pass the desired state as arguments to a method</a:t>
            </a:r>
          </a:p>
        </p:txBody>
      </p:sp>
    </p:spTree>
    <p:extLst>
      <p:ext uri="{BB962C8B-B14F-4D97-AF65-F5344CB8AC3E}">
        <p14:creationId xmlns:p14="http://schemas.microsoft.com/office/powerpoint/2010/main" val="91430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Singleton </a:t>
            </a:r>
            <a:r>
              <a:rPr lang="en-CA" dirty="0" err="1" smtClean="0"/>
              <a:t>vs</a:t>
            </a:r>
            <a:r>
              <a:rPr lang="en-CA" dirty="0" smtClean="0"/>
              <a:t> </a:t>
            </a:r>
            <a:r>
              <a:rPr lang="en-CA" dirty="0" err="1" smtClean="0"/>
              <a:t>Multiton</a:t>
            </a:r>
            <a:r>
              <a:rPr lang="en-CA" dirty="0" smtClean="0"/>
              <a:t> UML Diagram</a:t>
            </a:r>
            <a:endParaRPr 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2633D8-EF6C-4A9A-B78B-A8540857A6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1355148"/>
          <a:ext cx="6096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Singleton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INSTANCE</a:t>
                      </a: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Singleton</a:t>
                      </a:r>
                    </a:p>
                    <a:p>
                      <a:pPr algn="l">
                        <a:buFontTx/>
                        <a:buNone/>
                      </a:pP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Singleton()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getInstance</a:t>
                      </a: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 : Singleton</a:t>
                      </a:r>
                    </a:p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18829" y="4005070"/>
          <a:ext cx="6096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Multiton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instances</a:t>
                      </a: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Map</a:t>
                      </a:r>
                    </a:p>
                    <a:p>
                      <a:pPr algn="l">
                        <a:buFontTx/>
                        <a:buNone/>
                      </a:pP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</a:t>
                      </a:r>
                      <a:r>
                        <a:rPr lang="en-CA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Multiton</a:t>
                      </a: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getInstance</a:t>
                      </a: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(Object) : </a:t>
                      </a:r>
                      <a:r>
                        <a:rPr lang="en-CA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Multiton</a:t>
                      </a:r>
                      <a:endParaRPr lang="en-CA" sz="2000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81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Multiton</a:t>
            </a:r>
            <a:endParaRPr lang="en-US" dirty="0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5E2BC1-58A4-4BF0-871E-7EEF54AA021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Singleton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one instance</a:t>
            </a:r>
            <a:br>
              <a:rPr lang="en-CA" dirty="0" smtClean="0"/>
            </a:br>
            <a:endParaRPr lang="en-CA" dirty="0" smtClean="0"/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final Santa INSTANCE = new Santa();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zero-parameter </a:t>
            </a:r>
            <a:r>
              <a:rPr lang="en-CA" dirty="0" err="1" smtClean="0"/>
              <a:t>accessor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Santa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999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Multiton</a:t>
            </a:r>
            <a:endParaRPr lang="en-US" dirty="0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5E2BC1-58A4-4BF0-871E-7EEF54AA021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Multiton</a:t>
            </a: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multiple instances (each with unique state)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final Map&lt;String,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instances = new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&lt;String,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accessor</a:t>
            </a:r>
            <a:r>
              <a:rPr lang="en-CA" dirty="0" smtClean="0"/>
              <a:t> needs to provide state information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areaCode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             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exchangeCode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             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stationCode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890763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Map</a:t>
            </a:r>
            <a:endParaRPr lang="en-US" smtClean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DACB63-C771-4916-B9FE-15C87F1CFDF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map stores key-value pairs</a:t>
            </a:r>
          </a:p>
          <a:p>
            <a:pPr marL="274320" indent="-274320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Map&lt;</a:t>
            </a:r>
            <a:r>
              <a:rPr lang="en-CA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CA" dirty="0" smtClean="0"/>
              <a:t> 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values are put into the map using the key</a:t>
            </a:r>
          </a:p>
        </p:txBody>
      </p:sp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3028950" y="2114550"/>
            <a:ext cx="1279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400">
                <a:solidFill>
                  <a:srgbClr val="FF0000"/>
                </a:solidFill>
                <a:latin typeface="Constantia" pitchFamily="18" charset="0"/>
              </a:rPr>
              <a:t>key type</a:t>
            </a:r>
            <a:endParaRPr lang="en-US" sz="240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14342" name="TextBox 5"/>
          <p:cNvSpPr txBox="1">
            <a:spLocks noChangeArrowheads="1"/>
          </p:cNvSpPr>
          <p:nvPr/>
        </p:nvSpPr>
        <p:spPr bwMode="auto">
          <a:xfrm>
            <a:off x="4814888" y="2114550"/>
            <a:ext cx="15287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400">
                <a:solidFill>
                  <a:srgbClr val="0070C0"/>
                </a:solidFill>
                <a:latin typeface="Constantia" pitchFamily="18" charset="0"/>
              </a:rPr>
              <a:t>value type</a:t>
            </a:r>
            <a:endParaRPr lang="en-US" sz="240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14343" name="TextBox 6"/>
          <p:cNvSpPr txBox="1">
            <a:spLocks noChangeArrowheads="1"/>
          </p:cNvSpPr>
          <p:nvPr/>
        </p:nvSpPr>
        <p:spPr bwMode="auto">
          <a:xfrm>
            <a:off x="720725" y="3257550"/>
            <a:ext cx="7702550" cy="25146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code somewhere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Map&lt;String,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&gt; m = 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                 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&lt;String,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ago 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(416, 979, 6648);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String key 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"4169796648"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m.put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ago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14344" name="TextBox 7"/>
          <p:cNvSpPr txBox="1">
            <a:spLocks noChangeArrowheads="1"/>
          </p:cNvSpPr>
          <p:nvPr/>
        </p:nvSpPr>
        <p:spPr bwMode="auto">
          <a:xfrm>
            <a:off x="7566025" y="5943600"/>
            <a:ext cx="1177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onstantia" pitchFamily="18" charset="0"/>
              </a:rPr>
              <a:t>[AJ 16.2]</a:t>
            </a:r>
            <a:endParaRPr lang="en-US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61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E281D9-5309-4CF5-B615-D5D57EC512D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439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values can be retrieved from the map using only the key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the key is not in the map the value returned is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720725" y="2228850"/>
            <a:ext cx="7702550" cy="40005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code somewhere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Map&lt;String,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&gt; m = 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                 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&lt;String,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ago 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(416, 979, 6648);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String key = 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"4169796648"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m.put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ago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gallery =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m.get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);            // == ago</a:t>
            </a: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art =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m.get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"4169796648"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);      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// == ago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pizza =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m.get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"4169671111</a:t>
            </a:r>
            <a:r>
              <a:rPr lang="en-CA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//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== null</a:t>
            </a:r>
          </a:p>
        </p:txBody>
      </p:sp>
    </p:spTree>
    <p:extLst>
      <p:ext uri="{BB962C8B-B14F-4D97-AF65-F5344CB8AC3E}">
        <p14:creationId xmlns:p14="http://schemas.microsoft.com/office/powerpoint/2010/main" val="342901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4F6257-24D6-4203-B245-11D361E4A32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map is not allowed to hold duplicate keys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dirty="0" smtClean="0"/>
              <a:t>if you re-use a key to insert a new object, the existing object corresponding to the key is removed and the new object inserted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564895"/>
            <a:ext cx="7702550" cy="2530138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sz="1400" b="1" dirty="0">
                <a:latin typeface="Courier New" pitchFamily="49" charset="0"/>
                <a:cs typeface="Courier New" pitchFamily="49" charset="0"/>
              </a:rPr>
              <a:t>// client code somewhere</a:t>
            </a:r>
          </a:p>
          <a:p>
            <a:r>
              <a:rPr lang="en-CA" sz="1400" b="1" dirty="0">
                <a:latin typeface="Courier New" pitchFamily="49" charset="0"/>
                <a:cs typeface="Courier New" pitchFamily="49" charset="0"/>
              </a:rPr>
              <a:t>Map&lt;String, </a:t>
            </a:r>
            <a:r>
              <a:rPr lang="en-CA" sz="1400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&gt; m =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CA" sz="1400" b="1" dirty="0" err="1"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&lt;String, </a:t>
            </a:r>
            <a:r>
              <a:rPr lang="en-CA" sz="1400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endParaRPr lang="en-CA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400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 ago = new </a:t>
            </a:r>
            <a:r>
              <a:rPr lang="en-CA" sz="1400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(416, 979, 6648);</a:t>
            </a:r>
          </a:p>
          <a:p>
            <a:r>
              <a:rPr lang="en-CA" sz="1400" b="1" dirty="0">
                <a:latin typeface="Courier New" pitchFamily="49" charset="0"/>
                <a:cs typeface="Courier New" pitchFamily="49" charset="0"/>
              </a:rPr>
              <a:t>String key = </a:t>
            </a:r>
            <a:r>
              <a:rPr lang="en-CA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"4169796648"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CA" sz="1400" b="1" dirty="0">
              <a:latin typeface="Courier New" pitchFamily="49" charset="0"/>
              <a:cs typeface="Courier New" pitchFamily="49" charset="0"/>
            </a:endParaRPr>
          </a:p>
          <a:p>
            <a:endParaRPr lang="en-CA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400" b="1" dirty="0" err="1">
                <a:latin typeface="Courier New" pitchFamily="49" charset="0"/>
                <a:cs typeface="Courier New" pitchFamily="49" charset="0"/>
              </a:rPr>
              <a:t>m.put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ago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);                               // add ago</a:t>
            </a:r>
          </a:p>
          <a:p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(m);</a:t>
            </a:r>
          </a:p>
          <a:p>
            <a:endParaRPr lang="en-CA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400" b="1" dirty="0" err="1">
                <a:latin typeface="Courier New" pitchFamily="49" charset="0"/>
                <a:cs typeface="Courier New" pitchFamily="49" charset="0"/>
              </a:rPr>
              <a:t>m.put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CA" sz="14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(905, 760, 1911</a:t>
            </a:r>
            <a:r>
              <a:rPr lang="en-CA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);   // replaces ago</a:t>
            </a:r>
            <a:endParaRPr lang="en-CA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(m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CA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5618066"/>
            <a:ext cx="7702550" cy="57607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{4169796648=(416) 979-6648}</a:t>
            </a:r>
          </a:p>
          <a:p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{4169796648=(905) 760-1911}</a:t>
            </a:r>
          </a:p>
          <a:p>
            <a:endParaRPr lang="en-CA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2331" y="5214817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prints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023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Singleton Pattern</a:t>
            </a:r>
            <a:endParaRPr lang="en-US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9392B9-7146-4860-B1DD-B26A68511B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singleton is a class that is instantiated exactly once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singleton is a well-known design pattern that can be used when you need to: </a:t>
            </a:r>
          </a:p>
          <a:p>
            <a:pPr marL="73152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ensure that there is one, and only one*, instance of a class, and</a:t>
            </a:r>
          </a:p>
          <a:p>
            <a:pPr marL="73152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provide a global point of access to the instance</a:t>
            </a:r>
          </a:p>
          <a:p>
            <a:pPr marL="1005840" lvl="2" indent="-45720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any client that imports the package containing the singleton class can access the instance</a:t>
            </a:r>
          </a:p>
        </p:txBody>
      </p:sp>
      <p:sp>
        <p:nvSpPr>
          <p:cNvPr id="20485" name="TextBox 5"/>
          <p:cNvSpPr txBox="1">
            <a:spLocks noChangeArrowheads="1"/>
          </p:cNvSpPr>
          <p:nvPr/>
        </p:nvSpPr>
        <p:spPr bwMode="auto">
          <a:xfrm>
            <a:off x="514350" y="5886450"/>
            <a:ext cx="1227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[notes 3.4]</a:t>
            </a:r>
            <a:endParaRPr lang="en-US">
              <a:latin typeface="Constant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915150" y="5886450"/>
            <a:ext cx="182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*or possibly zero</a:t>
            </a:r>
            <a:endParaRPr lang="en-US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Mutable Keys</a:t>
            </a:r>
            <a:endParaRPr lang="en-US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DFD76E-0265-495C-A949-6918EF017BE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from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  <a:hlinkClick r:id="rId2"/>
              </a:rPr>
              <a:t>http://docs.oracle.com/javase/7/docs/api/java/util/Map.html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CA" sz="1600" b="1" dirty="0" smtClean="0">
                <a:latin typeface="Courier New" pitchFamily="49" charset="0"/>
                <a:cs typeface="Courier New" pitchFamily="49" charset="0"/>
              </a:rPr>
            </a:br>
            <a:endParaRPr lang="en-CA" sz="1600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Note: great care must be exercised if mutable objects are used as map keys. The </a:t>
            </a:r>
            <a:r>
              <a:rPr lang="en-CA" dirty="0" err="1" smtClean="0"/>
              <a:t>behavior</a:t>
            </a:r>
            <a:r>
              <a:rPr lang="en-CA" dirty="0" smtClean="0"/>
              <a:t> of a map is not specified if the value of an object is changed in a manner that affects equals comparisons while the object is a key in the map.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12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0B07AE-F1FD-42B5-B4A5-AC76CB516E6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171450" y="228600"/>
            <a:ext cx="8743950" cy="60579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MutableKey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Map&lt;Date, String&gt; m = new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&lt;Date, String&gt;();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Date d1 = new Date(100, 0, 1);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Date d2 = new Date(100, 0, 2);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Date d3 = new Date(100, 0, 3);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m.put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(d1, "Jan 1, 2000");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m.put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(d2, "Jan 2, 2000");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m.put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(d3, "Jan 3, 2000");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d2.setYear(101);           //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mutator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("d1 "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m.get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(d1));  // d1 Jan 1, 2000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("d2 "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m.get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(d2));  // d2 Jan 2, 2000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("d3 "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m.get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(d3));  // d3 null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429000" y="5943600"/>
            <a:ext cx="5429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onstantia" pitchFamily="18" charset="0"/>
              </a:rPr>
              <a:t>change TreeMap to HashMap and see what happens</a:t>
            </a:r>
            <a:endParaRPr lang="en-US">
              <a:latin typeface="Constant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89319" y="3774642"/>
            <a:ext cx="245176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don't mutate keys;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bad things will happen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30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Making </a:t>
            </a:r>
            <a:r>
              <a:rPr lang="en-CA" b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mtClean="0"/>
              <a:t> a Multiton</a:t>
            </a:r>
            <a:endParaRPr lang="en-US" smtClean="0"/>
          </a:p>
        </p:txBody>
      </p:sp>
      <p:sp>
        <p:nvSpPr>
          <p:cNvPr id="1945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CF30C6-8478-4668-9103-0763A9D799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multiple instances (each with unique state)</a:t>
            </a:r>
            <a:br>
              <a:rPr lang="en-CA" dirty="0" smtClean="0"/>
            </a:b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final Map&lt;String,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instances = new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&lt;String,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CA" dirty="0" err="1" smtClean="0"/>
              <a:t>accessor</a:t>
            </a:r>
            <a:r>
              <a:rPr lang="en-CA" dirty="0" smtClean="0"/>
              <a:t> needs to provide state information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areaCode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              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exchangeCode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              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stationCode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will get an instance from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instances</a:t>
            </a:r>
            <a:r>
              <a:rPr lang="en-CA" dirty="0" smtClean="0"/>
              <a:t> if the instance is in the map; otherwise, it will create the new instance and put it in the map</a:t>
            </a:r>
          </a:p>
        </p:txBody>
      </p:sp>
    </p:spTree>
    <p:extLst>
      <p:ext uri="{BB962C8B-B14F-4D97-AF65-F5344CB8AC3E}">
        <p14:creationId xmlns:p14="http://schemas.microsoft.com/office/powerpoint/2010/main" val="169072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Making </a:t>
            </a:r>
            <a:r>
              <a:rPr lang="en-CA" b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mtClean="0"/>
              <a:t> a Multiton</a:t>
            </a:r>
            <a:endParaRPr lang="en-US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79FE0A-D3D2-4077-A038-6FB5C7515EB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CA" dirty="0" smtClean="0"/>
              <a:t>require private constructors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prevent clients from creating instances on their own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clients should use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CA" dirty="0" smtClean="0"/>
              <a:t>require immutability of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dirty="0" err="1" smtClean="0"/>
              <a:t>s</a:t>
            </a: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prevent clients from modifying state, thus making the keys inconsistent with the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dirty="0" err="1" smtClean="0"/>
              <a:t>s</a:t>
            </a:r>
            <a:r>
              <a:rPr lang="en-CA" dirty="0" smtClean="0"/>
              <a:t> stored in the map</a:t>
            </a:r>
            <a:endParaRPr lang="en-US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the recipe for immutability...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34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F3F0C7A-CB21-428D-9A31-09B2551BE5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/>
          </a:p>
        </p:txBody>
      </p:sp>
      <p:sp>
        <p:nvSpPr>
          <p:cNvPr id="21507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171450" y="228600"/>
            <a:ext cx="8743950" cy="60579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public class PhoneNumber implements Comparable&lt;PhoneNumber&gt; 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Wingdings 3" pitchFamily="18" charset="2"/>
              <a:buNone/>
            </a:pPr>
            <a:r>
              <a:rPr lang="en-CA" sz="1800" b="1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8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final Map&lt;String, PhoneNumber&gt; instances = </a:t>
            </a:r>
          </a:p>
          <a:p>
            <a:pPr>
              <a:buFont typeface="Wingdings 3" pitchFamily="18" charset="2"/>
              <a:buNone/>
            </a:pPr>
            <a:r>
              <a:rPr lang="en-CA" sz="18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   new TreeMap&lt;String, PhoneNumber&gt;();</a:t>
            </a:r>
          </a:p>
          <a:p>
            <a:pPr>
              <a:buFont typeface="Wingdings 3" pitchFamily="18" charset="2"/>
              <a:buNone/>
            </a:pPr>
            <a:endParaRPr lang="en-CA" sz="18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CA" sz="1800" b="1" smtClean="0">
                <a:latin typeface="Courier New" pitchFamily="49" charset="0"/>
                <a:cs typeface="Courier New" pitchFamily="49" charset="0"/>
              </a:rPr>
              <a:t>  private final short areaCode;</a:t>
            </a:r>
          </a:p>
          <a:p>
            <a:pPr>
              <a:buFont typeface="Wingdings 3" pitchFamily="18" charset="2"/>
              <a:buNone/>
            </a:pPr>
            <a:r>
              <a:rPr lang="en-CA" sz="1800" b="1" smtClean="0">
                <a:latin typeface="Courier New" pitchFamily="49" charset="0"/>
                <a:cs typeface="Courier New" pitchFamily="49" charset="0"/>
              </a:rPr>
              <a:t>  private final short exchangeCode;</a:t>
            </a:r>
          </a:p>
          <a:p>
            <a:pPr>
              <a:buFont typeface="Wingdings 3" pitchFamily="18" charset="2"/>
              <a:buNone/>
            </a:pPr>
            <a:r>
              <a:rPr lang="en-CA" sz="1800" b="1" smtClean="0">
                <a:latin typeface="Courier New" pitchFamily="49" charset="0"/>
                <a:cs typeface="Courier New" pitchFamily="49" charset="0"/>
              </a:rPr>
              <a:t>  private final short stationCode;</a:t>
            </a:r>
          </a:p>
          <a:p>
            <a:pPr>
              <a:buFont typeface="Wingdings 3" pitchFamily="18" charset="2"/>
              <a:buNone/>
            </a:pPr>
            <a:endParaRPr lang="en-CA" sz="18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CA" sz="1800" b="1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8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sz="1800" b="1" smtClean="0">
                <a:latin typeface="Courier New" pitchFamily="49" charset="0"/>
                <a:cs typeface="Courier New" pitchFamily="49" charset="0"/>
              </a:rPr>
              <a:t> PhoneNumber(int areaCode,</a:t>
            </a:r>
          </a:p>
          <a:p>
            <a:pPr>
              <a:buFont typeface="Wingdings 3" pitchFamily="18" charset="2"/>
              <a:buNone/>
            </a:pPr>
            <a:r>
              <a:rPr lang="en-CA" sz="1800" b="1" smtClean="0">
                <a:latin typeface="Courier New" pitchFamily="49" charset="0"/>
                <a:cs typeface="Courier New" pitchFamily="49" charset="0"/>
              </a:rPr>
              <a:t>                      int exchangeCode,</a:t>
            </a:r>
          </a:p>
          <a:p>
            <a:pPr>
              <a:buFont typeface="Wingdings 3" pitchFamily="18" charset="2"/>
              <a:buNone/>
            </a:pPr>
            <a:r>
              <a:rPr lang="en-CA" sz="1800" b="1" smtClean="0">
                <a:latin typeface="Courier New" pitchFamily="49" charset="0"/>
                <a:cs typeface="Courier New" pitchFamily="49" charset="0"/>
              </a:rPr>
              <a:t>                      int stationCode)</a:t>
            </a:r>
          </a:p>
          <a:p>
            <a:pPr>
              <a:buFont typeface="Wingdings 3" pitchFamily="18" charset="2"/>
              <a:buNone/>
            </a:pPr>
            <a:r>
              <a:rPr lang="en-CA" sz="1800" b="1" smtClean="0">
                <a:latin typeface="Courier New" pitchFamily="49" charset="0"/>
                <a:cs typeface="Courier New" pitchFamily="49" charset="0"/>
              </a:rPr>
              <a:t>  { // identical to previous versions }</a:t>
            </a:r>
            <a:endParaRPr lang="en-US" sz="1800" b="1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56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F7332E-931E-4E6A-8DD8-8E8CBD948BA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/>
          </a:p>
        </p:txBody>
      </p:sp>
      <p:sp>
        <p:nvSpPr>
          <p:cNvPr id="22531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171450" y="228600"/>
            <a:ext cx="8801100" cy="60579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endParaRPr lang="en-CA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public static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areaCode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                 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exchangeCode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                 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stationCode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String key = "" +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areaCode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exchangeCode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stationCode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 =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PhoneNumber.instances.get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(key);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if (n == null)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n = new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areaCode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exchangeCode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stationCode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PhoneNumber.instances.put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(key, n);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return n;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// remainder of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class ...</a:t>
            </a:r>
            <a:endParaRPr lang="en-US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10" y="1124720"/>
            <a:ext cx="312604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why is validation not needed?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789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148BFBF-CE9C-422F-B5F2-87A1D2F9B9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n-US"/>
          </a:p>
        </p:txBody>
      </p:sp>
      <p:sp>
        <p:nvSpPr>
          <p:cNvPr id="23555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171450" y="228600"/>
            <a:ext cx="8801100" cy="60579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public class PhoneNumberClient {</a:t>
            </a:r>
          </a:p>
          <a:p>
            <a:pPr>
              <a:buFont typeface="Wingdings 3" pitchFamily="18" charset="2"/>
              <a:buNone/>
            </a:pPr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public static void main(String[] args)  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PhoneNumber x = PhoneNumber.getInstance(416, 736, 2100);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PhoneNumber y = PhoneNumber.getInstance(416, 736, 2100);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PhoneNumber z = PhoneNumber.getInstance(905, 867, 5309);</a:t>
            </a:r>
          </a:p>
          <a:p>
            <a:pPr>
              <a:buFont typeface="Wingdings 3" pitchFamily="18" charset="2"/>
              <a:buNone/>
            </a:pPr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System.out.println("x equals y: " + x.equals(y) +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                  " and x == y: " + (x == y)); </a:t>
            </a:r>
          </a:p>
          <a:p>
            <a:pPr>
              <a:buFont typeface="Wingdings 3" pitchFamily="18" charset="2"/>
              <a:buNone/>
            </a:pPr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System.out.println("x equals z: " + x.equals(z) +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                  " and x == z: " + (x == z));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" y="5600700"/>
            <a:ext cx="50101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 equals y: true and x == y: true</a:t>
            </a:r>
          </a:p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 equals z: false and x == z: false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53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Bonus Content</a:t>
            </a:r>
            <a:endParaRPr lang="en-US" smtClean="0"/>
          </a:p>
        </p:txBody>
      </p:sp>
      <p:sp>
        <p:nvSpPr>
          <p:cNvPr id="2457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849E2C-D372-4B9B-9C60-F9794719D95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notice that Singleton and </a:t>
            </a:r>
            <a:r>
              <a:rPr lang="en-CA" dirty="0" err="1" smtClean="0"/>
              <a:t>Multiton</a:t>
            </a:r>
            <a:r>
              <a:rPr lang="en-CA" dirty="0" smtClean="0"/>
              <a:t> use a static method to return an instance of a class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static method that returns an instance of a class is called a </a:t>
            </a:r>
            <a:r>
              <a:rPr lang="en-CA" i="1" dirty="0" smtClean="0"/>
              <a:t>static factory method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factory because, as far as the client is concerned, the method creates an instance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similar to a constructor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9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Static Factory Methods</a:t>
            </a:r>
            <a:endParaRPr lang="en-US" dirty="0" smtClean="0"/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6846DC-851F-45BE-811F-3CEB9DBA7ED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71450" y="1219200"/>
            <a:ext cx="88011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many examples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java.lang.Integer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Integer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valueOf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CA" sz="1800" dirty="0" smtClean="0"/>
              <a:t> 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Returns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CA" dirty="0" smtClean="0"/>
              <a:t> instance representing the specified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dirty="0" smtClean="0"/>
              <a:t> value.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java.util.Arrays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copyOf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 original,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 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newLength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CA" dirty="0" smtClean="0"/>
              <a:t> 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Copies the specified array, truncating or padding with zeros (if necessary) so the copy has the specified length.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56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Java API Static Factory Methods</a:t>
            </a:r>
            <a:endParaRPr lang="en-US" smtClean="0"/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6846DC-851F-45BE-811F-3CEB9DBA7ED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71450" y="1219200"/>
            <a:ext cx="88011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java.lang.String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>
                <a:solidFill>
                  <a:srgbClr val="0070C0"/>
                </a:solidFill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String format(String format, Object... 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Returns a formatted string using the specified format string and arguments. 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cse1030.Complex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>
                <a:solidFill>
                  <a:srgbClr val="0070C0"/>
                </a:solidFill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Complex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valueOf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(String s)</a:t>
            </a:r>
            <a:r>
              <a:rPr lang="en-CA" dirty="0" smtClean="0"/>
              <a:t> 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Returns a complex number holding the value represented by the given string.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6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One and Only One</a:t>
            </a:r>
            <a:endParaRPr lang="en-US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58AA0F-DB43-4ED9-ACF5-02712EF22C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 you enforce this?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need to prevent clients from creating instances of the singleton class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constructors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singleton class should create the one instance of itself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note that the singleton class is allowed to call its own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constructors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need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attribute to hold the instance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05592D-878F-4A1F-B3BF-32A1F9FF185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1535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can give meaningful names to static factory methods (unlike constructors)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class Person 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private String name;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age;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weight;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public Person(String name,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age,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weight) { // ...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public Person(String name,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age) { // ...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public Person(String name,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weight) { // ...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// ...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2628900" y="5372100"/>
            <a:ext cx="3292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  <a:latin typeface="Constantia" pitchFamily="18" charset="0"/>
              </a:rPr>
              <a:t>illegal overload: same signature</a:t>
            </a:r>
            <a:endParaRPr lang="en-US">
              <a:solidFill>
                <a:srgbClr val="FF000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07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765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6865DA-DB85-4DD1-A0B0-3DC6A2EF78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1535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class Person {  // modified from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PEx's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// attributes ...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public Person(String name,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age,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weight) { // ...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Person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withAge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(String name,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age) 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return new Person(name, age, DEFAULT_WEIGHT);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Person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withWeight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(String name,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weight) {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return new Person(name, DEFAULT_AGE, weight);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88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 Singleton Puzzle: What is Printed?</a:t>
            </a:r>
            <a:endParaRPr lang="en-US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EBC0CE-1AF1-4014-8AD5-5B0CAD7B7F9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n-US"/>
          </a:p>
        </p:txBody>
      </p:sp>
      <p:sp>
        <p:nvSpPr>
          <p:cNvPr id="28676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800" smtClean="0"/>
              <a:t>public class Elvis {</a:t>
            </a:r>
          </a:p>
          <a:p>
            <a:r>
              <a:rPr lang="en-CA" sz="1800" smtClean="0"/>
              <a:t>  public static final Elvis INSTANCE = new Elvis();</a:t>
            </a:r>
          </a:p>
          <a:p>
            <a:r>
              <a:rPr lang="en-CA" sz="1800" smtClean="0"/>
              <a:t>  private final int beltSize;</a:t>
            </a:r>
          </a:p>
          <a:p>
            <a:r>
              <a:rPr lang="en-CA" sz="1800" smtClean="0"/>
              <a:t>  private static final int CURRENT_YEAR =</a:t>
            </a:r>
          </a:p>
          <a:p>
            <a:r>
              <a:rPr lang="en-CA" sz="1800" smtClean="0"/>
              <a:t>    Calendar.getInstance().get(Calendar.YEAR);</a:t>
            </a:r>
          </a:p>
          <a:p>
            <a:endParaRPr lang="en-CA" sz="800" smtClean="0"/>
          </a:p>
          <a:p>
            <a:r>
              <a:rPr lang="en-CA" sz="1800" smtClean="0"/>
              <a:t>  private Elvis() { this.beltSize = CURRENT_YEAR – 1930; }</a:t>
            </a:r>
          </a:p>
          <a:p>
            <a:endParaRPr lang="en-CA" sz="800" smtClean="0"/>
          </a:p>
          <a:p>
            <a:r>
              <a:rPr lang="en-CA" sz="1800" smtClean="0"/>
              <a:t>  public int getBeltSize() { return this.beltSize; }</a:t>
            </a:r>
          </a:p>
          <a:p>
            <a:endParaRPr lang="en-CA" sz="800" smtClean="0"/>
          </a:p>
          <a:p>
            <a:r>
              <a:rPr lang="en-CA" sz="1800" smtClean="0"/>
              <a:t>  public static void main(String[] args) {</a:t>
            </a:r>
          </a:p>
          <a:p>
            <a:r>
              <a:rPr lang="en-CA" sz="1800" smtClean="0"/>
              <a:t>    System.out.println("Elvis has a belt size of " +</a:t>
            </a:r>
          </a:p>
          <a:p>
            <a:r>
              <a:rPr lang="en-CA" sz="1800" smtClean="0"/>
              <a:t>                        INSTANCE.getBeltSize());</a:t>
            </a:r>
          </a:p>
          <a:p>
            <a:r>
              <a:rPr lang="en-CA" sz="1800" smtClean="0"/>
              <a:t>  }</a:t>
            </a:r>
          </a:p>
          <a:p>
            <a:r>
              <a:rPr lang="en-CA" sz="1800" smtClean="0"/>
              <a:t>}</a:t>
            </a:r>
          </a:p>
        </p:txBody>
      </p:sp>
      <p:sp>
        <p:nvSpPr>
          <p:cNvPr id="28677" name="TextBox 5"/>
          <p:cNvSpPr txBox="1">
            <a:spLocks noChangeArrowheads="1"/>
          </p:cNvSpPr>
          <p:nvPr/>
        </p:nvSpPr>
        <p:spPr bwMode="auto">
          <a:xfrm>
            <a:off x="3429000" y="5943600"/>
            <a:ext cx="5429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onstantia" pitchFamily="18" charset="0"/>
              </a:rPr>
              <a:t>from Java Puzzlers by Joshua Bloch and Neal Gafter</a:t>
            </a:r>
            <a:endParaRPr lang="en-US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07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Silly </a:t>
            </a:r>
            <a:r>
              <a:rPr lang="en-CA" dirty="0" smtClean="0"/>
              <a:t>Example: Version 1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421E27-8F2D-4C98-853C-D804CAC76D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  <p:sp>
        <p:nvSpPr>
          <p:cNvPr id="22532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dirty="0" smtClean="0"/>
              <a:t>package </a:t>
            </a:r>
            <a:r>
              <a:rPr lang="en-CA" dirty="0" err="1" smtClean="0"/>
              <a:t>xmas</a:t>
            </a:r>
            <a:r>
              <a:rPr lang="en-CA" dirty="0" smtClean="0"/>
              <a:t>;</a:t>
            </a:r>
          </a:p>
          <a:p>
            <a:endParaRPr lang="en-CA" dirty="0" smtClean="0"/>
          </a:p>
          <a:p>
            <a:r>
              <a:rPr lang="en-CA" dirty="0" smtClean="0"/>
              <a:t>public class Santa </a:t>
            </a:r>
          </a:p>
          <a:p>
            <a:r>
              <a:rPr lang="en-CA" dirty="0" smtClean="0"/>
              <a:t>{</a:t>
            </a:r>
          </a:p>
          <a:p>
            <a:r>
              <a:rPr lang="en-CA" dirty="0" smtClean="0"/>
              <a:t>  // whatever </a:t>
            </a:r>
            <a:r>
              <a:rPr lang="en-CA" dirty="0" smtClean="0"/>
              <a:t>fields you </a:t>
            </a:r>
            <a:r>
              <a:rPr lang="en-CA" dirty="0" smtClean="0"/>
              <a:t>want for </a:t>
            </a:r>
            <a:r>
              <a:rPr lang="en-CA" dirty="0" err="1" smtClean="0"/>
              <a:t>santa</a:t>
            </a:r>
            <a:r>
              <a:rPr lang="en-CA" dirty="0" smtClean="0"/>
              <a:t>...</a:t>
            </a:r>
          </a:p>
          <a:p>
            <a:endParaRPr lang="en-CA" dirty="0" smtClean="0"/>
          </a:p>
          <a:p>
            <a:r>
              <a:rPr lang="en-CA" dirty="0" smtClean="0"/>
              <a:t>  </a:t>
            </a:r>
            <a:r>
              <a:rPr lang="en-CA" dirty="0" smtClean="0"/>
              <a:t>public static </a:t>
            </a:r>
            <a:r>
              <a:rPr lang="en-CA" dirty="0" smtClean="0"/>
              <a:t>final Santa INSTANCE = new Santa();</a:t>
            </a:r>
          </a:p>
          <a:p>
            <a:endParaRPr lang="en-CA" dirty="0" smtClean="0"/>
          </a:p>
          <a:p>
            <a:r>
              <a:rPr lang="en-CA" dirty="0" smtClean="0"/>
              <a:t>  private Santa()</a:t>
            </a:r>
          </a:p>
          <a:p>
            <a:r>
              <a:rPr lang="en-CA" dirty="0" smtClean="0"/>
              <a:t>  {</a:t>
            </a:r>
            <a:r>
              <a:rPr lang="en-US" dirty="0" smtClean="0"/>
              <a:t> // initialize attributes here... }</a:t>
            </a:r>
          </a:p>
          <a:p>
            <a:endParaRPr lang="en-CA" dirty="0" smtClean="0"/>
          </a:p>
          <a:p>
            <a:r>
              <a:rPr lang="en-CA" dirty="0" smtClean="0"/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42603" y="1297541"/>
            <a:ext cx="2407903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uses a public field that</a:t>
            </a:r>
          </a:p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all clients can access</a:t>
            </a:r>
            <a:endParaRPr lang="en-CA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610A8A-2B8D-4BE3-8CA3-D0D6CFDF12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sp>
        <p:nvSpPr>
          <p:cNvPr id="25603" name="TextBox 4"/>
          <p:cNvSpPr txBox="1">
            <a:spLocks noChangeArrowheads="1"/>
          </p:cNvSpPr>
          <p:nvPr/>
        </p:nvSpPr>
        <p:spPr bwMode="auto">
          <a:xfrm>
            <a:off x="485775" y="2620963"/>
            <a:ext cx="8172450" cy="2122487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xmas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code in a method somewhere ...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gimme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Santa.INSTANCE.givePresent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Silly </a:t>
            </a:r>
            <a:r>
              <a:rPr lang="en-CA" dirty="0" smtClean="0"/>
              <a:t>Example: Version 2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421E27-8F2D-4C98-853C-D804CAC76D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  <p:sp>
        <p:nvSpPr>
          <p:cNvPr id="22532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dirty="0" smtClean="0"/>
              <a:t>package </a:t>
            </a:r>
            <a:r>
              <a:rPr lang="en-CA" dirty="0" err="1" smtClean="0"/>
              <a:t>xmas</a:t>
            </a:r>
            <a:r>
              <a:rPr lang="en-CA" dirty="0" smtClean="0"/>
              <a:t>;</a:t>
            </a:r>
          </a:p>
          <a:p>
            <a:endParaRPr lang="en-CA" dirty="0" smtClean="0"/>
          </a:p>
          <a:p>
            <a:r>
              <a:rPr lang="en-CA" dirty="0" smtClean="0"/>
              <a:t>public class Santa </a:t>
            </a:r>
          </a:p>
          <a:p>
            <a:r>
              <a:rPr lang="en-CA" dirty="0" smtClean="0"/>
              <a:t>{</a:t>
            </a:r>
          </a:p>
          <a:p>
            <a:r>
              <a:rPr lang="en-CA" dirty="0" smtClean="0"/>
              <a:t>  // whatever </a:t>
            </a:r>
            <a:r>
              <a:rPr lang="en-CA" dirty="0" smtClean="0"/>
              <a:t>fields you </a:t>
            </a:r>
            <a:r>
              <a:rPr lang="en-CA" dirty="0" smtClean="0"/>
              <a:t>want for </a:t>
            </a:r>
            <a:r>
              <a:rPr lang="en-CA" dirty="0" err="1" smtClean="0"/>
              <a:t>santa</a:t>
            </a:r>
            <a:r>
              <a:rPr lang="en-CA" dirty="0" smtClean="0"/>
              <a:t>...</a:t>
            </a:r>
          </a:p>
          <a:p>
            <a:endParaRPr lang="en-CA" dirty="0" smtClean="0"/>
          </a:p>
          <a:p>
            <a:r>
              <a:rPr lang="en-CA" dirty="0" smtClean="0"/>
              <a:t>  private static final Santa INSTANCE = new Santa();</a:t>
            </a:r>
          </a:p>
          <a:p>
            <a:endParaRPr lang="en-CA" dirty="0" smtClean="0"/>
          </a:p>
          <a:p>
            <a:r>
              <a:rPr lang="en-CA" dirty="0" smtClean="0"/>
              <a:t>  private Santa()</a:t>
            </a:r>
          </a:p>
          <a:p>
            <a:r>
              <a:rPr lang="en-CA" dirty="0" smtClean="0"/>
              <a:t>  {</a:t>
            </a:r>
            <a:r>
              <a:rPr lang="en-US" dirty="0" smtClean="0"/>
              <a:t> // initialize attributes here... }</a:t>
            </a:r>
          </a:p>
          <a:p>
            <a:endParaRPr lang="en-CA" dirty="0" smtClean="0"/>
          </a:p>
          <a:p>
            <a:r>
              <a:rPr lang="en-CA" dirty="0" smtClean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4568" y="1284426"/>
            <a:ext cx="277851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uses a private field; how</a:t>
            </a:r>
          </a:p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do clients access the field?</a:t>
            </a:r>
            <a:endParaRPr lang="en-CA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011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Global Access</a:t>
            </a:r>
            <a:endParaRPr lang="en-US" smtClean="0"/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8E9A63-B078-4492-B4E1-B24D0D8F8E5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 clients access the singleton instance?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by using a static method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note that clients only need to import the package containing the singleton class to get access to the singleton instance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any client method can use the singleton instance without mentioning the singleton in the parameter list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 Silly Example (cont)</a:t>
            </a:r>
            <a:endParaRPr lang="en-US" smtClean="0"/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F0CB3A9-9B8C-4995-9A48-0615F8C6BDD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en-CA" sz="1400" dirty="0" smtClean="0"/>
              <a:t>package </a:t>
            </a:r>
            <a:r>
              <a:rPr lang="en-CA" sz="1400" dirty="0" err="1" smtClean="0"/>
              <a:t>xmas</a:t>
            </a:r>
            <a:r>
              <a:rPr lang="en-CA" sz="1400" dirty="0" smtClean="0"/>
              <a:t>;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en-CA" sz="1400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400" dirty="0" smtClean="0"/>
              <a:t>public class Santa {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private </a:t>
            </a:r>
            <a:r>
              <a:rPr lang="en-CA" sz="1800" dirty="0" err="1" smtClean="0"/>
              <a:t>int</a:t>
            </a:r>
            <a:r>
              <a:rPr lang="en-CA" sz="1800" dirty="0" smtClean="0"/>
              <a:t> </a:t>
            </a:r>
            <a:r>
              <a:rPr lang="en-CA" sz="1800" dirty="0" err="1" smtClean="0"/>
              <a:t>numPresents</a:t>
            </a:r>
            <a:r>
              <a:rPr lang="en-CA" sz="1800" dirty="0" smtClean="0"/>
              <a:t>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400" dirty="0" smtClean="0"/>
              <a:t>  private static final Santa INSTANCE = new Santa();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en-CA" sz="1400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400" dirty="0" smtClean="0"/>
              <a:t>  private Santa()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400" dirty="0" smtClean="0"/>
              <a:t>  {</a:t>
            </a:r>
            <a:r>
              <a:rPr lang="en-US" sz="1400" dirty="0" smtClean="0"/>
              <a:t> // initialize </a:t>
            </a:r>
            <a:r>
              <a:rPr lang="en-US" sz="1400" dirty="0" smtClean="0"/>
              <a:t>fields here</a:t>
            </a:r>
            <a:r>
              <a:rPr lang="en-US" sz="1400" dirty="0" smtClean="0"/>
              <a:t>... }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en-CA" sz="1400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public static Santa </a:t>
            </a:r>
            <a:r>
              <a:rPr lang="en-CA" sz="1800" dirty="0" err="1" smtClean="0"/>
              <a:t>getInstance</a:t>
            </a:r>
            <a:r>
              <a:rPr lang="en-CA" sz="1800" dirty="0" smtClean="0"/>
              <a:t>()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{ return </a:t>
            </a:r>
            <a:r>
              <a:rPr lang="en-CA" sz="1800" dirty="0" err="1" smtClean="0"/>
              <a:t>Santa.INSTANCE</a:t>
            </a:r>
            <a:r>
              <a:rPr lang="en-CA" sz="1800" dirty="0" smtClean="0"/>
              <a:t>; }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en-CA" sz="1800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public Present </a:t>
            </a:r>
            <a:r>
              <a:rPr lang="en-CA" sz="1800" dirty="0" err="1" smtClean="0"/>
              <a:t>givePresent</a:t>
            </a:r>
            <a:r>
              <a:rPr lang="en-CA" sz="1800" dirty="0" smtClean="0"/>
              <a:t>() {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  Present p = new Present();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  </a:t>
            </a:r>
            <a:r>
              <a:rPr lang="en-CA" sz="1800" dirty="0" err="1" smtClean="0"/>
              <a:t>this.numPresents</a:t>
            </a:r>
            <a:r>
              <a:rPr lang="en-CA" sz="1800" dirty="0" smtClean="0"/>
              <a:t>--;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  return p;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}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400" dirty="0" smtClean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4568" y="1284426"/>
            <a:ext cx="277851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uses a private field; how</a:t>
            </a:r>
          </a:p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do clients access the field?</a:t>
            </a:r>
            <a:endParaRPr lang="en-CA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54568" y="3313786"/>
            <a:ext cx="277851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clients use a public</a:t>
            </a:r>
          </a:p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static factory method</a:t>
            </a:r>
            <a:endParaRPr lang="en-CA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4955</TotalTime>
  <Words>2217</Words>
  <Application>Microsoft Office PowerPoint</Application>
  <PresentationFormat>On-screen Show (4:3)</PresentationFormat>
  <Paragraphs>485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Origin</vt:lpstr>
      <vt:lpstr>Mixing Static and Non-static</vt:lpstr>
      <vt:lpstr>Singleton Pattern</vt:lpstr>
      <vt:lpstr>Singleton Pattern</vt:lpstr>
      <vt:lpstr>One and Only One</vt:lpstr>
      <vt:lpstr>A Silly Example: Version 1</vt:lpstr>
      <vt:lpstr>PowerPoint Presentation</vt:lpstr>
      <vt:lpstr>A Silly Example: Version 2</vt:lpstr>
      <vt:lpstr>Global Access</vt:lpstr>
      <vt:lpstr>A Silly Example (cont)</vt:lpstr>
      <vt:lpstr>PowerPoint Presentation</vt:lpstr>
      <vt:lpstr>Enumerations</vt:lpstr>
      <vt:lpstr>A Silly Example: Version 3</vt:lpstr>
      <vt:lpstr>PowerPoint Presentation</vt:lpstr>
      <vt:lpstr>Singleton as an enumeration </vt:lpstr>
      <vt:lpstr>Applications</vt:lpstr>
      <vt:lpstr>Logging</vt:lpstr>
      <vt:lpstr>Lazy Instantiation</vt:lpstr>
      <vt:lpstr>Lazy Instantiation as per Notes</vt:lpstr>
      <vt:lpstr>Mixing Static and Non-static</vt:lpstr>
      <vt:lpstr>Goals for Today</vt:lpstr>
      <vt:lpstr>Singleton UML Class Diagram</vt:lpstr>
      <vt:lpstr>One Instance per State</vt:lpstr>
      <vt:lpstr>Multiton</vt:lpstr>
      <vt:lpstr>Singleton vs Multiton UML Diagram</vt:lpstr>
      <vt:lpstr>Singleton vs Multiton</vt:lpstr>
      <vt:lpstr>Singleton vs Multiton</vt:lpstr>
      <vt:lpstr>Map</vt:lpstr>
      <vt:lpstr>PowerPoint Presentation</vt:lpstr>
      <vt:lpstr>PowerPoint Presentation</vt:lpstr>
      <vt:lpstr>Mutable Keys</vt:lpstr>
      <vt:lpstr>PowerPoint Presentation</vt:lpstr>
      <vt:lpstr>Making PhoneNumber a Multiton</vt:lpstr>
      <vt:lpstr>Making PhoneNumber a Multiton</vt:lpstr>
      <vt:lpstr>PowerPoint Presentation</vt:lpstr>
      <vt:lpstr>PowerPoint Presentation</vt:lpstr>
      <vt:lpstr>PowerPoint Presentation</vt:lpstr>
      <vt:lpstr>Bonus Content</vt:lpstr>
      <vt:lpstr>Static Factory Methods</vt:lpstr>
      <vt:lpstr>Java API Static Factory Methods</vt:lpstr>
      <vt:lpstr>PowerPoint Presentation</vt:lpstr>
      <vt:lpstr>PowerPoint Presentation</vt:lpstr>
      <vt:lpstr>A Singleton Puzzle: What is Printed?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438</cp:revision>
  <dcterms:created xsi:type="dcterms:W3CDTF">2006-08-16T00:00:00Z</dcterms:created>
  <dcterms:modified xsi:type="dcterms:W3CDTF">2013-10-01T18:16:19Z</dcterms:modified>
</cp:coreProperties>
</file>