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42"/>
  </p:notesMasterIdLst>
  <p:sldIdLst>
    <p:sldId id="351" r:id="rId2"/>
    <p:sldId id="317" r:id="rId3"/>
    <p:sldId id="318" r:id="rId4"/>
    <p:sldId id="319" r:id="rId5"/>
    <p:sldId id="320" r:id="rId6"/>
    <p:sldId id="321" r:id="rId7"/>
    <p:sldId id="364" r:id="rId8"/>
    <p:sldId id="324" r:id="rId9"/>
    <p:sldId id="365" r:id="rId10"/>
    <p:sldId id="326" r:id="rId11"/>
    <p:sldId id="322" r:id="rId12"/>
    <p:sldId id="323" r:id="rId13"/>
    <p:sldId id="325" r:id="rId14"/>
    <p:sldId id="327" r:id="rId15"/>
    <p:sldId id="328" r:id="rId16"/>
    <p:sldId id="335" r:id="rId17"/>
    <p:sldId id="353" r:id="rId18"/>
    <p:sldId id="329" r:id="rId19"/>
    <p:sldId id="330" r:id="rId20"/>
    <p:sldId id="331" r:id="rId21"/>
    <p:sldId id="332" r:id="rId22"/>
    <p:sldId id="347" r:id="rId23"/>
    <p:sldId id="336" r:id="rId24"/>
    <p:sldId id="344" r:id="rId25"/>
    <p:sldId id="345" r:id="rId26"/>
    <p:sldId id="337" r:id="rId27"/>
    <p:sldId id="348" r:id="rId28"/>
    <p:sldId id="349" r:id="rId29"/>
    <p:sldId id="350" r:id="rId30"/>
    <p:sldId id="352" r:id="rId31"/>
    <p:sldId id="354" r:id="rId32"/>
    <p:sldId id="355" r:id="rId33"/>
    <p:sldId id="356" r:id="rId34"/>
    <p:sldId id="357" r:id="rId35"/>
    <p:sldId id="358" r:id="rId36"/>
    <p:sldId id="359" r:id="rId37"/>
    <p:sldId id="360" r:id="rId38"/>
    <p:sldId id="361" r:id="rId39"/>
    <p:sldId id="362" r:id="rId40"/>
    <p:sldId id="363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88" autoAdjust="0"/>
    <p:restoredTop sz="94667" autoAdjust="0"/>
  </p:normalViewPr>
  <p:slideViewPr>
    <p:cSldViewPr showGuides="1">
      <p:cViewPr varScale="1">
        <p:scale>
          <a:sx n="80" d="100"/>
          <a:sy n="80" d="100"/>
        </p:scale>
        <p:origin x="-840" y="-77"/>
      </p:cViewPr>
      <p:guideLst>
        <p:guide orient="horz" pos="2160"/>
        <p:guide orient="horz" pos="1776"/>
        <p:guide orient="horz" pos="2305"/>
        <p:guide pos="2880"/>
        <p:guide pos="4608"/>
        <p:guide pos="24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57607" cy="576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9161BF5-4407-4746-B16D-5312C5D9F933}" type="datetimeFigureOut">
              <a:rPr lang="en-US"/>
              <a:pPr>
                <a:defRPr/>
              </a:pPr>
              <a:t>10/8/2013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4E90FF5-5887-4B34-93A9-37E035A421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230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2429B770-DB58-4C8D-8353-0CAD3280C713}" type="datetime1">
              <a:rPr lang="en-US"/>
              <a:pPr>
                <a:defRPr/>
              </a:pPr>
              <a:t>10/8/2013</a:t>
            </a:fld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4727E-BB8E-4398-9554-4EF7CEF25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44FFF-EDE0-4288-9EEE-6A9941AA7982}" type="datetime1">
              <a:rPr lang="en-US"/>
              <a:pPr>
                <a:defRPr/>
              </a:pPr>
              <a:t>10/8/2013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028D3-176C-4618-B54F-48CB9F4D2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756EF-A2A4-4CE0-8B67-2FF0FF056A43}" type="datetime1">
              <a:rPr lang="en-US"/>
              <a:pPr>
                <a:defRPr/>
              </a:pPr>
              <a:t>10/8/2013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52335-6191-406F-9076-6941A2B84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AFF5E-0168-415A-8EAA-B03C3F76EE1C}" type="datetime1">
              <a:rPr lang="en-US"/>
              <a:pPr>
                <a:defRPr/>
              </a:pPr>
              <a:t>10/8/2013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48975-1AE3-4AF3-A818-E6424B3DA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accent6"/>
              </a:buClr>
              <a:defRPr/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ABC76-6EF1-4720-993F-88C94CEC1E47}" type="datetime1">
              <a:rPr lang="en-US"/>
              <a:pPr>
                <a:defRPr/>
              </a:pPr>
              <a:t>10/8/2013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EA8F5-6B32-46B8-90E2-714CF2D3C6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>
            <a:normAutofit/>
          </a:bodyPr>
          <a:lstStyle>
            <a:lvl1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1pPr>
            <a:lvl2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2pPr>
            <a:lvl3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3pPr>
            <a:lvl4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4pPr>
            <a:lvl5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27352-BE7A-4598-80D6-2D7E98964D4F}" type="datetime1">
              <a:rPr lang="en-US"/>
              <a:pPr>
                <a:defRPr/>
              </a:pPr>
              <a:t>10/8/2013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5EA04-2024-4D99-9F6E-EDA3250F1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AB4FE-9DC6-4AD0-8A18-36C44D4EDE46}" type="datetime1">
              <a:rPr lang="en-US"/>
              <a:pPr>
                <a:defRPr/>
              </a:pPr>
              <a:t>10/8/2013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42132-C040-4E43-9517-BDEC0C947A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19B0E-A436-47C4-8B3B-89FDDA15FC73}" type="datetime1">
              <a:rPr lang="en-US"/>
              <a:pPr>
                <a:defRPr/>
              </a:pPr>
              <a:t>10/8/2013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57535-FB3D-4CCB-A198-8868CC51F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F707F-703D-4D41-BEF9-EBE04708876F}" type="datetime1">
              <a:rPr lang="en-US"/>
              <a:pPr>
                <a:defRPr/>
              </a:pPr>
              <a:t>10/8/2013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5F405-0874-426C-B83C-6BF724DA2B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467BA-6187-4746-AB21-4A84D19B755A}" type="datetime1">
              <a:rPr lang="en-US"/>
              <a:pPr>
                <a:defRPr/>
              </a:pPr>
              <a:t>10/8/2013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AA687-F537-4EB8-B71B-58BF6C1919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9F3BF-799A-49A7-BDCD-E5491FE916A3}" type="datetime1">
              <a:rPr lang="en-US"/>
              <a:pPr>
                <a:defRPr/>
              </a:pPr>
              <a:t>10/8/2013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EC62B-C00C-4D53-B40F-68A12B6576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DEAF9-696F-4F80-9B5E-2A826BDA9905}" type="datetime1">
              <a:rPr lang="en-US"/>
              <a:pPr>
                <a:defRPr/>
              </a:pPr>
              <a:t>10/8/2013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8728B-E8F1-4D42-BF9C-B1010FC6E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6B5721-30E6-4524-A8F9-B60E89A48592}" type="datetime1">
              <a:rPr lang="en-US"/>
              <a:pPr>
                <a:defRPr/>
              </a:pPr>
              <a:t>10/8/2013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E923A9-7D5C-4DD6-8E2B-AC4FF687A8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16" r:id="rId2"/>
    <p:sldLayoutId id="2147484017" r:id="rId3"/>
    <p:sldLayoutId id="2147484022" r:id="rId4"/>
    <p:sldLayoutId id="2147484018" r:id="rId5"/>
    <p:sldLayoutId id="2147484019" r:id="rId6"/>
    <p:sldLayoutId id="2147484023" r:id="rId7"/>
    <p:sldLayoutId id="2147484024" r:id="rId8"/>
    <p:sldLayoutId id="2147484025" r:id="rId9"/>
    <p:sldLayoutId id="2147484026" r:id="rId10"/>
    <p:sldLayoutId id="2147484020" r:id="rId11"/>
    <p:sldLayoutId id="2147484027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400"/>
        </a:spcBef>
        <a:spcAft>
          <a:spcPct val="0"/>
        </a:spcAft>
        <a:buClr>
          <a:srgbClr val="9C9C9C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hashCode</a:t>
            </a:r>
            <a:r>
              <a:rPr lang="en-US" dirty="0" smtClean="0"/>
              <a:t> and </a:t>
            </a:r>
            <a:r>
              <a:rPr lang="en-US" dirty="0" err="1" smtClean="0"/>
              <a:t>compareTo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CEA8F5-6B32-46B8-90E2-714CF2D3C60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3561D9C-850E-4280-9ED3-E9571DA3E4E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457200" y="457200"/>
            <a:ext cx="8229600" cy="57150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searching a hash table is usually much faster than linear search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doubling the number of elements in the hash table usually does not </a:t>
            </a:r>
            <a:r>
              <a:rPr lang="en-CA" dirty="0" err="1" smtClean="0"/>
              <a:t>noticably</a:t>
            </a:r>
            <a:r>
              <a:rPr lang="en-CA" dirty="0" smtClean="0"/>
              <a:t> increase the amount of search needed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if there are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CA" dirty="0" smtClean="0"/>
              <a:t>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dirty="0" err="1" smtClean="0"/>
              <a:t>s</a:t>
            </a:r>
            <a:r>
              <a:rPr lang="en-CA" dirty="0" smtClean="0"/>
              <a:t> in the hash table: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best case</a:t>
            </a:r>
          </a:p>
          <a:p>
            <a:pPr marL="822960" lvl="2" fontAlgn="auto">
              <a:spcAft>
                <a:spcPts val="0"/>
              </a:spcAft>
              <a:buClr>
                <a:schemeClr val="bg1">
                  <a:shade val="50000"/>
                </a:schemeClr>
              </a:buClr>
              <a:buFont typeface="Wingdings 3"/>
              <a:buChar char=""/>
              <a:defRPr/>
            </a:pPr>
            <a:r>
              <a:rPr lang="en-CA" dirty="0" smtClean="0"/>
              <a:t>the bucket is empty, or the first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dirty="0" smtClean="0"/>
              <a:t> in the bucket is the one we are searching for</a:t>
            </a:r>
          </a:p>
          <a:p>
            <a:pPr marL="1097280" lvl="3" fontAlgn="auto"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Wingdings"/>
              <a:buChar char=""/>
              <a:defRPr/>
            </a:pPr>
            <a:r>
              <a:rPr lang="en-CA" dirty="0" smtClean="0"/>
              <a:t>0 or 1 call to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equals()</a:t>
            </a:r>
            <a:r>
              <a:rPr lang="en-CA" dirty="0" smtClean="0"/>
              <a:t>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worst case</a:t>
            </a:r>
          </a:p>
          <a:p>
            <a:pPr marL="822960" lvl="2" fontAlgn="auto">
              <a:spcAft>
                <a:spcPts val="0"/>
              </a:spcAft>
              <a:buClr>
                <a:schemeClr val="bg1">
                  <a:shade val="50000"/>
                </a:schemeClr>
              </a:buClr>
              <a:buFont typeface="Wingdings 3"/>
              <a:buChar char=""/>
              <a:defRPr/>
            </a:pPr>
            <a:r>
              <a:rPr lang="en-CA" dirty="0" smtClean="0"/>
              <a:t>all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CA" dirty="0" smtClean="0"/>
              <a:t> of the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dirty="0" err="1" smtClean="0"/>
              <a:t>s</a:t>
            </a:r>
            <a:r>
              <a:rPr lang="en-CA" dirty="0" smtClean="0"/>
              <a:t> are in the same bucket</a:t>
            </a:r>
          </a:p>
          <a:p>
            <a:pPr marL="1097280" lvl="3" fontAlgn="auto"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Wingdings"/>
              <a:buChar char=""/>
              <a:defRPr/>
            </a:pPr>
            <a:r>
              <a:rPr lang="en-CA" dirty="0" smtClean="0"/>
              <a:t>n calls to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equals()</a:t>
            </a:r>
            <a:r>
              <a:rPr lang="en-CA" dirty="0" smtClean="0"/>
              <a:t>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average case</a:t>
            </a:r>
          </a:p>
          <a:p>
            <a:pPr marL="822960" lvl="2" fontAlgn="auto">
              <a:spcAft>
                <a:spcPts val="0"/>
              </a:spcAft>
              <a:buClr>
                <a:schemeClr val="bg1">
                  <a:shade val="50000"/>
                </a:schemeClr>
              </a:buClr>
              <a:buFont typeface="Wingdings 3"/>
              <a:buChar char=""/>
              <a:defRPr/>
            </a:pPr>
            <a:r>
              <a:rPr lang="en-CA" dirty="0" smtClean="0"/>
              <a:t>the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dirty="0" smtClean="0"/>
              <a:t> is in a bucket with a small number of other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PhoneNumbers</a:t>
            </a:r>
            <a:r>
              <a:rPr lang="en-CA" dirty="0" smtClean="0"/>
              <a:t> </a:t>
            </a:r>
          </a:p>
          <a:p>
            <a:pPr marL="1097280" lvl="3" fontAlgn="auto"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Wingdings"/>
              <a:buChar char=""/>
              <a:defRPr/>
            </a:pPr>
            <a:r>
              <a:rPr lang="en-CA" dirty="0" smtClean="0"/>
              <a:t>a small number of calls to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equals()</a:t>
            </a:r>
            <a:r>
              <a:rPr lang="en-C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smtClean="0">
                <a:latin typeface="Courier New" pitchFamily="49" charset="0"/>
                <a:cs typeface="Courier New" pitchFamily="49" charset="0"/>
              </a:rPr>
              <a:t>Object hashCode()</a:t>
            </a:r>
            <a:r>
              <a:rPr lang="en-CA" smtClean="0"/>
              <a:t> </a:t>
            </a:r>
            <a:endParaRPr lang="en-US" smtClean="0"/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C9CA1B0-7186-421A-B8BF-98E434D58FE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if you don't override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hashCode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, you get the implementation from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Object.hashCode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Object.hashCode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uses the memory address of the object to compute the hash code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B2343C-1B6A-414D-9A64-F2A9644077D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endParaRPr lang="en-CA" sz="1200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endParaRPr lang="en-CA" sz="1200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endParaRPr lang="en-CA" sz="1200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note that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pizza</a:t>
            </a:r>
            <a:r>
              <a:rPr lang="en-CA" dirty="0" smtClean="0"/>
              <a:t> and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pizzapizza</a:t>
            </a:r>
            <a:r>
              <a:rPr lang="en-CA" dirty="0" smtClean="0"/>
              <a:t> are distinct objects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therefore, their memory locations must be different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therefore, their hash codes are different (probably)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therefore, the hash table looks in the wrong bucket (probably) and does not find the phone number even though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pizzapizza.equals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(pizza)</a:t>
            </a:r>
            <a:r>
              <a:rPr lang="en-CA" dirty="0" smtClean="0"/>
              <a:t> *</a:t>
            </a:r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14350" y="1295400"/>
            <a:ext cx="8172450" cy="23622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// client code somewhere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PhoneNumber pizza = new PhoneNumber(416, 967, 1111);</a:t>
            </a:r>
          </a:p>
          <a:p>
            <a:endParaRPr lang="en-CA" b="1">
              <a:latin typeface="Courier New" pitchFamily="49" charset="0"/>
              <a:cs typeface="Courier New" pitchFamily="49" charset="0"/>
            </a:endParaRP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HashSet&lt;PhoneNumber&gt; h = new HashSet&lt;PhoneNumber&gt;();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h.add(pizza);</a:t>
            </a:r>
          </a:p>
          <a:p>
            <a:endParaRPr lang="en-CA" b="1">
              <a:latin typeface="Courier New" pitchFamily="49" charset="0"/>
              <a:cs typeface="Courier New" pitchFamily="49" charset="0"/>
            </a:endParaRP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PhoneNumber pizzapizza = new PhoneNumber(416, 967, 1111);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System.out.println( h.contains(pizzapizza) );  // false</a:t>
            </a:r>
          </a:p>
          <a:p>
            <a:endParaRPr lang="en-CA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635625" y="6286500"/>
            <a:ext cx="2936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onstantia" pitchFamily="18" charset="0"/>
              </a:rPr>
              <a:t>* unless you're from Naples</a:t>
            </a:r>
            <a:endParaRPr lang="en-US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A Bad (but legal) </a:t>
            </a:r>
            <a:r>
              <a:rPr lang="en-CA" b="1" smtClean="0">
                <a:latin typeface="Courier New" pitchFamily="49" charset="0"/>
                <a:cs typeface="Courier New" pitchFamily="49" charset="0"/>
              </a:rPr>
              <a:t>hashCode()</a:t>
            </a:r>
            <a:r>
              <a:rPr lang="en-CA" smtClean="0"/>
              <a:t> </a:t>
            </a:r>
            <a:endParaRPr lang="en-US" smtClean="0"/>
          </a:p>
        </p:txBody>
      </p:sp>
      <p:sp>
        <p:nvSpPr>
          <p:cNvPr id="1843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4AF9DEE-33A2-47A0-B50F-DDFD6B7BD2B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public final class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// attributes, constructors, methods ...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@Override public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hashCode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return 1;  // or any other constant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this will cause a hashed container to put all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dirty="0" err="1" smtClean="0"/>
              <a:t>s</a:t>
            </a:r>
            <a:r>
              <a:rPr lang="en-CA" dirty="0" smtClean="0"/>
              <a:t> in the same bucket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US" sz="23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A Slightly Better </a:t>
            </a:r>
            <a:r>
              <a:rPr lang="en-CA" b="1" smtClean="0">
                <a:latin typeface="Courier New" pitchFamily="49" charset="0"/>
                <a:cs typeface="Courier New" pitchFamily="49" charset="0"/>
              </a:rPr>
              <a:t>hashCode()</a:t>
            </a:r>
            <a:r>
              <a:rPr lang="en-CA" smtClean="0"/>
              <a:t> </a:t>
            </a:r>
            <a:endParaRPr lang="en-US" smtClean="0"/>
          </a:p>
        </p:txBody>
      </p:sp>
      <p:sp>
        <p:nvSpPr>
          <p:cNvPr id="1945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589CF4C-3562-4918-9AAF-129695F9BFC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public final class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// attributes, constructors, methods ...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@Override public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hashCode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return (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)(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this.getAreaCode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() +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            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this.getExchangeCode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() +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            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this.getStationCode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048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31EA0B-73A6-48C9-B4C8-2A187DAF5C2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 basic idea is generate a hash code using the attributes of the object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it would be nice if two distinct objects had two distinct hash codes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but this is not required; two different objects can have the same hash code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it is required that:</a:t>
            </a:r>
          </a:p>
          <a:p>
            <a:pPr marL="731520" lvl="1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CA" dirty="0" smtClean="0"/>
              <a:t>if 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x.equals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</a:t>
            </a:r>
            <a:r>
              <a:rPr lang="en-CA" dirty="0" smtClean="0"/>
              <a:t> then 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x.hashCode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() == 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y.hashCode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</a:t>
            </a:r>
          </a:p>
          <a:p>
            <a:pPr marL="731520" lvl="1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x.hashCode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always returns the same value if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CA" dirty="0" smtClean="0"/>
              <a:t> does not change its state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Something to Think About</a:t>
            </a:r>
            <a:endParaRPr lang="en-US" smtClean="0"/>
          </a:p>
        </p:txBody>
      </p:sp>
      <p:sp>
        <p:nvSpPr>
          <p:cNvPr id="2150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38F706D-E35C-468B-9727-8AEE60BCABB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2819400"/>
            <a:ext cx="8229600" cy="1935163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what do you need to be careful of when putting a mutable object into a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HashSet</a:t>
            </a:r>
            <a:r>
              <a:rPr lang="en-CA" dirty="0" smtClean="0"/>
              <a:t>?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can you avoid the problem by using immutable objects?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compareTo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CEA8F5-6B32-46B8-90E2-714CF2D3C600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Comparable Objects</a:t>
            </a:r>
            <a:endParaRPr lang="en-US" smtClean="0"/>
          </a:p>
        </p:txBody>
      </p:sp>
      <p:sp>
        <p:nvSpPr>
          <p:cNvPr id="2253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A89804E-2694-4957-9636-7A9F2242BCF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many value types have a natural ordering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that is, for two objects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CA" dirty="0" smtClean="0"/>
              <a:t> and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y</a:t>
            </a:r>
            <a:r>
              <a:rPr lang="en-CA" dirty="0" smtClean="0"/>
              <a:t>,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CA" dirty="0" smtClean="0"/>
              <a:t> is less than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y</a:t>
            </a:r>
            <a:r>
              <a:rPr lang="en-CA" dirty="0" smtClean="0"/>
              <a:t> is meaningful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Short</a:t>
            </a:r>
            <a:r>
              <a:rPr lang="en-CA" dirty="0" smtClean="0"/>
              <a:t>,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Integer</a:t>
            </a:r>
            <a:r>
              <a:rPr lang="en-CA" dirty="0" smtClean="0"/>
              <a:t>,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en-CA" dirty="0" smtClean="0"/>
              <a:t>,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CA" dirty="0" smtClean="0"/>
              <a:t>, etc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CA" dirty="0" smtClean="0"/>
              <a:t>s can be compared in dictionary order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Date</a:t>
            </a:r>
            <a:r>
              <a:rPr lang="en-CA" dirty="0" smtClean="0"/>
              <a:t>s can be compared in chronological order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you might compare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Vector2d</a:t>
            </a:r>
            <a:r>
              <a:rPr lang="en-CA" dirty="0" smtClean="0"/>
              <a:t>s by their length 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Die</a:t>
            </a:r>
            <a:r>
              <a:rPr lang="en-CA" dirty="0" smtClean="0"/>
              <a:t>s can be compared by their face value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if your class has a natural ordering, consider implementing the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Comparable</a:t>
            </a:r>
            <a:r>
              <a:rPr lang="en-CA" dirty="0" smtClean="0"/>
              <a:t> interface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doing so allows clients to sort arrays or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Collection</a:t>
            </a:r>
            <a:r>
              <a:rPr lang="en-CA" dirty="0" smtClean="0"/>
              <a:t>s of your object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Interfaces</a:t>
            </a:r>
            <a:endParaRPr lang="en-US" smtClean="0"/>
          </a:p>
        </p:txBody>
      </p:sp>
      <p:sp>
        <p:nvSpPr>
          <p:cNvPr id="2355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5C89DF8-59F3-4355-9201-2AFCFADC30D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an interface is (usually) a group of related methods with empty bodies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Comparable</a:t>
            </a:r>
            <a:r>
              <a:rPr lang="en-CA" dirty="0" smtClean="0"/>
              <a:t> interface has just one method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public interface Comparable&lt;T&gt;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(T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>
                <a:cs typeface="Courier New" pitchFamily="49" charset="0"/>
              </a:rPr>
              <a:t>a class that implements an interfaces promises to provide an implementation for every method in the interface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smtClean="0">
                <a:latin typeface="Courier New" pitchFamily="49" charset="0"/>
                <a:cs typeface="Courier New" pitchFamily="49" charset="0"/>
              </a:rPr>
              <a:t>hashCode()</a:t>
            </a:r>
            <a:endParaRPr lang="en-US" b="1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21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8E65A6F-5B68-4F5C-8EF5-71B24AAC3B2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if you override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equals()</a:t>
            </a:r>
            <a:r>
              <a:rPr lang="en-CA" dirty="0" smtClean="0"/>
              <a:t> you must override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hashCode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otherwise, the hashed containers won't work properly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recall that we did not override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hashCode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for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20725" y="2971800"/>
            <a:ext cx="7702550" cy="32004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// client code somewhere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PhoneNumber pizza = new PhoneNumber(416, 967, 1111);</a:t>
            </a:r>
          </a:p>
          <a:p>
            <a:endParaRPr lang="en-CA" b="1">
              <a:latin typeface="Courier New" pitchFamily="49" charset="0"/>
              <a:cs typeface="Courier New" pitchFamily="49" charset="0"/>
            </a:endParaRP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HashSet&lt;PhoneNumber&gt; h = new HashSet&lt;PhoneNumber&gt;();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h.add(pizza);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System.out.println( h.contains(pizza) );       // true</a:t>
            </a:r>
          </a:p>
          <a:p>
            <a:endParaRPr lang="en-CA" b="1">
              <a:latin typeface="Courier New" pitchFamily="49" charset="0"/>
              <a:cs typeface="Courier New" pitchFamily="49" charset="0"/>
            </a:endParaRP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PhoneNumber pizzapizza =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                  new PhoneNumber(416, 967, 1111);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System.out.println( h.contains(pizzapizza) );  // false</a:t>
            </a:r>
          </a:p>
          <a:p>
            <a:endParaRPr lang="en-CA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222" name="TextBox 5"/>
          <p:cNvSpPr txBox="1">
            <a:spLocks noChangeArrowheads="1"/>
          </p:cNvSpPr>
          <p:nvPr/>
        </p:nvSpPr>
        <p:spPr bwMode="auto">
          <a:xfrm>
            <a:off x="7086600" y="6343650"/>
            <a:ext cx="13858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onstantia" pitchFamily="18" charset="0"/>
              </a:rPr>
              <a:t>[notes 2.3.5]</a:t>
            </a:r>
            <a:endParaRPr lang="en-US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smtClean="0">
                <a:latin typeface="Courier New" pitchFamily="49" charset="0"/>
                <a:cs typeface="Courier New" pitchFamily="49" charset="0"/>
              </a:rPr>
              <a:t>compareTo()</a:t>
            </a:r>
            <a:endParaRPr lang="en-US" b="1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457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6C8C736-2ED6-4B17-BBC5-3A2B456444A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Compares this object with the specified object for order. Returns a negative integer, zero, or a positive integer as this object is less than, equal to, or greater than the specified object.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Throws a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ClassCastException</a:t>
            </a:r>
            <a:r>
              <a:rPr lang="en-CA" dirty="0" smtClean="0"/>
              <a:t> if the specified object type cannot be compared to this object.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Die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60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46FC789-8C56-44A3-8E0B-DED459D0339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81902" y="1219200"/>
            <a:ext cx="8433497" cy="4937125"/>
          </a:xfrm>
        </p:spPr>
        <p:txBody>
          <a:bodyPr>
            <a:normAutofit/>
          </a:bodyPr>
          <a:lstStyle/>
          <a:p>
            <a:r>
              <a:rPr lang="en-CA" sz="1600" dirty="0" smtClean="0"/>
              <a:t>public class Die </a:t>
            </a:r>
            <a:r>
              <a:rPr lang="en-CA" sz="1600" dirty="0" smtClean="0">
                <a:solidFill>
                  <a:srgbClr val="FF0000"/>
                </a:solidFill>
              </a:rPr>
              <a:t>implements Comparable&lt;Die&gt;</a:t>
            </a:r>
            <a:r>
              <a:rPr lang="en-CA" sz="1600" dirty="0" smtClean="0"/>
              <a:t> {</a:t>
            </a:r>
          </a:p>
          <a:p>
            <a:r>
              <a:rPr lang="en-CA" sz="1600" dirty="0" smtClean="0"/>
              <a:t>  // attributes, constructors, methods ...</a:t>
            </a:r>
          </a:p>
          <a:p>
            <a:endParaRPr lang="en-CA" sz="1600" dirty="0" smtClean="0"/>
          </a:p>
          <a:p>
            <a:endParaRPr lang="en-CA" sz="1600" dirty="0" smtClean="0"/>
          </a:p>
          <a:p>
            <a:r>
              <a:rPr lang="en-CA" sz="1600" dirty="0" smtClean="0"/>
              <a:t>  </a:t>
            </a:r>
            <a:r>
              <a:rPr lang="en-CA" sz="1600" dirty="0" smtClean="0">
                <a:solidFill>
                  <a:srgbClr val="FF0000"/>
                </a:solidFill>
              </a:rPr>
              <a:t>public </a:t>
            </a:r>
            <a:r>
              <a:rPr lang="en-CA" sz="1600" dirty="0" err="1" smtClean="0">
                <a:solidFill>
                  <a:srgbClr val="FF0000"/>
                </a:solidFill>
              </a:rPr>
              <a:t>int</a:t>
            </a:r>
            <a:r>
              <a:rPr lang="en-CA" sz="1600" dirty="0" smtClean="0">
                <a:solidFill>
                  <a:srgbClr val="FF0000"/>
                </a:solidFill>
              </a:rPr>
              <a:t> </a:t>
            </a:r>
            <a:r>
              <a:rPr lang="en-CA" sz="1600" dirty="0" err="1" smtClean="0">
                <a:solidFill>
                  <a:srgbClr val="FF0000"/>
                </a:solidFill>
              </a:rPr>
              <a:t>compareTo</a:t>
            </a:r>
            <a:r>
              <a:rPr lang="en-CA" sz="1600" dirty="0" smtClean="0">
                <a:solidFill>
                  <a:srgbClr val="FF0000"/>
                </a:solidFill>
              </a:rPr>
              <a:t>(Die other)</a:t>
            </a:r>
            <a:r>
              <a:rPr lang="en-CA" sz="1600" dirty="0" smtClean="0"/>
              <a:t> {</a:t>
            </a:r>
          </a:p>
          <a:p>
            <a:r>
              <a:rPr lang="en-CA" sz="1600" dirty="0" smtClean="0"/>
              <a:t>    </a:t>
            </a:r>
            <a:r>
              <a:rPr lang="en-CA" sz="1600" dirty="0" err="1" smtClean="0"/>
              <a:t>int</a:t>
            </a:r>
            <a:r>
              <a:rPr lang="en-CA" sz="1600" dirty="0" smtClean="0"/>
              <a:t> result = 0;</a:t>
            </a:r>
          </a:p>
          <a:p>
            <a:r>
              <a:rPr lang="en-CA" sz="1600" dirty="0" smtClean="0"/>
              <a:t>    if (</a:t>
            </a:r>
            <a:r>
              <a:rPr lang="en-CA" sz="1600" dirty="0" err="1" smtClean="0"/>
              <a:t>this.getValue</a:t>
            </a:r>
            <a:r>
              <a:rPr lang="en-CA" sz="1600" dirty="0" smtClean="0"/>
              <a:t>() &lt; </a:t>
            </a:r>
            <a:r>
              <a:rPr lang="en-CA" sz="1600" dirty="0" err="1" smtClean="0"/>
              <a:t>other.getValue</a:t>
            </a:r>
            <a:r>
              <a:rPr lang="en-CA" sz="1600" dirty="0" smtClean="0"/>
              <a:t>()) {</a:t>
            </a:r>
          </a:p>
          <a:p>
            <a:r>
              <a:rPr lang="en-CA" sz="1600" dirty="0" smtClean="0"/>
              <a:t>      result = -1;</a:t>
            </a:r>
          </a:p>
          <a:p>
            <a:r>
              <a:rPr lang="en-CA" sz="1600" dirty="0" smtClean="0"/>
              <a:t>    }</a:t>
            </a:r>
          </a:p>
          <a:p>
            <a:r>
              <a:rPr lang="en-CA" sz="1600" dirty="0" smtClean="0"/>
              <a:t>    else if (</a:t>
            </a:r>
            <a:r>
              <a:rPr lang="en-CA" sz="1600" dirty="0" err="1" smtClean="0"/>
              <a:t>this.getValue</a:t>
            </a:r>
            <a:r>
              <a:rPr lang="en-CA" sz="1600" dirty="0" smtClean="0"/>
              <a:t>() &gt; </a:t>
            </a:r>
            <a:r>
              <a:rPr lang="en-CA" sz="1600" dirty="0" err="1" smtClean="0"/>
              <a:t>other.getValue</a:t>
            </a:r>
            <a:r>
              <a:rPr lang="en-CA" sz="1600" dirty="0" smtClean="0"/>
              <a:t>()) {</a:t>
            </a:r>
          </a:p>
          <a:p>
            <a:r>
              <a:rPr lang="en-CA" sz="1600" dirty="0" smtClean="0"/>
              <a:t>      result = 1;</a:t>
            </a:r>
          </a:p>
          <a:p>
            <a:r>
              <a:rPr lang="en-CA" sz="1600" dirty="0" smtClean="0"/>
              <a:t>    }</a:t>
            </a:r>
          </a:p>
          <a:p>
            <a:r>
              <a:rPr lang="en-CA" sz="1600" dirty="0" smtClean="0"/>
              <a:t>    return result;</a:t>
            </a:r>
          </a:p>
          <a:p>
            <a:r>
              <a:rPr lang="en-CA" sz="1600" dirty="0" smtClean="0"/>
              <a:t>  }</a:t>
            </a:r>
          </a:p>
          <a:p>
            <a:r>
              <a:rPr lang="en-CA" sz="1600" dirty="0" smtClean="0"/>
              <a:t>}</a:t>
            </a:r>
          </a:p>
          <a:p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Die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457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6C8C736-2ED6-4B17-BBC5-3A2B456444A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 following also works for the Die class, but is dangerous in general: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lvl="0">
              <a:buClr>
                <a:srgbClr val="DDDDDD"/>
              </a:buClr>
              <a:buNone/>
            </a:pPr>
            <a:r>
              <a:rPr lang="en-CA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CA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CA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(Die other) {</a:t>
            </a:r>
          </a:p>
          <a:p>
            <a:pPr lvl="0">
              <a:buClr>
                <a:srgbClr val="DDDDDD"/>
              </a:buClr>
              <a:buNone/>
            </a:pPr>
            <a:r>
              <a:rPr lang="en-CA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result = </a:t>
            </a:r>
            <a:r>
              <a:rPr lang="en-CA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this.getValue</a:t>
            </a:r>
            <a:r>
              <a:rPr lang="en-CA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() – </a:t>
            </a:r>
            <a:r>
              <a:rPr lang="en-CA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other.getValue</a:t>
            </a:r>
            <a:r>
              <a:rPr lang="en-CA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0">
              <a:buClr>
                <a:srgbClr val="DDDDDD"/>
              </a:buClr>
              <a:buNone/>
            </a:pPr>
            <a:r>
              <a:rPr lang="en-CA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return result;</a:t>
            </a:r>
          </a:p>
          <a:p>
            <a:pPr lvl="0">
              <a:buClr>
                <a:srgbClr val="DDDDDD"/>
              </a:buClr>
              <a:buNone/>
            </a:pPr>
            <a:r>
              <a:rPr lang="en-CA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274320" indent="-274320" fontAlgn="auto">
              <a:spcAft>
                <a:spcPts val="0"/>
              </a:spcAft>
              <a:buNone/>
              <a:defRPr/>
            </a:pP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Comparable Contract</a:t>
            </a:r>
            <a:endParaRPr lang="en-US" smtClean="0"/>
          </a:p>
        </p:txBody>
      </p:sp>
      <p:sp>
        <p:nvSpPr>
          <p:cNvPr id="2867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EDE2EF-1A5A-4362-BF3F-D3FD9415720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CA" dirty="0" smtClean="0"/>
              <a:t>the sign of the returned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dirty="0" smtClean="0"/>
              <a:t> must flip if the order of the two compared objects flip</a:t>
            </a:r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if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&gt; 0</a:t>
            </a:r>
            <a:r>
              <a:rPr lang="en-CA" dirty="0" smtClean="0"/>
              <a:t> then </a:t>
            </a: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&lt; 0</a:t>
            </a:r>
            <a:r>
              <a:rPr lang="en-CA" dirty="0" smtClean="0"/>
              <a:t> </a:t>
            </a:r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if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&lt; 0</a:t>
            </a:r>
            <a:r>
              <a:rPr lang="en-CA" dirty="0" smtClean="0"/>
              <a:t> then </a:t>
            </a: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&gt; 0</a:t>
            </a:r>
            <a:r>
              <a:rPr lang="en-CA" dirty="0" smtClean="0"/>
              <a:t> </a:t>
            </a:r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if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== 0</a:t>
            </a:r>
            <a:r>
              <a:rPr lang="en-CA" dirty="0" smtClean="0"/>
              <a:t> then </a:t>
            </a: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== 0</a:t>
            </a:r>
            <a:r>
              <a:rPr lang="en-CA" dirty="0" smtClean="0"/>
              <a:t> </a:t>
            </a:r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Comparable Contract</a:t>
            </a:r>
            <a:endParaRPr lang="en-US" smtClean="0"/>
          </a:p>
        </p:txBody>
      </p:sp>
      <p:sp>
        <p:nvSpPr>
          <p:cNvPr id="2867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EDE2EF-1A5A-4362-BF3F-D3FD9415720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n-CA" dirty="0" smtClean="0">
                <a:cs typeface="Courier New" pitchFamily="49" charset="0"/>
              </a:rPr>
              <a:t> </a:t>
            </a:r>
            <a:r>
              <a:rPr lang="en-CA" sz="2700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CA" sz="27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must be transitive</a:t>
            </a:r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if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&gt; 0 &amp;&amp; </a:t>
            </a: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&gt; 0</a:t>
            </a:r>
            <a:r>
              <a:rPr lang="en-CA" dirty="0" smtClean="0">
                <a:cs typeface="Courier New" pitchFamily="49" charset="0"/>
              </a:rPr>
              <a:t> then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&gt; 0</a:t>
            </a:r>
            <a:r>
              <a:rPr lang="en-CA" dirty="0" smtClean="0">
                <a:cs typeface="Courier New" pitchFamily="49" charset="0"/>
              </a:rPr>
              <a:t> </a:t>
            </a:r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>
              <a:cs typeface="Courier New" pitchFamily="49" charset="0"/>
            </a:endParaRPr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sz="2000" dirty="0" smtClean="0"/>
              <a:t>if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&lt; 0 &amp;&amp; </a:t>
            </a: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&lt; 0</a:t>
            </a:r>
            <a:r>
              <a:rPr lang="en-CA" sz="2000" dirty="0" smtClean="0">
                <a:cs typeface="Courier New" pitchFamily="49" charset="0"/>
              </a:rPr>
              <a:t> then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&lt; 0</a:t>
            </a:r>
            <a:r>
              <a:rPr lang="en-CA" sz="2000" dirty="0" smtClean="0">
                <a:cs typeface="Courier New" pitchFamily="49" charset="0"/>
              </a:rPr>
              <a:t> </a:t>
            </a:r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endParaRPr lang="en-US" sz="2000" dirty="0" smtClean="0"/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sz="2000" dirty="0" smtClean="0"/>
              <a:t>if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== 0 &amp;&amp; </a:t>
            </a: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== 0</a:t>
            </a:r>
            <a:r>
              <a:rPr lang="en-CA" sz="2000" dirty="0" smtClean="0">
                <a:cs typeface="Courier New" pitchFamily="49" charset="0"/>
              </a:rPr>
              <a:t> then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== 0</a:t>
            </a:r>
            <a:r>
              <a:rPr lang="en-CA" sz="2000" dirty="0" smtClean="0">
                <a:cs typeface="Courier New" pitchFamily="49" charset="0"/>
              </a:rPr>
              <a:t> </a:t>
            </a:r>
            <a:endParaRPr lang="en-US" sz="2000" dirty="0" smtClean="0"/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Comparable Contract</a:t>
            </a:r>
            <a:endParaRPr lang="en-US" smtClean="0"/>
          </a:p>
        </p:txBody>
      </p:sp>
      <p:sp>
        <p:nvSpPr>
          <p:cNvPr id="2867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EDE2EF-1A5A-4362-BF3F-D3FD9415720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CA" dirty="0" smtClean="0"/>
              <a:t>if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x.compareTo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(y) == 0</a:t>
            </a:r>
            <a:r>
              <a:rPr lang="en-CA" dirty="0" smtClean="0"/>
              <a:t> then the signs of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x.compareTo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(z)</a:t>
            </a:r>
            <a:r>
              <a:rPr lang="en-CA" dirty="0" smtClean="0"/>
              <a:t> and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y.compareTo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(z)</a:t>
            </a:r>
            <a:r>
              <a:rPr lang="en-CA" dirty="0" smtClean="0"/>
              <a:t> must be the same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Consistency with equals</a:t>
            </a:r>
            <a:endParaRPr lang="en-US" dirty="0" smtClean="0"/>
          </a:p>
        </p:txBody>
      </p:sp>
      <p:sp>
        <p:nvSpPr>
          <p:cNvPr id="2969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5F2E6B-BC80-46FB-A0E8-441B8C74AD4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an implementation of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is said to be consistent with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equals()</a:t>
            </a:r>
            <a:r>
              <a:rPr lang="en-CA" dirty="0" smtClean="0"/>
              <a:t> when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dirty="0" smtClean="0"/>
              <a:t>                if  	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 == 0</a:t>
            </a:r>
            <a:r>
              <a:rPr lang="en-CA" dirty="0" smtClean="0"/>
              <a:t> then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x.equals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 == true</a:t>
            </a:r>
            <a:endParaRPr lang="en-CA" dirty="0" smtClean="0"/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and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dirty="0" smtClean="0"/>
              <a:t>                if  	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x.equals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 == true</a:t>
            </a:r>
            <a:r>
              <a:rPr lang="en-CA" dirty="0" smtClean="0"/>
              <a:t> then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 == 0</a:t>
            </a:r>
            <a:r>
              <a:rPr lang="en-CA" dirty="0" smtClean="0"/>
              <a:t>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Not in the Comparable Contract</a:t>
            </a:r>
            <a:endParaRPr lang="en-US" smtClean="0"/>
          </a:p>
        </p:txBody>
      </p:sp>
      <p:sp>
        <p:nvSpPr>
          <p:cNvPr id="2969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5F2E6B-BC80-46FB-A0E8-441B8C74AD4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it is not required that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be consistent with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equals()</a:t>
            </a:r>
            <a:r>
              <a:rPr lang="en-CA" dirty="0" smtClean="0"/>
              <a:t>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that is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dirty="0" smtClean="0"/>
              <a:t>                if  	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 == 0</a:t>
            </a:r>
            <a:r>
              <a:rPr lang="en-CA" dirty="0" smtClean="0"/>
              <a:t> then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x.equals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 == false</a:t>
            </a:r>
            <a:r>
              <a:rPr lang="en-CA" dirty="0" smtClean="0"/>
              <a:t> is acceptable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similarly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dirty="0" smtClean="0"/>
              <a:t>                if  	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x.equals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 == true</a:t>
            </a:r>
            <a:r>
              <a:rPr lang="en-CA" dirty="0" smtClean="0"/>
              <a:t> then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 != 0</a:t>
            </a:r>
            <a:r>
              <a:rPr lang="en-CA" dirty="0" smtClean="0"/>
              <a:t> is acceptable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try to come up with examples for both cases above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implementing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dirty="0" smtClean="0"/>
              <a:t> is similar to implementing equals</a:t>
            </a:r>
          </a:p>
          <a:p>
            <a:r>
              <a:rPr lang="en-US" dirty="0" smtClean="0"/>
              <a:t>you need to compare all of the fields</a:t>
            </a:r>
          </a:p>
          <a:p>
            <a:pPr lvl="1"/>
            <a:r>
              <a:rPr lang="en-US" dirty="0" smtClean="0"/>
              <a:t>starting with the field that is most significant for ordering purposes and working your way down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CEA8F5-6B32-46B8-90E2-714CF2D3C600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60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46FC789-8C56-44A3-8E0B-DED459D0339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81902" y="1219200"/>
            <a:ext cx="8433497" cy="4937125"/>
          </a:xfrm>
        </p:spPr>
        <p:txBody>
          <a:bodyPr>
            <a:normAutofit lnSpcReduction="10000"/>
          </a:bodyPr>
          <a:lstStyle/>
          <a:p>
            <a:r>
              <a:rPr lang="en-CA" sz="1600" dirty="0" smtClean="0"/>
              <a:t>public class </a:t>
            </a:r>
            <a:r>
              <a:rPr lang="en-CA" sz="1600" dirty="0" err="1" smtClean="0"/>
              <a:t>PhoneNumber</a:t>
            </a:r>
            <a:r>
              <a:rPr lang="en-CA" sz="1600" dirty="0" smtClean="0"/>
              <a:t> implements Comparable&lt;</a:t>
            </a:r>
            <a:r>
              <a:rPr lang="en-CA" sz="1600" dirty="0" err="1" smtClean="0"/>
              <a:t>PhoneNumber</a:t>
            </a:r>
            <a:r>
              <a:rPr lang="en-CA" sz="1600" dirty="0" smtClean="0"/>
              <a:t>&gt; {</a:t>
            </a:r>
          </a:p>
          <a:p>
            <a:r>
              <a:rPr lang="en-CA" sz="1600" dirty="0" smtClean="0"/>
              <a:t>  // attributes, constructors, methods ...</a:t>
            </a:r>
          </a:p>
          <a:p>
            <a:endParaRPr lang="en-CA" sz="1600" dirty="0" smtClean="0"/>
          </a:p>
          <a:p>
            <a:endParaRPr lang="en-CA" sz="1600" dirty="0" smtClean="0"/>
          </a:p>
          <a:p>
            <a:r>
              <a:rPr lang="en-CA" sz="1600" dirty="0" smtClean="0"/>
              <a:t>  public </a:t>
            </a:r>
            <a:r>
              <a:rPr lang="en-CA" sz="1600" dirty="0" err="1" smtClean="0"/>
              <a:t>int</a:t>
            </a:r>
            <a:r>
              <a:rPr lang="en-CA" sz="1600" dirty="0" smtClean="0"/>
              <a:t> </a:t>
            </a:r>
            <a:r>
              <a:rPr lang="en-CA" sz="1600" dirty="0" err="1" smtClean="0"/>
              <a:t>compareTo</a:t>
            </a:r>
            <a:r>
              <a:rPr lang="en-CA" sz="1600" dirty="0" smtClean="0"/>
              <a:t>(</a:t>
            </a:r>
            <a:r>
              <a:rPr lang="en-CA" sz="1600" dirty="0" err="1" smtClean="0"/>
              <a:t>PhoneNumber</a:t>
            </a:r>
            <a:r>
              <a:rPr lang="en-CA" sz="1600" dirty="0" smtClean="0"/>
              <a:t> other) {</a:t>
            </a:r>
          </a:p>
          <a:p>
            <a:r>
              <a:rPr lang="en-CA" sz="1600" dirty="0" smtClean="0"/>
              <a:t>    </a:t>
            </a:r>
            <a:r>
              <a:rPr lang="en-CA" sz="1600" dirty="0" err="1" smtClean="0"/>
              <a:t>int</a:t>
            </a:r>
            <a:r>
              <a:rPr lang="en-CA" sz="1600" dirty="0" smtClean="0"/>
              <a:t> result = 0;</a:t>
            </a:r>
          </a:p>
          <a:p>
            <a:r>
              <a:rPr lang="en-CA" sz="1600" dirty="0" smtClean="0"/>
              <a:t>    result = </a:t>
            </a:r>
            <a:r>
              <a:rPr lang="en-CA" sz="1600" dirty="0" err="1" smtClean="0"/>
              <a:t>this.getAreaCode</a:t>
            </a:r>
            <a:r>
              <a:rPr lang="en-CA" sz="1600" dirty="0" smtClean="0"/>
              <a:t>() – </a:t>
            </a:r>
            <a:r>
              <a:rPr lang="en-CA" sz="1600" dirty="0" err="1" smtClean="0"/>
              <a:t>other.getAreaCode</a:t>
            </a:r>
            <a:r>
              <a:rPr lang="en-CA" sz="1600" dirty="0" smtClean="0"/>
              <a:t>();</a:t>
            </a:r>
          </a:p>
          <a:p>
            <a:r>
              <a:rPr lang="en-CA" sz="1600" dirty="0" smtClean="0"/>
              <a:t>    if (result == 0) {</a:t>
            </a:r>
          </a:p>
          <a:p>
            <a:r>
              <a:rPr lang="en-CA" sz="1600" dirty="0" smtClean="0"/>
              <a:t>      result = </a:t>
            </a:r>
            <a:r>
              <a:rPr lang="en-CA" sz="1600" dirty="0" err="1" smtClean="0"/>
              <a:t>this.getExchangeCode</a:t>
            </a:r>
            <a:r>
              <a:rPr lang="en-CA" sz="1600" dirty="0" smtClean="0"/>
              <a:t>() – </a:t>
            </a:r>
            <a:r>
              <a:rPr lang="en-CA" sz="1600" dirty="0" err="1" smtClean="0"/>
              <a:t>other.getExchangeCode</a:t>
            </a:r>
            <a:r>
              <a:rPr lang="en-CA" sz="1600" dirty="0" smtClean="0"/>
              <a:t>();</a:t>
            </a:r>
          </a:p>
          <a:p>
            <a:r>
              <a:rPr lang="en-CA" sz="1600" dirty="0" smtClean="0"/>
              <a:t>    }</a:t>
            </a:r>
          </a:p>
          <a:p>
            <a:r>
              <a:rPr lang="en-CA" sz="1600" dirty="0" smtClean="0"/>
              <a:t>    if (result == 0) {</a:t>
            </a:r>
          </a:p>
          <a:p>
            <a:r>
              <a:rPr lang="en-CA" sz="1600" dirty="0" smtClean="0"/>
              <a:t>      result = </a:t>
            </a:r>
            <a:r>
              <a:rPr lang="en-CA" sz="1600" dirty="0" err="1" smtClean="0"/>
              <a:t>this.getStationCode</a:t>
            </a:r>
            <a:r>
              <a:rPr lang="en-CA" sz="1600" dirty="0" smtClean="0"/>
              <a:t>() – </a:t>
            </a:r>
            <a:r>
              <a:rPr lang="en-CA" sz="1600" dirty="0" err="1" smtClean="0"/>
              <a:t>other.getStationCode</a:t>
            </a:r>
            <a:r>
              <a:rPr lang="en-CA" sz="1600" dirty="0" smtClean="0"/>
              <a:t>();</a:t>
            </a:r>
          </a:p>
          <a:p>
            <a:r>
              <a:rPr lang="en-CA" sz="1600" dirty="0" smtClean="0"/>
              <a:t>    }</a:t>
            </a:r>
          </a:p>
          <a:p>
            <a:r>
              <a:rPr lang="en-CA" sz="1600" dirty="0" smtClean="0"/>
              <a:t>    return result;</a:t>
            </a:r>
          </a:p>
          <a:p>
            <a:r>
              <a:rPr lang="en-CA" sz="1600" dirty="0" smtClean="0"/>
              <a:t>  }</a:t>
            </a:r>
          </a:p>
          <a:p>
            <a:r>
              <a:rPr lang="en-CA" sz="1600" dirty="0" smtClean="0"/>
              <a:t>}</a:t>
            </a:r>
          </a:p>
          <a:p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Arrays as Containers</a:t>
            </a:r>
            <a:endParaRPr lang="en-US" smtClean="0"/>
          </a:p>
        </p:txBody>
      </p:sp>
      <p:sp>
        <p:nvSpPr>
          <p:cNvPr id="1024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6D9BC7B-479C-4E36-83C1-74CED1DC46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suppose you have an array of unique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dirty="0" err="1" smtClean="0"/>
              <a:t>s</a:t>
            </a:r>
            <a:endParaRPr lang="en-CA" dirty="0" smtClean="0"/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how do you compute whether or not the array contains a particular 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dirty="0" smtClean="0"/>
              <a:t>?</a:t>
            </a:r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20725" y="2514600"/>
            <a:ext cx="7702550" cy="36576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public static boolean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     hasPhoneNumber(PhoneNumber p,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                    PhoneNumber[] numbers)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if (numbers != null) {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  for( PhoneNumber num : numbers ) {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    if (num.equals(p)) {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      return true;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return false;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you are comparing fields of type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dirty="0" smtClean="0"/>
              <a:t> or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 smtClean="0"/>
              <a:t> you should use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Float.compare</a:t>
            </a:r>
            <a:r>
              <a:rPr lang="en-US" dirty="0" smtClean="0"/>
              <a:t> or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Double.compare</a:t>
            </a:r>
            <a:r>
              <a:rPr lang="en-US" dirty="0" smtClean="0"/>
              <a:t> instead of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dirty="0" smtClean="0"/>
              <a:t>,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 smtClean="0"/>
              <a:t>, or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==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if your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dirty="0" smtClean="0"/>
              <a:t> implementation is broken, then any classes or methods that rely on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dirty="0" smtClean="0"/>
              <a:t> will behave erratically</a:t>
            </a:r>
          </a:p>
          <a:p>
            <a:pPr lvl="1"/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TreeSet</a:t>
            </a:r>
            <a:r>
              <a:rPr lang="en-US" dirty="0" smtClean="0"/>
              <a:t>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TreeMap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/>
              <a:t>many methods in the utility classes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Collections</a:t>
            </a:r>
            <a:r>
              <a:rPr lang="en-US" dirty="0" smtClean="0"/>
              <a:t> and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Arrays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CEA8F5-6B32-46B8-90E2-714CF2D3C600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mtClean="0"/>
              <a:t>Mixing Static and Non-Static</a:t>
            </a:r>
            <a:endParaRPr lang="en-US" smtClean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3"/>
              <a:buNone/>
              <a:defRPr/>
            </a:pPr>
            <a:endParaRPr lang="en-US"/>
          </a:p>
        </p:txBody>
      </p:sp>
      <p:sp>
        <p:nvSpPr>
          <p:cNvPr id="3072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A52E757-676A-4B76-B47E-AC12089ECD2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Fields</a:t>
            </a:r>
            <a:endParaRPr lang="en-US" dirty="0" smtClean="0"/>
          </a:p>
        </p:txBody>
      </p:sp>
      <p:sp>
        <p:nvSpPr>
          <p:cNvPr id="3174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3310BC2-1B88-44BF-AD3C-C3BD8C73D9F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field that is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is a per-class member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only one copy of the field</a:t>
            </a:r>
            <a:r>
              <a:rPr lang="en-US" dirty="0" smtClean="0"/>
              <a:t>, and the field is associated with the class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every object created from a class declaring a static field shares the same copy of the field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static fields are used when you really want only one common instance of the field for the class</a:t>
            </a:r>
          </a:p>
          <a:p>
            <a:pPr marL="548958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less common than non-static fields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Example</a:t>
            </a:r>
            <a:endParaRPr lang="en-US" smtClean="0"/>
          </a:p>
        </p:txBody>
      </p:sp>
      <p:sp>
        <p:nvSpPr>
          <p:cNvPr id="3277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489AA8E-F9DF-4D9E-9510-7F771B6CE48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textbook example of a static field is a counter that counts the number of created instances of your class</a:t>
            </a:r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20725" y="2514600"/>
            <a:ext cx="7702550" cy="36576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// adapted from Sun's Java Tutorial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public class Bicycle {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// some </a:t>
            </a:r>
            <a:r>
              <a:rPr lang="en-CA" sz="1600" b="1" dirty="0" smtClean="0">
                <a:latin typeface="Courier New" pitchFamily="49" charset="0"/>
                <a:cs typeface="Courier New" pitchFamily="49" charset="0"/>
              </a:rPr>
              <a:t>other fields here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private static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numberOfBicycles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public Bicycle() {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// set some attributes here...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Bicycle.numberOfBicycles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public static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getNumberOfBicyclesCreated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Bicycle.numberOfBicycles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}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086350" y="4229100"/>
            <a:ext cx="31003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  <a:latin typeface="Constantia" pitchFamily="18" charset="0"/>
              </a:rPr>
              <a:t>note: </a:t>
            </a:r>
          </a:p>
          <a:p>
            <a:r>
              <a:rPr lang="en-CA">
                <a:solidFill>
                  <a:srgbClr val="FF0000"/>
                </a:solidFill>
                <a:latin typeface="Constantia" pitchFamily="18" charset="0"/>
              </a:rPr>
              <a:t>not this.numberOfBicycles++</a:t>
            </a:r>
            <a:endParaRPr lang="en-US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32775" name="TextBox 5"/>
          <p:cNvSpPr txBox="1">
            <a:spLocks noChangeArrowheads="1"/>
          </p:cNvSpPr>
          <p:nvPr/>
        </p:nvSpPr>
        <p:spPr bwMode="auto">
          <a:xfrm>
            <a:off x="7315200" y="6343650"/>
            <a:ext cx="1217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onstantia" pitchFamily="18" charset="0"/>
              </a:rPr>
              <a:t>[notes 3.2]</a:t>
            </a:r>
            <a:endParaRPr lang="en-US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379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756D769-9532-49EA-AF52-0BF18676174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another common example is to count the number of times a method has been called</a:t>
            </a:r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20725" y="2228850"/>
            <a:ext cx="7702550" cy="394335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public class X </a:t>
            </a:r>
            <a:r>
              <a:rPr lang="en-CA" sz="16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private static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numTimesXCalled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private static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numTimesYCalled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public void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xMethod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// do something... and then update counter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++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X.numTimesXCalled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public void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yMethod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// do something... and then update counter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++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X.numTimesYCalled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CA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Mixing Static and Non-static Fields</a:t>
            </a:r>
            <a:endParaRPr lang="en-US" dirty="0" smtClean="0"/>
          </a:p>
        </p:txBody>
      </p:sp>
      <p:sp>
        <p:nvSpPr>
          <p:cNvPr id="1433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B6CAB8F-27A5-44AE-9586-E75431C71FA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class can declare static (per class) and non-static (per instance) fields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common textbook example is giving each instance a unique serial number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 serial number belongs to the instance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therefore it must be a non-static field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20725" y="4000500"/>
            <a:ext cx="7702550" cy="21717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public class Bicycle {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// some attributes here...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private static int numberOfBicycles = 0;</a:t>
            </a:r>
          </a:p>
          <a:p>
            <a:endParaRPr lang="en-CA" b="1">
              <a:latin typeface="Courier New" pitchFamily="49" charset="0"/>
              <a:cs typeface="Courier New" pitchFamily="49" charset="0"/>
            </a:endParaRP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private int serialNumber;</a:t>
            </a:r>
          </a:p>
          <a:p>
            <a:endParaRPr lang="en-CA" sz="800" b="1">
              <a:latin typeface="Courier New" pitchFamily="49" charset="0"/>
              <a:cs typeface="Courier New" pitchFamily="49" charset="0"/>
            </a:endParaRP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// ...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536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C87A514-839D-485B-B3A7-43A8970106C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how do you assign each instance a unique serial number?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 instance cannot give itself a unique serial number because it would need to know all the currently used serial numbers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could require that the client provide a serial number using the constructor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instance has no guarantee that the client has provided a valid (unique) serial number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452D638-5F0B-4DC6-B2C2-BA4A9A3857E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 class can provide unique serial numbers using static fields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e.g. using the number of instances created as a serial number</a:t>
            </a:r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20725" y="2971800"/>
            <a:ext cx="7702550" cy="3262313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public class Bicycle {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// some attributes here</a:t>
            </a:r>
            <a:r>
              <a:rPr lang="en-CA" sz="1600" b="1" dirty="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private static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numberOfBicycles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serialNumber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public Bicycle() {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// set some attributes here...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sz="1600" b="1" dirty="0" err="1" smtClean="0">
                <a:latin typeface="Courier New" pitchFamily="49" charset="0"/>
                <a:cs typeface="Courier New" pitchFamily="49" charset="0"/>
              </a:rPr>
              <a:t>this.serialNumber</a:t>
            </a:r>
            <a:r>
              <a:rPr lang="en-CA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Bicycle.numberOfBicycles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Bicycle.numberOfBicycles</a:t>
            </a:r>
            <a:r>
              <a:rPr lang="en-CA" sz="1600" b="1" dirty="0" smtClean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CA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8D50604-EA19-4BE8-972C-CAC0C3DDBB9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more sophisticated implementation might use an object to generate serial numbers</a:t>
            </a:r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20725" y="2171700"/>
            <a:ext cx="7966075" cy="41148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public class Bicycle </a:t>
            </a:r>
            <a:r>
              <a:rPr lang="en-CA" sz="16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// some attributes here...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private static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numberOfBicycles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private static final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SerialGenerator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serialSource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SerialGenerator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serialNumber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public Bicycle() {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// set some attributes here...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this.serialNumber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Bicycle.serialSource.getNext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Bicycle.numberOfBicycles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Static Methods</a:t>
            </a:r>
            <a:endParaRPr lang="en-US" smtClean="0"/>
          </a:p>
        </p:txBody>
      </p:sp>
      <p:sp>
        <p:nvSpPr>
          <p:cNvPr id="1843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ECBF51-F5F2-4B2A-B95A-99C189E199A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recall that a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method is a per-class method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client does not need an object to invoke the method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client uses the class name to access the method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method can only use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fields of the class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methods have no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en-CA" dirty="0" smtClean="0"/>
              <a:t> parameter because a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method can be invoked without an object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without a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en-CA" dirty="0" smtClean="0"/>
              <a:t> parameter, there is no way to access non-static fields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non-static methods can use all of the fields of a class (including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ones)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2E1469-4D31-4FD6-8B84-D21C7181406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457200" y="857250"/>
            <a:ext cx="8229600" cy="5268913"/>
          </a:xfrm>
        </p:spPr>
        <p:txBody>
          <a:bodyPr/>
          <a:lstStyle/>
          <a:p>
            <a:r>
              <a:rPr lang="en-CA" smtClean="0"/>
              <a:t>called </a:t>
            </a:r>
            <a:r>
              <a:rPr lang="en-CA" i="1" smtClean="0"/>
              <a:t>linear search</a:t>
            </a:r>
            <a:r>
              <a:rPr lang="en-CA" smtClean="0"/>
              <a:t> or </a:t>
            </a:r>
            <a:r>
              <a:rPr lang="en-CA" i="1" smtClean="0"/>
              <a:t>sequential search</a:t>
            </a:r>
            <a:r>
              <a:rPr lang="en-CA" smtClean="0"/>
              <a:t> </a:t>
            </a:r>
          </a:p>
          <a:p>
            <a:pPr lvl="1"/>
            <a:r>
              <a:rPr lang="en-CA" smtClean="0"/>
              <a:t>doubling the length of the array doubles the amount of searching we need to do </a:t>
            </a:r>
          </a:p>
          <a:p>
            <a:r>
              <a:rPr lang="en-CA" smtClean="0"/>
              <a:t>if there are </a:t>
            </a:r>
            <a:r>
              <a:rPr lang="en-CA" sz="2400" b="1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CA" smtClean="0"/>
              <a:t> </a:t>
            </a:r>
            <a:r>
              <a:rPr lang="en-CA" sz="2400" b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mtClean="0"/>
              <a:t>s in the array:</a:t>
            </a:r>
          </a:p>
          <a:p>
            <a:pPr lvl="1"/>
            <a:r>
              <a:rPr lang="en-CA" smtClean="0"/>
              <a:t>best case</a:t>
            </a:r>
          </a:p>
          <a:p>
            <a:pPr lvl="2"/>
            <a:r>
              <a:rPr lang="en-CA" smtClean="0"/>
              <a:t>the first </a:t>
            </a:r>
            <a:r>
              <a:rPr lang="en-CA" b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mtClean="0"/>
              <a:t> is the one we are searching for</a:t>
            </a:r>
          </a:p>
          <a:p>
            <a:pPr lvl="3"/>
            <a:r>
              <a:rPr lang="en-CA" smtClean="0"/>
              <a:t>1 call to </a:t>
            </a:r>
            <a:r>
              <a:rPr lang="en-CA" b="1" smtClean="0">
                <a:latin typeface="Courier New" pitchFamily="49" charset="0"/>
                <a:cs typeface="Courier New" pitchFamily="49" charset="0"/>
              </a:rPr>
              <a:t>equals()</a:t>
            </a:r>
            <a:r>
              <a:rPr lang="en-CA" smtClean="0"/>
              <a:t> </a:t>
            </a:r>
          </a:p>
          <a:p>
            <a:pPr lvl="1"/>
            <a:r>
              <a:rPr lang="en-CA" smtClean="0"/>
              <a:t>worst case</a:t>
            </a:r>
          </a:p>
          <a:p>
            <a:pPr lvl="2"/>
            <a:r>
              <a:rPr lang="en-CA" smtClean="0"/>
              <a:t>the </a:t>
            </a:r>
            <a:r>
              <a:rPr lang="en-CA" b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mtClean="0"/>
              <a:t> is not in the array</a:t>
            </a:r>
          </a:p>
          <a:p>
            <a:pPr lvl="3"/>
            <a:r>
              <a:rPr lang="en-CA" smtClean="0"/>
              <a:t>n calls to </a:t>
            </a:r>
            <a:r>
              <a:rPr lang="en-CA" b="1" smtClean="0">
                <a:latin typeface="Courier New" pitchFamily="49" charset="0"/>
                <a:cs typeface="Courier New" pitchFamily="49" charset="0"/>
              </a:rPr>
              <a:t>equals()</a:t>
            </a:r>
            <a:r>
              <a:rPr lang="en-CA" smtClean="0"/>
              <a:t> </a:t>
            </a:r>
          </a:p>
          <a:p>
            <a:pPr lvl="1"/>
            <a:r>
              <a:rPr lang="en-CA" smtClean="0"/>
              <a:t>average case</a:t>
            </a:r>
          </a:p>
          <a:p>
            <a:pPr lvl="2"/>
            <a:r>
              <a:rPr lang="en-CA" smtClean="0"/>
              <a:t>the </a:t>
            </a:r>
            <a:r>
              <a:rPr lang="en-CA" b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mtClean="0"/>
              <a:t> is somewhere in the middle of the array</a:t>
            </a:r>
          </a:p>
          <a:p>
            <a:pPr lvl="3"/>
            <a:r>
              <a:rPr lang="en-CA" smtClean="0"/>
              <a:t>approximately (n/2) calls to </a:t>
            </a:r>
            <a:r>
              <a:rPr lang="en-CA" b="1" smtClean="0">
                <a:latin typeface="Courier New" pitchFamily="49" charset="0"/>
                <a:cs typeface="Courier New" pitchFamily="49" charset="0"/>
              </a:rPr>
              <a:t>equals()</a:t>
            </a:r>
            <a:r>
              <a:rPr lang="en-CA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E600D28-B107-4DA7-9C8A-1CFAA402350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40</a:t>
            </a:fld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88963" y="628650"/>
            <a:ext cx="7966075" cy="531495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public class Bicycle {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// some attributes, constructors, methods here...</a:t>
            </a:r>
          </a:p>
          <a:p>
            <a:endParaRPr lang="en-CA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public static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getNumberCreated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Bicycle.numberOfBicycles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CA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getSerialNumber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{ 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this.serialNumber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CA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public void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setNewSerialNumber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this.serialNumber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Bicycle.serialSource.getNext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}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446838" y="1485900"/>
            <a:ext cx="1736725" cy="923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>
                <a:latin typeface="Constantia" pitchFamily="18" charset="0"/>
              </a:rPr>
              <a:t>static method</a:t>
            </a:r>
          </a:p>
          <a:p>
            <a:pPr algn="ctr"/>
            <a:r>
              <a:rPr lang="en-CA">
                <a:latin typeface="Constantia" pitchFamily="18" charset="0"/>
              </a:rPr>
              <a:t>can only use</a:t>
            </a:r>
          </a:p>
          <a:p>
            <a:pPr algn="ctr"/>
            <a:r>
              <a:rPr lang="en-CA">
                <a:latin typeface="Constantia" pitchFamily="18" charset="0"/>
              </a:rPr>
              <a:t>static attributes</a:t>
            </a:r>
            <a:endParaRPr lang="en-US">
              <a:latin typeface="Constantia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88075" y="2914650"/>
            <a:ext cx="2212975" cy="1754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CA">
                <a:latin typeface="Constantia" pitchFamily="18" charset="0"/>
              </a:rPr>
              <a:t>non-static method</a:t>
            </a:r>
          </a:p>
          <a:p>
            <a:pPr algn="ctr"/>
            <a:r>
              <a:rPr lang="en-CA">
                <a:latin typeface="Constantia" pitchFamily="18" charset="0"/>
              </a:rPr>
              <a:t>can use</a:t>
            </a:r>
          </a:p>
          <a:p>
            <a:pPr algn="ctr"/>
            <a:r>
              <a:rPr lang="en-CA">
                <a:latin typeface="Constantia" pitchFamily="18" charset="0"/>
              </a:rPr>
              <a:t>non-static attributes</a:t>
            </a:r>
          </a:p>
          <a:p>
            <a:pPr algn="ctr"/>
            <a:endParaRPr lang="en-CA">
              <a:latin typeface="Constantia" pitchFamily="18" charset="0"/>
            </a:endParaRPr>
          </a:p>
          <a:p>
            <a:pPr algn="ctr"/>
            <a:endParaRPr lang="en-CA">
              <a:latin typeface="Constantia" pitchFamily="18" charset="0"/>
            </a:endParaRPr>
          </a:p>
          <a:p>
            <a:pPr algn="ctr"/>
            <a:r>
              <a:rPr lang="en-CA">
                <a:latin typeface="Constantia" pitchFamily="18" charset="0"/>
              </a:rPr>
              <a:t>and static attributes</a:t>
            </a:r>
            <a:endParaRPr lang="en-US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Hash Tables</a:t>
            </a:r>
            <a:endParaRPr lang="en-US" smtClean="0"/>
          </a:p>
        </p:txBody>
      </p:sp>
      <p:sp>
        <p:nvSpPr>
          <p:cNvPr id="1229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AD0D31F-0F99-47FF-B2E6-81633C07613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you can think of a hash table as being an array of buckets where each bucket holds the stored objects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76300" y="3309938"/>
          <a:ext cx="7391400" cy="2369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900"/>
                <a:gridCol w="1231900"/>
                <a:gridCol w="1231900"/>
                <a:gridCol w="1231900"/>
                <a:gridCol w="1231900"/>
                <a:gridCol w="1231900"/>
              </a:tblGrid>
              <a:tr h="2003246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394"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...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Insertion into a Hash Table</a:t>
            </a:r>
            <a:endParaRPr lang="en-US" smtClean="0"/>
          </a:p>
        </p:txBody>
      </p:sp>
      <p:sp>
        <p:nvSpPr>
          <p:cNvPr id="1331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B53486-A111-4AE1-B878-B676FBBBED8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to insert an object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n-CA" dirty="0" smtClean="0"/>
              <a:t>, the hash table calls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a.hashCode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method to compute which bucket to put the object into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76300" y="3309938"/>
          <a:ext cx="7391400" cy="2369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900"/>
                <a:gridCol w="1231900"/>
                <a:gridCol w="1231900"/>
                <a:gridCol w="1231900"/>
                <a:gridCol w="1231900"/>
                <a:gridCol w="1231900"/>
              </a:tblGrid>
              <a:tr h="2003246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394"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...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4572000" y="2590800"/>
            <a:ext cx="2390775" cy="369888"/>
            <a:chOff x="4572000" y="2590800"/>
            <a:chExt cx="2390398" cy="369332"/>
          </a:xfrm>
        </p:grpSpPr>
        <p:sp>
          <p:nvSpPr>
            <p:cNvPr id="13355" name="TextBox 5"/>
            <p:cNvSpPr txBox="1">
              <a:spLocks noChangeArrowheads="1"/>
            </p:cNvSpPr>
            <p:nvPr/>
          </p:nvSpPr>
          <p:spPr bwMode="auto">
            <a:xfrm>
              <a:off x="4572000" y="2590800"/>
              <a:ext cx="239039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CA" b="1">
                  <a:latin typeface="Courier New" pitchFamily="49" charset="0"/>
                  <a:cs typeface="Courier New" pitchFamily="49" charset="0"/>
                </a:rPr>
                <a:t>a.hashCode()   2</a:t>
              </a:r>
              <a:endParaRPr lang="en-US" b="1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" name="Right Arrow 6"/>
            <p:cNvSpPr/>
            <p:nvPr/>
          </p:nvSpPr>
          <p:spPr>
            <a:xfrm>
              <a:off x="6400512" y="2666885"/>
              <a:ext cx="228564" cy="228256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0" y="2590800"/>
            <a:ext cx="322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a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5105400" y="2209800"/>
            <a:ext cx="2390775" cy="369888"/>
            <a:chOff x="4572000" y="2590800"/>
            <a:chExt cx="2390398" cy="369332"/>
          </a:xfrm>
        </p:grpSpPr>
        <p:sp>
          <p:nvSpPr>
            <p:cNvPr id="13353" name="TextBox 11"/>
            <p:cNvSpPr txBox="1">
              <a:spLocks noChangeArrowheads="1"/>
            </p:cNvSpPr>
            <p:nvPr/>
          </p:nvSpPr>
          <p:spPr bwMode="auto">
            <a:xfrm>
              <a:off x="4572000" y="2590800"/>
              <a:ext cx="239039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CA" b="1">
                  <a:latin typeface="Courier New" pitchFamily="49" charset="0"/>
                  <a:cs typeface="Courier New" pitchFamily="49" charset="0"/>
                </a:rPr>
                <a:t>b.hashCode()   0</a:t>
              </a:r>
              <a:endParaRPr lang="en-US" b="1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6400512" y="2666885"/>
              <a:ext cx="228564" cy="228256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105400" y="2209800"/>
            <a:ext cx="322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b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1" name="Group 14"/>
          <p:cNvGrpSpPr>
            <a:grpSpLocks/>
          </p:cNvGrpSpPr>
          <p:nvPr/>
        </p:nvGrpSpPr>
        <p:grpSpPr bwMode="auto">
          <a:xfrm>
            <a:off x="1066800" y="2635250"/>
            <a:ext cx="2390775" cy="368300"/>
            <a:chOff x="4572000" y="2590800"/>
            <a:chExt cx="2390398" cy="369332"/>
          </a:xfrm>
        </p:grpSpPr>
        <p:sp>
          <p:nvSpPr>
            <p:cNvPr id="13351" name="TextBox 15"/>
            <p:cNvSpPr txBox="1">
              <a:spLocks noChangeArrowheads="1"/>
            </p:cNvSpPr>
            <p:nvPr/>
          </p:nvSpPr>
          <p:spPr bwMode="auto">
            <a:xfrm>
              <a:off x="4572000" y="2590800"/>
              <a:ext cx="239039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CA" b="1">
                  <a:latin typeface="Courier New" pitchFamily="49" charset="0"/>
                  <a:cs typeface="Courier New" pitchFamily="49" charset="0"/>
                </a:rPr>
                <a:t>c.hashCode()   N</a:t>
              </a:r>
              <a:endParaRPr lang="en-US" b="1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7" name="Right Arrow 16"/>
            <p:cNvSpPr/>
            <p:nvPr/>
          </p:nvSpPr>
          <p:spPr>
            <a:xfrm>
              <a:off x="6400512" y="2667214"/>
              <a:ext cx="228564" cy="2276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066800" y="2635250"/>
            <a:ext cx="322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c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1066800" y="2830513"/>
            <a:ext cx="2390775" cy="369887"/>
            <a:chOff x="4572000" y="2590800"/>
            <a:chExt cx="2390398" cy="369332"/>
          </a:xfrm>
        </p:grpSpPr>
        <p:sp>
          <p:nvSpPr>
            <p:cNvPr id="13349" name="TextBox 19"/>
            <p:cNvSpPr txBox="1">
              <a:spLocks noChangeArrowheads="1"/>
            </p:cNvSpPr>
            <p:nvPr/>
          </p:nvSpPr>
          <p:spPr bwMode="auto">
            <a:xfrm>
              <a:off x="4572000" y="2590800"/>
              <a:ext cx="239039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CA" b="1">
                  <a:latin typeface="Courier New" pitchFamily="49" charset="0"/>
                  <a:cs typeface="Courier New" pitchFamily="49" charset="0"/>
                </a:rPr>
                <a:t>d.hashCode()   N</a:t>
              </a:r>
              <a:endParaRPr lang="en-US" b="1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1" name="Right Arrow 20"/>
            <p:cNvSpPr/>
            <p:nvPr/>
          </p:nvSpPr>
          <p:spPr>
            <a:xfrm>
              <a:off x="6400512" y="2666886"/>
              <a:ext cx="228564" cy="228257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066800" y="2830513"/>
            <a:ext cx="3222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d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Right Arrow 22"/>
          <p:cNvSpPr/>
          <p:nvPr/>
        </p:nvSpPr>
        <p:spPr>
          <a:xfrm>
            <a:off x="990600" y="5867400"/>
            <a:ext cx="228600" cy="228600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290638" y="5715000"/>
            <a:ext cx="65627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onstantia" pitchFamily="18" charset="0"/>
              </a:rPr>
              <a:t>means the hash table takes the hash code and does something to</a:t>
            </a:r>
          </a:p>
          <a:p>
            <a:r>
              <a:rPr lang="en-CA">
                <a:latin typeface="Constantia" pitchFamily="18" charset="0"/>
              </a:rPr>
              <a:t>it to make it fit in the range </a:t>
            </a:r>
            <a:r>
              <a:rPr lang="en-CA" b="1">
                <a:latin typeface="Courier New" pitchFamily="49" charset="0"/>
                <a:cs typeface="Courier New" pitchFamily="49" charset="0"/>
              </a:rPr>
              <a:t>0—N</a:t>
            </a:r>
            <a:r>
              <a:rPr lang="en-CA">
                <a:latin typeface="Constantia" pitchFamily="18" charset="0"/>
              </a:rPr>
              <a:t> </a:t>
            </a:r>
            <a:endParaRPr lang="en-US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53 0.00278 L -0.0842 0.00648 L -0.08281 0.1287 " pathEditMode="relative" rAng="0" ptsTypes="AAA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0" y="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07407E-6 L -0.42587 0.0051 L -0.41702 0.18426 " pathEditMode="relative" rAng="0" ptsTypes="AAA">
                                      <p:cBhvr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00" y="9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11111E-6 L 0.70486 -0.00555 L 0.70747 0.11852 " pathEditMode="relative" rAng="0" ptsTypes="AAA">
                                      <p:cBhvr>
                                        <p:cTn id="5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00" y="5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33333E-6 L 0.70486 -0.00602 L 0.70747 0.13773 " pathEditMode="relative" rAng="0" ptsTypes="AAA">
                                      <p:cBhvr>
                                        <p:cTn id="6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00" y="6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4" grpId="0"/>
      <p:bldP spid="14" grpId="1"/>
      <p:bldP spid="18" grpId="0"/>
      <p:bldP spid="18" grpId="1"/>
      <p:bldP spid="22" grpId="0"/>
      <p:bldP spid="22" grpId="1"/>
      <p:bldP spid="23" grpId="0" animBg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Insertion into a Hash Table</a:t>
            </a:r>
            <a:endParaRPr lang="en-US" smtClean="0"/>
          </a:p>
        </p:txBody>
      </p:sp>
      <p:sp>
        <p:nvSpPr>
          <p:cNvPr id="1331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B53486-A111-4AE1-B878-B676FBBBED8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to insert an object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n-CA" dirty="0" smtClean="0"/>
              <a:t>, the hash table calls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a.hashCode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method to compute which bucket to put the object into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560440"/>
              </p:ext>
            </p:extLst>
          </p:nvPr>
        </p:nvGraphicFramePr>
        <p:xfrm>
          <a:off x="876300" y="3309938"/>
          <a:ext cx="7391400" cy="2369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900"/>
                <a:gridCol w="1231900"/>
                <a:gridCol w="1231900"/>
                <a:gridCol w="1231900"/>
                <a:gridCol w="1231900"/>
                <a:gridCol w="1231900"/>
              </a:tblGrid>
              <a:tr h="200324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b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</a:t>
                      </a:r>
                    </a:p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394"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...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36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Search on a Hash Table</a:t>
            </a:r>
            <a:endParaRPr lang="en-US" smtClean="0"/>
          </a:p>
        </p:txBody>
      </p:sp>
      <p:sp>
        <p:nvSpPr>
          <p:cNvPr id="1433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CAFF2A-9939-4B98-8208-C140B42BF5F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to see if a hash table contains an object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n-CA" dirty="0" smtClean="0"/>
              <a:t>, the hash table calls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a.hashCode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method to compute which bucket to look for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n-CA" dirty="0" smtClean="0"/>
              <a:t> in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76300" y="3309938"/>
          <a:ext cx="7391400" cy="2369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900"/>
                <a:gridCol w="1231900"/>
                <a:gridCol w="1231900"/>
                <a:gridCol w="1231900"/>
                <a:gridCol w="1231900"/>
                <a:gridCol w="1231900"/>
              </a:tblGrid>
              <a:tr h="2003246">
                <a:tc>
                  <a:txBody>
                    <a:bodyPr/>
                    <a:lstStyle/>
                    <a:p>
                      <a:pPr algn="ctr"/>
                      <a:endParaRPr lang="en-CA" b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algn="ctr"/>
                      <a:r>
                        <a:rPr lang="en-CA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b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algn="ctr"/>
                      <a:r>
                        <a:rPr lang="en-CA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 smtClean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CA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CA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394"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...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191000" y="2449513"/>
            <a:ext cx="2390775" cy="369887"/>
            <a:chOff x="4572000" y="2590800"/>
            <a:chExt cx="2390398" cy="369332"/>
          </a:xfrm>
        </p:grpSpPr>
        <p:sp>
          <p:nvSpPr>
            <p:cNvPr id="14373" name="TextBox 6"/>
            <p:cNvSpPr txBox="1">
              <a:spLocks noChangeArrowheads="1"/>
            </p:cNvSpPr>
            <p:nvPr/>
          </p:nvSpPr>
          <p:spPr bwMode="auto">
            <a:xfrm>
              <a:off x="4572000" y="2590800"/>
              <a:ext cx="239039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CA" b="1">
                  <a:latin typeface="Courier New" pitchFamily="49" charset="0"/>
                  <a:cs typeface="Courier New" pitchFamily="49" charset="0"/>
                </a:rPr>
                <a:t>a.hashCode()   2</a:t>
              </a:r>
              <a:endParaRPr lang="en-US" b="1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6400512" y="2666886"/>
              <a:ext cx="228564" cy="228257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9" name="Group 13"/>
          <p:cNvGrpSpPr>
            <a:grpSpLocks/>
          </p:cNvGrpSpPr>
          <p:nvPr/>
        </p:nvGrpSpPr>
        <p:grpSpPr bwMode="auto">
          <a:xfrm>
            <a:off x="990600" y="2635250"/>
            <a:ext cx="2390775" cy="368300"/>
            <a:chOff x="4572000" y="2590800"/>
            <a:chExt cx="2390398" cy="369332"/>
          </a:xfrm>
        </p:grpSpPr>
        <p:sp>
          <p:nvSpPr>
            <p:cNvPr id="14371" name="TextBox 14"/>
            <p:cNvSpPr txBox="1">
              <a:spLocks noChangeArrowheads="1"/>
            </p:cNvSpPr>
            <p:nvPr/>
          </p:nvSpPr>
          <p:spPr bwMode="auto">
            <a:xfrm>
              <a:off x="4572000" y="2590800"/>
              <a:ext cx="239039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CA" b="1">
                  <a:latin typeface="Courier New" pitchFamily="49" charset="0"/>
                  <a:cs typeface="Courier New" pitchFamily="49" charset="0"/>
                </a:rPr>
                <a:t>z.hashCode()   N</a:t>
              </a:r>
              <a:endParaRPr lang="en-US" b="1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6" name="Right Arrow 15"/>
            <p:cNvSpPr/>
            <p:nvPr/>
          </p:nvSpPr>
          <p:spPr>
            <a:xfrm>
              <a:off x="6400512" y="2667214"/>
              <a:ext cx="228564" cy="2276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505075" y="3592513"/>
            <a:ext cx="1838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a.equals(  )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594100" y="39624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true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172200" y="3581400"/>
            <a:ext cx="1838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z.equals(  )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202488" y="4125913"/>
            <a:ext cx="8747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false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172200" y="3829050"/>
            <a:ext cx="1838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z.equals(  )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200900" y="4114800"/>
            <a:ext cx="8747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false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Search on a Hash Table</a:t>
            </a:r>
            <a:endParaRPr lang="en-US" smtClean="0"/>
          </a:p>
        </p:txBody>
      </p:sp>
      <p:sp>
        <p:nvSpPr>
          <p:cNvPr id="1433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CAFF2A-9939-4B98-8208-C140B42BF5F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to see if a hash table contains an object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n-CA" dirty="0" smtClean="0"/>
              <a:t>, the hash table calls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a.hashCode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method to compute which bucket to look for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n-CA" dirty="0" smtClean="0"/>
              <a:t> in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76300" y="3309938"/>
          <a:ext cx="7391400" cy="2369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900"/>
                <a:gridCol w="1231900"/>
                <a:gridCol w="1231900"/>
                <a:gridCol w="1231900"/>
                <a:gridCol w="1231900"/>
                <a:gridCol w="1231900"/>
              </a:tblGrid>
              <a:tr h="2003246">
                <a:tc>
                  <a:txBody>
                    <a:bodyPr/>
                    <a:lstStyle/>
                    <a:p>
                      <a:pPr algn="ctr"/>
                      <a:endParaRPr lang="en-CA" b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algn="ctr"/>
                      <a:r>
                        <a:rPr lang="en-CA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b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algn="ctr"/>
                      <a:r>
                        <a:rPr lang="en-CA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 smtClean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CA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CA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394"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...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191000" y="2449513"/>
            <a:ext cx="2390775" cy="369887"/>
            <a:chOff x="4572000" y="2590800"/>
            <a:chExt cx="2390398" cy="369332"/>
          </a:xfrm>
        </p:grpSpPr>
        <p:sp>
          <p:nvSpPr>
            <p:cNvPr id="14373" name="TextBox 6"/>
            <p:cNvSpPr txBox="1">
              <a:spLocks noChangeArrowheads="1"/>
            </p:cNvSpPr>
            <p:nvPr/>
          </p:nvSpPr>
          <p:spPr bwMode="auto">
            <a:xfrm>
              <a:off x="4572000" y="2590800"/>
              <a:ext cx="239039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CA" b="1">
                  <a:latin typeface="Courier New" pitchFamily="49" charset="0"/>
                  <a:cs typeface="Courier New" pitchFamily="49" charset="0"/>
                </a:rPr>
                <a:t>a.hashCode()   2</a:t>
              </a:r>
              <a:endParaRPr lang="en-US" b="1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6400512" y="2666886"/>
              <a:ext cx="228564" cy="228257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9" name="Group 13"/>
          <p:cNvGrpSpPr>
            <a:grpSpLocks/>
          </p:cNvGrpSpPr>
          <p:nvPr/>
        </p:nvGrpSpPr>
        <p:grpSpPr bwMode="auto">
          <a:xfrm>
            <a:off x="990600" y="2635250"/>
            <a:ext cx="2390775" cy="368300"/>
            <a:chOff x="4572000" y="2590800"/>
            <a:chExt cx="2390398" cy="369332"/>
          </a:xfrm>
        </p:grpSpPr>
        <p:sp>
          <p:nvSpPr>
            <p:cNvPr id="14371" name="TextBox 14"/>
            <p:cNvSpPr txBox="1">
              <a:spLocks noChangeArrowheads="1"/>
            </p:cNvSpPr>
            <p:nvPr/>
          </p:nvSpPr>
          <p:spPr bwMode="auto">
            <a:xfrm>
              <a:off x="4572000" y="2590800"/>
              <a:ext cx="239039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CA" b="1">
                  <a:latin typeface="Courier New" pitchFamily="49" charset="0"/>
                  <a:cs typeface="Courier New" pitchFamily="49" charset="0"/>
                </a:rPr>
                <a:t>z.hashCode()   N</a:t>
              </a:r>
              <a:endParaRPr lang="en-US" b="1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6" name="Right Arrow 15"/>
            <p:cNvSpPr/>
            <p:nvPr/>
          </p:nvSpPr>
          <p:spPr>
            <a:xfrm>
              <a:off x="6400512" y="2667214"/>
              <a:ext cx="228564" cy="2276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505075" y="3592513"/>
            <a:ext cx="1838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a.equals(  )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594100" y="39624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true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172200" y="3581400"/>
            <a:ext cx="1838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z.equals(  )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202488" y="4125913"/>
            <a:ext cx="8747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false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172200" y="3829050"/>
            <a:ext cx="1838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z.equals(  )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200900" y="4114800"/>
            <a:ext cx="8747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false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69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2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4404</TotalTime>
  <Words>2275</Words>
  <Application>Microsoft Office PowerPoint</Application>
  <PresentationFormat>On-screen Show (4:3)</PresentationFormat>
  <Paragraphs>468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Origin</vt:lpstr>
      <vt:lpstr>hashCode and compareTo</vt:lpstr>
      <vt:lpstr>hashCode()</vt:lpstr>
      <vt:lpstr>Arrays as Containers</vt:lpstr>
      <vt:lpstr>PowerPoint Presentation</vt:lpstr>
      <vt:lpstr>Hash Tables</vt:lpstr>
      <vt:lpstr>Insertion into a Hash Table</vt:lpstr>
      <vt:lpstr>Insertion into a Hash Table</vt:lpstr>
      <vt:lpstr>Search on a Hash Table</vt:lpstr>
      <vt:lpstr>Search on a Hash Table</vt:lpstr>
      <vt:lpstr>PowerPoint Presentation</vt:lpstr>
      <vt:lpstr>Object hashCode() </vt:lpstr>
      <vt:lpstr>PowerPoint Presentation</vt:lpstr>
      <vt:lpstr>A Bad (but legal) hashCode() </vt:lpstr>
      <vt:lpstr>A Slightly Better hashCode() </vt:lpstr>
      <vt:lpstr>PowerPoint Presentation</vt:lpstr>
      <vt:lpstr>Something to Think About</vt:lpstr>
      <vt:lpstr>compareTo</vt:lpstr>
      <vt:lpstr>Comparable Objects</vt:lpstr>
      <vt:lpstr>Interfaces</vt:lpstr>
      <vt:lpstr>compareTo()</vt:lpstr>
      <vt:lpstr>Die compareTo()</vt:lpstr>
      <vt:lpstr>Die compareTo()</vt:lpstr>
      <vt:lpstr>Comparable Contract</vt:lpstr>
      <vt:lpstr>Comparable Contract</vt:lpstr>
      <vt:lpstr>Comparable Contract</vt:lpstr>
      <vt:lpstr>Consistency with equals</vt:lpstr>
      <vt:lpstr>Not in the Comparable Contract</vt:lpstr>
      <vt:lpstr>Implementing compareTo </vt:lpstr>
      <vt:lpstr>PhoneNumber compareTo()</vt:lpstr>
      <vt:lpstr>Implementing compareTo </vt:lpstr>
      <vt:lpstr>Mixing Static and Non-Static</vt:lpstr>
      <vt:lpstr>static Fields</vt:lpstr>
      <vt:lpstr>Example</vt:lpstr>
      <vt:lpstr>PowerPoint Presentation</vt:lpstr>
      <vt:lpstr>Mixing Static and Non-static Fields</vt:lpstr>
      <vt:lpstr>PowerPoint Presentation</vt:lpstr>
      <vt:lpstr>PowerPoint Presentation</vt:lpstr>
      <vt:lpstr>PowerPoint Presentation</vt:lpstr>
      <vt:lpstr>Static Methods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Utilities</dc:title>
  <dc:creator>mab</dc:creator>
  <cp:lastModifiedBy>burton</cp:lastModifiedBy>
  <cp:revision>374</cp:revision>
  <dcterms:created xsi:type="dcterms:W3CDTF">2006-08-16T00:00:00Z</dcterms:created>
  <dcterms:modified xsi:type="dcterms:W3CDTF">2013-10-08T18:00:22Z</dcterms:modified>
</cp:coreProperties>
</file>