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2"/>
  </p:notesMasterIdLst>
  <p:sldIdLst>
    <p:sldId id="295" r:id="rId2"/>
    <p:sldId id="296" r:id="rId3"/>
    <p:sldId id="297" r:id="rId4"/>
    <p:sldId id="293" r:id="rId5"/>
    <p:sldId id="294" r:id="rId6"/>
    <p:sldId id="299" r:id="rId7"/>
    <p:sldId id="298" r:id="rId8"/>
    <p:sldId id="300" r:id="rId9"/>
    <p:sldId id="301" r:id="rId10"/>
    <p:sldId id="256" r:id="rId11"/>
    <p:sldId id="257" r:id="rId12"/>
    <p:sldId id="258" r:id="rId13"/>
    <p:sldId id="265" r:id="rId14"/>
    <p:sldId id="277" r:id="rId15"/>
    <p:sldId id="269" r:id="rId16"/>
    <p:sldId id="283" r:id="rId17"/>
    <p:sldId id="278" r:id="rId18"/>
    <p:sldId id="266" r:id="rId19"/>
    <p:sldId id="267" r:id="rId20"/>
    <p:sldId id="280" r:id="rId21"/>
    <p:sldId id="268" r:id="rId22"/>
    <p:sldId id="281" r:id="rId23"/>
    <p:sldId id="270" r:id="rId24"/>
    <p:sldId id="282" r:id="rId25"/>
    <p:sldId id="271" r:id="rId26"/>
    <p:sldId id="272" r:id="rId27"/>
    <p:sldId id="273" r:id="rId28"/>
    <p:sldId id="279" r:id="rId29"/>
    <p:sldId id="274" r:id="rId30"/>
    <p:sldId id="276" r:id="rId31"/>
    <p:sldId id="275" r:id="rId32"/>
    <p:sldId id="285" r:id="rId33"/>
    <p:sldId id="284" r:id="rId34"/>
    <p:sldId id="286" r:id="rId35"/>
    <p:sldId id="289" r:id="rId36"/>
    <p:sldId id="287" r:id="rId37"/>
    <p:sldId id="290" r:id="rId38"/>
    <p:sldId id="288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5617" autoAdjust="0"/>
  </p:normalViewPr>
  <p:slideViewPr>
    <p:cSldViewPr showGuides="1">
      <p:cViewPr varScale="1">
        <p:scale>
          <a:sx n="114" d="100"/>
          <a:sy n="114" d="100"/>
        </p:scale>
        <p:origin x="-1470" y="-102"/>
      </p:cViewPr>
      <p:guideLst>
        <p:guide orient="horz" pos="2112"/>
        <p:guide pos="2880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D9CC10-4A32-466C-BECA-A0E37A8A0334}" type="datetimeFigureOut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C02A783-AB76-42DD-90F1-AE2595931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2157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 * 6 * 6 = 256</a:t>
            </a:r>
          </a:p>
          <a:p>
            <a:r>
              <a:rPr lang="en-US" dirty="0" smtClean="0"/>
              <a:t>1200</a:t>
            </a:r>
            <a:r>
              <a:rPr lang="en-US" baseline="0" dirty="0" smtClean="0"/>
              <a:t> + 300 + 150 + 6 = 1656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02A783-AB76-42DD-90F1-AE2595931B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9A3ACA3-2F43-4408-9F1B-8EE43A2C7ABC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95BA-5767-4121-9E0C-96D06C61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8AC-D81A-4075-9187-0045AB4DBFB3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F0BF-6513-4DD9-B2BA-51162EBC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E1942-D639-4278-9601-7FED5BF171EE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7BC53-1047-4002-B18F-B6174142D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B746-08D8-4C02-973F-C3255E28B74C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0778-EB07-45A3-9231-F3B61A1C5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E369-4FAA-4396-A1ED-961277AEC684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8C918-1ED7-4CFC-A415-7DD8F8ECE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883B-0A9A-4345-8D1C-7D1B31F0609E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DF08-6423-41AC-9229-D5E1EEB9D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522CC-535A-4D39-A24C-569150077F28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2EE2-C017-45E0-860C-DCBAC0A3D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3B00A-3764-461E-874D-974043267136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7F97-1367-4E77-840F-7A3EBD62A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F844-0071-4767-BC3C-D98AA4261188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7AB8-FB59-4CAB-81D2-C02399A07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A6F6C-ADA5-400C-90D7-6541BD8C993D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B3F8-F634-4D83-954F-88879AF97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88B2D-B9EA-4140-9EBA-2A32942A556D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CB607-9048-49AE-8FEB-7FD691EFC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955626-32E6-4EBB-95E7-0012CE6F1EE9}" type="datetime1">
              <a:rPr lang="en-US"/>
              <a:pPr>
                <a:defRPr/>
              </a:pPr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18F495-94CE-42EA-AC29-A0E7A2343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8" r:id="rId4"/>
    <p:sldLayoutId id="2147484022" r:id="rId5"/>
    <p:sldLayoutId id="2147484018" r:id="rId6"/>
    <p:sldLayoutId id="2147484019" r:id="rId7"/>
    <p:sldLayoutId id="2147484023" r:id="rId8"/>
    <p:sldLayoutId id="2147484024" r:id="rId9"/>
    <p:sldLayoutId id="2147484025" r:id="rId10"/>
    <p:sldLayoutId id="2147484026" r:id="rId11"/>
    <p:sldLayoutId id="2147484020" r:id="rId12"/>
    <p:sldLayoutId id="2147484027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r>
              <a:rPr lang="en-CA" dirty="0" smtClean="0"/>
              <a:t> is a testing framework for Java</a:t>
            </a:r>
          </a:p>
          <a:p>
            <a:endParaRPr lang="en-CA" dirty="0"/>
          </a:p>
          <a:p>
            <a:r>
              <a:rPr lang="en-CA" dirty="0" smtClean="0"/>
              <a:t>A framework is a semi-complete application. A framework provides a reusable, common structure to share among applications. Developers incorporate the framework into their own application and extend it to meet their specific needs"</a:t>
            </a:r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6944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Classes (Part 1)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Implementing non-static features</a:t>
            </a: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3D255E-8312-43C8-BF65-3903DB2B1A0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Goals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implement a small immutable class with </a:t>
            </a:r>
            <a:r>
              <a:rPr lang="en-CA" i="1" dirty="0" smtClean="0"/>
              <a:t>non-static</a:t>
            </a:r>
            <a:r>
              <a:rPr lang="en-CA" dirty="0" smtClean="0"/>
              <a:t> attributes and methods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recipe for immutability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dirty="0" smtClean="0">
                <a:cs typeface="Courier New" pitchFamily="49" charset="0"/>
              </a:rPr>
              <a:t>method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  method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63BB58-C301-4EE5-A7E9-8A74C9C186F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Value Type Classes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9F448-0A88-4478-80F3-81E20C26F2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smtClean="0"/>
              <a:t>value type</a:t>
            </a:r>
            <a:r>
              <a:rPr lang="en-CA" dirty="0" smtClean="0"/>
              <a:t> is a class that represents a value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examples of values: name, date, colour, mathematical vector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objects created from a value type class can be: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mutable: the state of the object can change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immutable: the state of the object is constant once it is created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(and all of the other primitive wrapper classes)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Immutable Classes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42D352-7F69-42CA-B2AB-706C72C8E5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defines an immutable type if an instance of the class cannot be modified after it is created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instance has its own constant state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more precisely, the externally visible state of each object appears to be constant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(and all of the other primitive wrapper classes)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advantages of immutability versus 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easier to design, implement,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can never be put into an inconsistent state after creation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American Phone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North American Numbering Plan is the standard used in Canada and the USA for telephone numbers</a:t>
            </a:r>
          </a:p>
          <a:p>
            <a:r>
              <a:rPr lang="en-US" dirty="0" smtClean="0"/>
              <a:t>telephone numbers look like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8000" dirty="0" smtClean="0"/>
              <a:t>416-</a:t>
            </a:r>
            <a:r>
              <a:rPr lang="en-US" sz="8000" dirty="0" smtClean="0">
                <a:solidFill>
                  <a:srgbClr val="00B0F0"/>
                </a:solidFill>
              </a:rPr>
              <a:t>736</a:t>
            </a:r>
            <a:r>
              <a:rPr lang="en-US" sz="8000" dirty="0" smtClean="0"/>
              <a:t>-</a:t>
            </a:r>
            <a:r>
              <a:rPr lang="en-US" sz="8000" dirty="0" smtClean="0">
                <a:solidFill>
                  <a:srgbClr val="7030A0"/>
                </a:solidFill>
              </a:rPr>
              <a:t>2100</a:t>
            </a:r>
            <a:endParaRPr lang="en-US" sz="80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33600" y="4419600"/>
            <a:ext cx="8102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area</a:t>
            </a:r>
          </a:p>
          <a:p>
            <a:pPr algn="ctr"/>
            <a:r>
              <a:rPr lang="en-US" sz="2400" dirty="0" smtClean="0">
                <a:latin typeface="+mn-lt"/>
              </a:rPr>
              <a:t>code</a:t>
            </a:r>
            <a:endParaRPr lang="en-US" sz="24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6676" y="4419600"/>
            <a:ext cx="1416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exchange</a:t>
            </a:r>
          </a:p>
          <a:p>
            <a:pPr algn="ctr"/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code</a:t>
            </a:r>
            <a:endParaRPr lang="en-US" sz="2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2691" y="4419600"/>
            <a:ext cx="11079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+mn-lt"/>
              </a:rPr>
              <a:t>station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+mn-lt"/>
              </a:rPr>
              <a:t>code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Designing a Simple Immutable Class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6BA057-2757-4D37-BE24-38FDFFE2E3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API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733800" y="2438400"/>
          <a:ext cx="4495800" cy="3078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</a:tblGrid>
              <a:tr h="426403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areaCode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exchangeCode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stationCode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CA" b="1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CA" b="1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b="1" baseline="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CA" b="1" baseline="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equals(</a:t>
                      </a:r>
                      <a:r>
                        <a:rPr lang="en-CA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) : </a:t>
                      </a:r>
                      <a:r>
                        <a:rPr lang="en-CA" b="1" dirty="0" err="1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getAreaCode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getExchangeCode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getStationCode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toString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>
            <a:off x="3124200" y="2971800"/>
            <a:ext cx="381000" cy="24384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30359" y="3849469"/>
            <a:ext cx="1917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none of these</a:t>
            </a:r>
          </a:p>
          <a:p>
            <a:r>
              <a:rPr lang="en-US" dirty="0" smtClean="0">
                <a:latin typeface="+mn-lt"/>
              </a:rPr>
              <a:t>features are static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1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0DDEA9-841A-4359-921F-4A7BAC7FE7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Do not provide any methods that can alter the state of the object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 that modify state are called </a:t>
            </a:r>
            <a:r>
              <a:rPr lang="en-CA" i="1" dirty="0" err="1" smtClean="0"/>
              <a:t>mutators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 of a </a:t>
            </a:r>
            <a:r>
              <a:rPr lang="en-CA" dirty="0" err="1" smtClean="0"/>
              <a:t>mutator</a:t>
            </a:r>
            <a:r>
              <a:rPr lang="en-CA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190875"/>
            <a:ext cx="7702550" cy="29813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java.util.Calendar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CalendarClient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Calendar now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Calendar.getInstance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// set hour to 5am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now.</a:t>
            </a: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Calendar.HOUR_OF_DAY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5);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2</a:t>
            </a:r>
            <a:endParaRPr lang="en-US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C390BC-6D01-4D97-B4CA-8A34F4CD39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/>
              <a:t>Prevent the class from being extended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one way to do this is to mark the class as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800" dirty="0" smtClean="0"/>
              <a:t/>
            </a:r>
            <a:br>
              <a:rPr lang="en-CA" sz="800" dirty="0" smtClean="0"/>
            </a:br>
            <a:r>
              <a:rPr lang="en-CA" sz="800" dirty="0" smtClean="0"/>
              <a:t/>
            </a:r>
            <a:br>
              <a:rPr lang="en-CA" sz="800" dirty="0" smtClean="0"/>
            </a:br>
            <a:endParaRPr lang="en-CA" sz="800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class cannot be extended using inheritance</a:t>
            </a:r>
          </a:p>
          <a:p>
            <a:pPr marL="788353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don't confuse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variable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classes </a:t>
            </a:r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dirty="0" smtClean="0"/>
              <a:t>reason for this step will become clear in a couple of weeks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r>
              <a:rPr lang="en-CA" dirty="0" smtClean="0"/>
              <a:t> provides a way for creating:</a:t>
            </a:r>
          </a:p>
          <a:p>
            <a:pPr lvl="1"/>
            <a:r>
              <a:rPr lang="en-CA" dirty="0" smtClean="0"/>
              <a:t>test cases</a:t>
            </a:r>
          </a:p>
          <a:p>
            <a:pPr lvl="2"/>
            <a:r>
              <a:rPr lang="en-CA" dirty="0" smtClean="0"/>
              <a:t>a class that contains one or more tests</a:t>
            </a:r>
          </a:p>
          <a:p>
            <a:pPr lvl="1"/>
            <a:r>
              <a:rPr lang="en-CA" dirty="0" smtClean="0"/>
              <a:t>test suites</a:t>
            </a:r>
          </a:p>
          <a:p>
            <a:pPr lvl="2"/>
            <a:r>
              <a:rPr lang="en-CA" dirty="0" smtClean="0"/>
              <a:t>a group of tests</a:t>
            </a:r>
          </a:p>
          <a:p>
            <a:pPr lvl="1"/>
            <a:r>
              <a:rPr lang="en-CA" dirty="0" smtClean="0"/>
              <a:t>test runner</a:t>
            </a:r>
          </a:p>
          <a:p>
            <a:pPr lvl="2"/>
            <a:r>
              <a:rPr lang="en-CA" dirty="0" smtClean="0"/>
              <a:t>a way to automatically run test suites</a:t>
            </a:r>
          </a:p>
          <a:p>
            <a:pPr lvl="2"/>
            <a:endParaRPr lang="en-CA" dirty="0"/>
          </a:p>
          <a:p>
            <a:r>
              <a:rPr lang="en-CA" dirty="0" smtClean="0"/>
              <a:t>in-class demo of </a:t>
            </a:r>
            <a:r>
              <a:rPr lang="en-CA" dirty="0" err="1" smtClean="0"/>
              <a:t>JUnit</a:t>
            </a:r>
            <a:r>
              <a:rPr lang="en-CA" dirty="0" smtClean="0"/>
              <a:t> in eclipse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9332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3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53D627-C484-44B4-9722-6C85165908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means that the field can only be assigned to once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make your intent clear that the class is </a:t>
            </a:r>
            <a:r>
              <a:rPr lang="en-CA" dirty="0" smtClean="0"/>
              <a:t>immutable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4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289D3D-D4D7-4DE8-9B6D-0F588540A06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applies to 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classes (including mutable classes)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classes, strongly prefer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fields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and avoid using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sz="2400" dirty="0" smtClean="0"/>
              <a:t> </a:t>
            </a:r>
            <a:r>
              <a:rPr lang="en-CA" dirty="0" smtClean="0"/>
              <a:t>fields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fields support encapsulation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because they are not part of the API, you can change them (even remove them) without affecting any clients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class controls what happens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fields</a:t>
            </a:r>
          </a:p>
          <a:p>
            <a:pPr marL="1097280" lvl="3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it can prevent the fields from being modified to an inconsistent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5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00B927-3548-4DC0-A9E1-BDF03EC947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CA" dirty="0" smtClean="0"/>
              <a:t>Prevent clients from obtaining a reference to any mutable fields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have constant state only if the type of the attribute is a primitive or is immutable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allow a client to get a reference to a mutable field, the client can change the state of the field, and hence, the state of your immutable class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revisit this point when we talk about </a:t>
            </a:r>
            <a:r>
              <a:rPr lang="en-CA" dirty="0" smtClean="0"/>
              <a:t>composition</a:t>
            </a:r>
          </a:p>
          <a:p>
            <a:pPr marL="1063307" lvl="2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none of our fields are reference types so we don't have to worry about this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this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FA99EA-7C37-4573-9E65-C84132ED475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non-static method of a class has an implicit parameter called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a non-static method requires an object to call the method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inside </a:t>
            </a:r>
            <a:r>
              <a:rPr lang="en-CA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getAreaCode</a:t>
            </a:r>
            <a:r>
              <a:rPr lang="en-CA" dirty="0" smtClean="0"/>
              <a:t>, </a:t>
            </a:r>
            <a:r>
              <a:rPr lang="en-CA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CA" dirty="0" smtClean="0"/>
              <a:t> is a reference to object used to invoke the method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886075"/>
            <a:ext cx="7702550" cy="19907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(416, 736, 2100);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num.getAreaCode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get the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          // area code that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          // belongs to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num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getAreaCode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E5B854-01AC-4622-BDC3-E61DC0EC46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does the method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getAreaCode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get the area code for the correct instance?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is a reference to the calling </a:t>
            </a:r>
            <a:r>
              <a:rPr lang="en-CA" dirty="0" smtClean="0"/>
              <a:t>object</a:t>
            </a:r>
            <a:endParaRPr lang="en-CA" dirty="0" smtClean="0"/>
          </a:p>
        </p:txBody>
      </p:sp>
      <p:sp>
        <p:nvSpPr>
          <p:cNvPr id="8" name="Content Placeholder 4"/>
          <p:cNvSpPr>
            <a:spLocks noGrp="1"/>
          </p:cNvSpPr>
          <p:nvPr/>
        </p:nvSpPr>
        <p:spPr bwMode="auto">
          <a:xfrm>
            <a:off x="457200" y="3352800"/>
            <a:ext cx="8229600" cy="300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getAreaCode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3436203"/>
            <a:ext cx="316503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return the area code belonging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to the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object that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was used to invoke the method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getExchangeCode</a:t>
            </a:r>
            <a:r>
              <a:rPr lang="en-US" dirty="0" smtClean="0"/>
              <a:t> and </a:t>
            </a:r>
            <a:r>
              <a:rPr lang="en-US" dirty="0" err="1" smtClean="0"/>
              <a:t>getStationCode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E5B854-01AC-4622-BDC3-E61DC0EC46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getExchangeCode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and </a:t>
            </a:r>
            <a:r>
              <a:rPr lang="en-CA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getStationCode</a:t>
            </a:r>
            <a:r>
              <a:rPr lang="en-CA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are very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similar</a:t>
            </a:r>
            <a:endParaRPr lang="en-CA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410200" y="2971800"/>
            <a:ext cx="3332387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return the exchange code belonging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to the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object that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was used to invoke the method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4426803"/>
            <a:ext cx="3128933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return the station code belonging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to the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object that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was used to invoke the method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Content Placeholder 4"/>
          <p:cNvSpPr>
            <a:spLocks noGrp="1"/>
          </p:cNvSpPr>
          <p:nvPr/>
        </p:nvSpPr>
        <p:spPr bwMode="auto">
          <a:xfrm>
            <a:off x="457200" y="2971800"/>
            <a:ext cx="8229600" cy="300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getExchangeCode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b="1" dirty="0" smtClean="0">
              <a:solidFill>
                <a:srgbClr val="000000"/>
              </a:solidFill>
              <a:highlight>
                <a:srgbClr val="D4D4D4"/>
              </a:highlight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getStationCode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xmlns="" val="12424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06DF5-476A-433B-8B13-A046783AF43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every class extends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defines a method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that returns 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representation of the calling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can call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with our current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class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</a:t>
            </a:r>
            <a:r>
              <a:rPr lang="en-CA" dirty="0" smtClean="0"/>
              <a:t>prints something like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phonenumber.PhoneNumber@19821f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343275"/>
            <a:ext cx="7702550" cy="13811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of PhoneNumber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num = new PhoneNumber(416, 736, 2100);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System.out.println(num.toString());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CA" sz="2400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cse1030.games;</a:t>
            </a:r>
          </a:p>
          <a:p>
            <a:endParaRPr lang="en-CA" sz="2400" dirty="0">
              <a:latin typeface="Consolas"/>
            </a:endParaRPr>
          </a:p>
          <a:p>
            <a:r>
              <a:rPr lang="en-CA" sz="2400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org.junit.Assert</a:t>
            </a:r>
            <a:r>
              <a:rPr lang="en-CA" sz="2400" dirty="0" smtClean="0">
                <a:solidFill>
                  <a:srgbClr val="000000"/>
                </a:solidFill>
                <a:latin typeface="Consolas"/>
              </a:rPr>
              <a:t>.*;</a:t>
            </a:r>
            <a:endParaRPr lang="en-CA" sz="2400" dirty="0">
              <a:latin typeface="Consolas"/>
            </a:endParaRPr>
          </a:p>
          <a:p>
            <a:r>
              <a:rPr lang="en-CA" sz="2400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CA" sz="2400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CA" sz="2400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CA" sz="2400" dirty="0">
              <a:latin typeface="Consolas"/>
            </a:endParaRPr>
          </a:p>
          <a:p>
            <a:r>
              <a:rPr lang="en-CA" sz="2400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org.junit.Test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CA" sz="2400" dirty="0">
              <a:latin typeface="Consolas"/>
            </a:endParaRPr>
          </a:p>
          <a:p>
            <a:r>
              <a:rPr lang="en-CA" sz="24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YahtzeeTest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CA" sz="2400" dirty="0">
              <a:latin typeface="Consolas"/>
            </a:endParaRPr>
          </a:p>
          <a:p>
            <a:r>
              <a:rPr lang="en-CA" sz="2400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CA" sz="2400" dirty="0">
                <a:solidFill>
                  <a:srgbClr val="646464"/>
                </a:solidFill>
                <a:latin typeface="Consolas"/>
              </a:rPr>
              <a:t>Test</a:t>
            </a:r>
          </a:p>
          <a:p>
            <a:r>
              <a:rPr lang="en-CA" sz="2400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CA" sz="2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threeOfAKind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CA" sz="2400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CA" sz="2400" dirty="0">
                <a:solidFill>
                  <a:srgbClr val="3F7F5F"/>
                </a:solidFill>
                <a:latin typeface="Consolas"/>
              </a:rPr>
              <a:t>make a list of 5 dice that are 3 of a kind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List&lt;Die&gt; dice = 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sz="2400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sz="2400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sz="2400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Die(6, 2));   </a:t>
            </a:r>
            <a:r>
              <a:rPr lang="en-CA" sz="2400" dirty="0">
                <a:solidFill>
                  <a:srgbClr val="3F7F5F"/>
                </a:solidFill>
                <a:latin typeface="Consolas"/>
              </a:rPr>
              <a:t>// 2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sz="2400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sz="24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sz="2400" dirty="0">
                <a:solidFill>
                  <a:srgbClr val="000000"/>
                </a:solidFill>
                <a:latin typeface="Consolas"/>
              </a:rPr>
              <a:t> Die(6, 3));   </a:t>
            </a:r>
            <a:r>
              <a:rPr lang="en-CA" sz="2400" dirty="0">
                <a:solidFill>
                  <a:srgbClr val="3F7F5F"/>
                </a:solidFill>
                <a:latin typeface="Consolas"/>
              </a:rPr>
              <a:t>// 3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2400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assertTrue</a:t>
            </a:r>
            <a:r>
              <a:rPr lang="en-US" sz="2400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Yahtzee.isThreeOfAKind</a:t>
            </a:r>
            <a:r>
              <a:rPr lang="en-US" sz="2400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(dice));</a:t>
            </a:r>
            <a:endParaRPr lang="en-CA" sz="2400" i="1" dirty="0">
              <a:solidFill>
                <a:srgbClr val="000000"/>
              </a:solidFill>
              <a:latin typeface="Consolas"/>
            </a:endParaRPr>
          </a:p>
          <a:p>
            <a:r>
              <a:rPr lang="en-CA" sz="2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2400" dirty="0">
              <a:solidFill>
                <a:srgbClr val="000000"/>
              </a:solidFill>
              <a:latin typeface="Consolas"/>
            </a:endParaRPr>
          </a:p>
          <a:p>
            <a:endParaRPr lang="en-CA" sz="2400" dirty="0">
              <a:latin typeface="Consolas"/>
            </a:endParaRPr>
          </a:p>
          <a:p>
            <a:r>
              <a:rPr lang="en-CA" sz="2400" dirty="0">
                <a:solidFill>
                  <a:srgbClr val="000000"/>
                </a:solidFill>
                <a:latin typeface="Consolas"/>
              </a:rPr>
              <a:t>}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xmlns="" val="3288817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2F4940-BA66-420F-BED6-A89DBDD359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should return</a:t>
            </a:r>
            <a:r>
              <a:rPr lang="en-CA" dirty="0" smtClean="0"/>
              <a:t> a concise but informative representation that is easy for a person to read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recommended that all subclasses override this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means that any non-utility class you write should redefine the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this case, our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has the same declaration as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in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423535-B1A8-44B7-87B5-AFAB36DC5E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"easy" to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for our </a:t>
            </a:r>
            <a:r>
              <a:rPr lang="en-CA" dirty="0" smtClean="0"/>
              <a:t>class</a:t>
            </a:r>
            <a:endParaRPr lang="en-CA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/>
        </p:nvSpPr>
        <p:spPr bwMode="auto">
          <a:xfrm>
            <a:off x="457200" y="2286000"/>
            <a:ext cx="8229600" cy="300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"(%1$03d) %2$03d-%3$04d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           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           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constructors are responsible for initializing instances of a </a:t>
            </a:r>
            <a:r>
              <a:rPr lang="en-CA" dirty="0" smtClean="0"/>
              <a:t>class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usually, a constructor will set the fields of the object to: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some reasonable default values, or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some client specified values,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or some combination of the two</a:t>
            </a:r>
            <a:endParaRPr lang="en-CA" dirty="0" smtClean="0"/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457200" y="5867400"/>
            <a:ext cx="138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2.2.3</a:t>
            </a:r>
            <a:r>
              <a:rPr lang="en-CA" dirty="0" smtClean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dirty="0" smtClean="0"/>
              <a:t>constructor declaration looks a little bit like a method declaration: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name of a constructor is the same as the class name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constructor may have an access modifier (but no other modifiers)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35593" y="388203"/>
            <a:ext cx="2198807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the </a:t>
            </a:r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default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constructor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(has no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parameters)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46923" y="2667000"/>
            <a:ext cx="1787477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constructor with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three parameters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</a:t>
            </a:r>
            <a:r>
              <a:rPr lang="en-CA" dirty="0" smtClean="0"/>
              <a:t>constructor has an implicit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</a:t>
            </a:r>
            <a:r>
              <a:rPr lang="en-CA" dirty="0" smtClean="0"/>
              <a:t>parameter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 is a reference to the object that is currently being constructed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800;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555;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1111;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35593" y="939225"/>
            <a:ext cx="2030812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Bell Canada operator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phone number?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3657600"/>
            <a:ext cx="1517531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client specified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phone number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dirty="0" smtClean="0"/>
              <a:t>constructor will often need to validate its arguments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because you generally should avoid creating objects with invalid </a:t>
            </a:r>
            <a:r>
              <a:rPr lang="en-CA" dirty="0" smtClean="0"/>
              <a:t>state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are valid area codes, exchange codes, and station codes?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will assume: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must not be negative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area code and exchange codes &lt; 1,000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station code &lt; 10,000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reality is more complicated...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          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endParaRPr lang="en-US" sz="18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&lt; 0 ||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&gt;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999)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throw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</a:rPr>
              <a:t>"bad area code"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&lt; 0 ||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&gt;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999)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throw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</a:rPr>
              <a:t>"bad exchange code"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&lt; 0 ||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&gt;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9999)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throw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</a:rPr>
              <a:t>"bad station code"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sz="1800" dirty="0" smtClean="0">
              <a:latin typeface="Consolas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our test tests one specific three-of-a-kind</a:t>
            </a:r>
          </a:p>
          <a:p>
            <a:pPr lvl="1"/>
            <a:r>
              <a:rPr lang="en-US" dirty="0" smtClean="0"/>
              <a:t>1, 1, 1, 2, 3</a:t>
            </a:r>
          </a:p>
          <a:p>
            <a:r>
              <a:rPr lang="en-US" dirty="0" smtClean="0"/>
              <a:t>shouldn't we test all possible three-of-a-kinds?</a:t>
            </a:r>
          </a:p>
          <a:p>
            <a:pPr lvl="1"/>
            <a:r>
              <a:rPr lang="en-US" dirty="0" smtClean="0"/>
              <a:t>or at least more three-of-a-kinds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you generate a list of dice that is guaranteed to contain three-of-a-kind?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Immutability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our constructors make it impossible for a client to create an invalid phone number</a:t>
            </a:r>
          </a:p>
          <a:p>
            <a:r>
              <a:rPr lang="en-US" dirty="0" smtClean="0"/>
              <a:t>also recall that our class is immutable</a:t>
            </a:r>
          </a:p>
          <a:p>
            <a:pPr lvl="1"/>
            <a:r>
              <a:rPr lang="en-US" dirty="0" smtClean="0"/>
              <a:t>i.e., the client cannot change a phone number once it is created</a:t>
            </a:r>
          </a:p>
          <a:p>
            <a:r>
              <a:rPr lang="en-US" dirty="0" smtClean="0"/>
              <a:t>the above two features guarantee that all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US" dirty="0" smtClean="0"/>
              <a:t> objects will be valid phone numbers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646464"/>
                </a:solidFill>
                <a:latin typeface="Consolas"/>
              </a:rPr>
              <a:t>@Test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testIsThreeOfAKind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nn-NO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i = 1; i &lt;= 6; i++)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Die d1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i);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Die d2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i);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Die d3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i);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j = 1; j &lt;= 6; j++)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  Die d4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j);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k = 1; k &lt;= 6; k++)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    Die d5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k);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List&lt;Die&gt; dice =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(d2);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(d3);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(d4);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(d5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shuffle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(dice);</a:t>
            </a:r>
            <a:endParaRPr lang="en-US" i="1" dirty="0" smtClean="0">
              <a:solidFill>
                <a:srgbClr val="000000"/>
              </a:solidFill>
              <a:highlight>
                <a:srgbClr val="D4D4D4"/>
              </a:highlight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          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assertTrue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Yahtzee.isThreeOfAKind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(dice));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many variations of three-of-a-kind are tested in our new test?</a:t>
            </a:r>
          </a:p>
          <a:p>
            <a:r>
              <a:rPr lang="en-US" dirty="0" smtClean="0"/>
              <a:t>how many ways can you roll three-of-a-kind using five dice?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are now somewhat confident that our method returns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if the list contains a three-of-a-kind</a:t>
            </a:r>
          </a:p>
          <a:p>
            <a:r>
              <a:rPr lang="en-US" dirty="0" smtClean="0"/>
              <a:t>but we still have not tested if our method returns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if the list does not contain a three-of-a-kind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can you generate a list of dice that is guaranteed to </a:t>
            </a:r>
            <a:r>
              <a:rPr lang="en-US" i="1" dirty="0" smtClean="0"/>
              <a:t>not</a:t>
            </a:r>
            <a:r>
              <a:rPr lang="en-US" dirty="0" smtClean="0"/>
              <a:t> contain three-of-a-kind?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646464"/>
                </a:solidFill>
                <a:latin typeface="Consolas"/>
              </a:rPr>
              <a:t>@Test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testIsNotThreeOfAKind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TRIALS = 1000;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t = 0; t &lt; TRIALS; t++)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List&lt;Die&gt;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nn-NO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i = 1; i &lt;= 6;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Die(6,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Die(6,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shuffle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twelveDice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List&lt;Die&gt; dice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twelveDice.subList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(0, 5);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assertFalse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Yahtzee.isThreeOfAKind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(dice));</a:t>
            </a:r>
            <a:endParaRPr lang="en-US" i="1" dirty="0" smtClean="0">
              <a:solidFill>
                <a:srgbClr val="000000"/>
              </a:solidFill>
              <a:highlight>
                <a:srgbClr val="D4D4D4"/>
              </a:highlight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 of Previous Slide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trick is to create a list of 12 dice where there are:</a:t>
            </a:r>
          </a:p>
          <a:p>
            <a:pPr lvl="1"/>
            <a:r>
              <a:rPr lang="en-US" dirty="0" smtClean="0"/>
              <a:t>2 ones,</a:t>
            </a:r>
          </a:p>
          <a:p>
            <a:pPr lvl="1"/>
            <a:r>
              <a:rPr lang="en-US" dirty="0" smtClean="0"/>
              <a:t>2 twos,</a:t>
            </a:r>
          </a:p>
          <a:p>
            <a:pPr lvl="1"/>
            <a:r>
              <a:rPr lang="en-US" dirty="0" smtClean="0"/>
              <a:t>2 threes,</a:t>
            </a:r>
          </a:p>
          <a:p>
            <a:pPr lvl="1"/>
            <a:r>
              <a:rPr lang="en-US" dirty="0" smtClean="0"/>
              <a:t>2 fours,</a:t>
            </a:r>
          </a:p>
          <a:p>
            <a:pPr lvl="1"/>
            <a:r>
              <a:rPr lang="en-US" dirty="0" smtClean="0"/>
              <a:t>2 fives, and</a:t>
            </a:r>
          </a:p>
          <a:p>
            <a:pPr lvl="1"/>
            <a:r>
              <a:rPr lang="en-US" dirty="0" smtClean="0"/>
              <a:t>2 sixes</a:t>
            </a:r>
          </a:p>
          <a:p>
            <a:r>
              <a:rPr lang="en-US" dirty="0" smtClean="0"/>
              <a:t>shuffle the list (so that the dice appear in some random order)</a:t>
            </a:r>
          </a:p>
          <a:p>
            <a:r>
              <a:rPr lang="en-US" dirty="0" smtClean="0"/>
              <a:t>use the first 5 dice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2528</TotalTime>
  <Words>2123</Words>
  <Application>Microsoft Office PowerPoint</Application>
  <PresentationFormat>On-screen Show (4:3)</PresentationFormat>
  <Paragraphs>422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Origin</vt:lpstr>
      <vt:lpstr>JUnit</vt:lpstr>
      <vt:lpstr>JUnit</vt:lpstr>
      <vt:lpstr>Slide 3</vt:lpstr>
      <vt:lpstr>JUnit</vt:lpstr>
      <vt:lpstr>Slide 5</vt:lpstr>
      <vt:lpstr>JUnit</vt:lpstr>
      <vt:lpstr>JUnit</vt:lpstr>
      <vt:lpstr>Slide 8</vt:lpstr>
      <vt:lpstr>Explanation of Previous Slide</vt:lpstr>
      <vt:lpstr>Classes (Part 1)</vt:lpstr>
      <vt:lpstr>Goals</vt:lpstr>
      <vt:lpstr>Value Type Classes</vt:lpstr>
      <vt:lpstr>Immutable Classes</vt:lpstr>
      <vt:lpstr>North American Phone Numbers</vt:lpstr>
      <vt:lpstr>Designing a Simple Immutable Class</vt:lpstr>
      <vt:lpstr>Slide 16</vt:lpstr>
      <vt:lpstr>Recipe for Immutability</vt:lpstr>
      <vt:lpstr>Recipe for Immutability 1</vt:lpstr>
      <vt:lpstr>Recipe for Immutability 2</vt:lpstr>
      <vt:lpstr>Slide 20</vt:lpstr>
      <vt:lpstr>Recipe for Immutability 3</vt:lpstr>
      <vt:lpstr>Slide 22</vt:lpstr>
      <vt:lpstr>Recipe for Immutability 4</vt:lpstr>
      <vt:lpstr>Slide 24</vt:lpstr>
      <vt:lpstr>Recipe for Immutability 5</vt:lpstr>
      <vt:lpstr>this</vt:lpstr>
      <vt:lpstr>getAreaCode</vt:lpstr>
      <vt:lpstr>getExchangeCode and getStationCode</vt:lpstr>
      <vt:lpstr>toString()</vt:lpstr>
      <vt:lpstr>toString()</vt:lpstr>
      <vt:lpstr>toString()</vt:lpstr>
      <vt:lpstr>Constructors</vt:lpstr>
      <vt:lpstr>Constructors</vt:lpstr>
      <vt:lpstr>Constructors</vt:lpstr>
      <vt:lpstr>Slide 35</vt:lpstr>
      <vt:lpstr>Constructors</vt:lpstr>
      <vt:lpstr>Slide 37</vt:lpstr>
      <vt:lpstr>Constructors</vt:lpstr>
      <vt:lpstr>Slide 39</vt:lpstr>
      <vt:lpstr>Comment on Immutability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197</cp:revision>
  <dcterms:created xsi:type="dcterms:W3CDTF">2006-08-16T00:00:00Z</dcterms:created>
  <dcterms:modified xsi:type="dcterms:W3CDTF">2013-09-19T04:09:52Z</dcterms:modified>
</cp:coreProperties>
</file>