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7"/>
  </p:notesMasterIdLst>
  <p:sldIdLst>
    <p:sldId id="354" r:id="rId2"/>
    <p:sldId id="350" r:id="rId3"/>
    <p:sldId id="334" r:id="rId4"/>
    <p:sldId id="358" r:id="rId5"/>
    <p:sldId id="359" r:id="rId6"/>
    <p:sldId id="272" r:id="rId7"/>
    <p:sldId id="270" r:id="rId8"/>
    <p:sldId id="273" r:id="rId9"/>
    <p:sldId id="332" r:id="rId10"/>
    <p:sldId id="274" r:id="rId11"/>
    <p:sldId id="322" r:id="rId12"/>
    <p:sldId id="360" r:id="rId13"/>
    <p:sldId id="275" r:id="rId14"/>
    <p:sldId id="361" r:id="rId15"/>
    <p:sldId id="356" r:id="rId16"/>
    <p:sldId id="335" r:id="rId17"/>
    <p:sldId id="288" r:id="rId18"/>
    <p:sldId id="277" r:id="rId19"/>
    <p:sldId id="362" r:id="rId20"/>
    <p:sldId id="363" r:id="rId21"/>
    <p:sldId id="364" r:id="rId22"/>
    <p:sldId id="365" r:id="rId23"/>
    <p:sldId id="281" r:id="rId24"/>
    <p:sldId id="366" r:id="rId25"/>
    <p:sldId id="367" r:id="rId26"/>
    <p:sldId id="368" r:id="rId27"/>
    <p:sldId id="369" r:id="rId28"/>
    <p:sldId id="370" r:id="rId29"/>
    <p:sldId id="349" r:id="rId30"/>
    <p:sldId id="371" r:id="rId31"/>
    <p:sldId id="372" r:id="rId32"/>
    <p:sldId id="346" r:id="rId33"/>
    <p:sldId id="347" r:id="rId34"/>
    <p:sldId id="373" r:id="rId35"/>
    <p:sldId id="374" r:id="rId36"/>
    <p:sldId id="375" r:id="rId37"/>
    <p:sldId id="376" r:id="rId38"/>
    <p:sldId id="377" r:id="rId39"/>
    <p:sldId id="378" r:id="rId40"/>
    <p:sldId id="379" r:id="rId41"/>
    <p:sldId id="380" r:id="rId42"/>
    <p:sldId id="381" r:id="rId43"/>
    <p:sldId id="382" r:id="rId44"/>
    <p:sldId id="383" r:id="rId45"/>
    <p:sldId id="384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99CC"/>
    <a:srgbClr val="CCFF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9293" autoAdjust="0"/>
  </p:normalViewPr>
  <p:slideViewPr>
    <p:cSldViewPr showGuides="1">
      <p:cViewPr varScale="1">
        <p:scale>
          <a:sx n="104" d="100"/>
          <a:sy n="104" d="100"/>
        </p:scale>
        <p:origin x="-1824" y="-90"/>
      </p:cViewPr>
      <p:guideLst>
        <p:guide orient="horz" pos="2160"/>
        <p:guide pos="288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5EFE9A-9C5A-48BA-A165-06B19A261EE0}" type="datetimeFigureOut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5627FC-A79A-45B5-9EA1-067BC2622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76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/>
              <a:pPr>
                <a:defRPr/>
              </a:pPr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documentation/index-137868.html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sger_W._Dijkstra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Year_2038_problem" TargetMode="External"/><Relationship Id="rId2" Type="http://schemas.openxmlformats.org/officeDocument/2006/relationships/hyperlink" Target="http://en.wikipedia.org/wiki/Year_2000_probl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riane_5_Flight_501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Utilities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Implementing static features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private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55758C-35CD-4940-AEC0-FA44D1A6AAD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fields, constructors, and methods cannot be accessed by clients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part of the class API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fields, constructors, and methods are accessible only inside the scope of the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with only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 indicates to clients that they cannot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CA" dirty="0" smtClean="0"/>
              <a:t> to create instances of the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Utilities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68DBF-BAD6-4BE5-AF38-E96B9D8A06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</a:t>
            </a:r>
            <a:r>
              <a:rPr lang="en-CA" i="1" dirty="0" smtClean="0"/>
              <a:t>utility</a:t>
            </a:r>
            <a:r>
              <a:rPr lang="en-CA" dirty="0" smtClean="0"/>
              <a:t> class is a class having only static fields and static methods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uses: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group related methods on primitive values or arrays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java.lang.Math</a:t>
            </a:r>
            <a:r>
              <a:rPr lang="en-CA" dirty="0" smtClean="0"/>
              <a:t> or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java.util.Arrays</a:t>
            </a:r>
            <a:r>
              <a:rPr lang="en-CA" b="1" dirty="0" smtClean="0">
                <a:cs typeface="Courier New" pitchFamily="49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group static methods for objects that implement an interface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java.util.Collections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[notes 1.6.1–1.6.3]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group static methods on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>
                <a:cs typeface="Courier New" pitchFamily="49" charset="0"/>
              </a:rPr>
              <a:t>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more on this when we talk about inheritance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public class </a:t>
            </a:r>
            <a:r>
              <a:rPr lang="en-US" dirty="0" err="1" smtClean="0"/>
              <a:t>Yahtzee</a:t>
            </a:r>
            <a:r>
              <a:rPr lang="en-US" dirty="0" smtClean="0"/>
              <a:t> {</a:t>
            </a:r>
          </a:p>
          <a:p>
            <a:r>
              <a:rPr lang="en-US" sz="1400" dirty="0" smtClean="0"/>
              <a:t>	// fields</a:t>
            </a:r>
          </a:p>
          <a:p>
            <a:r>
              <a:rPr lang="en-US" sz="1400" dirty="0" smtClean="0"/>
              <a:t>	public static final </a:t>
            </a:r>
            <a:r>
              <a:rPr lang="en-US" sz="1400" dirty="0" err="1" smtClean="0"/>
              <a:t>int</a:t>
            </a:r>
            <a:r>
              <a:rPr lang="en-US" sz="1400" dirty="0" smtClean="0"/>
              <a:t> NUMBER_OF_DICE = 5;</a:t>
            </a:r>
          </a:p>
          <a:p>
            <a:endParaRPr lang="en-US" sz="1400" dirty="0" smtClean="0"/>
          </a:p>
          <a:p>
            <a:r>
              <a:rPr lang="en-US" sz="1400" dirty="0" smtClean="0"/>
              <a:t>	// constructors</a:t>
            </a:r>
          </a:p>
          <a:p>
            <a:r>
              <a:rPr lang="en-US" sz="1400" dirty="0" smtClean="0"/>
              <a:t>	// suppress default </a:t>
            </a:r>
            <a:r>
              <a:rPr lang="en-US" sz="1400" dirty="0" err="1" smtClean="0"/>
              <a:t>ctor</a:t>
            </a:r>
            <a:r>
              <a:rPr lang="en-US" sz="1400" dirty="0" smtClean="0"/>
              <a:t> for non-instantiation</a:t>
            </a:r>
          </a:p>
          <a:p>
            <a:r>
              <a:rPr lang="en-US" sz="1400" dirty="0" smtClean="0"/>
              <a:t>	private </a:t>
            </a:r>
            <a:r>
              <a:rPr lang="en-US" sz="1400" dirty="0" err="1" smtClean="0"/>
              <a:t>Yahtzee</a:t>
            </a:r>
            <a:r>
              <a:rPr lang="en-US" sz="1400" dirty="0" smtClean="0"/>
              <a:t>() {</a:t>
            </a:r>
          </a:p>
          <a:p>
            <a:r>
              <a:rPr lang="en-US" sz="1400" dirty="0" smtClean="0"/>
              <a:t>	  throw new </a:t>
            </a:r>
            <a:r>
              <a:rPr lang="en-US" sz="1400" dirty="0" err="1" smtClean="0"/>
              <a:t>AssertionError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	}</a:t>
            </a:r>
          </a:p>
          <a:p>
            <a:endParaRPr lang="en-US" dirty="0" smtClean="0"/>
          </a:p>
          <a:p>
            <a:r>
              <a:rPr lang="en-US" dirty="0" smtClean="0"/>
              <a:t>  public static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isThreeOfAKind</a:t>
            </a:r>
            <a:r>
              <a:rPr lang="en-US" dirty="0" smtClean="0"/>
              <a:t>(List&lt;Die&gt; dice)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Collections.sort</a:t>
            </a:r>
            <a:r>
              <a:rPr lang="en-US" dirty="0" smtClean="0"/>
              <a:t>(dice);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boolean</a:t>
            </a:r>
            <a:r>
              <a:rPr lang="en-US" dirty="0" smtClean="0"/>
              <a:t> result =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dice.get</a:t>
            </a:r>
            <a:r>
              <a:rPr lang="en-US" dirty="0" smtClean="0"/>
              <a:t>(0).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dice.get</a:t>
            </a:r>
            <a:r>
              <a:rPr lang="en-US" dirty="0" smtClean="0"/>
              <a:t>(1).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(3).</a:t>
            </a:r>
            <a:r>
              <a:rPr lang="en-US" dirty="0" err="1" smtClean="0"/>
              <a:t>getValue</a:t>
            </a:r>
            <a:r>
              <a:rPr lang="en-US" dirty="0" smtClean="0"/>
              <a:t>() ||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dice.get</a:t>
            </a:r>
            <a:r>
              <a:rPr lang="en-US" dirty="0" smtClean="0"/>
              <a:t>(2).</a:t>
            </a:r>
            <a:r>
              <a:rPr lang="en-US" dirty="0" err="1" smtClean="0"/>
              <a:t>getValue</a:t>
            </a:r>
            <a:r>
              <a:rPr lang="en-US" dirty="0" smtClean="0"/>
              <a:t>() == </a:t>
            </a:r>
            <a:r>
              <a:rPr lang="en-US" dirty="0" err="1" smtClean="0"/>
              <a:t>dice.get</a:t>
            </a:r>
            <a:r>
              <a:rPr lang="en-US" dirty="0" smtClean="0"/>
              <a:t>(4).</a:t>
            </a:r>
            <a:r>
              <a:rPr lang="en-US" dirty="0" err="1" smtClean="0"/>
              <a:t>getValue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return result;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 Signatures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19C14C-1717-4FBB-BE9D-1CA94F2D2A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sz="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is a member that performs an action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has a signature (name + number and types of the parameters)</a:t>
            </a:r>
          </a:p>
          <a:p>
            <a:pPr marL="548640" lvl="1" indent="-274320" eaLnBrk="1" fontAlgn="auto" hangingPunct="1">
              <a:spcAft>
                <a:spcPts val="0"/>
              </a:spcAft>
              <a:buNone/>
              <a:defRPr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rgbClr val="DDDDDD"/>
              </a:buClr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all method signatures in a class must be unique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63838" y="3505200"/>
            <a:ext cx="741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name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24400" y="3505200"/>
            <a:ext cx="3402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B050"/>
                </a:solidFill>
                <a:latin typeface="Constantia" pitchFamily="18" charset="0"/>
              </a:rPr>
              <a:t>number and types of parameters</a:t>
            </a:r>
            <a:endParaRPr lang="en-US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3009900" y="2933700"/>
            <a:ext cx="228600" cy="21336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5400000">
            <a:off x="4914900" y="3314701"/>
            <a:ext cx="228600" cy="1371600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3810000" y="2743200"/>
            <a:ext cx="228600" cy="3733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4724400"/>
            <a:ext cx="111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  <a:latin typeface="Constantia" pitchFamily="18" charset="0"/>
              </a:rPr>
              <a:t>signature</a:t>
            </a:r>
            <a:endParaRPr lang="en-US" dirty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happens if we try to introduce a second method</a:t>
            </a:r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Collection&lt;Integer&gt;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  <a:r>
              <a:rPr lang="en-CA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?</a:t>
            </a:r>
            <a:endParaRPr lang="en-CA" sz="18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4D4D4D"/>
              </a:buClr>
            </a:pPr>
            <a:r>
              <a:rPr lang="en-US" dirty="0" smtClean="0"/>
              <a:t>what about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CA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CA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?</a:t>
            </a:r>
            <a:endParaRPr lang="en-CA" sz="18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Methods</a:t>
            </a:r>
            <a:endParaRPr lang="en-US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19C14C-1717-4FBB-BE9D-1CA94F2D2A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List&lt;Die&gt;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sz="800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returns a typed value or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br>
              <a:rPr lang="en-CA" sz="2000" b="1" dirty="0" smtClean="0">
                <a:latin typeface="Courier New" pitchFamily="49" charset="0"/>
                <a:cs typeface="Courier New" pitchFamily="49" charset="0"/>
              </a:rPr>
            </a:b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		</a:t>
            </a:r>
            <a:r>
              <a:rPr lang="en-CA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 </a:t>
            </a:r>
            <a:r>
              <a:rPr lang="en-CA" sz="24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 to indicate the value to be returned</a:t>
            </a:r>
            <a:br>
              <a:rPr lang="en-CA" dirty="0" smtClean="0"/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(List&lt;Die&gt; dice) 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result =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(0).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(2).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||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(1).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(3).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||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(2).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dice.get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(4).</a:t>
            </a:r>
            <a:r>
              <a:rPr lang="en-US" sz="18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return result</a:t>
            </a: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Parameters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BDA191-B5F8-49D3-92A2-85C6DCDC54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sometimes called </a:t>
            </a:r>
            <a:r>
              <a:rPr lang="en-CA" i="1" dirty="0" smtClean="0"/>
              <a:t>formal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a method, the parameter names must be unique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a parameter can have the same name as an attribute (see [notes 1.3.3])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parameter is the body of the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Methods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0A6541-B38D-4A61-ABF4-D8BD197BFD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are also called </a:t>
            </a:r>
            <a:r>
              <a:rPr lang="en-CA" i="1" dirty="0" smtClean="0"/>
              <a:t>class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only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5867400"/>
            <a:ext cx="2703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1.2.4], [AJ 249-255]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Invoking Methods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7FCCB-279A-46D4-BA33-26FD80AC3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invokes a method by passing </a:t>
            </a:r>
            <a:r>
              <a:rPr lang="en-CA" u="sng" dirty="0" smtClean="0">
                <a:solidFill>
                  <a:schemeClr val="accent5"/>
                </a:solidFill>
              </a:rPr>
              <a:t>arguments</a:t>
            </a:r>
            <a:r>
              <a:rPr lang="en-CA" dirty="0" smtClean="0"/>
              <a:t> to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types of the arguments must be compatible with the types of parameters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values of the arguments must satisfy the preconditions of the method contract [JBA 2.3.3]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7620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List&lt;Die&gt; dice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&lt;Die&gt;();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&lt; 5;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dice.add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Die());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u="sng" dirty="0" smtClean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dice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87906" y="4689952"/>
            <a:ext cx="11558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u="sng" dirty="0" smtClean="0">
                <a:solidFill>
                  <a:schemeClr val="accent5"/>
                </a:solidFill>
                <a:latin typeface="+mn-lt"/>
                <a:cs typeface="+mn-cs"/>
              </a:rPr>
              <a:t>argument</a:t>
            </a:r>
            <a:endParaRPr lang="en-US" u="sng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uses pass-by-value to:</a:t>
            </a:r>
          </a:p>
          <a:p>
            <a:pPr lvl="1"/>
            <a:r>
              <a:rPr lang="en-US" dirty="0" smtClean="0"/>
              <a:t>transfer the value of the arguments to the method</a:t>
            </a:r>
          </a:p>
          <a:p>
            <a:pPr lvl="1"/>
            <a:r>
              <a:rPr lang="en-US" dirty="0" smtClean="0"/>
              <a:t>transfer the return value back to the client</a:t>
            </a:r>
          </a:p>
          <a:p>
            <a:pPr lvl="1"/>
            <a:endParaRPr lang="en-US" dirty="0"/>
          </a:p>
          <a:p>
            <a:r>
              <a:rPr lang="en-US" dirty="0" smtClean="0"/>
              <a:t>consider the following utility class and its client…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4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Goals for Today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D077E3-4EE2-46B6-8BD8-D6A2C02F5B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preventing class instantiation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what a utility is in Java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learn about implementing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methods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Javadoc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 </a:t>
            </a:r>
            <a:r>
              <a:rPr lang="en-US" dirty="0" err="1" smtClean="0"/>
              <a:t>type.lib.Fraction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public class </a:t>
            </a:r>
            <a:r>
              <a:rPr lang="en-US" dirty="0" err="1" smtClean="0"/>
              <a:t>Doubler</a:t>
            </a:r>
            <a:r>
              <a:rPr lang="en-US" dirty="0" smtClean="0"/>
              <a:t> {</a:t>
            </a:r>
          </a:p>
          <a:p>
            <a:endParaRPr lang="en-US" dirty="0"/>
          </a:p>
          <a:p>
            <a:r>
              <a:rPr lang="en-US" dirty="0" smtClean="0"/>
              <a:t>  private </a:t>
            </a:r>
            <a:r>
              <a:rPr lang="en-US" dirty="0" err="1" smtClean="0"/>
              <a:t>Doubler</a:t>
            </a:r>
            <a:r>
              <a:rPr lang="en-US" dirty="0" smtClean="0"/>
              <a:t>() {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// tries to double x</a:t>
            </a:r>
            <a:endParaRPr lang="en-US" dirty="0"/>
          </a:p>
          <a:p>
            <a:r>
              <a:rPr lang="en-US" dirty="0" smtClean="0"/>
              <a:t>  public static void twice(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r>
              <a:rPr lang="en-US" dirty="0"/>
              <a:t> </a:t>
            </a:r>
            <a:r>
              <a:rPr lang="en-US" dirty="0" smtClean="0"/>
              <a:t>   x = 2 * x;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// tries to double f</a:t>
            </a:r>
            <a:endParaRPr lang="en-US" dirty="0"/>
          </a:p>
          <a:p>
            <a:r>
              <a:rPr lang="en-US" dirty="0" smtClean="0"/>
              <a:t>  public static void twice(Fraction f) {</a:t>
            </a:r>
          </a:p>
          <a:p>
            <a:r>
              <a:rPr lang="en-US" dirty="0" smtClean="0"/>
              <a:t>    long numerator = </a:t>
            </a:r>
            <a:r>
              <a:rPr lang="en-US" dirty="0" err="1" smtClean="0"/>
              <a:t>f.getNumerator</a:t>
            </a:r>
            <a:r>
              <a:rPr lang="en-US" dirty="0" smtClean="0"/>
              <a:t>();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f.setNumerator</a:t>
            </a:r>
            <a:r>
              <a:rPr lang="en-US" dirty="0" smtClean="0"/>
              <a:t>( 2 * numerator );</a:t>
            </a:r>
            <a:endParaRPr lang="en-US" dirty="0"/>
          </a:p>
          <a:p>
            <a:r>
              <a:rPr lang="en-US" dirty="0" smtClean="0"/>
              <a:t>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33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 </a:t>
            </a:r>
            <a:r>
              <a:rPr lang="en-US" dirty="0" err="1" smtClean="0"/>
              <a:t>type.lib.Fraction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public class </a:t>
            </a:r>
            <a:r>
              <a:rPr lang="en-US" dirty="0" err="1" smtClean="0"/>
              <a:t>TestDoubler</a:t>
            </a:r>
            <a:r>
              <a:rPr lang="en-US" dirty="0" smtClean="0"/>
              <a:t> {</a:t>
            </a:r>
          </a:p>
          <a:p>
            <a:endParaRPr lang="en-US" dirty="0"/>
          </a:p>
          <a:p>
            <a:r>
              <a:rPr lang="en-US" dirty="0" smtClean="0"/>
              <a:t>  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a = 1;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Doubler.twice</a:t>
            </a:r>
            <a:r>
              <a:rPr lang="en-US" dirty="0" smtClean="0"/>
              <a:t>(a);</a:t>
            </a:r>
          </a:p>
          <a:p>
            <a:endParaRPr lang="en-US" dirty="0"/>
          </a:p>
          <a:p>
            <a:r>
              <a:rPr lang="en-US" dirty="0" smtClean="0"/>
              <a:t>    Fraction b = new Fraction(1, 2);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Doubler.twice</a:t>
            </a:r>
            <a:r>
              <a:rPr lang="en-US" dirty="0" smtClean="0"/>
              <a:t>(b);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(a);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System.out.println</a:t>
            </a:r>
            <a:r>
              <a:rPr lang="en-US" dirty="0" smtClean="0"/>
              <a:t>(b);</a:t>
            </a:r>
          </a:p>
          <a:p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17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output of the client program?</a:t>
            </a:r>
          </a:p>
          <a:p>
            <a:pPr lvl="1"/>
            <a:r>
              <a:rPr lang="en-US" dirty="0" smtClean="0"/>
              <a:t>try it and see</a:t>
            </a:r>
          </a:p>
          <a:p>
            <a:pPr lvl="1"/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invoked method runs in its own area of memory that contains storage for its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parameter is initialized with </a:t>
            </a:r>
            <a:r>
              <a:rPr lang="en-CA" i="1" dirty="0" smtClean="0"/>
              <a:t>the value</a:t>
            </a:r>
            <a:r>
              <a:rPr lang="en-CA" dirty="0" smtClean="0"/>
              <a:t> of its corresponding argument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a reference to the new</a:t>
            </a: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object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29488" y="1371600"/>
            <a:ext cx="173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</a:t>
            </a:r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not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the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1/2</a:t>
            </a:r>
            <a:endParaRPr lang="en-US" sz="1400" b="1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b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reference)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1 2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59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500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248400" y="3733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3505200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numerator of the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object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is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integer value that we stored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primitive)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21813" y="3581400"/>
            <a:ext cx="17695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this is a different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method than the previous example (now resides at address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800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)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 with Reference Types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5155049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;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that's it, nothing else happens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248400" y="5638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F93E7-D7A1-4D81-A0D0-3B3799452B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uses pass-by-value  for </a:t>
            </a:r>
            <a:r>
              <a:rPr lang="en-CA" i="1" dirty="0" smtClean="0"/>
              <a:t>all</a:t>
            </a:r>
            <a:r>
              <a:rPr lang="en-CA" dirty="0" smtClean="0"/>
              <a:t> types (primitive and reference)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primitive type cannot be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reference type can have its state changed by a </a:t>
            </a:r>
            <a:r>
              <a:rPr lang="en-CA" dirty="0" smtClean="0"/>
              <a:t>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 is used to return a value from a method back to the client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Puzzle 2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FB320B-66DD-4DBC-8D6E-CBB250CB454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does the following program print?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public class Puzzle02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MICROS_PER_DAY = 24 * 60 * 60 * 1000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final long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       MILLIS_PER_DAY = 24 * 60 * 60 * 1000;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9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(MICROS_PER_DAY / MILLIS_PER_DAY);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9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Documenting Code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documenting code was not a new idea when Java was invented</a:t>
            </a:r>
          </a:p>
          <a:p>
            <a:pPr lvl="1"/>
            <a:r>
              <a:rPr lang="en-US" dirty="0" smtClean="0"/>
              <a:t>however, Java was the first major language to embed documentation in the code and extract the documentation into readable electronic APIs</a:t>
            </a:r>
          </a:p>
          <a:p>
            <a:endParaRPr lang="en-US" dirty="0" smtClean="0"/>
          </a:p>
          <a:p>
            <a:r>
              <a:rPr lang="en-US" dirty="0" smtClean="0"/>
              <a:t>the tool that generates API documents from comments embedded in the code is called </a:t>
            </a:r>
            <a:r>
              <a:rPr lang="en-US" dirty="0" err="1" smtClean="0"/>
              <a:t>Javadoc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Javadoc</a:t>
            </a:r>
            <a:endParaRPr lang="en-US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CFF17A-E6DB-431C-9CB8-90A55E96F9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Javadoc</a:t>
            </a:r>
            <a:r>
              <a:rPr lang="en-CA" dirty="0" smtClean="0"/>
              <a:t> processes </a:t>
            </a:r>
            <a:r>
              <a:rPr lang="en-CA" i="1" dirty="0" smtClean="0"/>
              <a:t>doc comments</a:t>
            </a:r>
            <a:r>
              <a:rPr lang="en-CA" dirty="0" smtClean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comments delimited by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/**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only one description block; can use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begin with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dirty="0" smtClean="0"/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(@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@return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@exception</a:t>
            </a:r>
            <a:r>
              <a:rPr lang="en-CA" dirty="0" smtClean="0"/>
              <a:t>)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@pre.</a:t>
            </a:r>
            <a:r>
              <a:rPr lang="en-CA" dirty="0" smtClean="0"/>
              <a:t> is non-standard (custom tag used in CSE1030)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Javadoc Guidelines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4CC1C8-4964-4958-ADF8-508A2C31A2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>
                <a:hlinkClick r:id="rId2"/>
              </a:rPr>
              <a:t>http://www.oracle.com/technetwork/java/javase/documentation/index-137868.html</a:t>
            </a: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[notes 1.5.1, 1.5.2]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precede every exported class, interface, constructor, method, and attribute with a doc comment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methods the doc comment should describe the contract between the method and the client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preconditions ([notes 1.4], [JBA 2.3.3])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postconditions</a:t>
            </a:r>
            <a:r>
              <a:rPr lang="en-CA" dirty="0" smtClean="0"/>
              <a:t> ([notes 1.4], [JBA 2.3.3])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short in-class demo here</a:t>
            </a:r>
          </a:p>
          <a:p>
            <a:r>
              <a:rPr lang="en-US" dirty="0" smtClean="0"/>
              <a:t>see any lab 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Testing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testing code is a vital part of the development process</a:t>
            </a:r>
          </a:p>
          <a:p>
            <a:r>
              <a:rPr lang="en-CA" dirty="0" smtClean="0"/>
              <a:t>the goal of testing is to find defects in your code</a:t>
            </a:r>
          </a:p>
          <a:p>
            <a:pPr lvl="1"/>
            <a:r>
              <a:rPr lang="en-CA" dirty="0"/>
              <a:t>Program testing can be a very effective way to show the presence of bugs, but it is hopelessly inadequate for showing their absence. </a:t>
            </a:r>
            <a:br>
              <a:rPr lang="en-CA" dirty="0"/>
            </a:br>
            <a:r>
              <a:rPr lang="en-CA" dirty="0"/>
              <a:t>—</a:t>
            </a:r>
            <a:r>
              <a:rPr lang="en-CA" dirty="0" err="1">
                <a:hlinkClick r:id="rId2"/>
              </a:rPr>
              <a:t>Edsger</a:t>
            </a:r>
            <a:r>
              <a:rPr lang="en-CA" dirty="0">
                <a:hlinkClick r:id="rId2"/>
              </a:rPr>
              <a:t> W. </a:t>
            </a:r>
            <a:r>
              <a:rPr lang="en-CA" dirty="0" err="1" smtClean="0">
                <a:hlinkClick r:id="rId2"/>
              </a:rPr>
              <a:t>Dijkstra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how can we test our utility class?</a:t>
            </a:r>
          </a:p>
          <a:p>
            <a:pPr lvl="1"/>
            <a:r>
              <a:rPr lang="en-CA" dirty="0" smtClean="0"/>
              <a:t>write a program that uses it and verify the result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/>
              <a:t> </a:t>
            </a:r>
            <a:r>
              <a:rPr lang="en-CA" dirty="0" smtClean="0"/>
              <a:t>   // make a list of 5 dice that are 3 of a kind</a:t>
            </a:r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47186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9443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  if (</a:t>
            </a:r>
            <a:r>
              <a:rPr lang="en-CA" dirty="0" err="1" smtClean="0"/>
              <a:t>Yahtzee.isThreeOfAKind</a:t>
            </a:r>
            <a:r>
              <a:rPr lang="en-CA" dirty="0" smtClean="0"/>
              <a:t>(dice) == true) {</a:t>
            </a:r>
          </a:p>
          <a:p>
            <a:r>
              <a:rPr lang="en-CA" dirty="0"/>
              <a:t> </a:t>
            </a:r>
            <a:r>
              <a:rPr lang="en-CA" dirty="0" smtClean="0"/>
              <a:t>     </a:t>
            </a:r>
            <a:r>
              <a:rPr lang="en-CA" dirty="0" err="1" smtClean="0"/>
              <a:t>System.out.println</a:t>
            </a:r>
            <a:r>
              <a:rPr lang="en-CA" dirty="0" smtClean="0"/>
              <a:t>("success");</a:t>
            </a:r>
          </a:p>
          <a:p>
            <a:r>
              <a:rPr lang="en-CA" dirty="0"/>
              <a:t> </a:t>
            </a:r>
            <a:r>
              <a:rPr lang="en-CA" dirty="0" smtClean="0"/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145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A39B21-3461-4675-A8DC-5DC36F97C0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57200" y="533400"/>
            <a:ext cx="8229600" cy="5638800"/>
          </a:xfrm>
        </p:spPr>
        <p:txBody>
          <a:bodyPr/>
          <a:lstStyle/>
          <a:p>
            <a:r>
              <a:rPr lang="en-CA" dirty="0" smtClean="0"/>
              <a:t>prints 5</a:t>
            </a:r>
          </a:p>
          <a:p>
            <a:r>
              <a:rPr lang="en-CA" dirty="0" smtClean="0"/>
              <a:t>the problem occurs because the expression</a:t>
            </a:r>
          </a:p>
          <a:p>
            <a:endParaRPr lang="en-CA" sz="800" dirty="0" smtClean="0"/>
          </a:p>
          <a:p>
            <a:pPr>
              <a:buFont typeface="Wingdings 3" pitchFamily="18" charset="2"/>
              <a:buNone/>
            </a:pPr>
            <a:r>
              <a:rPr lang="en-CA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24 * 60 * 60 * 1000 * 1000</a:t>
            </a:r>
            <a:endParaRPr lang="en-CA" dirty="0" smtClean="0"/>
          </a:p>
          <a:p>
            <a:pPr>
              <a:buFont typeface="Wingdings 3" pitchFamily="18" charset="2"/>
              <a:buNone/>
            </a:pPr>
            <a:r>
              <a:rPr lang="en-CA" dirty="0" smtClean="0"/>
              <a:t>	evaluates to a number bigger than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can hold</a:t>
            </a:r>
          </a:p>
          <a:p>
            <a:pPr lvl="1"/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86,400,000,000 &gt; 2,147,483,647 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CA" dirty="0" smtClean="0"/>
              <a:t>called </a:t>
            </a:r>
            <a:r>
              <a:rPr lang="en-CA" i="1" dirty="0" smtClean="0"/>
              <a:t>overflow</a:t>
            </a:r>
          </a:p>
          <a:p>
            <a:pPr lvl="1"/>
            <a:r>
              <a:rPr lang="en-CA" dirty="0" smtClean="0"/>
              <a:t>notice that the numbers in the expression are of type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CA" dirty="0" smtClean="0"/>
              <a:t>Java will evaluate the expression using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dirty="0" smtClean="0"/>
              <a:t> even though the constant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MICROS_PER_DAY</a:t>
            </a:r>
            <a:r>
              <a:rPr lang="en-CA" dirty="0" smtClean="0"/>
              <a:t> is of type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long</a:t>
            </a:r>
          </a:p>
          <a:p>
            <a:r>
              <a:rPr lang="en-CA" dirty="0" smtClean="0">
                <a:cs typeface="Courier New" pitchFamily="49" charset="0"/>
              </a:rPr>
              <a:t>solution: make sure that the first value matches the destination type</a:t>
            </a:r>
            <a:endParaRPr lang="en-CA" dirty="0" smtClean="0"/>
          </a:p>
          <a:p>
            <a:endParaRPr lang="en-CA" sz="800" dirty="0" smtClean="0"/>
          </a:p>
          <a:p>
            <a:pPr>
              <a:buFont typeface="Wingdings 3" pitchFamily="18" charset="2"/>
              <a:buNone/>
            </a:pPr>
            <a:r>
              <a:rPr lang="en-CA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24L * 60 * 60 * 1000 * 1000</a:t>
            </a:r>
            <a:endParaRPr lang="en-CA" dirty="0" smtClean="0"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false</a:t>
            </a:r>
          </a:p>
          <a:p>
            <a:r>
              <a:rPr lang="en-CA" dirty="0"/>
              <a:t> </a:t>
            </a:r>
            <a:r>
              <a:rPr lang="en-CA" dirty="0" smtClean="0"/>
              <a:t>   if (</a:t>
            </a:r>
            <a:r>
              <a:rPr lang="en-CA" dirty="0" err="1" smtClean="0"/>
              <a:t>Yahtzee.isThreeOfAKind</a:t>
            </a:r>
            <a:r>
              <a:rPr lang="en-CA" dirty="0" smtClean="0"/>
              <a:t>(dice) == false) {</a:t>
            </a:r>
          </a:p>
          <a:p>
            <a:r>
              <a:rPr lang="en-CA" dirty="0"/>
              <a:t> </a:t>
            </a:r>
            <a:r>
              <a:rPr lang="en-CA" dirty="0" smtClean="0"/>
              <a:t>     throw new </a:t>
            </a:r>
            <a:r>
              <a:rPr lang="en-CA" dirty="0" err="1" smtClean="0"/>
              <a:t>RuntimeException</a:t>
            </a:r>
            <a:r>
              <a:rPr lang="en-CA" dirty="0" smtClean="0"/>
              <a:t>("FAILED: " +</a:t>
            </a:r>
          </a:p>
          <a:p>
            <a:r>
              <a:rPr lang="en-CA" dirty="0"/>
              <a:t> </a:t>
            </a:r>
            <a:r>
              <a:rPr lang="en-CA" dirty="0" smtClean="0"/>
              <a:t>         dice + " is a 3-of-a-kind");</a:t>
            </a:r>
          </a:p>
          <a:p>
            <a:r>
              <a:rPr lang="en-CA" dirty="0"/>
              <a:t> </a:t>
            </a:r>
            <a:r>
              <a:rPr lang="en-CA" dirty="0" smtClean="0"/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3211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checking if a test fails and throwing an exception makes it easy to find tests that fail</a:t>
            </a:r>
          </a:p>
          <a:p>
            <a:pPr lvl="1"/>
            <a:r>
              <a:rPr lang="en-CA" dirty="0" smtClean="0"/>
              <a:t>because uncaught exceptions terminate the running program</a:t>
            </a:r>
          </a:p>
          <a:p>
            <a:pPr lvl="1"/>
            <a:r>
              <a:rPr lang="en-CA" dirty="0" smtClean="0"/>
              <a:t>unfortunately, stopping the test program might mean that other tests remain </a:t>
            </a:r>
            <a:r>
              <a:rPr lang="en-CA" dirty="0" err="1" smtClean="0"/>
              <a:t>unrunnable</a:t>
            </a:r>
            <a:endParaRPr lang="en-CA" dirty="0"/>
          </a:p>
          <a:p>
            <a:pPr lvl="2"/>
            <a:r>
              <a:rPr lang="en-CA" dirty="0" smtClean="0"/>
              <a:t>at least until you fix the broken test case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070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Unit 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unit test examines the behavior of a distinct unit of work. Within a Java application, the "distinct unit of work" is often (but not always) a single method. … A unit of work is a task that isn't directly dependent on the completion of any other task."</a:t>
            </a:r>
          </a:p>
          <a:p>
            <a:pPr lvl="1"/>
            <a:r>
              <a:rPr lang="en-CA" dirty="0" smtClean="0"/>
              <a:t>from the book </a:t>
            </a:r>
            <a:r>
              <a:rPr lang="en-CA" dirty="0" err="1" smtClean="0"/>
              <a:t>JUnit</a:t>
            </a:r>
            <a:r>
              <a:rPr lang="en-CA" dirty="0" smtClean="0"/>
              <a:t> in Action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567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r>
              <a:rPr lang="en-CA" dirty="0" smtClean="0"/>
              <a:t> is a testing framework for Java</a:t>
            </a:r>
          </a:p>
          <a:p>
            <a:endParaRPr lang="en-CA" dirty="0"/>
          </a:p>
          <a:p>
            <a:r>
              <a:rPr lang="en-CA" dirty="0" smtClean="0"/>
              <a:t>A framework is a semi-complete application. A framework provides a reusable, common structure to share among applications. Developers incorporate the framework into their own application and extend it to meet their specific needs"</a:t>
            </a:r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445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r>
              <a:rPr lang="en-CA" dirty="0" smtClean="0"/>
              <a:t> provides a way for creating:</a:t>
            </a:r>
          </a:p>
          <a:p>
            <a:pPr lvl="1"/>
            <a:r>
              <a:rPr lang="en-CA" dirty="0" smtClean="0"/>
              <a:t>test cases</a:t>
            </a:r>
          </a:p>
          <a:p>
            <a:pPr lvl="2"/>
            <a:r>
              <a:rPr lang="en-CA" dirty="0" smtClean="0"/>
              <a:t>a class that contains one or more tests</a:t>
            </a:r>
          </a:p>
          <a:p>
            <a:pPr lvl="1"/>
            <a:r>
              <a:rPr lang="en-CA" dirty="0" smtClean="0"/>
              <a:t>test suites</a:t>
            </a:r>
          </a:p>
          <a:p>
            <a:pPr lvl="2"/>
            <a:r>
              <a:rPr lang="en-CA" dirty="0" smtClean="0"/>
              <a:t>a group of tests</a:t>
            </a:r>
          </a:p>
          <a:p>
            <a:pPr lvl="1"/>
            <a:r>
              <a:rPr lang="en-CA" dirty="0" smtClean="0"/>
              <a:t>test runner</a:t>
            </a:r>
          </a:p>
          <a:p>
            <a:pPr lvl="2"/>
            <a:r>
              <a:rPr lang="en-CA" dirty="0" smtClean="0"/>
              <a:t>a way to automatically run test suites</a:t>
            </a:r>
          </a:p>
          <a:p>
            <a:pPr lvl="2"/>
            <a:endParaRPr lang="en-CA" dirty="0"/>
          </a:p>
          <a:p>
            <a:r>
              <a:rPr lang="en-CA" dirty="0" smtClean="0"/>
              <a:t>in-class demo of </a:t>
            </a:r>
            <a:r>
              <a:rPr lang="en-CA" dirty="0" err="1" smtClean="0"/>
              <a:t>JUnit</a:t>
            </a:r>
            <a:r>
              <a:rPr lang="en-CA" dirty="0" smtClean="0"/>
              <a:t> in eclipse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323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cse1030.games;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org.junit.Assert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.*;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org.junit.Test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YahtzeeTest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CA" dirty="0">
              <a:latin typeface="Consolas"/>
            </a:endParaRPr>
          </a:p>
          <a:p>
            <a:r>
              <a:rPr lang="en-CA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CA" dirty="0">
                <a:solidFill>
                  <a:srgbClr val="646464"/>
                </a:solidFill>
                <a:latin typeface="Consolas"/>
              </a:rPr>
              <a:t>Test</a:t>
            </a:r>
          </a:p>
          <a:p>
            <a:r>
              <a:rPr lang="en-CA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threeOfAKind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CA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make a list of 5 dice that are 3 of a kind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List&lt;Die&gt; dice =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2));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2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3));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3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i="1" dirty="0" err="1">
                <a:solidFill>
                  <a:srgbClr val="000000"/>
                </a:solidFill>
                <a:latin typeface="Consolas"/>
              </a:rPr>
              <a:t>assertTrue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i="1" dirty="0" err="1">
                <a:solidFill>
                  <a:srgbClr val="000000"/>
                </a:solidFill>
                <a:latin typeface="Consolas"/>
              </a:rPr>
              <a:t>Yahtzee.isThreeOfAKind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(dice));</a:t>
            </a:r>
          </a:p>
          <a:p>
            <a:r>
              <a:rPr lang="en-CA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dirty="0">
              <a:solidFill>
                <a:srgbClr val="000000"/>
              </a:solidFill>
              <a:latin typeface="Consolas"/>
            </a:endParaRP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881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several well known problems caused by issues related to overflow</a:t>
            </a:r>
          </a:p>
          <a:p>
            <a:pPr lvl="1"/>
            <a:r>
              <a:rPr lang="en-US" dirty="0" smtClean="0">
                <a:hlinkClick r:id="rId2"/>
              </a:rPr>
              <a:t>Year 2000 problem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Year 2038 problem</a:t>
            </a:r>
            <a:endParaRPr lang="en-US" dirty="0" smtClean="0"/>
          </a:p>
          <a:p>
            <a:pPr lvl="1"/>
            <a:r>
              <a:rPr lang="en-US" dirty="0" err="1" smtClean="0">
                <a:hlinkClick r:id="rId4"/>
              </a:rPr>
              <a:t>Ariane</a:t>
            </a:r>
            <a:r>
              <a:rPr lang="en-US" dirty="0" smtClean="0">
                <a:hlinkClick r:id="rId4"/>
              </a:rPr>
              <a:t> 5 Flight 501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Objects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API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y = new </a:t>
            </a:r>
            <a:r>
              <a:rPr lang="en-CA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sz="2100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dirty="0" smtClean="0"/>
              <a:t>API exposes only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constants (and methods later on)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its state is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 is no benefit in instantiating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dirty="0" smtClean="0"/>
              <a:t>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can access the constants (and methods) without creating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Yahtzee</a:t>
            </a:r>
            <a:r>
              <a:rPr lang="en-CA" dirty="0" smtClean="0"/>
              <a:t> object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hasTriple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Yahtzee.isThreeOfAKind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(dice);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can prevent instantiation by declaring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Preventing Instantiation</a:t>
            </a:r>
            <a:endParaRPr lang="en-US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2 (prevent instantiation)</a:t>
            </a:r>
            <a:endParaRPr lang="en-US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public class </a:t>
            </a:r>
            <a:r>
              <a:rPr lang="en-CA" dirty="0" err="1" smtClean="0"/>
              <a:t>Yahtzee</a:t>
            </a:r>
            <a:r>
              <a:rPr lang="en-CA" dirty="0" smtClean="0"/>
              <a:t> </a:t>
            </a:r>
            <a:r>
              <a:rPr lang="en-US" dirty="0" smtClean="0"/>
              <a:t>{</a:t>
            </a:r>
          </a:p>
          <a:p>
            <a:pPr eaLnBrk="1" hangingPunct="1"/>
            <a:r>
              <a:rPr lang="en-CA" sz="1400" dirty="0" smtClean="0"/>
              <a:t>	// fields</a:t>
            </a:r>
            <a:endParaRPr lang="en-US" sz="1400" dirty="0" smtClean="0"/>
          </a:p>
          <a:p>
            <a:pPr eaLnBrk="1" hangingPunct="1"/>
            <a:r>
              <a:rPr lang="en-CA" sz="1400" dirty="0" smtClean="0"/>
              <a:t>	public static final </a:t>
            </a:r>
            <a:r>
              <a:rPr lang="en-CA" sz="1400" dirty="0" err="1" smtClean="0"/>
              <a:t>int</a:t>
            </a:r>
            <a:r>
              <a:rPr lang="en-CA" sz="1400" dirty="0" smtClean="0"/>
              <a:t> NUMBER_OF_DICE = 5</a:t>
            </a:r>
            <a:r>
              <a:rPr lang="en-US" sz="1400" dirty="0" smtClean="0"/>
              <a:t>;</a:t>
            </a:r>
            <a:endParaRPr lang="en-CA" sz="1400" dirty="0" smtClean="0"/>
          </a:p>
          <a:p>
            <a:pPr eaLnBrk="1" hangingPunct="1"/>
            <a:endParaRPr lang="en-CA" sz="1400" i="1" dirty="0" smtClean="0"/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// constructors</a:t>
            </a:r>
          </a:p>
          <a:p>
            <a:pPr eaLnBrk="1" hangingPunct="1"/>
            <a:r>
              <a:rPr lang="en-CA" dirty="0" smtClean="0"/>
              <a:t>	// suppress default </a:t>
            </a:r>
            <a:r>
              <a:rPr lang="en-CA" dirty="0" err="1" smtClean="0"/>
              <a:t>ctor</a:t>
            </a:r>
            <a:r>
              <a:rPr lang="en-CA" dirty="0" smtClean="0"/>
              <a:t> for non-instantiation</a:t>
            </a:r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private </a:t>
            </a:r>
            <a:r>
              <a:rPr lang="en-CA" dirty="0" err="1" smtClean="0"/>
              <a:t>Yahtzee</a:t>
            </a:r>
            <a:r>
              <a:rPr lang="en-CA" dirty="0" smtClean="0"/>
              <a:t>() {</a:t>
            </a:r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}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}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533400" y="5867400"/>
            <a:ext cx="1347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1.2.3]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Version 2.1 (even better)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AA0339-3B21-437E-96DB-20E941420E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public class </a:t>
            </a:r>
            <a:r>
              <a:rPr lang="en-CA" dirty="0" err="1" smtClean="0"/>
              <a:t>Yahtzee</a:t>
            </a:r>
            <a:r>
              <a:rPr lang="en-CA" dirty="0" smtClean="0"/>
              <a:t> </a:t>
            </a:r>
            <a:r>
              <a:rPr lang="en-US" dirty="0" smtClean="0"/>
              <a:t>{</a:t>
            </a:r>
          </a:p>
          <a:p>
            <a:pPr eaLnBrk="1" hangingPunct="1"/>
            <a:r>
              <a:rPr lang="en-US" sz="1400" dirty="0" smtClean="0"/>
              <a:t>	</a:t>
            </a:r>
            <a:r>
              <a:rPr lang="en-CA" sz="1400" dirty="0" smtClean="0"/>
              <a:t>// fields</a:t>
            </a:r>
            <a:endParaRPr lang="en-US" sz="1400" dirty="0" smtClean="0"/>
          </a:p>
          <a:p>
            <a:pPr eaLnBrk="1" hangingPunct="1"/>
            <a:r>
              <a:rPr lang="en-CA" sz="1400" dirty="0" smtClean="0"/>
              <a:t>	public static final </a:t>
            </a:r>
            <a:r>
              <a:rPr lang="en-CA" sz="1400" dirty="0" err="1" smtClean="0"/>
              <a:t>int</a:t>
            </a:r>
            <a:r>
              <a:rPr lang="en-CA" sz="1400" dirty="0" smtClean="0"/>
              <a:t> NUMBER_OF_DICE = 5</a:t>
            </a:r>
            <a:r>
              <a:rPr lang="en-US" sz="1400" dirty="0" smtClean="0"/>
              <a:t>;</a:t>
            </a:r>
            <a:endParaRPr lang="en-CA" sz="1400" dirty="0" smtClean="0"/>
          </a:p>
          <a:p>
            <a:pPr eaLnBrk="1" hangingPunct="1"/>
            <a:endParaRPr lang="en-CA" sz="1400" i="1" dirty="0" smtClean="0"/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// constructors</a:t>
            </a:r>
          </a:p>
          <a:p>
            <a:pPr eaLnBrk="1" hangingPunct="1"/>
            <a:r>
              <a:rPr lang="en-CA" dirty="0" smtClean="0"/>
              <a:t>	// suppress default </a:t>
            </a:r>
            <a:r>
              <a:rPr lang="en-CA" dirty="0" err="1" smtClean="0"/>
              <a:t>ctor</a:t>
            </a:r>
            <a:r>
              <a:rPr lang="en-CA" dirty="0" smtClean="0"/>
              <a:t> for non-instantiation</a:t>
            </a:r>
          </a:p>
          <a:p>
            <a:pPr eaLnBrk="1" hangingPunct="1"/>
            <a:r>
              <a:rPr lang="en-CA" i="1" dirty="0" smtClean="0"/>
              <a:t>	</a:t>
            </a:r>
            <a:r>
              <a:rPr lang="en-CA" dirty="0" smtClean="0"/>
              <a:t>private </a:t>
            </a:r>
            <a:r>
              <a:rPr lang="en-CA" dirty="0" err="1" smtClean="0"/>
              <a:t>Yahtzee</a:t>
            </a:r>
            <a:r>
              <a:rPr lang="en-CA" dirty="0" smtClean="0"/>
              <a:t>() {</a:t>
            </a:r>
          </a:p>
          <a:p>
            <a:pPr eaLnBrk="1" hangingPunct="1"/>
            <a:r>
              <a:rPr lang="en-CA" dirty="0" smtClean="0"/>
              <a:t>	  throw new </a:t>
            </a:r>
            <a:r>
              <a:rPr lang="en-CA" dirty="0" err="1" smtClean="0"/>
              <a:t>AssertionError</a:t>
            </a:r>
            <a:r>
              <a:rPr lang="en-CA" dirty="0" smtClean="0"/>
              <a:t>();</a:t>
            </a:r>
          </a:p>
          <a:p>
            <a:pPr eaLnBrk="1" hangingPunct="1"/>
            <a:r>
              <a:rPr lang="en-CA" dirty="0" smtClean="0"/>
              <a:t>	}</a:t>
            </a:r>
            <a:endParaRPr lang="en-US" dirty="0" smtClean="0"/>
          </a:p>
          <a:p>
            <a:pPr eaLnBrk="1" hangingPunct="1"/>
            <a:r>
              <a:rPr lang="en-US" dirty="0" smtClean="0"/>
              <a:t>}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533400" y="5867400"/>
            <a:ext cx="1347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[notes 1.2.3]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3483</TotalTime>
  <Words>1967</Words>
  <Application>Microsoft Office PowerPoint</Application>
  <PresentationFormat>On-screen Show (4:3)</PresentationFormat>
  <Paragraphs>536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Origin</vt:lpstr>
      <vt:lpstr>Utilities (Part 2)</vt:lpstr>
      <vt:lpstr>Goals for Today</vt:lpstr>
      <vt:lpstr>Puzzle 2</vt:lpstr>
      <vt:lpstr>PowerPoint Presentation</vt:lpstr>
      <vt:lpstr>Overflow</vt:lpstr>
      <vt:lpstr>new Yahtzee Objects</vt:lpstr>
      <vt:lpstr>Preventing Instantiation</vt:lpstr>
      <vt:lpstr>Version 2 (prevent instantiation)</vt:lpstr>
      <vt:lpstr>Version 2.1 (even better)</vt:lpstr>
      <vt:lpstr>private</vt:lpstr>
      <vt:lpstr>Utilities</vt:lpstr>
      <vt:lpstr>PowerPoint Presentation</vt:lpstr>
      <vt:lpstr>Method Signatures</vt:lpstr>
      <vt:lpstr>Method Signatures</vt:lpstr>
      <vt:lpstr>Methods</vt:lpstr>
      <vt:lpstr>Parameters</vt:lpstr>
      <vt:lpstr>static Methods</vt:lpstr>
      <vt:lpstr>Invoking Methods</vt:lpstr>
      <vt:lpstr>Pass-by-value</vt:lpstr>
      <vt:lpstr>PowerPoint Presentation</vt:lpstr>
      <vt:lpstr>PowerPoint Presentation</vt:lpstr>
      <vt:lpstr>Pass-by-value</vt:lpstr>
      <vt:lpstr>Pass-by-value with Reference Types</vt:lpstr>
      <vt:lpstr>Pass-by-value with Reference Types</vt:lpstr>
      <vt:lpstr>Pass-by-value with Reference Types</vt:lpstr>
      <vt:lpstr>Pass-by-value with Primitive Types</vt:lpstr>
      <vt:lpstr>Pass-by-value with Primitive Types</vt:lpstr>
      <vt:lpstr>Pass-by-value with Reference Types</vt:lpstr>
      <vt:lpstr>Pass-by-value</vt:lpstr>
      <vt:lpstr>Documenting Code</vt:lpstr>
      <vt:lpstr>Javadoc</vt:lpstr>
      <vt:lpstr>Javadoc</vt:lpstr>
      <vt:lpstr>Javadoc Guidelines</vt:lpstr>
      <vt:lpstr>Javadoc Examples</vt:lpstr>
      <vt:lpstr>Introduction to Testing</vt:lpstr>
      <vt:lpstr>Testing</vt:lpstr>
      <vt:lpstr>PowerPoint Presentation</vt:lpstr>
      <vt:lpstr>PowerPoint Presentation</vt:lpstr>
      <vt:lpstr>PowerPoint Presentation</vt:lpstr>
      <vt:lpstr>PowerPoint Presentation</vt:lpstr>
      <vt:lpstr>Testing</vt:lpstr>
      <vt:lpstr>Unit Testing</vt:lpstr>
      <vt:lpstr>JUnit</vt:lpstr>
      <vt:lpstr>JUnit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313</cp:revision>
  <dcterms:created xsi:type="dcterms:W3CDTF">2006-08-16T00:00:00Z</dcterms:created>
  <dcterms:modified xsi:type="dcterms:W3CDTF">2013-09-17T17:44:42Z</dcterms:modified>
</cp:coreProperties>
</file>