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35"/>
  </p:notesMasterIdLst>
  <p:sldIdLst>
    <p:sldId id="256" r:id="rId2"/>
    <p:sldId id="257" r:id="rId3"/>
    <p:sldId id="258" r:id="rId4"/>
    <p:sldId id="336" r:id="rId5"/>
    <p:sldId id="337" r:id="rId6"/>
    <p:sldId id="338" r:id="rId7"/>
    <p:sldId id="339" r:id="rId8"/>
    <p:sldId id="340" r:id="rId9"/>
    <p:sldId id="318" r:id="rId10"/>
    <p:sldId id="343" r:id="rId11"/>
    <p:sldId id="342" r:id="rId12"/>
    <p:sldId id="341" r:id="rId13"/>
    <p:sldId id="319" r:id="rId14"/>
    <p:sldId id="320" r:id="rId15"/>
    <p:sldId id="260" r:id="rId16"/>
    <p:sldId id="261" r:id="rId17"/>
    <p:sldId id="327" r:id="rId18"/>
    <p:sldId id="324" r:id="rId19"/>
    <p:sldId id="344" r:id="rId20"/>
    <p:sldId id="325" r:id="rId21"/>
    <p:sldId id="326" r:id="rId22"/>
    <p:sldId id="262" r:id="rId23"/>
    <p:sldId id="263" r:id="rId24"/>
    <p:sldId id="328" r:id="rId25"/>
    <p:sldId id="335" r:id="rId26"/>
    <p:sldId id="264" r:id="rId27"/>
    <p:sldId id="266" r:id="rId28"/>
    <p:sldId id="267" r:id="rId29"/>
    <p:sldId id="268" r:id="rId30"/>
    <p:sldId id="329" r:id="rId31"/>
    <p:sldId id="330" r:id="rId32"/>
    <p:sldId id="331" r:id="rId33"/>
    <p:sldId id="334" r:id="rId3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7FF"/>
    <a:srgbClr val="FF99CC"/>
    <a:srgbClr val="CCFFCC"/>
    <a:srgbClr val="99FFCC"/>
    <a:srgbClr val="00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5" autoAdjust="0"/>
    <p:restoredTop sz="82171" autoAdjust="0"/>
  </p:normalViewPr>
  <p:slideViewPr>
    <p:cSldViewPr showGuides="1">
      <p:cViewPr varScale="1">
        <p:scale>
          <a:sx n="95" d="100"/>
          <a:sy n="95" d="100"/>
        </p:scale>
        <p:origin x="-1446" y="-108"/>
      </p:cViewPr>
      <p:guideLst>
        <p:guide orient="horz" pos="2160"/>
        <p:guide pos="2880"/>
        <p:guide pos="326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3529C0D-8DCF-497C-858D-402E110BFEDE}" type="datetimeFigureOut">
              <a:rPr lang="en-US"/>
              <a:pPr>
                <a:defRPr/>
              </a:pPr>
              <a:t>9/12/2013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EBEA7E0-8E52-46FB-AE9F-C663201030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1672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C06F28C-0461-497B-B4DB-AF6D2AFF047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7B7D3DEC-C620-4040-BAC8-A0DDEA154931}" type="datetime1">
              <a:rPr lang="en-US"/>
              <a:pPr>
                <a:defRPr/>
              </a:pPr>
              <a:t>9/12/2013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AC9F27-D056-439C-911A-693FEBFB38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5A74E3-F8DE-4DBA-A38B-170508BC9FAE}" type="datetime1">
              <a:rPr lang="en-US"/>
              <a:pPr>
                <a:defRPr/>
              </a:pPr>
              <a:t>9/12/2013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857B54-6AFD-4D3A-B9B2-3E371A8F34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6516E-D92B-4282-BBFE-51F35B9557A1}" type="datetime1">
              <a:rPr lang="en-US"/>
              <a:pPr>
                <a:defRPr/>
              </a:pPr>
              <a:t>9/12/2013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0E4540-F403-4AFB-9CEE-A91BA4ADC9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69AB96-91C5-454F-9EED-B27C658BAFDE}" type="datetime1">
              <a:rPr lang="en-US"/>
              <a:pPr>
                <a:defRPr/>
              </a:pPr>
              <a:t>9/12/2013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935866-1CCD-4E20-A9B2-40D721F9D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34265-7E2E-437D-BDBD-1C61B63A39A5}" type="datetime1">
              <a:rPr lang="en-US"/>
              <a:pPr>
                <a:defRPr/>
              </a:pPr>
              <a:t>9/12/2013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F2C7A0-164C-4881-AB9F-AEA07D0A5D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E3334F-6510-44F5-B194-782244934C0E}" type="datetime1">
              <a:rPr lang="en-US"/>
              <a:pPr>
                <a:defRPr/>
              </a:pPr>
              <a:t>9/12/2013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FCAB5-0C61-4C0C-A8AD-BB1D580B93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D9F691-5DA0-4BF1-9701-C776FEBDCA67}" type="datetime1">
              <a:rPr lang="en-US"/>
              <a:pPr>
                <a:defRPr/>
              </a:pPr>
              <a:t>9/12/2013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0C67C0-9962-45EA-BB55-7F660AA3A8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1844FB-6ABA-4D5C-80BE-9A24A98B2B41}" type="datetime1">
              <a:rPr lang="en-US"/>
              <a:pPr>
                <a:defRPr/>
              </a:pPr>
              <a:t>9/12/2013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89F609-2131-4B85-80CE-3F19FA9CC5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137D92-0A75-435A-A2F3-647D9A70D9BB}" type="datetime1">
              <a:rPr lang="en-US"/>
              <a:pPr>
                <a:defRPr/>
              </a:pPr>
              <a:t>9/12/2013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0D50B8-A001-4C30-94AD-BAB682C175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D9264-2529-47BF-AE5A-1BA69A3C4F7F}" type="datetime1">
              <a:rPr lang="en-US"/>
              <a:pPr>
                <a:defRPr/>
              </a:pPr>
              <a:t>9/12/2013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6078DC-BABD-4FF4-9FC0-6414206FBB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0B8519-6A3F-4869-939E-8E5E83FB1420}" type="datetime1">
              <a:rPr lang="en-US"/>
              <a:pPr>
                <a:defRPr/>
              </a:pPr>
              <a:t>9/12/2013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D9F0CE-FC46-47A0-B5BD-13852C8C49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986821-3FBC-476C-AC2C-E8A5DF616F89}" type="datetime1">
              <a:rPr lang="en-US"/>
              <a:pPr>
                <a:defRPr/>
              </a:pPr>
              <a:t>9/12/2013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C2F76-F76B-4D1E-8F84-679C98E73F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C2A8084-29A2-4C52-8236-8AE0335A1C8A}" type="datetime1">
              <a:rPr lang="en-US"/>
              <a:pPr>
                <a:defRPr/>
              </a:pPr>
              <a:t>9/12/2013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C61A441-AA80-4F4F-8FB5-35011DB9B4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9" r:id="rId1"/>
    <p:sldLayoutId id="2147484054" r:id="rId2"/>
    <p:sldLayoutId id="2147484055" r:id="rId3"/>
    <p:sldLayoutId id="2147484060" r:id="rId4"/>
    <p:sldLayoutId id="2147484056" r:id="rId5"/>
    <p:sldLayoutId id="2147484057" r:id="rId6"/>
    <p:sldLayoutId id="2147484061" r:id="rId7"/>
    <p:sldLayoutId id="2147484062" r:id="rId8"/>
    <p:sldLayoutId id="2147484063" r:id="rId9"/>
    <p:sldLayoutId id="2147484064" r:id="rId10"/>
    <p:sldLayoutId id="2147484058" r:id="rId11"/>
    <p:sldLayoutId id="2147484065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Yahtze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barefootliam-stock.deviantart.com/art/five-ivory-dice-97476774" TargetMode="External"/><Relationship Id="rId4" Type="http://schemas.openxmlformats.org/officeDocument/2006/relationships/image" Target="../media/image2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ecs.yorku.ca/course_archive/2012-13/W/1030/Z/labs/01/doc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Utilities (Part 1)</a:t>
            </a:r>
            <a:endParaRPr lang="en-US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CA" dirty="0" smtClean="0"/>
              <a:t>Implementing static features</a:t>
            </a:r>
            <a:endParaRPr lang="en-US" dirty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D9DBD3B-2A02-4D58-B341-427D69BD1D4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Sorting Strategies Tried by Students</a:t>
            </a:r>
            <a:endParaRPr lang="en-US" dirty="0" smtClean="0"/>
          </a:p>
        </p:txBody>
      </p:sp>
      <p:sp>
        <p:nvSpPr>
          <p:cNvPr id="15363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D0C087-6213-463C-8FB5-039BA70A082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Bad Ways to Sort</a:t>
            </a:r>
            <a:endParaRPr lang="en-US" dirty="0" smtClean="0"/>
          </a:p>
        </p:txBody>
      </p:sp>
      <p:sp>
        <p:nvSpPr>
          <p:cNvPr id="15363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D0C087-6213-463C-8FB5-039BA70A082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err="1" smtClean="0"/>
              <a:t>bogosort</a:t>
            </a:r>
            <a:r>
              <a:rPr lang="en-US" dirty="0" smtClean="0"/>
              <a:t> is a very slow algorithm for sorting a list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err="1" smtClean="0"/>
              <a:t>bozosort</a:t>
            </a:r>
            <a:r>
              <a:rPr lang="en-US" dirty="0" smtClean="0"/>
              <a:t> is another very slow algorithm</a:t>
            </a:r>
            <a:endParaRPr lang="en-US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20725" y="1905000"/>
            <a:ext cx="7702550" cy="923330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while the list is not sorted {</a:t>
            </a:r>
          </a:p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 randomly shuffle the elements in the list</a:t>
            </a:r>
          </a:p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720725" y="4343400"/>
            <a:ext cx="7702550" cy="923330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while the list is not sorted {</a:t>
            </a:r>
          </a:p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 pick two elements at random and swap them</a:t>
            </a:r>
          </a:p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Review: Java Class</a:t>
            </a:r>
            <a:endParaRPr lang="en-US" smtClean="0"/>
          </a:p>
        </p:txBody>
      </p:sp>
      <p:sp>
        <p:nvSpPr>
          <p:cNvPr id="15363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D0C087-6213-463C-8FB5-039BA70A082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class is a model of a thing or concept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in Java, a class is the blueprint for creating objects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fields (or attributes)</a:t>
            </a:r>
          </a:p>
          <a:p>
            <a:pPr marL="822960" lvl="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 structure of an object; its components and the information (data) contained by the object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methods</a:t>
            </a:r>
          </a:p>
          <a:p>
            <a:pPr marL="822960" lvl="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 behaviour of an object; what an object can do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Designing a Class</a:t>
            </a:r>
            <a:endParaRPr lang="en-US" smtClean="0"/>
          </a:p>
        </p:txBody>
      </p:sp>
      <p:sp>
        <p:nvSpPr>
          <p:cNvPr id="1638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1A43D0D-5461-499A-A30C-DCD603AA3C3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to decide what fields and methods a class must provide, you need to understand the problem you are trying to solve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 fields and methods you provide (the abstraction you provide) depends entirely on the requirements of the problem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86000" y="4038600"/>
          <a:ext cx="2286000" cy="219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b="0" dirty="0" smtClean="0">
                          <a:solidFill>
                            <a:schemeClr val="tx1"/>
                          </a:solidFill>
                        </a:rPr>
                        <a:t>Person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appearance</a:t>
                      </a:r>
                    </a:p>
                    <a:p>
                      <a:pPr algn="ctr"/>
                      <a:r>
                        <a:rPr lang="en-CA" dirty="0" smtClean="0"/>
                        <a:t>voice</a:t>
                      </a:r>
                    </a:p>
                    <a:p>
                      <a:pPr algn="ctr"/>
                      <a:r>
                        <a:rPr lang="en-CA" dirty="0" smtClean="0"/>
                        <a:t>…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draw()</a:t>
                      </a:r>
                    </a:p>
                    <a:p>
                      <a:pPr algn="ctr"/>
                      <a:r>
                        <a:rPr lang="en-CA" dirty="0" smtClean="0"/>
                        <a:t>talk()</a:t>
                      </a:r>
                    </a:p>
                    <a:p>
                      <a:pPr algn="ctr"/>
                      <a:r>
                        <a:rPr lang="en-CA" dirty="0" smtClean="0"/>
                        <a:t>…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410200" y="4038600"/>
          <a:ext cx="2743200" cy="219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b="0" dirty="0" smtClean="0">
                          <a:solidFill>
                            <a:schemeClr val="tx1"/>
                          </a:solidFill>
                        </a:rPr>
                        <a:t>Person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age</a:t>
                      </a:r>
                    </a:p>
                    <a:p>
                      <a:pPr algn="ctr"/>
                      <a:r>
                        <a:rPr lang="en-CA" dirty="0" smtClean="0"/>
                        <a:t>photograph</a:t>
                      </a:r>
                    </a:p>
                    <a:p>
                      <a:pPr algn="ctr"/>
                      <a:r>
                        <a:rPr lang="en-CA" dirty="0" smtClean="0"/>
                        <a:t>…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err="1" smtClean="0"/>
                        <a:t>compatibleWith</a:t>
                      </a:r>
                      <a:r>
                        <a:rPr lang="en-CA" dirty="0" smtClean="0"/>
                        <a:t>(Person)</a:t>
                      </a:r>
                    </a:p>
                    <a:p>
                      <a:pPr algn="ctr"/>
                      <a:r>
                        <a:rPr lang="en-CA" dirty="0" smtClean="0"/>
                        <a:t>contact ()</a:t>
                      </a:r>
                    </a:p>
                    <a:p>
                      <a:pPr algn="ctr"/>
                      <a:r>
                        <a:rPr lang="en-CA" dirty="0" smtClean="0"/>
                        <a:t>…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438400" y="3581400"/>
            <a:ext cx="20447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latin typeface="Constantia" pitchFamily="18" charset="0"/>
              </a:rPr>
              <a:t>video game person</a:t>
            </a:r>
            <a:endParaRPr lang="en-US">
              <a:latin typeface="Constantia" pitchFamily="18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638800" y="3581400"/>
            <a:ext cx="22955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latin typeface="Constantia" pitchFamily="18" charset="0"/>
              </a:rPr>
              <a:t>dating service person</a:t>
            </a:r>
            <a:endParaRPr lang="en-US">
              <a:latin typeface="Constantia" pitchFamily="18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304800" y="4038600"/>
          <a:ext cx="1676400" cy="2473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b="0" dirty="0" smtClean="0">
                          <a:solidFill>
                            <a:schemeClr val="tx1"/>
                          </a:solidFill>
                        </a:rPr>
                        <a:t>class name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CA" dirty="0" smtClean="0"/>
                    </a:p>
                    <a:p>
                      <a:pPr algn="ctr"/>
                      <a:r>
                        <a:rPr lang="en-CA" dirty="0" smtClean="0"/>
                        <a:t>fields</a:t>
                      </a:r>
                    </a:p>
                    <a:p>
                      <a:pPr algn="ctr"/>
                      <a:endParaRPr lang="en-CA" dirty="0" smtClean="0"/>
                    </a:p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methods</a:t>
                      </a:r>
                    </a:p>
                    <a:p>
                      <a:pPr algn="ctr"/>
                      <a:endParaRPr lang="en-CA" dirty="0" smtClean="0"/>
                    </a:p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Right Arrow 11"/>
          <p:cNvSpPr/>
          <p:nvPr/>
        </p:nvSpPr>
        <p:spPr>
          <a:xfrm>
            <a:off x="1752600" y="4114800"/>
            <a:ext cx="381000" cy="304800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ight Arrow 12"/>
          <p:cNvSpPr/>
          <p:nvPr/>
        </p:nvSpPr>
        <p:spPr>
          <a:xfrm>
            <a:off x="1752600" y="4724400"/>
            <a:ext cx="381000" cy="304800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1752600" y="5638800"/>
            <a:ext cx="381000" cy="304800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2" grpId="0" animBg="1"/>
      <p:bldP spid="13" grpId="0" animBg="1"/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>A Class for </a:t>
            </a:r>
            <a:r>
              <a:rPr lang="en-CA" dirty="0" err="1" smtClean="0"/>
              <a:t>Yahtzee</a:t>
            </a:r>
            <a:endParaRPr lang="en-US" dirty="0" smtClean="0"/>
          </a:p>
        </p:txBody>
      </p:sp>
      <p:sp>
        <p:nvSpPr>
          <p:cNvPr id="17411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45F4AE9-1A93-475D-A4D3-5D62B6E8542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design a class to encapsulate features of </a:t>
            </a:r>
            <a:r>
              <a:rPr lang="en-CA" dirty="0" err="1" smtClean="0"/>
              <a:t>Yahtzee</a:t>
            </a: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what fields are needed?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number of dice</a:t>
            </a:r>
          </a:p>
          <a:p>
            <a:pPr marL="822960" lvl="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note: the number of dice never changes; it is genuinely a constant value for the game called </a:t>
            </a:r>
            <a:r>
              <a:rPr lang="en-CA" dirty="0" err="1" smtClean="0"/>
              <a:t>Yahtzee</a:t>
            </a:r>
            <a:endParaRPr lang="en-CA" dirty="0" smtClean="0"/>
          </a:p>
          <a:p>
            <a:pPr marL="822960" lvl="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attributes that are constant have all uppercase names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9913720"/>
              </p:ext>
            </p:extLst>
          </p:nvPr>
        </p:nvGraphicFramePr>
        <p:xfrm>
          <a:off x="1905000" y="4191000"/>
          <a:ext cx="533400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Yahtzee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+ NUMBER_OF_DICE</a:t>
                      </a:r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: </a:t>
                      </a:r>
                      <a:r>
                        <a:rPr lang="en-CA" b="1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endParaRPr lang="en-US" b="1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CA" b="1" dirty="0" smtClean="0">
                        <a:solidFill>
                          <a:srgbClr val="7030A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algn="ctr"/>
                      <a:endParaRPr lang="en-US" b="1" dirty="0">
                        <a:solidFill>
                          <a:srgbClr val="7030A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7391400" y="4572000"/>
            <a:ext cx="112261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  <a:latin typeface="Constantia" pitchFamily="18" charset="0"/>
              </a:rPr>
              <a:t>field type</a:t>
            </a:r>
            <a:endParaRPr lang="en-US" dirty="0">
              <a:solidFill>
                <a:srgbClr val="FF0000"/>
              </a:solidFill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Version 1</a:t>
            </a:r>
            <a:endParaRPr lang="en-US" smtClean="0"/>
          </a:p>
        </p:txBody>
      </p:sp>
      <p:sp>
        <p:nvSpPr>
          <p:cNvPr id="18435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3E37519-984E-4F06-8C0A-31AD48E9955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648200"/>
          </a:xfrm>
        </p:spPr>
        <p:txBody>
          <a:bodyPr/>
          <a:lstStyle/>
          <a:p>
            <a:pPr eaLnBrk="1" hangingPunct="1"/>
            <a:r>
              <a:rPr lang="en-US" sz="1800" dirty="0" smtClean="0"/>
              <a:t>public class </a:t>
            </a:r>
            <a:r>
              <a:rPr lang="en-US" sz="1800" dirty="0" err="1" smtClean="0"/>
              <a:t>Yahtzee</a:t>
            </a:r>
            <a:r>
              <a:rPr lang="en-US" sz="1800" dirty="0" smtClean="0"/>
              <a:t> {</a:t>
            </a:r>
          </a:p>
          <a:p>
            <a:pPr eaLnBrk="1" hangingPunct="1"/>
            <a:endParaRPr lang="en-US" sz="1800" dirty="0" smtClean="0"/>
          </a:p>
          <a:p>
            <a:pPr eaLnBrk="1" hangingPunct="1"/>
            <a:r>
              <a:rPr lang="en-CA" sz="1800" dirty="0" smtClean="0"/>
              <a:t>	public static final </a:t>
            </a:r>
            <a:r>
              <a:rPr lang="en-CA" sz="1800" dirty="0" err="1" smtClean="0"/>
              <a:t>int</a:t>
            </a:r>
            <a:r>
              <a:rPr lang="en-CA" sz="1800" dirty="0" smtClean="0"/>
              <a:t> NUMBER_OF_DICE = 5</a:t>
            </a:r>
            <a:r>
              <a:rPr lang="en-US" sz="1800" dirty="0" smtClean="0"/>
              <a:t>;</a:t>
            </a:r>
            <a:endParaRPr lang="en-CA" sz="1800" i="1" dirty="0" smtClean="0"/>
          </a:p>
          <a:p>
            <a:pPr eaLnBrk="1" hangingPunct="1"/>
            <a:r>
              <a:rPr lang="en-US" sz="1800" dirty="0" smtClean="0"/>
              <a:t>}</a:t>
            </a:r>
          </a:p>
          <a:p>
            <a:pPr eaLnBrk="1" hangingPunct="1"/>
            <a:endParaRPr lang="en-US" sz="1800" dirty="0" smtClean="0"/>
          </a:p>
          <a:p>
            <a:pPr eaLnBrk="1" hangingPunct="1"/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Fields </a:t>
            </a:r>
            <a:endParaRPr lang="en-US" dirty="0" smtClean="0"/>
          </a:p>
        </p:txBody>
      </p:sp>
      <p:sp>
        <p:nvSpPr>
          <p:cNvPr id="19459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714B1CC-9429-489D-B32D-4553ABC9A19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field is a member that holds data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constant field is usually declared by specifying</a:t>
            </a:r>
          </a:p>
          <a:p>
            <a:pPr marL="73152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>
                <a:solidFill>
                  <a:srgbClr val="000000"/>
                </a:solidFill>
              </a:rPr>
              <a:t>modifiers</a:t>
            </a:r>
            <a:endParaRPr lang="en-CA" sz="2000" dirty="0" smtClean="0"/>
          </a:p>
          <a:p>
            <a:pPr marL="1051560" lvl="2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>
                <a:solidFill>
                  <a:srgbClr val="000000"/>
                </a:solidFill>
              </a:rPr>
              <a:t>access modifier		</a:t>
            </a:r>
            <a:r>
              <a:rPr lang="en-CA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endParaRPr lang="en-CA" sz="2100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marL="1051560" lvl="2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>
                <a:solidFill>
                  <a:srgbClr val="000000"/>
                </a:solidFill>
                <a:cs typeface="Courier New" pitchFamily="49" charset="0"/>
              </a:rPr>
              <a:t>static modifier		</a:t>
            </a:r>
            <a:r>
              <a:rPr lang="en-CA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static</a:t>
            </a:r>
          </a:p>
          <a:p>
            <a:pPr marL="1051560" lvl="2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>
                <a:solidFill>
                  <a:srgbClr val="000000"/>
                </a:solidFill>
                <a:cs typeface="Courier New" pitchFamily="49" charset="0"/>
              </a:rPr>
              <a:t>final modifier 		</a:t>
            </a:r>
            <a:r>
              <a:rPr lang="en-CA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final</a:t>
            </a:r>
            <a:endParaRPr lang="en-CA" dirty="0" smtClean="0"/>
          </a:p>
          <a:p>
            <a:pPr marL="73152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/>
              <a:t>type			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endParaRPr lang="en-CA" sz="2000" b="1" dirty="0" smtClean="0">
              <a:latin typeface="Courier New" pitchFamily="49" charset="0"/>
              <a:cs typeface="Courier New" pitchFamily="49" charset="0"/>
            </a:endParaRPr>
          </a:p>
          <a:p>
            <a:pPr marL="73152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/>
              <a:t>name			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NUMBER_OF_DICE</a:t>
            </a:r>
          </a:p>
          <a:p>
            <a:pPr marL="73152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/>
              <a:t>value		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5</a:t>
            </a:r>
          </a:p>
        </p:txBody>
      </p:sp>
      <p:sp>
        <p:nvSpPr>
          <p:cNvPr id="19461" name="TextBox 6"/>
          <p:cNvSpPr txBox="1">
            <a:spLocks noChangeArrowheads="1"/>
          </p:cNvSpPr>
          <p:nvPr/>
        </p:nvSpPr>
        <p:spPr bwMode="auto">
          <a:xfrm>
            <a:off x="608013" y="1411288"/>
            <a:ext cx="611257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public static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final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NUMBER_OF_DICE = 5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Fields</a:t>
            </a:r>
            <a:endParaRPr lang="en-US" dirty="0" smtClean="0"/>
          </a:p>
        </p:txBody>
      </p:sp>
      <p:sp>
        <p:nvSpPr>
          <p:cNvPr id="20483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6CA20D2-0610-45B0-ACB5-CAA44AC1452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field names must be unique in a class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 scope of a field is the entire class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[JBA] and [notes] use the term "field" only for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n-CA" dirty="0" smtClean="0"/>
              <a:t> fields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n-CA" dirty="0" smtClean="0"/>
              <a:t> Fields</a:t>
            </a:r>
            <a:endParaRPr lang="en-US" dirty="0" smtClean="0"/>
          </a:p>
        </p:txBody>
      </p:sp>
      <p:sp>
        <p:nvSpPr>
          <p:cNvPr id="2150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04EC922-9C61-4EFA-81D1-DAFD447B9A4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n-CA" dirty="0" smtClean="0"/>
              <a:t> field is visible to all clients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n-CA" dirty="0" smtClean="0"/>
              <a:t>  fields break encapsulation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NothingToHide</a:t>
            </a:r>
            <a:r>
              <a:rPr lang="en-CA" dirty="0" smtClean="0"/>
              <a:t> object has no control over the value o f 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x</a:t>
            </a:r>
            <a:endParaRPr lang="en-CA" dirty="0" smtClean="0"/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clients can put a</a:t>
            </a:r>
            <a:r>
              <a:rPr lang="en-CA" sz="2000" dirty="0" smtClean="0"/>
              <a:t> 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NothingToHide</a:t>
            </a:r>
            <a:r>
              <a:rPr lang="en-CA" sz="2000" dirty="0" smtClean="0"/>
              <a:t> </a:t>
            </a:r>
            <a:r>
              <a:rPr lang="en-CA" dirty="0" smtClean="0"/>
              <a:t>object into an invalid state</a:t>
            </a:r>
            <a:endParaRPr lang="en-CA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20725" y="1905000"/>
            <a:ext cx="7702550" cy="923925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public class NothingToHide {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  public int x;  // always positive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}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720725" y="2971800"/>
            <a:ext cx="7702550" cy="923925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// client of NothingToHide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NothingToHide h = new NothingToHide();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h.x = 100;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720725" y="5486400"/>
            <a:ext cx="7702550" cy="466725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h.x = -500; // x not positive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n-CA" dirty="0" smtClean="0"/>
              <a:t> Fields</a:t>
            </a:r>
            <a:endParaRPr lang="en-US" dirty="0" smtClean="0"/>
          </a:p>
        </p:txBody>
      </p:sp>
      <p:sp>
        <p:nvSpPr>
          <p:cNvPr id="2150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04EC922-9C61-4EFA-81D1-DAFD447B9A4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n-CA" dirty="0" smtClean="0"/>
              <a:t>  fields break encapsulation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NothingToHide</a:t>
            </a:r>
            <a:r>
              <a:rPr lang="en-CA" dirty="0" smtClean="0"/>
              <a:t> object has no control over the value o f 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x</a:t>
            </a:r>
            <a:endParaRPr lang="en-CA" dirty="0" smtClean="0"/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clients can put a</a:t>
            </a:r>
            <a:r>
              <a:rPr lang="en-CA" sz="2000" dirty="0" smtClean="0"/>
              <a:t> 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NothingToHide</a:t>
            </a:r>
            <a:r>
              <a:rPr lang="en-CA" sz="2000" dirty="0" smtClean="0"/>
              <a:t> </a:t>
            </a:r>
            <a:r>
              <a:rPr lang="en-CA" dirty="0" smtClean="0"/>
              <a:t>object into an invalid state</a:t>
            </a:r>
            <a:endParaRPr lang="en-CA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720725" y="2971800"/>
            <a:ext cx="7702550" cy="923925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public class NothingToHide {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  public int x;  // always positive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}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720725" y="4038600"/>
            <a:ext cx="7702550" cy="1295400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// client of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NothingToHide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 err="1">
                <a:latin typeface="Courier New" pitchFamily="49" charset="0"/>
                <a:cs typeface="Courier New" pitchFamily="49" charset="0"/>
              </a:rPr>
              <a:t>NothingToHide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 h = new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NothingToHide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CA" b="1" dirty="0" err="1">
                <a:latin typeface="Courier New" pitchFamily="49" charset="0"/>
                <a:cs typeface="Courier New" pitchFamily="49" charset="0"/>
              </a:rPr>
              <a:t>h.x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 = 100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h.x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= -5;        // not positive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Goals for Today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initiate the design of simple class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learn about class attributes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public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static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final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F1E3681-10F2-45F1-82F5-82D898553F1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n-CA" dirty="0" smtClean="0"/>
              <a:t> Fields</a:t>
            </a:r>
            <a:endParaRPr lang="en-US" dirty="0" smtClean="0"/>
          </a:p>
        </p:txBody>
      </p:sp>
      <p:sp>
        <p:nvSpPr>
          <p:cNvPr id="22531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6EB47A8-696E-4E49-A6B7-4C9C5C99017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n-CA" dirty="0" smtClean="0"/>
              <a:t> field makes a class brittle in the face of change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n-CA" dirty="0" smtClean="0"/>
              <a:t> fields are hard to change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they are part of the class API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changing access or type will break </a:t>
            </a:r>
            <a:r>
              <a:rPr lang="en-CA" dirty="0" err="1" smtClean="0"/>
              <a:t>exisiting</a:t>
            </a:r>
            <a:r>
              <a:rPr lang="en-CA" dirty="0" smtClean="0"/>
              <a:t> client code</a:t>
            </a:r>
            <a:endParaRPr lang="en-US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20725" y="2276475"/>
            <a:ext cx="7702550" cy="923925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public class NothingToHide {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  </a:t>
            </a:r>
            <a:r>
              <a:rPr lang="en-CA" b="1" u="sng"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CA" b="1">
                <a:latin typeface="Courier New" pitchFamily="49" charset="0"/>
                <a:cs typeface="Courier New" pitchFamily="49" charset="0"/>
              </a:rPr>
              <a:t> int x;  // always positive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}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720725" y="3343275"/>
            <a:ext cx="7702550" cy="923925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// existing client of NothingToHide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NothingToHide h = new NothingToHide();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h.x = 100;  // no longer compiles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n-CA" dirty="0" smtClean="0"/>
              <a:t> Fields</a:t>
            </a:r>
            <a:endParaRPr lang="en-US" dirty="0" smtClean="0"/>
          </a:p>
        </p:txBody>
      </p:sp>
      <p:sp>
        <p:nvSpPr>
          <p:cNvPr id="23555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D03E08D-5FCC-4646-B873-902D1A5F825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2857500"/>
            <a:ext cx="8229600" cy="9906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avoid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n-CA" dirty="0" smtClean="0"/>
              <a:t> fields in production code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except when you want to expose constant value types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static</a:t>
            </a:r>
            <a:r>
              <a:rPr lang="en-CA" dirty="0" smtClean="0"/>
              <a:t> Fields</a:t>
            </a:r>
            <a:endParaRPr lang="en-US" dirty="0" smtClean="0"/>
          </a:p>
        </p:txBody>
      </p:sp>
      <p:sp>
        <p:nvSpPr>
          <p:cNvPr id="24579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EB8F8AD-668B-4680-A5CC-AB837872F0E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field that is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static</a:t>
            </a:r>
            <a:r>
              <a:rPr lang="en-CA" dirty="0" smtClean="0"/>
              <a:t> is a per-class member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only one copy of the field</a:t>
            </a:r>
            <a:r>
              <a:rPr lang="en-US" dirty="0" smtClean="0"/>
              <a:t>, and the field is associated with the class</a:t>
            </a:r>
          </a:p>
          <a:p>
            <a:pPr marL="822960" lvl="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every object created from a class declaring a static field shares the same copy of the field</a:t>
            </a:r>
            <a:endParaRPr lang="en-US" dirty="0" smtClean="0"/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textbook uses the term </a:t>
            </a:r>
            <a:r>
              <a:rPr lang="en-CA" i="1" dirty="0" smtClean="0"/>
              <a:t>static variable</a:t>
            </a:r>
            <a:endParaRPr lang="en-CA" dirty="0" smtClean="0"/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also commonly called </a:t>
            </a:r>
            <a:r>
              <a:rPr lang="en-CA" i="1" dirty="0" smtClean="0"/>
              <a:t>class variable</a:t>
            </a:r>
            <a:endParaRPr lang="en-US" i="1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static</a:t>
            </a:r>
            <a:r>
              <a:rPr lang="en-CA" dirty="0" smtClean="0"/>
              <a:t> Fields</a:t>
            </a:r>
            <a:endParaRPr lang="en-US" dirty="0" smtClean="0"/>
          </a:p>
        </p:txBody>
      </p:sp>
      <p:sp>
        <p:nvSpPr>
          <p:cNvPr id="25603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BCE2455-FDFD-4C5A-9679-78F55A4A7B6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en-US" smtClean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>
          <a:xfrm>
            <a:off x="457200" y="1371601"/>
            <a:ext cx="3429000" cy="761999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en-CA" sz="1600" dirty="0" err="1" smtClean="0"/>
              <a:t>Yahtzee</a:t>
            </a:r>
            <a:r>
              <a:rPr lang="en-CA" sz="1600" dirty="0" smtClean="0"/>
              <a:t> y = new </a:t>
            </a:r>
            <a:r>
              <a:rPr lang="en-CA" sz="1600" dirty="0" err="1" smtClean="0"/>
              <a:t>Yahtzee</a:t>
            </a:r>
            <a:r>
              <a:rPr lang="en-CA" sz="1600" dirty="0" smtClean="0"/>
              <a:t>();</a:t>
            </a:r>
          </a:p>
          <a:p>
            <a:pPr eaLnBrk="1" hangingPunct="1"/>
            <a:r>
              <a:rPr lang="en-CA" sz="1600" dirty="0" err="1" smtClean="0"/>
              <a:t>Yahtzee</a:t>
            </a:r>
            <a:r>
              <a:rPr lang="en-CA" sz="1600" dirty="0" smtClean="0"/>
              <a:t> z = new </a:t>
            </a:r>
            <a:r>
              <a:rPr lang="en-CA" sz="1600" dirty="0" err="1" smtClean="0"/>
              <a:t>Yahtzee</a:t>
            </a:r>
            <a:r>
              <a:rPr lang="en-CA" sz="1600" dirty="0" smtClean="0"/>
              <a:t>();</a:t>
            </a:r>
            <a:endParaRPr lang="en-US" sz="1600" dirty="0" smtClean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600200" y="517525"/>
          <a:ext cx="7239000" cy="148336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3276600"/>
                <a:gridCol w="9144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64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client invocation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y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5623" name="TextBox 10"/>
          <p:cNvSpPr txBox="1">
            <a:spLocks noChangeArrowheads="1"/>
          </p:cNvSpPr>
          <p:nvPr/>
        </p:nvSpPr>
        <p:spPr bwMode="auto">
          <a:xfrm>
            <a:off x="152400" y="5943600"/>
            <a:ext cx="36385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>
                <a:latin typeface="Constantia" pitchFamily="18" charset="0"/>
              </a:rPr>
              <a:t>see [JBA 4.3.3] for another example</a:t>
            </a:r>
            <a:endParaRPr lang="en-US" dirty="0">
              <a:latin typeface="Constantia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600200" y="2590800"/>
          <a:ext cx="7239000" cy="11684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3276600"/>
                <a:gridCol w="914400"/>
                <a:gridCol w="3048000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500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err="1" smtClean="0">
                          <a:latin typeface="Courier New" pitchFamily="49" charset="0"/>
                          <a:cs typeface="Courier New" pitchFamily="49" charset="0"/>
                        </a:rPr>
                        <a:t>Yahtzee</a:t>
                      </a:r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CA" dirty="0" smtClean="0"/>
                        <a:t>class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NUMBER_OF_DICE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4237038" y="3962400"/>
          <a:ext cx="4602480" cy="11684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640080"/>
                <a:gridCol w="914400"/>
                <a:gridCol w="3048000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1000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err="1" smtClean="0">
                          <a:latin typeface="Courier New" pitchFamily="49" charset="0"/>
                          <a:cs typeface="Courier New" pitchFamily="49" charset="0"/>
                        </a:rPr>
                        <a:t>Yahtzee</a:t>
                      </a:r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CA" dirty="0" smtClean="0"/>
                        <a:t>object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???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4237038" y="5257800"/>
          <a:ext cx="4602480" cy="11684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640080"/>
                <a:gridCol w="914400"/>
                <a:gridCol w="3048000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1100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err="1" smtClean="0">
                          <a:latin typeface="Courier New" pitchFamily="49" charset="0"/>
                          <a:cs typeface="Courier New" pitchFamily="49" charset="0"/>
                        </a:rPr>
                        <a:t>Yahtze</a:t>
                      </a:r>
                      <a:r>
                        <a:rPr lang="en-CA" b="1" baseline="0" dirty="0" err="1" smtClean="0">
                          <a:latin typeface="Courier New" pitchFamily="49" charset="0"/>
                          <a:cs typeface="Courier New" pitchFamily="49" charset="0"/>
                        </a:rPr>
                        <a:t>e</a:t>
                      </a:r>
                      <a:r>
                        <a:rPr lang="en-CA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CA" dirty="0" smtClean="0"/>
                        <a:t>object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???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1600200" y="1600200"/>
          <a:ext cx="7239000" cy="7416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3276600"/>
                <a:gridCol w="9144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z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6934200" y="1306513"/>
            <a:ext cx="736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1000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6934200" y="1687513"/>
            <a:ext cx="736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1100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457200" y="3581400"/>
            <a:ext cx="2286000" cy="369888"/>
            <a:chOff x="457200" y="3581400"/>
            <a:chExt cx="2286000" cy="369332"/>
          </a:xfrm>
        </p:grpSpPr>
        <p:sp>
          <p:nvSpPr>
            <p:cNvPr id="25696" name="TextBox 16"/>
            <p:cNvSpPr txBox="1">
              <a:spLocks noChangeArrowheads="1"/>
            </p:cNvSpPr>
            <p:nvPr/>
          </p:nvSpPr>
          <p:spPr bwMode="auto">
            <a:xfrm>
              <a:off x="457200" y="3581400"/>
              <a:ext cx="1724575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>
                  <a:solidFill>
                    <a:srgbClr val="002060"/>
                  </a:solidFill>
                  <a:latin typeface="Constantia" pitchFamily="18" charset="0"/>
                </a:rPr>
                <a:t>belongs to class</a:t>
              </a:r>
              <a:endParaRPr lang="en-US">
                <a:solidFill>
                  <a:srgbClr val="002060"/>
                </a:solidFill>
                <a:latin typeface="Constantia" pitchFamily="18" charset="0"/>
              </a:endParaRPr>
            </a:p>
          </p:txBody>
        </p:sp>
        <p:cxnSp>
          <p:nvCxnSpPr>
            <p:cNvPr id="19" name="Straight Arrow Connector 18"/>
            <p:cNvCxnSpPr>
              <a:stCxn id="25696" idx="3"/>
            </p:cNvCxnSpPr>
            <p:nvPr/>
          </p:nvCxnSpPr>
          <p:spPr>
            <a:xfrm flipV="1">
              <a:off x="2181225" y="3581400"/>
              <a:ext cx="561975" cy="185459"/>
            </a:xfrm>
            <a:prstGeom prst="straightConnector1">
              <a:avLst/>
            </a:prstGeom>
            <a:ln w="3810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27"/>
          <p:cNvGrpSpPr>
            <a:grpSpLocks/>
          </p:cNvGrpSpPr>
          <p:nvPr/>
        </p:nvGrpSpPr>
        <p:grpSpPr bwMode="auto">
          <a:xfrm>
            <a:off x="457200" y="4191000"/>
            <a:ext cx="3581400" cy="646331"/>
            <a:chOff x="457200" y="4191000"/>
            <a:chExt cx="3581400" cy="646549"/>
          </a:xfrm>
        </p:grpSpPr>
        <p:sp>
          <p:nvSpPr>
            <p:cNvPr id="25694" name="TextBox 21"/>
            <p:cNvSpPr txBox="1">
              <a:spLocks noChangeArrowheads="1"/>
            </p:cNvSpPr>
            <p:nvPr/>
          </p:nvSpPr>
          <p:spPr bwMode="auto">
            <a:xfrm>
              <a:off x="457200" y="4191000"/>
              <a:ext cx="2114681" cy="6465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>
                  <a:solidFill>
                    <a:srgbClr val="002060"/>
                  </a:solidFill>
                  <a:latin typeface="Constantia" pitchFamily="18" charset="0"/>
                </a:rPr>
                <a:t>no copy of</a:t>
              </a:r>
            </a:p>
            <a:p>
              <a:r>
                <a:rPr lang="en-CA" b="1" dirty="0" smtClean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rPr>
                <a:t>NUMBER_OF_DICE</a:t>
              </a:r>
              <a:endParaRPr lang="en-US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cxnSp>
          <p:nvCxnSpPr>
            <p:cNvPr id="23" name="Straight Arrow Connector 22"/>
            <p:cNvCxnSpPr/>
            <p:nvPr/>
          </p:nvCxnSpPr>
          <p:spPr>
            <a:xfrm>
              <a:off x="3352800" y="4572129"/>
              <a:ext cx="685800" cy="1589"/>
            </a:xfrm>
            <a:prstGeom prst="straightConnector1">
              <a:avLst/>
            </a:prstGeom>
            <a:ln w="3810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" name="Straight Arrow Connector 29"/>
          <p:cNvCxnSpPr/>
          <p:nvPr/>
        </p:nvCxnSpPr>
        <p:spPr>
          <a:xfrm rot="16200000" flipH="1">
            <a:off x="3047206" y="4877594"/>
            <a:ext cx="1296988" cy="68580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static</a:t>
            </a:r>
            <a:r>
              <a:rPr lang="en-CA" dirty="0" smtClean="0"/>
              <a:t> Field Client Access </a:t>
            </a:r>
            <a:endParaRPr lang="en-US" dirty="0" smtClean="0"/>
          </a:p>
        </p:txBody>
      </p:sp>
      <p:sp>
        <p:nvSpPr>
          <p:cNvPr id="2662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E6B1FFB-87FA-4C0C-BF24-36B5C8C1BAF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client should access a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public static</a:t>
            </a:r>
            <a:r>
              <a:rPr lang="en-CA" dirty="0" smtClean="0">
                <a:cs typeface="Courier New" pitchFamily="49" charset="0"/>
              </a:rPr>
              <a:t> </a:t>
            </a:r>
            <a:r>
              <a:rPr lang="en-CA" dirty="0" smtClean="0"/>
              <a:t>field without using an object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use the class name followed by a period followed by the attribute name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</p:txBody>
      </p:sp>
      <p:sp>
        <p:nvSpPr>
          <p:cNvPr id="26629" name="TextBox 6"/>
          <p:cNvSpPr txBox="1">
            <a:spLocks noChangeArrowheads="1"/>
          </p:cNvSpPr>
          <p:nvPr/>
        </p:nvSpPr>
        <p:spPr bwMode="auto">
          <a:xfrm>
            <a:off x="720725" y="2967038"/>
            <a:ext cx="7702550" cy="1604962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// client of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Yahtzee</a:t>
            </a:r>
            <a:endParaRPr lang="en-CA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List&lt;Die&gt; dice = new List&lt;Die&gt;();</a:t>
            </a:r>
          </a:p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for(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CA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Yahtzee.NUMBER_OF_DICE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++) {</a:t>
            </a:r>
          </a:p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dice.add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(new Die(6));</a:t>
            </a:r>
          </a:p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smtClean="0">
                <a:latin typeface="Courier New" pitchFamily="49" charset="0"/>
                <a:cs typeface="Courier New" pitchFamily="49" charset="0"/>
              </a:rPr>
              <a:t>static</a:t>
            </a:r>
            <a:r>
              <a:rPr lang="en-CA" smtClean="0"/>
              <a:t> Attribute Client Access </a:t>
            </a:r>
            <a:endParaRPr lang="en-US" smtClean="0"/>
          </a:p>
        </p:txBody>
      </p:sp>
      <p:sp>
        <p:nvSpPr>
          <p:cNvPr id="2662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E6B1FFB-87FA-4C0C-BF24-36B5C8C1BAF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it is legal, </a:t>
            </a:r>
            <a:r>
              <a:rPr lang="en-CA" i="1" dirty="0" smtClean="0"/>
              <a:t>but considered bad form</a:t>
            </a:r>
            <a:r>
              <a:rPr lang="en-CA" dirty="0" smtClean="0"/>
              <a:t>, to access a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public static</a:t>
            </a:r>
            <a:r>
              <a:rPr lang="en-CA" dirty="0" smtClean="0">
                <a:cs typeface="Courier New" pitchFamily="49" charset="0"/>
              </a:rPr>
              <a:t> attribute using an object</a:t>
            </a:r>
            <a:endParaRPr lang="en-CA" dirty="0" smtClean="0"/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720725" y="2209800"/>
            <a:ext cx="7702550" cy="1676400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// client of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Yahtzee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avoid doing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this</a:t>
            </a:r>
          </a:p>
          <a:p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Yahtzee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y = new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Yahtzee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List&lt;Die&gt; dice = new List&lt;Die&gt;();</a:t>
            </a:r>
          </a:p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for(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CA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y.NUMBER_OF_DICE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++) {</a:t>
            </a:r>
          </a:p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dice.add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(new Die(6));</a:t>
            </a:r>
          </a:p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final</a:t>
            </a:r>
            <a:r>
              <a:rPr lang="en-CA" dirty="0" smtClean="0"/>
              <a:t> Fields</a:t>
            </a:r>
            <a:endParaRPr lang="en-US" dirty="0" smtClean="0"/>
          </a:p>
        </p:txBody>
      </p:sp>
      <p:sp>
        <p:nvSpPr>
          <p:cNvPr id="27651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E2977E2-DFB3-46CE-A730-0BC226A28E8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an field that is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final</a:t>
            </a:r>
            <a:r>
              <a:rPr lang="en-CA" dirty="0" smtClean="0"/>
              <a:t> can only be assigned to once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public static final</a:t>
            </a:r>
            <a:r>
              <a:rPr lang="en-CA" b="1" dirty="0" smtClean="0"/>
              <a:t> </a:t>
            </a:r>
            <a:r>
              <a:rPr lang="en-CA" dirty="0" smtClean="0"/>
              <a:t>attributes are typically assigned when they are declared 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en-CA" dirty="0" smtClean="0"/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CA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public static final </a:t>
            </a:r>
            <a:r>
              <a:rPr lang="en-CA" sz="20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NUMBER_OF_DICE = 5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CA" sz="2000" b="1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en-CA" dirty="0" smtClean="0"/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public static final</a:t>
            </a:r>
            <a:r>
              <a:rPr lang="en-CA" b="1" dirty="0" smtClean="0"/>
              <a:t> </a:t>
            </a:r>
            <a:r>
              <a:rPr lang="en-CA" dirty="0" smtClean="0"/>
              <a:t>attributes are intended to be constant values that are a meaningful part of the abstraction provided by the class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final</a:t>
            </a:r>
            <a:r>
              <a:rPr lang="en-CA" dirty="0" smtClean="0"/>
              <a:t> Fields of Primitive Types</a:t>
            </a:r>
            <a:endParaRPr lang="en-US" dirty="0" smtClean="0"/>
          </a:p>
        </p:txBody>
      </p:sp>
      <p:sp>
        <p:nvSpPr>
          <p:cNvPr id="28675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EA27D60-A2BC-4F35-9A6F-0DC70CBB6D9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final</a:t>
            </a:r>
            <a:r>
              <a:rPr lang="en-CA" dirty="0" smtClean="0"/>
              <a:t> fields of primitive types are constant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28677" name="TextBox 4"/>
          <p:cNvSpPr txBox="1">
            <a:spLocks noChangeArrowheads="1"/>
          </p:cNvSpPr>
          <p:nvPr/>
        </p:nvSpPr>
        <p:spPr bwMode="auto">
          <a:xfrm>
            <a:off x="720725" y="1905000"/>
            <a:ext cx="7702550" cy="923925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AlsoNothingToHide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  public static final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X 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= 100;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720725" y="2971800"/>
            <a:ext cx="7702550" cy="1295400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// client of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AlsoNothingToHide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AlsoNothingToHide.X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= 88;  // will not compile;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				// attribute is final and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				// previously assigned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final</a:t>
            </a:r>
            <a:r>
              <a:rPr lang="en-CA" dirty="0" smtClean="0"/>
              <a:t> Fields of Immutable Types</a:t>
            </a:r>
            <a:endParaRPr lang="en-US" dirty="0" smtClean="0"/>
          </a:p>
        </p:txBody>
      </p:sp>
      <p:sp>
        <p:nvSpPr>
          <p:cNvPr id="29699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5F1B2A-55D4-46E7-8663-AD912917309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final</a:t>
            </a:r>
            <a:r>
              <a:rPr lang="en-CA" dirty="0" smtClean="0"/>
              <a:t> fields of immutable types are constant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also,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CA" dirty="0" smtClean="0"/>
              <a:t> is immutable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it has no methods to change its contents</a:t>
            </a:r>
            <a:endParaRPr lang="en-US" dirty="0"/>
          </a:p>
        </p:txBody>
      </p:sp>
      <p:sp>
        <p:nvSpPr>
          <p:cNvPr id="29701" name="TextBox 4"/>
          <p:cNvSpPr txBox="1">
            <a:spLocks noChangeArrowheads="1"/>
          </p:cNvSpPr>
          <p:nvPr/>
        </p:nvSpPr>
        <p:spPr bwMode="auto">
          <a:xfrm>
            <a:off x="720725" y="1905000"/>
            <a:ext cx="7702550" cy="923925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StillNothingToHide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  public static final String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X 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= "peek-a-boo";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720725" y="2971800"/>
            <a:ext cx="7702550" cy="1600200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// client of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StillNothingToHide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StillNothingToHide.X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= "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-see-you"; 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                           // will not compile;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				//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field is 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final and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				// previously assigned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final</a:t>
            </a:r>
            <a:r>
              <a:rPr lang="en-CA" dirty="0" smtClean="0"/>
              <a:t> Fields of Mutable Types</a:t>
            </a:r>
            <a:endParaRPr lang="en-US" dirty="0" smtClean="0"/>
          </a:p>
        </p:txBody>
      </p:sp>
      <p:sp>
        <p:nvSpPr>
          <p:cNvPr id="30723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3EAD816-554B-435A-9F41-6AAFF4B4DDD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final</a:t>
            </a:r>
            <a:r>
              <a:rPr lang="en-CA" dirty="0" smtClean="0"/>
              <a:t> fields of mutable types are not logically constant; their state can be changed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</p:txBody>
      </p:sp>
      <p:sp>
        <p:nvSpPr>
          <p:cNvPr id="30725" name="TextBox 6"/>
          <p:cNvSpPr txBox="1">
            <a:spLocks noChangeArrowheads="1"/>
          </p:cNvSpPr>
          <p:nvPr/>
        </p:nvSpPr>
        <p:spPr bwMode="auto">
          <a:xfrm>
            <a:off x="720725" y="2209800"/>
            <a:ext cx="7702550" cy="1200329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ReallyNothingToHide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  public static final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Fraction HALF = </a:t>
            </a:r>
          </a:p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					new Fraction(1, 2);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720725" y="3733800"/>
            <a:ext cx="7702550" cy="2438400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// client of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ReallyNothingToHide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Fraction third = new Fraction(1, 3);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ReallyNothingToHide.HALF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third;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	// will not compile;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				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	// HALF is 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final and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				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	// already assigned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ReallyNothingToHide.HALF.setDenominator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(3);  // works!!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Motivation</a:t>
            </a:r>
            <a:endParaRPr lang="en-US" smtClean="0"/>
          </a:p>
        </p:txBody>
      </p:sp>
      <p:sp>
        <p:nvSpPr>
          <p:cNvPr id="13315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B174FF2-EBCE-4F68-B84F-F2BB28293D3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 game </a:t>
            </a:r>
            <a:r>
              <a:rPr lang="en-CA" dirty="0" err="1" smtClean="0">
                <a:hlinkClick r:id="rId3"/>
              </a:rPr>
              <a:t>Yahtzee</a:t>
            </a:r>
            <a:endParaRPr lang="en-CA" dirty="0" smtClean="0"/>
          </a:p>
          <a:p>
            <a:pPr marL="548958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use the link above to see the rules of the game</a:t>
            </a:r>
          </a:p>
          <a:p>
            <a:pPr marL="548958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why?</a:t>
            </a:r>
          </a:p>
          <a:p>
            <a:pPr marL="548958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opportunity to solve small computational problems that are related to much harder problems</a:t>
            </a:r>
          </a:p>
        </p:txBody>
      </p:sp>
      <p:pic>
        <p:nvPicPr>
          <p:cNvPr id="30722" name="Picture 2" descr="http://fc00.deviantart.net/fs36/i/2008/253/5/d/five_ivory_dice_by_barefootliam_stock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62275" y="2438400"/>
            <a:ext cx="3219450" cy="21463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886200" y="6400801"/>
            <a:ext cx="4817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hlinkClick r:id="rId5"/>
              </a:rPr>
              <a:t>http://barefootliam-stock.deviantart.com/art/five-ivory-dice-97476774</a:t>
            </a:r>
            <a:r>
              <a:rPr lang="en-US" sz="1200" dirty="0" smtClean="0"/>
              <a:t> </a:t>
            </a:r>
          </a:p>
          <a:p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final</a:t>
            </a:r>
            <a:r>
              <a:rPr lang="en-CA" dirty="0" smtClean="0"/>
              <a:t> </a:t>
            </a:r>
            <a:r>
              <a:rPr lang="en-CA" dirty="0" smtClean="0"/>
              <a:t>Fields of </a:t>
            </a:r>
            <a:r>
              <a:rPr lang="en-CA" dirty="0" smtClean="0"/>
              <a:t>Mutable Types</a:t>
            </a:r>
            <a:endParaRPr lang="en-US" dirty="0" smtClean="0"/>
          </a:p>
        </p:txBody>
      </p:sp>
      <p:sp>
        <p:nvSpPr>
          <p:cNvPr id="3174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CC6A41-2189-4995-9BAD-248A3B393C6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</a:t>
            </a:fld>
            <a:endParaRPr lang="en-US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1923345"/>
              </p:ext>
            </p:extLst>
          </p:nvPr>
        </p:nvGraphicFramePr>
        <p:xfrm>
          <a:off x="720725" y="1524000"/>
          <a:ext cx="7470775" cy="33782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108075"/>
                <a:gridCol w="1762275"/>
                <a:gridCol w="827307"/>
                <a:gridCol w="3773118"/>
              </a:tblGrid>
              <a:tr h="37084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b="1" dirty="0" err="1" smtClean="0">
                          <a:latin typeface="Courier New" pitchFamily="49" charset="0"/>
                          <a:cs typeface="Courier New" pitchFamily="49" charset="0"/>
                        </a:rPr>
                        <a:t>ReallyNothingToHide</a:t>
                      </a:r>
                      <a:r>
                        <a:rPr lang="en-CA" sz="1800" b="1" dirty="0" smtClean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CA" sz="1800" b="0" dirty="0" smtClean="0">
                          <a:latin typeface="+mn-lt"/>
                          <a:cs typeface="Courier New" pitchFamily="49" charset="0"/>
                        </a:rPr>
                        <a:t>class</a:t>
                      </a:r>
                      <a:endParaRPr lang="en-US" sz="1800" b="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800" dirty="0" smtClean="0"/>
                        <a:t>final</a:t>
                      </a:r>
                      <a:endParaRPr lang="en-US" sz="1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1800" b="1" dirty="0" smtClean="0">
                          <a:latin typeface="Courier New" pitchFamily="49" charset="0"/>
                          <a:cs typeface="Courier New" pitchFamily="49" charset="0"/>
                        </a:rPr>
                        <a:t>HALF</a:t>
                      </a:r>
                      <a:endParaRPr 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b="1" dirty="0" smtClean="0">
                          <a:latin typeface="Courier New" pitchFamily="49" charset="0"/>
                          <a:cs typeface="Courier New" pitchFamily="49" charset="0"/>
                        </a:rPr>
                        <a:t>192</a:t>
                      </a:r>
                      <a:endParaRPr 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b="1" dirty="0" smtClean="0">
                          <a:latin typeface="Courier New" pitchFamily="49" charset="0"/>
                          <a:cs typeface="Courier New" pitchFamily="49" charset="0"/>
                        </a:rPr>
                        <a:t>700</a:t>
                      </a:r>
                      <a:endParaRPr 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b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  <a:endParaRPr 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1480"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b="1" dirty="0" smtClean="0">
                          <a:latin typeface="Courier New" pitchFamily="49" charset="0"/>
                          <a:cs typeface="Courier New" pitchFamily="49" charset="0"/>
                        </a:rPr>
                        <a:t>700</a:t>
                      </a:r>
                      <a:endParaRPr 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b="1" dirty="0" smtClean="0">
                          <a:latin typeface="Courier New" pitchFamily="49" charset="0"/>
                          <a:cs typeface="Courier New" pitchFamily="49" charset="0"/>
                        </a:rPr>
                        <a:t>Fraction </a:t>
                      </a:r>
                      <a:r>
                        <a:rPr lang="en-CA" sz="1800" b="1" dirty="0" err="1" smtClean="0">
                          <a:latin typeface="Courier New" pitchFamily="49" charset="0"/>
                          <a:cs typeface="Courier New" pitchFamily="49" charset="0"/>
                        </a:rPr>
                        <a:t>obj</a:t>
                      </a:r>
                      <a:endParaRPr 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b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  <a:endParaRPr 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800" dirty="0" smtClean="0"/>
                        <a:t>not </a:t>
                      </a:r>
                      <a:r>
                        <a:rPr lang="en-CA" sz="1800" dirty="0" smtClean="0"/>
                        <a:t>final!</a:t>
                      </a:r>
                      <a:endParaRPr lang="en-US" sz="1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 smtClean="0">
                          <a:latin typeface="Courier New" pitchFamily="49" charset="0"/>
                          <a:cs typeface="Courier New" pitchFamily="49" charset="0"/>
                        </a:rPr>
                        <a:t>numerator</a:t>
                      </a:r>
                      <a:endParaRPr 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800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800" dirty="0" smtClean="0"/>
                        <a:t>not </a:t>
                      </a:r>
                      <a:r>
                        <a:rPr lang="en-CA" sz="1800" dirty="0" smtClean="0"/>
                        <a:t>final!</a:t>
                      </a:r>
                      <a:endParaRPr lang="en-US" sz="1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 smtClean="0">
                          <a:latin typeface="Courier New" pitchFamily="49" charset="0"/>
                          <a:cs typeface="Courier New" pitchFamily="49" charset="0"/>
                        </a:rPr>
                        <a:t>denominator</a:t>
                      </a:r>
                      <a:endParaRPr 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lang="en-US" sz="1800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720725" y="5410200"/>
            <a:ext cx="7702550" cy="609600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ReallyNothingToHide.HALF.setDenominator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(3);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6096000" y="3821111"/>
            <a:ext cx="1048767" cy="369332"/>
            <a:chOff x="6096000" y="3821668"/>
            <a:chExt cx="1048767" cy="368778"/>
          </a:xfrm>
        </p:grpSpPr>
        <p:sp>
          <p:nvSpPr>
            <p:cNvPr id="31797" name="TextBox 9"/>
            <p:cNvSpPr txBox="1">
              <a:spLocks noChangeArrowheads="1"/>
            </p:cNvSpPr>
            <p:nvPr/>
          </p:nvSpPr>
          <p:spPr bwMode="auto">
            <a:xfrm>
              <a:off x="6822243" y="3821668"/>
              <a:ext cx="322524" cy="3687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b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3</a:t>
              </a:r>
              <a:endPara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cxnSp>
          <p:nvCxnSpPr>
            <p:cNvPr id="11" name="Straight Connector 10"/>
            <p:cNvCxnSpPr/>
            <p:nvPr/>
          </p:nvCxnSpPr>
          <p:spPr>
            <a:xfrm flipV="1">
              <a:off x="6096000" y="3886657"/>
              <a:ext cx="533400" cy="1521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final</a:t>
            </a:r>
            <a:r>
              <a:rPr lang="en-CA" dirty="0" smtClean="0"/>
              <a:t> Fields of Mutable Types</a:t>
            </a:r>
            <a:endParaRPr lang="en-US" dirty="0" smtClean="0"/>
          </a:p>
        </p:txBody>
      </p:sp>
      <p:sp>
        <p:nvSpPr>
          <p:cNvPr id="32771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B9D3638-FB6E-474C-9AB8-99803F13629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31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final</a:t>
            </a:r>
            <a:r>
              <a:rPr lang="en-CA" dirty="0" smtClean="0"/>
              <a:t> fields of mutable types are not logically constant; their state can be changed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</p:txBody>
      </p:sp>
      <p:sp>
        <p:nvSpPr>
          <p:cNvPr id="32773" name="TextBox 6"/>
          <p:cNvSpPr txBox="1">
            <a:spLocks noChangeArrowheads="1"/>
          </p:cNvSpPr>
          <p:nvPr/>
        </p:nvSpPr>
        <p:spPr bwMode="auto">
          <a:xfrm>
            <a:off x="720725" y="2209800"/>
            <a:ext cx="7702550" cy="1200150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LastNothingToHide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  public static final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&lt;Integer&gt;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X 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=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				  new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&lt;Integer&gt;();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720725" y="3581400"/>
            <a:ext cx="7702550" cy="2438400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// client of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LastNothingToHide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 err="1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&lt;Integer&gt; y = new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&lt;Integer&gt;();</a:t>
            </a:r>
          </a:p>
          <a:p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LastNothingToHide.X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= y;	// will not compile;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				// attribute is final and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				// previously assigned</a:t>
            </a:r>
          </a:p>
          <a:p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LastNothingToHide.X.add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( 10000 );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				// works!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smtClean="0">
                <a:latin typeface="Courier New" pitchFamily="49" charset="0"/>
                <a:cs typeface="Courier New" pitchFamily="49" charset="0"/>
              </a:rPr>
              <a:t>final</a:t>
            </a:r>
            <a:r>
              <a:rPr lang="en-CA" smtClean="0"/>
              <a:t> Attributes</a:t>
            </a:r>
            <a:endParaRPr lang="en-US" smtClean="0"/>
          </a:p>
        </p:txBody>
      </p:sp>
      <p:sp>
        <p:nvSpPr>
          <p:cNvPr id="33795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1C0D712-9A34-4C9C-8C1F-71F05C73F7F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32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3086100"/>
            <a:ext cx="8229600" cy="12573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avoid using mutable types as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n-CA" dirty="0" smtClean="0"/>
              <a:t> </a:t>
            </a:r>
            <a:r>
              <a:rPr lang="en-CA" dirty="0" smtClean="0"/>
              <a:t>constants</a:t>
            </a:r>
          </a:p>
          <a:p>
            <a:pPr marL="548958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they are not logically constant</a:t>
            </a:r>
            <a:endParaRPr lang="en-CA" dirty="0" smtClean="0"/>
          </a:p>
          <a:p>
            <a:pPr marL="274638" lvl="1" indent="0" eaLnBrk="1" fontAlgn="auto" hangingPunct="1">
              <a:spcAft>
                <a:spcPts val="0"/>
              </a:spcAft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Puzzle</a:t>
            </a:r>
            <a:endParaRPr lang="en-US" dirty="0" smtClean="0"/>
          </a:p>
        </p:txBody>
      </p:sp>
      <p:sp>
        <p:nvSpPr>
          <p:cNvPr id="39939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13ACF5-CDF8-4056-8AC3-BEEE73A33DE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33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58200" cy="4937125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what does the following program print?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CA" sz="1900" b="1" dirty="0" smtClean="0">
                <a:latin typeface="Courier New" pitchFamily="49" charset="0"/>
                <a:cs typeface="Courier New" pitchFamily="49" charset="0"/>
              </a:rPr>
              <a:t>public class What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CA" sz="19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CA" sz="1900" b="1" dirty="0" smtClean="0">
                <a:latin typeface="Courier New" pitchFamily="49" charset="0"/>
                <a:cs typeface="Courier New" pitchFamily="49" charset="0"/>
              </a:rPr>
              <a:t>  public static void main(String[] </a:t>
            </a:r>
            <a:r>
              <a:rPr lang="en-CA" sz="1900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CA" sz="1900" b="1" dirty="0" smtClean="0">
                <a:latin typeface="Courier New" pitchFamily="49" charset="0"/>
                <a:cs typeface="Courier New" pitchFamily="49" charset="0"/>
              </a:rPr>
              <a:t>)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CA" sz="1900" b="1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CA" sz="1900" b="1" dirty="0" smtClean="0">
                <a:latin typeface="Courier New" pitchFamily="49" charset="0"/>
                <a:cs typeface="Courier New" pitchFamily="49" charset="0"/>
              </a:rPr>
              <a:t>    final long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CA" sz="1900" b="1" dirty="0" smtClean="0">
                <a:latin typeface="Courier New" pitchFamily="49" charset="0"/>
                <a:cs typeface="Courier New" pitchFamily="49" charset="0"/>
              </a:rPr>
              <a:t>           MICROS_PER_DAY = 24 * 60 * 60 * 1000 * 1000;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CA" sz="1900" b="1" dirty="0" smtClean="0">
                <a:latin typeface="Courier New" pitchFamily="49" charset="0"/>
                <a:cs typeface="Courier New" pitchFamily="49" charset="0"/>
              </a:rPr>
              <a:t>    final long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CA" sz="1900" b="1" dirty="0" smtClean="0">
                <a:latin typeface="Courier New" pitchFamily="49" charset="0"/>
                <a:cs typeface="Courier New" pitchFamily="49" charset="0"/>
              </a:rPr>
              <a:t>           MILLIS_PER_DAY = 24 * 60 * 60 * 1000;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CA" sz="19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CA" sz="19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CA" sz="1900" b="1" dirty="0" smtClean="0">
                <a:latin typeface="Courier New" pitchFamily="49" charset="0"/>
                <a:cs typeface="Courier New" pitchFamily="49" charset="0"/>
              </a:rPr>
              <a:t>(MICROS_PER_DAY / MILLIS_PER_DAY);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CA" sz="1900" b="1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CA" sz="19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Yahtzee</a:t>
            </a:r>
            <a:r>
              <a:rPr lang="en-US" dirty="0" smtClean="0"/>
              <a:t> Roll Categories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F2C7A0-164C-4881-AB9F-AEA07D0A5DC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 smtClean="0"/>
              <a:t>I gave you a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List&lt;Die&gt;</a:t>
            </a:r>
            <a:r>
              <a:rPr lang="en-US" dirty="0" smtClean="0"/>
              <a:t> containing 5 dice can you write a Java program that determines if the roll belongs to a particular category</a:t>
            </a:r>
            <a:r>
              <a:rPr lang="en-US" dirty="0" smtClean="0"/>
              <a:t>?</a:t>
            </a:r>
          </a:p>
          <a:p>
            <a:pPr lvl="1"/>
            <a:r>
              <a:rPr lang="en-US" sz="1800" dirty="0">
                <a:hlinkClick r:id="rId2"/>
              </a:rPr>
              <a:t>http://www.eecs.yorku.ca/course_archive/2012-13/W/1030/Z/labs/01/doc</a:t>
            </a:r>
            <a:r>
              <a:rPr lang="en-US" sz="1800" dirty="0" smtClean="0">
                <a:hlinkClick r:id="rId2"/>
              </a:rPr>
              <a:t>/</a:t>
            </a:r>
            <a:endParaRPr lang="en-US" sz="1800" dirty="0" smtClean="0"/>
          </a:p>
          <a:p>
            <a:pPr lvl="1"/>
            <a:endParaRPr lang="en-US" dirty="0"/>
          </a:p>
        </p:txBody>
      </p:sp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4445501"/>
              </p:ext>
            </p:extLst>
          </p:nvPr>
        </p:nvGraphicFramePr>
        <p:xfrm>
          <a:off x="457200" y="1371600"/>
          <a:ext cx="82296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41910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Category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Example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Three of a kind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at least three dice having the same 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6-2-3-2-2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Four of a kind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at least four dice having the same 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5-5-5-1-5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Full house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three-of-a-kind and a pair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2-3-3-2-3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Small straight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at least four sequential dice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3-1-3-4-2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Large straight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five sequential dice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5-1-3-4-2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Yahtzee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all five dice having the same 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4-4-4-4-4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Yahtzee</a:t>
            </a:r>
            <a:r>
              <a:rPr lang="en-US" dirty="0" smtClean="0"/>
              <a:t> Roll Categories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F2C7A0-164C-4881-AB9F-AEA07D0A5DC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there are several different approaches that you can use to determine if a roll belongs to a particular category</a:t>
            </a:r>
          </a:p>
          <a:p>
            <a:pPr lvl="1"/>
            <a:r>
              <a:rPr lang="en-US" dirty="0" smtClean="0"/>
              <a:t>try to find a few different approaches for each category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however, starting by sorting the list of dice simplifies the problem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Sorting a List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F2C7A0-164C-4881-AB9F-AEA07D0A5DC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you can sort a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List&lt;Die&gt;</a:t>
            </a:r>
            <a:r>
              <a:rPr lang="en-US" dirty="0" smtClean="0"/>
              <a:t> by using the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sort</a:t>
            </a:r>
            <a:r>
              <a:rPr lang="en-US" dirty="0" smtClean="0"/>
              <a:t> method in the utility class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java.util.Collections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pPr lvl="1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// dice is a List&lt;Die&gt; reference</a:t>
            </a:r>
          </a:p>
          <a:p>
            <a:pPr lvl="1">
              <a:buNone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Collections.sort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(dice);</a:t>
            </a:r>
          </a:p>
          <a:p>
            <a:pPr lvl="1"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Does Sorting Help?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sorting reduces the number of cases that you have to check; consider the category three-of-a-kind</a:t>
            </a:r>
          </a:p>
          <a:p>
            <a:pPr lvl="1"/>
            <a:r>
              <a:rPr lang="en-US" dirty="0" smtClean="0"/>
              <a:t>after sorting the dice you only have to check if one of three cases are true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F2C7A0-164C-4881-AB9F-AEA07D0A5DC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5791200" y="3200400"/>
            <a:ext cx="6096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2743200" y="3200400"/>
            <a:ext cx="6096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505200" y="3200400"/>
            <a:ext cx="6096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267200" y="3200400"/>
            <a:ext cx="6096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029200" y="3200400"/>
            <a:ext cx="6096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5791200" y="4191000"/>
            <a:ext cx="6096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3505200" y="4191000"/>
            <a:ext cx="6096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4267200" y="4191000"/>
            <a:ext cx="6096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5029200" y="4191000"/>
            <a:ext cx="6096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2743200" y="4191000"/>
            <a:ext cx="6096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3505200" y="5181600"/>
            <a:ext cx="6096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4267200" y="5181600"/>
            <a:ext cx="6096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5029200" y="5181600"/>
            <a:ext cx="6096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5791200" y="5181600"/>
            <a:ext cx="6096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2743200" y="5181600"/>
            <a:ext cx="6096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1600200" y="3288268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case 1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600200" y="4278868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case 2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600200" y="5269468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case 3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7162800" y="5029200"/>
            <a:ext cx="1492716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don't care</a:t>
            </a:r>
          </a:p>
          <a:p>
            <a:pPr algn="ctr"/>
            <a:r>
              <a:rPr lang="en-US" dirty="0" smtClean="0"/>
              <a:t>about the</a:t>
            </a:r>
          </a:p>
          <a:p>
            <a:pPr algn="ctr"/>
            <a:r>
              <a:rPr lang="en-US" dirty="0" smtClean="0"/>
              <a:t>values of the</a:t>
            </a:r>
          </a:p>
          <a:p>
            <a:pPr algn="ctr"/>
            <a:r>
              <a:rPr lang="en-US" dirty="0" smtClean="0"/>
              <a:t>blank dice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Three-of-a-kind?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// dice is a List&lt;Die&gt; reference</a:t>
            </a:r>
          </a:p>
          <a:p>
            <a:r>
              <a:rPr lang="en-US" dirty="0" err="1" smtClean="0"/>
              <a:t>Collections.sort</a:t>
            </a:r>
            <a:r>
              <a:rPr lang="en-US" dirty="0" smtClean="0"/>
              <a:t>(dice);</a:t>
            </a:r>
          </a:p>
          <a:p>
            <a:r>
              <a:rPr lang="en-US" dirty="0" err="1" smtClean="0"/>
              <a:t>boolean</a:t>
            </a:r>
            <a:r>
              <a:rPr lang="en-US" dirty="0" smtClean="0"/>
              <a:t> </a:t>
            </a:r>
            <a:r>
              <a:rPr lang="en-US" dirty="0" err="1" smtClean="0"/>
              <a:t>isThreeOfAKind</a:t>
            </a:r>
            <a:r>
              <a:rPr lang="en-US" dirty="0" smtClean="0"/>
              <a:t> =</a:t>
            </a:r>
          </a:p>
          <a:p>
            <a:r>
              <a:rPr lang="en-US" dirty="0" smtClean="0"/>
              <a:t>	</a:t>
            </a:r>
            <a:r>
              <a:rPr lang="en-US" dirty="0" err="1" smtClean="0"/>
              <a:t>dice.get</a:t>
            </a:r>
            <a:r>
              <a:rPr lang="en-US" dirty="0" smtClean="0"/>
              <a:t>(0).</a:t>
            </a:r>
            <a:r>
              <a:rPr lang="en-US" dirty="0" err="1" smtClean="0"/>
              <a:t>getValue</a:t>
            </a:r>
            <a:r>
              <a:rPr lang="en-US" dirty="0" smtClean="0"/>
              <a:t>() == </a:t>
            </a:r>
            <a:r>
              <a:rPr lang="en-US" dirty="0" err="1" smtClean="0"/>
              <a:t>dice.get</a:t>
            </a:r>
            <a:r>
              <a:rPr lang="en-US" dirty="0" smtClean="0"/>
              <a:t>(2).</a:t>
            </a:r>
            <a:r>
              <a:rPr lang="en-US" dirty="0" err="1" smtClean="0"/>
              <a:t>getValue</a:t>
            </a:r>
            <a:r>
              <a:rPr lang="en-US" dirty="0" smtClean="0"/>
              <a:t>() ||</a:t>
            </a:r>
          </a:p>
          <a:p>
            <a:r>
              <a:rPr lang="en-US" dirty="0" smtClean="0"/>
              <a:t>	</a:t>
            </a:r>
            <a:r>
              <a:rPr lang="en-US" dirty="0" err="1" smtClean="0"/>
              <a:t>dice.get</a:t>
            </a:r>
            <a:r>
              <a:rPr lang="en-US" dirty="0" smtClean="0"/>
              <a:t>(1).</a:t>
            </a:r>
            <a:r>
              <a:rPr lang="en-US" dirty="0" err="1" smtClean="0"/>
              <a:t>getValue</a:t>
            </a:r>
            <a:r>
              <a:rPr lang="en-US" dirty="0" smtClean="0"/>
              <a:t>() == </a:t>
            </a:r>
            <a:r>
              <a:rPr lang="en-US" dirty="0" err="1" smtClean="0"/>
              <a:t>dice.get</a:t>
            </a:r>
            <a:r>
              <a:rPr lang="en-US" dirty="0" smtClean="0"/>
              <a:t>(3).</a:t>
            </a:r>
            <a:r>
              <a:rPr lang="en-US" dirty="0" err="1" smtClean="0"/>
              <a:t>getValue</a:t>
            </a:r>
            <a:r>
              <a:rPr lang="en-US" dirty="0" smtClean="0"/>
              <a:t>() ||</a:t>
            </a:r>
          </a:p>
          <a:p>
            <a:r>
              <a:rPr lang="en-US" dirty="0" smtClean="0"/>
              <a:t>	</a:t>
            </a:r>
            <a:r>
              <a:rPr lang="en-US" dirty="0" err="1" smtClean="0"/>
              <a:t>dice.get</a:t>
            </a:r>
            <a:r>
              <a:rPr lang="en-US" dirty="0" smtClean="0"/>
              <a:t>(2).</a:t>
            </a:r>
            <a:r>
              <a:rPr lang="en-US" dirty="0" err="1" smtClean="0"/>
              <a:t>getValue</a:t>
            </a:r>
            <a:r>
              <a:rPr lang="en-US" dirty="0" smtClean="0"/>
              <a:t>() == </a:t>
            </a:r>
            <a:r>
              <a:rPr lang="en-US" dirty="0" err="1" smtClean="0"/>
              <a:t>dice.get</a:t>
            </a:r>
            <a:r>
              <a:rPr lang="en-US" dirty="0" smtClean="0"/>
              <a:t>(4).</a:t>
            </a:r>
            <a:r>
              <a:rPr lang="en-US" dirty="0" err="1" smtClean="0"/>
              <a:t>getValue</a:t>
            </a:r>
            <a:r>
              <a:rPr lang="en-US" dirty="0" smtClean="0"/>
              <a:t>();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F2C7A0-164C-4881-AB9F-AEA07D0A5DC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Sorting in General</a:t>
            </a:r>
            <a:endParaRPr lang="en-US" dirty="0" smtClean="0"/>
          </a:p>
        </p:txBody>
      </p:sp>
      <p:sp>
        <p:nvSpPr>
          <p:cNvPr id="15363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D0C087-6213-463C-8FB5-039BA70A082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sorting seems useful</a:t>
            </a:r>
          </a:p>
          <a:p>
            <a:pPr marL="548958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what other examples can you think of?</a:t>
            </a:r>
          </a:p>
          <a:p>
            <a:pPr marL="548958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how would you implement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Collections.sort</a:t>
            </a:r>
            <a:r>
              <a:rPr lang="en-CA" dirty="0" smtClean="0"/>
              <a:t>?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algn="ctr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in-class sorting contest here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3016</TotalTime>
  <Words>1411</Words>
  <Application>Microsoft Office PowerPoint</Application>
  <PresentationFormat>On-screen Show (4:3)</PresentationFormat>
  <Paragraphs>409</Paragraphs>
  <Slides>33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Origin</vt:lpstr>
      <vt:lpstr>Utilities (Part 1)</vt:lpstr>
      <vt:lpstr>Goals for Today</vt:lpstr>
      <vt:lpstr>Motivation</vt:lpstr>
      <vt:lpstr>Yahtzee Roll Categories</vt:lpstr>
      <vt:lpstr>Yahtzee Roll Categories</vt:lpstr>
      <vt:lpstr>Sorting a List </vt:lpstr>
      <vt:lpstr>Why Does Sorting Help?</vt:lpstr>
      <vt:lpstr>Three-of-a-kind?</vt:lpstr>
      <vt:lpstr>Sorting in General</vt:lpstr>
      <vt:lpstr>Sorting Strategies Tried by Students</vt:lpstr>
      <vt:lpstr>Bad Ways to Sort</vt:lpstr>
      <vt:lpstr>Review: Java Class</vt:lpstr>
      <vt:lpstr>Designing a Class</vt:lpstr>
      <vt:lpstr> A Class for Yahtzee</vt:lpstr>
      <vt:lpstr>Version 1</vt:lpstr>
      <vt:lpstr>Fields </vt:lpstr>
      <vt:lpstr>Fields</vt:lpstr>
      <vt:lpstr>public Fields</vt:lpstr>
      <vt:lpstr>public Fields</vt:lpstr>
      <vt:lpstr>public Fields</vt:lpstr>
      <vt:lpstr>public Fields</vt:lpstr>
      <vt:lpstr>static Fields</vt:lpstr>
      <vt:lpstr>static Fields</vt:lpstr>
      <vt:lpstr>static Field Client Access </vt:lpstr>
      <vt:lpstr>static Attribute Client Access </vt:lpstr>
      <vt:lpstr>final Fields</vt:lpstr>
      <vt:lpstr>final Fields of Primitive Types</vt:lpstr>
      <vt:lpstr>final Fields of Immutable Types</vt:lpstr>
      <vt:lpstr>final Fields of Mutable Types</vt:lpstr>
      <vt:lpstr>final Fields of Mutable Types</vt:lpstr>
      <vt:lpstr>final Fields of Mutable Types</vt:lpstr>
      <vt:lpstr>final Attributes</vt:lpstr>
      <vt:lpstr>Puzzle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Burton Ma</cp:lastModifiedBy>
  <cp:revision>261</cp:revision>
  <dcterms:created xsi:type="dcterms:W3CDTF">2006-08-16T00:00:00Z</dcterms:created>
  <dcterms:modified xsi:type="dcterms:W3CDTF">2013-09-12T17:52:47Z</dcterms:modified>
</cp:coreProperties>
</file>