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63"/>
  </p:notesMasterIdLst>
  <p:sldIdLst>
    <p:sldId id="304" r:id="rId2"/>
    <p:sldId id="331" r:id="rId3"/>
    <p:sldId id="334" r:id="rId4"/>
    <p:sldId id="367" r:id="rId5"/>
    <p:sldId id="305" r:id="rId6"/>
    <p:sldId id="316" r:id="rId7"/>
    <p:sldId id="310" r:id="rId8"/>
    <p:sldId id="335" r:id="rId9"/>
    <p:sldId id="336" r:id="rId10"/>
    <p:sldId id="337" r:id="rId11"/>
    <p:sldId id="338" r:id="rId12"/>
    <p:sldId id="339" r:id="rId13"/>
    <p:sldId id="340" r:id="rId14"/>
    <p:sldId id="341" r:id="rId15"/>
    <p:sldId id="343" r:id="rId16"/>
    <p:sldId id="342" r:id="rId17"/>
    <p:sldId id="344" r:id="rId18"/>
    <p:sldId id="345" r:id="rId19"/>
    <p:sldId id="346" r:id="rId20"/>
    <p:sldId id="317" r:id="rId21"/>
    <p:sldId id="349" r:id="rId22"/>
    <p:sldId id="350" r:id="rId23"/>
    <p:sldId id="351" r:id="rId24"/>
    <p:sldId id="352" r:id="rId25"/>
    <p:sldId id="353" r:id="rId26"/>
    <p:sldId id="354" r:id="rId27"/>
    <p:sldId id="355" r:id="rId28"/>
    <p:sldId id="356" r:id="rId29"/>
    <p:sldId id="357" r:id="rId30"/>
    <p:sldId id="358" r:id="rId31"/>
    <p:sldId id="359" r:id="rId32"/>
    <p:sldId id="360" r:id="rId33"/>
    <p:sldId id="361" r:id="rId34"/>
    <p:sldId id="362" r:id="rId35"/>
    <p:sldId id="363" r:id="rId36"/>
    <p:sldId id="365" r:id="rId37"/>
    <p:sldId id="364" r:id="rId38"/>
    <p:sldId id="366" r:id="rId39"/>
    <p:sldId id="368" r:id="rId40"/>
    <p:sldId id="369" r:id="rId41"/>
    <p:sldId id="370" r:id="rId42"/>
    <p:sldId id="371" r:id="rId43"/>
    <p:sldId id="372" r:id="rId44"/>
    <p:sldId id="373" r:id="rId45"/>
    <p:sldId id="374" r:id="rId46"/>
    <p:sldId id="348" r:id="rId47"/>
    <p:sldId id="315" r:id="rId48"/>
    <p:sldId id="318" r:id="rId49"/>
    <p:sldId id="319" r:id="rId50"/>
    <p:sldId id="320" r:id="rId51"/>
    <p:sldId id="321" r:id="rId52"/>
    <p:sldId id="322" r:id="rId53"/>
    <p:sldId id="323" r:id="rId54"/>
    <p:sldId id="324" r:id="rId55"/>
    <p:sldId id="325" r:id="rId56"/>
    <p:sldId id="326" r:id="rId57"/>
    <p:sldId id="327" r:id="rId58"/>
    <p:sldId id="328" r:id="rId59"/>
    <p:sldId id="329" r:id="rId60"/>
    <p:sldId id="330" r:id="rId61"/>
    <p:sldId id="347" r:id="rId6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83425" autoAdjust="0"/>
  </p:normalViewPr>
  <p:slideViewPr>
    <p:cSldViewPr showGuides="1">
      <p:cViewPr varScale="1">
        <p:scale>
          <a:sx n="70" d="100"/>
          <a:sy n="70" d="100"/>
        </p:scale>
        <p:origin x="-1733" y="-72"/>
      </p:cViewPr>
      <p:guideLst>
        <p:guide orient="horz" pos="2112"/>
        <p:guide orient="horz" pos="1056"/>
        <p:guide pos="2928"/>
        <p:guide pos="16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023F731-F0E2-4B56-AEF5-3B1D860A324D}" type="datetimeFigureOut">
              <a:rPr lang="en-US"/>
              <a:pPr>
                <a:defRPr/>
              </a:pPr>
              <a:t>9/10/2013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CEFC0F5-D01E-4BDB-B97A-321AEBCBF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514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CA" smtClean="0"/>
              <a:t>login 5065</a:t>
            </a: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3D214ED-EA22-499C-A2E2-71B68A67AA2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CSE318</a:t>
            </a:r>
          </a:p>
          <a:p>
            <a:r>
              <a:rPr lang="en-US" dirty="0" smtClean="0"/>
              <a:t>49 + 48 +</a:t>
            </a:r>
            <a:r>
              <a:rPr lang="en-US" baseline="0" dirty="0" smtClean="0"/>
              <a:t> 51 + 48 + 122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EFC0F5-D01E-4BDB-B97A-321AEBCBFAD2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0851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(String s : t)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System.out.println</a:t>
            </a:r>
            <a:r>
              <a:rPr lang="en-US" dirty="0" smtClean="0"/>
              <a:t>(s);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EFC0F5-D01E-4BDB-B97A-321AEBCBFAD2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7017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(</a:t>
            </a:r>
            <a:r>
              <a:rPr lang="en-US" dirty="0" err="1" smtClean="0"/>
              <a:t>Map.Entry</a:t>
            </a:r>
            <a:r>
              <a:rPr lang="en-US" dirty="0" smtClean="0"/>
              <a:t>&lt;String, Integer&gt; e : </a:t>
            </a:r>
            <a:r>
              <a:rPr lang="en-US" dirty="0" err="1" smtClean="0"/>
              <a:t>p.entrySet</a:t>
            </a:r>
            <a:r>
              <a:rPr lang="en-US" dirty="0" smtClean="0"/>
              <a:t>()) 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System.out.println</a:t>
            </a:r>
            <a:r>
              <a:rPr lang="en-US" dirty="0" smtClean="0"/>
              <a:t>(</a:t>
            </a:r>
            <a:r>
              <a:rPr lang="en-US" dirty="0" err="1" smtClean="0"/>
              <a:t>e.getKey</a:t>
            </a:r>
            <a:r>
              <a:rPr lang="en-US" dirty="0" smtClean="0"/>
              <a:t>() + ": " + </a:t>
            </a:r>
            <a:r>
              <a:rPr lang="en-US" dirty="0" err="1" smtClean="0"/>
              <a:t>e.getValue</a:t>
            </a:r>
            <a:r>
              <a:rPr lang="en-US" dirty="0" smtClean="0"/>
              <a:t>());</a:t>
            </a:r>
          </a:p>
          <a:p>
            <a:endParaRPr lang="en-US" dirty="0" smtClean="0"/>
          </a:p>
          <a:p>
            <a:r>
              <a:rPr lang="en-US" dirty="0" smtClean="0"/>
              <a:t>for</a:t>
            </a:r>
            <a:r>
              <a:rPr lang="en-US" baseline="0" dirty="0" smtClean="0"/>
              <a:t> (String s : </a:t>
            </a:r>
            <a:r>
              <a:rPr lang="en-US" baseline="0" dirty="0" err="1" smtClean="0"/>
              <a:t>p.keySet</a:t>
            </a:r>
            <a:r>
              <a:rPr lang="en-US" baseline="0" dirty="0" smtClean="0"/>
              <a:t>())</a:t>
            </a:r>
          </a:p>
          <a:p>
            <a:r>
              <a:rPr lang="en-US" baseline="0" dirty="0" smtClean="0"/>
              <a:t>  </a:t>
            </a:r>
            <a:r>
              <a:rPr lang="en-US" baseline="0" dirty="0" err="1" smtClean="0"/>
              <a:t>System.out.println</a:t>
            </a:r>
            <a:r>
              <a:rPr lang="en-US" baseline="0" dirty="0" smtClean="0"/>
              <a:t>(s + “: “ + </a:t>
            </a:r>
            <a:r>
              <a:rPr lang="en-US" baseline="0" dirty="0" err="1" smtClean="0"/>
              <a:t>p.get</a:t>
            </a:r>
            <a:r>
              <a:rPr lang="en-US" baseline="0" dirty="0" smtClean="0"/>
              <a:t>(s));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EFC0F5-D01E-4BDB-B97A-321AEBCBFAD2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375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1C9536B7-5070-4FE8-8969-96735BFF711A}" type="datetime1">
              <a:rPr lang="en-US"/>
              <a:pPr>
                <a:defRPr/>
              </a:pPr>
              <a:t>9/10/2013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EB637-46E5-474B-87A8-943D007D3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FFB24-9DAC-4841-9FE5-9988D4FE5952}" type="datetime1">
              <a:rPr lang="en-US"/>
              <a:pPr>
                <a:defRPr/>
              </a:pPr>
              <a:t>9/10/2013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408E4-A589-4D68-B66B-E485EEE8F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B897D-065A-495B-A693-41F7384657E0}" type="datetime1">
              <a:rPr lang="en-US"/>
              <a:pPr>
                <a:defRPr/>
              </a:pPr>
              <a:t>9/10/2013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50F3F-66DB-4760-95B4-53ADBD9730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746BD-5C2D-45F8-9643-80DD6C93D1A0}" type="datetime1">
              <a:rPr lang="en-US"/>
              <a:pPr>
                <a:defRPr/>
              </a:pPr>
              <a:t>9/10/2013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90C0F-7E92-4B1C-96AF-477F17E619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C416E-7B5F-4D60-9E88-C94EE6ABD4FF}" type="datetime1">
              <a:rPr lang="en-US"/>
              <a:pPr>
                <a:defRPr/>
              </a:pPr>
              <a:t>9/10/2013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D1E88-C2A3-4ED1-9995-44157ED0F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1EB4B-7C51-46AC-932D-D67EEE298808}" type="datetime1">
              <a:rPr lang="en-US"/>
              <a:pPr>
                <a:defRPr/>
              </a:pPr>
              <a:t>9/10/2013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ACB01-8358-4A41-B4CD-DA7053A8D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F7532-5D15-4FCC-B2F5-45C5FC98F937}" type="datetime1">
              <a:rPr lang="en-US"/>
              <a:pPr>
                <a:defRPr/>
              </a:pPr>
              <a:t>9/10/2013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91AF7-1F67-417D-B218-313F66B35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87031-85B5-447A-AFFF-5502068A3AC8}" type="datetime1">
              <a:rPr lang="en-US"/>
              <a:pPr>
                <a:defRPr/>
              </a:pPr>
              <a:t>9/10/2013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C7A35-55DD-4689-9207-B6A0BCF97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C0ECB-A482-4196-A1C8-9F809A8156DA}" type="datetime1">
              <a:rPr lang="en-US"/>
              <a:pPr>
                <a:defRPr/>
              </a:pPr>
              <a:t>9/10/2013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40DA4-EA63-4CFD-B7EF-F315DAE4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3054A-8BB6-490A-84E7-58FA1248DA5A}" type="datetime1">
              <a:rPr lang="en-US"/>
              <a:pPr>
                <a:defRPr/>
              </a:pPr>
              <a:t>9/10/2013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BFF73-B986-4246-9C14-D7B598317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CCB0-8948-4C41-B7E6-A3A4F76E09E4}" type="datetime1">
              <a:rPr lang="en-US"/>
              <a:pPr>
                <a:defRPr/>
              </a:pPr>
              <a:t>9/10/2013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428A-EF57-4F2A-AB0B-941B91203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3FC54-1274-43A8-805D-F033DB330547}" type="datetime1">
              <a:rPr lang="en-US"/>
              <a:pPr>
                <a:defRPr/>
              </a:pPr>
              <a:t>9/10/2013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23C02-62DE-4DA5-8AA3-D7441D3D8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CFA8FA-C0F0-4F08-B839-A82F484E3877}" type="datetime1">
              <a:rPr lang="en-US"/>
              <a:pPr>
                <a:defRPr/>
              </a:pPr>
              <a:t>9/10/2013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3A1FFE-2D20-4A07-A7DB-C412A0550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16" r:id="rId2"/>
    <p:sldLayoutId id="2147484017" r:id="rId3"/>
    <p:sldLayoutId id="2147484022" r:id="rId4"/>
    <p:sldLayoutId id="2147484018" r:id="rId5"/>
    <p:sldLayoutId id="2147484019" r:id="rId6"/>
    <p:sldLayoutId id="2147484023" r:id="rId7"/>
    <p:sldLayoutId id="2147484024" r:id="rId8"/>
    <p:sldLayoutId id="2147484025" r:id="rId9"/>
    <p:sldLayoutId id="2147484026" r:id="rId10"/>
    <p:sldLayoutId id="2147484020" r:id="rId11"/>
    <p:sldLayoutId id="2147484027" r:id="rId12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bethune.yorku.ca/tutoring/" TargetMode="External"/><Relationship Id="rId2" Type="http://schemas.openxmlformats.org/officeDocument/2006/relationships/hyperlink" Target="http://bethune.yorku.ca/pass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bethune.yorku.ca/classreps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tutorial/java/javaOO/index.html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cse.yorku.ca/project/ACM" TargetMode="External"/><Relationship Id="rId2" Type="http://schemas.openxmlformats.org/officeDocument/2006/relationships/hyperlink" Target="http://icpc.baylor.edu/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ecs.yorku.ca/course/1030" TargetMode="Externa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ecs.yorku.ca/course_archive/2011-12/F/1020/practice.s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9342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CA" b="1" dirty="0" smtClean="0"/>
              <a:t>Introduction to Computer Science II</a:t>
            </a:r>
            <a:br>
              <a:rPr lang="en-CA" b="1" dirty="0" smtClean="0"/>
            </a:b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3"/>
              <a:buNone/>
              <a:defRPr/>
            </a:pPr>
            <a:r>
              <a:rPr lang="en-CA" dirty="0" smtClean="0"/>
              <a:t>CSE1030Z</a:t>
            </a:r>
            <a:endParaRPr lang="en-US" dirty="0"/>
          </a:p>
        </p:txBody>
      </p:sp>
      <p:sp>
        <p:nvSpPr>
          <p:cNvPr id="9220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3214E0D-14DA-42C7-9833-4FFCCA7456D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Should Know from CSE1020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create (using a constructor) and use reference variables</a:t>
            </a:r>
          </a:p>
          <a:p>
            <a:pPr lvl="1"/>
            <a:r>
              <a:rPr lang="en-US" dirty="0" smtClean="0"/>
              <a:t>e.g.,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type.lib.Fraction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java.util.Date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Random</a:t>
            </a:r>
            <a:r>
              <a:rPr lang="en-US" dirty="0" smtClean="0">
                <a:cs typeface="Courier New" pitchFamily="49" charset="0"/>
              </a:rPr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Set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Map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Should Know from CSE1020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understand the difference between primitive and reference types</a:t>
            </a:r>
          </a:p>
          <a:p>
            <a:pPr lvl="1"/>
            <a:r>
              <a:rPr lang="en-US" dirty="0" smtClean="0"/>
              <a:t>memory diagrams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Should Know from CSE1020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understand the difference between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==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Should Know from CSE1020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use class methods (and fields)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e.g.,</a:t>
            </a:r>
            <a:br>
              <a:rPr lang="en-US" dirty="0" smtClean="0"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double value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Math.sqrt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(2.0); </a:t>
            </a:r>
          </a:p>
          <a:p>
            <a:endParaRPr lang="en-US" dirty="0" smtClean="0"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use instance methods (and fields)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e.g.,</a:t>
            </a:r>
            <a:br>
              <a:rPr lang="en-US" dirty="0" smtClean="0">
                <a:cs typeface="Courier New" pitchFamily="49" charset="0"/>
              </a:rPr>
            </a:br>
            <a:r>
              <a:rPr lang="en-US" dirty="0" smtClean="0">
                <a:cs typeface="Courier New" pitchFamily="49" charset="0"/>
              </a:rPr>
              <a:t/>
            </a:r>
            <a:br>
              <a:rPr lang="en-US" dirty="0" smtClean="0"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s = "hello";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t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s.toUpperCase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lvl="1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Should Know from CSE1020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 smtClean="0"/>
              <a:t> statements</a:t>
            </a:r>
          </a:p>
          <a:p>
            <a:r>
              <a:rPr lang="en-US" dirty="0" smtClean="0">
                <a:cs typeface="Courier New" pitchFamily="49" charset="0"/>
              </a:rPr>
              <a:t>e.g.</a:t>
            </a:r>
            <a:br>
              <a:rPr lang="en-US" dirty="0" smtClean="0">
                <a:cs typeface="Courier New" pitchFamily="49" charset="0"/>
              </a:rPr>
            </a:br>
            <a:r>
              <a:rPr lang="en-US" dirty="0" smtClean="0">
                <a:cs typeface="Courier New" pitchFamily="49" charset="0"/>
              </a:rPr>
              <a:t/>
            </a:r>
            <a:br>
              <a:rPr lang="en-US" dirty="0" smtClean="0"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if (grade &gt;= 65) {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("Go to second year");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else {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("Try again");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Should Know from CSE1020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dirty="0" smtClean="0"/>
              <a:t> loops</a:t>
            </a:r>
          </a:p>
          <a:p>
            <a:r>
              <a:rPr lang="en-US" dirty="0" smtClean="0">
                <a:cs typeface="Courier New" pitchFamily="49" charset="0"/>
              </a:rPr>
              <a:t>e.g., for some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 smtClean="0">
                <a:cs typeface="Courier New" pitchFamily="49" charset="0"/>
              </a:rPr>
              <a:t> reference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en-US" dirty="0" smtClean="0">
                <a:cs typeface="Courier New" pitchFamily="49" charset="0"/>
              </a:rPr>
              <a:t> </a:t>
            </a:r>
            <a:br>
              <a:rPr lang="en-US" dirty="0" smtClean="0">
                <a:cs typeface="Courier New" pitchFamily="49" charset="0"/>
              </a:rPr>
            </a:br>
            <a:r>
              <a:rPr lang="en-US" dirty="0" smtClean="0">
                <a:cs typeface="Courier New" pitchFamily="49" charset="0"/>
              </a:rPr>
              <a:t/>
            </a:r>
            <a:br>
              <a:rPr lang="en-US" dirty="0" smtClean="0"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s.length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++) {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char c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s.charAt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if (c == 'a') {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(s + " contains an \'a\'");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break;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848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Should Know from CSE1020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dirty="0" smtClean="0"/>
              <a:t> each loops</a:t>
            </a:r>
          </a:p>
          <a:p>
            <a:r>
              <a:rPr lang="en-US" dirty="0" smtClean="0">
                <a:cs typeface="Courier New" pitchFamily="49" charset="0"/>
              </a:rPr>
              <a:t>e.g., for some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List&lt;String&gt;</a:t>
            </a:r>
            <a:r>
              <a:rPr lang="en-US" dirty="0" smtClean="0">
                <a:cs typeface="Courier New" pitchFamily="49" charset="0"/>
              </a:rPr>
              <a:t> reference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dirty="0" smtClean="0">
                <a:cs typeface="Courier New" pitchFamily="49" charset="0"/>
              </a:rPr>
              <a:t> </a:t>
            </a:r>
            <a:br>
              <a:rPr lang="en-US" dirty="0" smtClean="0">
                <a:cs typeface="Courier New" pitchFamily="49" charset="0"/>
              </a:rPr>
            </a:br>
            <a:r>
              <a:rPr lang="en-US" dirty="0" smtClean="0">
                <a:cs typeface="Courier New" pitchFamily="49" charset="0"/>
              </a:rPr>
              <a:t/>
            </a:r>
            <a:br>
              <a:rPr lang="en-US" dirty="0" smtClean="0"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for (String s : t) {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for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s.length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++) {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char c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s.charAt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if (c == 'a') {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(s + " contains an \'a\'");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break;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}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463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Should Know from CSE1020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>
              <a:cs typeface="Courier New" pitchFamily="49" charset="0"/>
            </a:endParaRPr>
          </a:p>
          <a:p>
            <a:endParaRPr lang="en-US" dirty="0">
              <a:cs typeface="Courier New" pitchFamily="49" charset="0"/>
            </a:endParaRPr>
          </a:p>
          <a:p>
            <a:endParaRPr lang="en-US" dirty="0" smtClean="0"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the difference between aggregation and composition</a:t>
            </a:r>
          </a:p>
          <a:p>
            <a:r>
              <a:rPr lang="en-US" dirty="0" smtClean="0">
                <a:cs typeface="Courier New" pitchFamily="49" charset="0"/>
              </a:rPr>
              <a:t>the differences between aliasing, shallow copying, and deep copying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9783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Should Know from CSE1020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>
              <a:cs typeface="Courier New" pitchFamily="49" charset="0"/>
            </a:endParaRPr>
          </a:p>
          <a:p>
            <a:endParaRPr lang="en-US" dirty="0">
              <a:cs typeface="Courier New" pitchFamily="49" charset="0"/>
            </a:endParaRPr>
          </a:p>
          <a:p>
            <a:endParaRPr lang="en-US" dirty="0" smtClean="0"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inheritance and substitutability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5" name="Picture 4" descr="http://www.cse.yorku.ca/course_archive/2011-12/F/1020/lectures/inheritance.png"/>
          <p:cNvPicPr>
            <a:picLocks noChangeAspect="1" noChangeArrowheads="1"/>
          </p:cNvPicPr>
          <p:nvPr/>
        </p:nvPicPr>
        <p:blipFill>
          <a:blip r:embed="rId2" cstate="print"/>
          <a:srcRect l="56958"/>
          <a:stretch>
            <a:fillRect/>
          </a:stretch>
        </p:blipFill>
        <p:spPr bwMode="auto">
          <a:xfrm>
            <a:off x="5715000" y="1981200"/>
            <a:ext cx="2533650" cy="36099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722516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Should Know from CSE1020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>
              <a:cs typeface="Courier New" pitchFamily="49" charset="0"/>
            </a:endParaRPr>
          </a:p>
          <a:p>
            <a:endParaRPr lang="en-US" dirty="0">
              <a:cs typeface="Courier New" pitchFamily="49" charset="0"/>
            </a:endParaRPr>
          </a:p>
          <a:p>
            <a:endParaRPr lang="en-US" dirty="0" smtClean="0"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what an exception is</a:t>
            </a:r>
          </a:p>
          <a:p>
            <a:r>
              <a:rPr lang="en-US" dirty="0" smtClean="0">
                <a:cs typeface="Courier New" pitchFamily="49" charset="0"/>
              </a:rPr>
              <a:t>the difference between a checked and unchecked exception</a:t>
            </a:r>
          </a:p>
          <a:p>
            <a:r>
              <a:rPr lang="en-US" dirty="0" smtClean="0">
                <a:cs typeface="Courier New" pitchFamily="49" charset="0"/>
              </a:rPr>
              <a:t>how to handle exceptions (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try</a:t>
            </a:r>
            <a:r>
              <a:rPr lang="en-US" dirty="0" smtClean="0">
                <a:cs typeface="Courier New" pitchFamily="49" charset="0"/>
              </a:rPr>
              <a:t>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dirty="0" smtClean="0">
                <a:cs typeface="Courier New" pitchFamily="49" charset="0"/>
              </a:rPr>
              <a:t>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750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Academic Support Programs: Bethune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having trouble with your FSC and LSE courses?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consider using the Academic Support Programs at Bethune College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PASS</a:t>
            </a:r>
          </a:p>
          <a:p>
            <a:pPr marL="823595" lvl="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free, informal, structured, facilitated study groups: </a:t>
            </a:r>
            <a:r>
              <a:rPr lang="en-US" u="sng" dirty="0" smtClean="0">
                <a:hlinkClick r:id="rId2"/>
              </a:rPr>
              <a:t>http://bethune.yorku.ca/pass/</a:t>
            </a:r>
            <a:endParaRPr lang="en-US" u="sng" dirty="0" smtClean="0"/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peer tutoring	</a:t>
            </a:r>
          </a:p>
          <a:p>
            <a:pPr marL="823595" lvl="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free, one-on-one, drop-in tutoring: </a:t>
            </a:r>
            <a:r>
              <a:rPr lang="en-US" u="sng" dirty="0" smtClean="0">
                <a:hlinkClick r:id="rId3"/>
              </a:rPr>
              <a:t>http://bethune.yorku.ca/tutoring/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You Should Know from CSE1020</a:t>
            </a:r>
            <a:endParaRPr lang="en-US" dirty="0" smtClean="0"/>
          </a:p>
        </p:txBody>
      </p:sp>
      <p:sp>
        <p:nvSpPr>
          <p:cNvPr id="1843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B171D53-285D-4253-B3BC-39031E890F3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en-US" dirty="0" smtClean="0"/>
              <a:t>style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800" dirty="0" smtClean="0"/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hairsOnHead</a:t>
            </a:r>
            <a:endParaRPr lang="en-CA" sz="16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public static void main(String[]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Diameter = 17;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 f = 0.5;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double 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areaCovered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=f*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Math.PI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*Diameter*Diameter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d = 200;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double 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numberofhairs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areaCovered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* d;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("The number of hairs on a human head is ");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numberofhairs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93107" y="2057400"/>
            <a:ext cx="3188693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class names should start with a capital letter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5791200" y="2694801"/>
            <a:ext cx="2127505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inconsistent brace alignment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3358895" y="2999601"/>
            <a:ext cx="4679486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variable names should start with a lowercase letter; magic number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3352800" y="3352800"/>
            <a:ext cx="3781805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variable names should be informative; magic number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3352800" y="3990201"/>
            <a:ext cx="3781805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variable names should be informative; magic number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5867400" y="4295001"/>
            <a:ext cx="2783134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variable names should use </a:t>
            </a:r>
            <a:r>
              <a:rPr lang="en-US" sz="1200" dirty="0" err="1" smtClean="0"/>
              <a:t>camelcase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5029200" y="4953000"/>
            <a:ext cx="1657826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inconsistent indenting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7059661" y="3657600"/>
            <a:ext cx="1931939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1 space around operators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Organization of a Java Program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Packages, classes, fields, and methods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This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demonstrate the use of eclipse by solving a CSE1020 </a:t>
            </a:r>
            <a:r>
              <a:rPr lang="en-US" dirty="0" err="1" smtClean="0"/>
              <a:t>eCheck</a:t>
            </a:r>
            <a:r>
              <a:rPr lang="en-US" dirty="0" smtClean="0"/>
              <a:t> problem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review the organization of a typical CSE1020 Java program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improve the organization of the program by writing a method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explain  the organization of a typical Java program that uses packages and multiple classes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eCheck04A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a nutshell:</a:t>
            </a:r>
          </a:p>
          <a:p>
            <a:pPr lvl="1"/>
            <a:r>
              <a:rPr lang="en-US" dirty="0" smtClean="0"/>
              <a:t>write a program that computes the fraction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 x, y, z, and t are proper fractions entered by a user from the command 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937000" y="2336800"/>
          <a:ext cx="12700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3" imgW="634680" imgH="393480" progId="Equation.3">
                  <p:embed/>
                </p:oleObj>
              </mc:Choice>
              <mc:Fallback>
                <p:oleObj name="Equation" r:id="rId3" imgW="63468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7000" y="2336800"/>
                        <a:ext cx="12700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eCheck04A Sample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For each fraction enter its numerator/denominator,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pressing ENTER after each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Enter x</a:t>
            </a:r>
          </a:p>
          <a:p>
            <a:pPr>
              <a:buNone/>
            </a:pP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83</a:t>
            </a:r>
          </a:p>
          <a:p>
            <a:pPr>
              <a:buNone/>
            </a:pP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100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Enter y</a:t>
            </a:r>
          </a:p>
          <a:p>
            <a:pPr>
              <a:buNone/>
            </a:pP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5</a:t>
            </a:r>
          </a:p>
          <a:p>
            <a:pPr>
              <a:buNone/>
            </a:pP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9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Enter z</a:t>
            </a:r>
          </a:p>
          <a:p>
            <a:pPr>
              <a:buNone/>
            </a:pP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667</a:t>
            </a:r>
          </a:p>
          <a:p>
            <a:pPr>
              <a:buNone/>
            </a:pP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1000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Enter t</a:t>
            </a:r>
          </a:p>
          <a:p>
            <a:pPr>
              <a:buNone/>
            </a:pP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-2</a:t>
            </a:r>
          </a:p>
          <a:p>
            <a:pPr>
              <a:buNone/>
            </a:pP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A = 12470/3 = 4156 2/3 = 4156.666666666667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eclipse Demo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you missed this class then you missed this demo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CSE1020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one file</a:t>
            </a: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Check04A.java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4038600" y="2438400"/>
            <a:ext cx="6096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CSE1020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2"/>
                </a:solidFill>
              </a:rPr>
              <a:t>one file</a:t>
            </a:r>
          </a:p>
          <a:p>
            <a:pPr lvl="1"/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Check04A.java</a:t>
            </a:r>
          </a:p>
          <a:p>
            <a:r>
              <a:rPr lang="en-US" dirty="0" smtClean="0"/>
              <a:t>zero or more import statements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95400" y="2057400"/>
            <a:ext cx="2667000" cy="60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3810000" y="2362200"/>
            <a:ext cx="838200" cy="9906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CSE1020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2"/>
                </a:solidFill>
              </a:rPr>
              <a:t>file</a:t>
            </a:r>
          </a:p>
          <a:p>
            <a:pPr lvl="1"/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Check04A.java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zero or more import statements</a:t>
            </a:r>
          </a:p>
          <a:p>
            <a:r>
              <a:rPr lang="en-US" dirty="0" smtClean="0"/>
              <a:t>one class</a:t>
            </a: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Check04A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95400" y="2057400"/>
            <a:ext cx="2667000" cy="60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95400" y="2819400"/>
            <a:ext cx="2667000" cy="2514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3733800" y="3810000"/>
            <a:ext cx="9144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CSE1020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2"/>
                </a:solidFill>
              </a:rPr>
              <a:t>file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Check04A.java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zero or more import statements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one class</a:t>
            </a:r>
          </a:p>
          <a:p>
            <a:pPr lvl="1"/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Check04A</a:t>
            </a:r>
          </a:p>
          <a:p>
            <a:r>
              <a:rPr lang="en-US" dirty="0" smtClean="0"/>
              <a:t>one static method</a:t>
            </a: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main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95400" y="2057400"/>
            <a:ext cx="2667000" cy="60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95400" y="2819400"/>
            <a:ext cx="2667000" cy="2514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3124200"/>
            <a:ext cx="2057400" cy="1828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3429000" y="4648200"/>
            <a:ext cx="12192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Academic Support Programs: Bethune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Bethune College is looking for Class Representatives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 </a:t>
            </a:r>
            <a:r>
              <a:rPr lang="en-US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  <a:hlinkClick r:id="rId2"/>
              </a:rPr>
              <a:t>http://bethune.yorku.ca/classreps/</a:t>
            </a:r>
            <a:endParaRPr lang="en-US" sz="24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Typical Java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/>
              <a:t>one or more files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43000" y="19812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95400" y="21336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>
          <a:xfrm flipH="1" flipV="1">
            <a:off x="3352800" y="1905000"/>
            <a:ext cx="1295400" cy="762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3657600" y="1981200"/>
            <a:ext cx="990600" cy="762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3962400" y="1981200"/>
            <a:ext cx="685800" cy="3048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Typical Java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>
                <a:solidFill>
                  <a:schemeClr val="accent2"/>
                </a:solidFill>
              </a:rPr>
              <a:t>one or more files</a:t>
            </a:r>
          </a:p>
          <a:p>
            <a:r>
              <a:rPr lang="en-US" sz="2400" dirty="0" smtClean="0"/>
              <a:t>one package name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43000" y="19812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95400" y="21336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2362200"/>
            <a:ext cx="26670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4038600" y="2362200"/>
            <a:ext cx="609600" cy="762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Typical Java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>
                <a:solidFill>
                  <a:schemeClr val="accent2"/>
                </a:solidFill>
              </a:rPr>
              <a:t>one or more files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one package name</a:t>
            </a:r>
          </a:p>
          <a:p>
            <a:r>
              <a:rPr lang="en-US" sz="2400" dirty="0" smtClean="0"/>
              <a:t>zero or more import statements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43000" y="19812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95400" y="21336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2362200"/>
            <a:ext cx="26670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600200" y="2590800"/>
            <a:ext cx="2667000" cy="60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4038600" y="2819400"/>
            <a:ext cx="6096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Typical Java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>
                <a:solidFill>
                  <a:schemeClr val="accent2"/>
                </a:solidFill>
              </a:rPr>
              <a:t>one or more files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one package name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more import statements</a:t>
            </a:r>
          </a:p>
          <a:p>
            <a:r>
              <a:rPr lang="en-US" sz="2400" dirty="0" smtClean="0"/>
              <a:t>one class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43000" y="19812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95400" y="21336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2362200"/>
            <a:ext cx="26670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600200" y="2590800"/>
            <a:ext cx="2667000" cy="60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600200" y="3352800"/>
            <a:ext cx="2667000" cy="2286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4038600" y="3581400"/>
            <a:ext cx="6096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Typical Java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>
                <a:solidFill>
                  <a:schemeClr val="accent2"/>
                </a:solidFill>
              </a:rPr>
              <a:t>one or more files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one package name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more import statements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one class</a:t>
            </a:r>
          </a:p>
          <a:p>
            <a:r>
              <a:rPr lang="en-US" sz="2400" dirty="0" smtClean="0"/>
              <a:t>one or more fields (class variables)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43000" y="19812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95400" y="21336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2362200"/>
            <a:ext cx="26670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600200" y="2590800"/>
            <a:ext cx="2667000" cy="60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600200" y="3352800"/>
            <a:ext cx="2667000" cy="2286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905000" y="35052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981200" y="35814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057400" y="36576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3733800" y="3581400"/>
            <a:ext cx="914400" cy="4572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Typical Java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>
                <a:solidFill>
                  <a:schemeClr val="accent2"/>
                </a:solidFill>
              </a:rPr>
              <a:t>one or more files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one package name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more import statements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one class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more fields (class variables)</a:t>
            </a:r>
          </a:p>
          <a:p>
            <a:r>
              <a:rPr lang="en-US" sz="2400" dirty="0" smtClean="0"/>
              <a:t>zero or more more constructors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43000" y="19812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95400" y="21336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2362200"/>
            <a:ext cx="26670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600200" y="2590800"/>
            <a:ext cx="2667000" cy="60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600200" y="3352800"/>
            <a:ext cx="2667000" cy="2286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905000" y="35052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905000" y="3962400"/>
            <a:ext cx="2057400" cy="457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981200" y="35814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057400" y="36576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1981200" y="4038600"/>
            <a:ext cx="2057400" cy="457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2057400" y="4114800"/>
            <a:ext cx="2057400" cy="457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3733800" y="4191000"/>
            <a:ext cx="914400" cy="6858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Typical Java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>
                <a:solidFill>
                  <a:schemeClr val="accent2"/>
                </a:solidFill>
              </a:rPr>
              <a:t>one or more files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one package name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more import statements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one class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more fields (class variables)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more </a:t>
            </a:r>
            <a:r>
              <a:rPr lang="en-US" sz="2400" dirty="0" err="1" smtClean="0">
                <a:solidFill>
                  <a:schemeClr val="accent2"/>
                </a:solidFill>
              </a:rPr>
              <a:t>more</a:t>
            </a:r>
            <a:r>
              <a:rPr lang="en-US" sz="2400" dirty="0" smtClean="0">
                <a:solidFill>
                  <a:schemeClr val="accent2"/>
                </a:solidFill>
              </a:rPr>
              <a:t> constructors</a:t>
            </a:r>
          </a:p>
          <a:p>
            <a:r>
              <a:rPr lang="en-US" sz="2400" dirty="0" smtClean="0"/>
              <a:t>zero or more methods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43000" y="19812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95400" y="21336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2362200"/>
            <a:ext cx="26670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600200" y="2590800"/>
            <a:ext cx="2667000" cy="60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600200" y="3352800"/>
            <a:ext cx="2667000" cy="2286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905000" y="35052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905000" y="3962400"/>
            <a:ext cx="2057400" cy="457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981200" y="35814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057400" y="36576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1981200" y="4038600"/>
            <a:ext cx="2057400" cy="457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2057400" y="4114800"/>
            <a:ext cx="2057400" cy="457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905000" y="4800600"/>
            <a:ext cx="2057400" cy="457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981200" y="4876800"/>
            <a:ext cx="2057400" cy="457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057400" y="4953000"/>
            <a:ext cx="2057400" cy="457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3733800" y="5105400"/>
            <a:ext cx="914400" cy="5334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Typical Java Program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it's actually more complicated than this</a:t>
            </a:r>
          </a:p>
          <a:p>
            <a:pPr lvl="1"/>
            <a:r>
              <a:rPr lang="en-US" dirty="0" smtClean="0"/>
              <a:t>static initialization blocks</a:t>
            </a:r>
          </a:p>
          <a:p>
            <a:pPr lvl="1"/>
            <a:r>
              <a:rPr lang="en-US" dirty="0" smtClean="0"/>
              <a:t>non-static initialization blocks</a:t>
            </a:r>
          </a:p>
          <a:p>
            <a:pPr lvl="1"/>
            <a:r>
              <a:rPr lang="en-US" dirty="0" smtClean="0"/>
              <a:t>classes inside of classes (inside of classes ...)</a:t>
            </a:r>
          </a:p>
          <a:p>
            <a:pPr lvl="1"/>
            <a:r>
              <a:rPr lang="en-US" dirty="0" smtClean="0"/>
              <a:t>classes inside of methods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see </a:t>
            </a:r>
            <a:r>
              <a:rPr lang="en-US" sz="2000" dirty="0" smtClean="0">
                <a:hlinkClick r:id="rId2"/>
              </a:rPr>
              <a:t>http://docs.oracle.com/javase/tutorial/java/javaOO/index.html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8C7A35-55DD-4689-9207-B6A0BCF97446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packages are used to organize Java classes into </a:t>
            </a:r>
            <a:r>
              <a:rPr lang="en-US" dirty="0" smtClean="0"/>
              <a:t>namespaces</a:t>
            </a:r>
          </a:p>
          <a:p>
            <a:r>
              <a:rPr lang="en-US" dirty="0" smtClean="0"/>
              <a:t>a namespace is a container for names</a:t>
            </a:r>
          </a:p>
          <a:p>
            <a:pPr lvl="1"/>
            <a:r>
              <a:rPr lang="en-US" dirty="0" smtClean="0"/>
              <a:t>the namespace also has a name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packages are use to organize related classes and interfaces</a:t>
            </a:r>
          </a:p>
          <a:p>
            <a:pPr lvl="1"/>
            <a:r>
              <a:rPr lang="en-US" dirty="0" smtClean="0"/>
              <a:t>e.g., all of the Java API classes are in the package named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java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991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ACM Programming Contest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http://icpc.baylor.edu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EECS team website</a:t>
            </a:r>
          </a:p>
          <a:p>
            <a:pPr lvl="1"/>
            <a:r>
              <a:rPr lang="en-US" dirty="0" smtClean="0">
                <a:hlinkClick r:id="rId3"/>
              </a:rPr>
              <a:t>https://wiki.cse.yorku.ca/project/ACM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first contest</a:t>
            </a:r>
          </a:p>
          <a:p>
            <a:pPr lvl="1"/>
            <a:r>
              <a:rPr lang="en-US" dirty="0" smtClean="0"/>
              <a:t>Fri Sep 13 at 13:13 in </a:t>
            </a:r>
            <a:r>
              <a:rPr lang="en-US" dirty="0" err="1" smtClean="0"/>
              <a:t>Lassonde</a:t>
            </a:r>
            <a:r>
              <a:rPr lang="en-US" dirty="0" smtClean="0"/>
              <a:t> 1004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0736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packages can contain </a:t>
            </a:r>
            <a:r>
              <a:rPr lang="en-US" sz="2582" dirty="0" err="1" smtClean="0"/>
              <a:t>subpackages</a:t>
            </a:r>
            <a:endParaRPr lang="en-US" sz="2582" dirty="0" smtClean="0"/>
          </a:p>
          <a:p>
            <a:pPr lvl="1"/>
            <a:r>
              <a:rPr lang="en-US" dirty="0" smtClean="0"/>
              <a:t>e.g., the package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java</a:t>
            </a:r>
            <a:r>
              <a:rPr lang="en-US" dirty="0" smtClean="0"/>
              <a:t> contains packages named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lang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util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io</a:t>
            </a:r>
            <a:r>
              <a:rPr lang="en-US" dirty="0" smtClean="0"/>
              <a:t>, etc. </a:t>
            </a:r>
          </a:p>
          <a:p>
            <a:pPr lvl="1"/>
            <a:endParaRPr lang="en-US" dirty="0"/>
          </a:p>
          <a:p>
            <a:r>
              <a:rPr lang="en-US" dirty="0" smtClean="0"/>
              <a:t>the fully qualified name of the </a:t>
            </a:r>
            <a:r>
              <a:rPr lang="en-US" dirty="0" err="1" smtClean="0"/>
              <a:t>subpackage</a:t>
            </a:r>
            <a:r>
              <a:rPr lang="en-US" dirty="0" smtClean="0"/>
              <a:t> is the fully qualified name of the parent package followed by a period followed by the </a:t>
            </a:r>
            <a:r>
              <a:rPr lang="en-US" dirty="0" err="1" smtClean="0"/>
              <a:t>subpackage</a:t>
            </a:r>
            <a:r>
              <a:rPr lang="en-US" dirty="0" smtClean="0"/>
              <a:t> name</a:t>
            </a:r>
          </a:p>
          <a:p>
            <a:pPr lvl="1"/>
            <a:r>
              <a:rPr lang="en-US" dirty="0" smtClean="0"/>
              <a:t>e.g.,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java.lang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java.util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java.io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82166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packages can contain </a:t>
            </a:r>
            <a:r>
              <a:rPr lang="en-US" sz="2582" dirty="0" smtClean="0"/>
              <a:t>classes and interfaces</a:t>
            </a:r>
          </a:p>
          <a:p>
            <a:pPr lvl="1"/>
            <a:r>
              <a:rPr lang="en-US" dirty="0" smtClean="0"/>
              <a:t>e.g., the package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java</a:t>
            </a:r>
            <a:r>
              <a:rPr lang="en-US" dirty="0" err="1" smtClean="0"/>
              <a:t>.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lang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contains the classes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Math</a:t>
            </a:r>
            <a:r>
              <a:rPr lang="en-US" dirty="0" smtClean="0"/>
              <a:t>, etc. </a:t>
            </a:r>
          </a:p>
          <a:p>
            <a:pPr lvl="1"/>
            <a:endParaRPr lang="en-US" dirty="0"/>
          </a:p>
          <a:p>
            <a:r>
              <a:rPr lang="en-US" dirty="0" smtClean="0"/>
              <a:t>the fully qualified name of the class is the fully qualified name of the containing package followed by a period followed by the class name</a:t>
            </a:r>
          </a:p>
          <a:p>
            <a:pPr lvl="1"/>
            <a:r>
              <a:rPr lang="en-US" dirty="0" smtClean="0"/>
              <a:t>e.g.,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java.lang.Object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java.lang.String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java.lang.Math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15932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packages are supposed to ensure that fully qualified names are unique</a:t>
            </a:r>
          </a:p>
          <a:p>
            <a:r>
              <a:rPr lang="en-US" dirty="0" smtClean="0"/>
              <a:t>this allows the compiler to disambiguate classes with the same unqualified name, e.g.,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your.Fraction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f = new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your.Fraction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(1, 3);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type.lib.Fraction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g = new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type.lib.Fraction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(1, 3);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16454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how do we ensure that fully qualified names are unique?</a:t>
            </a:r>
          </a:p>
          <a:p>
            <a:r>
              <a:rPr lang="en-US" dirty="0" smtClean="0"/>
              <a:t>package naming convention</a:t>
            </a:r>
          </a:p>
          <a:p>
            <a:pPr lvl="1"/>
            <a:r>
              <a:rPr lang="en-US" dirty="0" smtClean="0"/>
              <a:t>packages should be organized using your domain name in reverse, e.g.,</a:t>
            </a:r>
          </a:p>
          <a:p>
            <a:pPr lvl="2"/>
            <a:r>
              <a:rPr lang="en-US" dirty="0" smtClean="0"/>
              <a:t>EECS domain name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eecs.yorku.ca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package name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ca.yorku.eecs</a:t>
            </a:r>
            <a:r>
              <a:rPr lang="en-US" dirty="0" smtClean="0"/>
              <a:t> </a:t>
            </a:r>
          </a:p>
          <a:p>
            <a:pPr lvl="2"/>
            <a:endParaRPr lang="en-US" dirty="0"/>
          </a:p>
          <a:p>
            <a:r>
              <a:rPr lang="en-US" dirty="0" smtClean="0"/>
              <a:t>we might consider putting everything for this course under the following package</a:t>
            </a: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ca.yorku.eecs.cse1030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84384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most Java implementations assume that your directory structure matches the package structure, e.g.,</a:t>
            </a:r>
          </a:p>
          <a:p>
            <a:pPr lvl="1"/>
            <a:r>
              <a:rPr lang="en-US" dirty="0" smtClean="0"/>
              <a:t>there is a sequence of folders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\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yorku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\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eecs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\cse1030</a:t>
            </a:r>
            <a:r>
              <a:rPr lang="en-US" dirty="0" smtClean="0"/>
              <a:t> inside the project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dirty="0" smtClean="0"/>
              <a:t> folder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057" y="2857933"/>
            <a:ext cx="4114286" cy="346666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28046" y="2874540"/>
            <a:ext cx="1863011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eclipse workspace folder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1519930" y="3581400"/>
            <a:ext cx="1071127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project folder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939643" y="4591266"/>
            <a:ext cx="1651414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project sources folder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1263192" y="6006408"/>
            <a:ext cx="1327608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Java source files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0856899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For You to do this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get a CSE account if you do not already have one</a:t>
            </a:r>
          </a:p>
          <a:p>
            <a:r>
              <a:rPr lang="en-US" dirty="0" smtClean="0"/>
              <a:t>do Lab 00 to get (re)acquainted with eclipse and the CSE labs</a:t>
            </a:r>
          </a:p>
          <a:p>
            <a:pPr lvl="1"/>
            <a:r>
              <a:rPr lang="en-US" dirty="0" smtClean="0"/>
              <a:t>available tomorrow</a:t>
            </a:r>
          </a:p>
          <a:p>
            <a:r>
              <a:rPr lang="en-US" dirty="0" smtClean="0"/>
              <a:t>review CSE1020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65945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CSE1020 Review Questions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23654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CSE1020 Review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what does the following program print?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public class Puzzle01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public static void main(String[]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("C" + "S" + "E");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('1' + '0' + '3' + '0' + 'z');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US" dirty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95ABA29-8E80-4060-A6D5-7A82CAC0BF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CSE1020 Review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which of the following methods are associated with a class?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static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disjoint(Collection&lt;?&gt; c1, Collection&lt;?&gt; c2)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setIcon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(Icon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newIcon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static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round(double a)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showMessageDialog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(Component parent, Object message)</a:t>
            </a:r>
            <a:endParaRPr lang="en-US" sz="1600" dirty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95ABA29-8E80-4060-A6D5-7A82CAC0BF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CSE1020 Review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what is the return type for each of the following methods?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static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disjoint(Collection&lt;?&gt; c1, Collection&lt;?&gt; c2)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setIcon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(Icon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newIcon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static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round(double a)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showMessageDialog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(Component parent, Object message)</a:t>
            </a:r>
            <a:endParaRPr lang="en-US" sz="1600" dirty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95ABA29-8E80-4060-A6D5-7A82CAC0BF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Who Am I?</a:t>
            </a:r>
            <a:endParaRPr lang="en-US" dirty="0" smtClean="0"/>
          </a:p>
        </p:txBody>
      </p:sp>
      <p:sp>
        <p:nvSpPr>
          <p:cNvPr id="1024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06C142E-FFAB-4FBF-ACA1-2E2098ED625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Dr. Burton Ma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office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err="1" smtClean="0"/>
              <a:t>Lassonde</a:t>
            </a:r>
            <a:r>
              <a:rPr lang="en-CA" dirty="0" smtClean="0"/>
              <a:t> 2046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hours : see syllabus on course web page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>
                <a:cs typeface="Courier New" pitchFamily="49" charset="0"/>
              </a:rPr>
              <a:t>email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burton@cse.yorku.ca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CSE1020 Review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how many parameters do each of the following methods have, and what are their types?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static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disjoint(Collection&lt;?&gt; c1, Collection&lt;?&gt; c2)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setIcon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(Icon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newIcon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static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round(double a)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PrintStream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(String format, Object...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95ABA29-8E80-4060-A6D5-7A82CAC0BF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CSE1020 Review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what is a method precondition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what is a method </a:t>
            </a:r>
            <a:r>
              <a:rPr lang="en-CA" dirty="0" err="1" smtClean="0"/>
              <a:t>postcondition</a:t>
            </a:r>
            <a:r>
              <a:rPr lang="en-CA" dirty="0" smtClean="0"/>
              <a:t>?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what happens if a precondition is violated?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who is responsible if a </a:t>
            </a:r>
            <a:r>
              <a:rPr lang="en-CA" dirty="0" err="1" smtClean="0"/>
              <a:t>postcondition</a:t>
            </a:r>
            <a:r>
              <a:rPr lang="en-CA" dirty="0" smtClean="0"/>
              <a:t> is false?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95ABA29-8E80-4060-A6D5-7A82CAC0BF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CSE1020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type.lib.Fraction</a:t>
            </a:r>
            <a:r>
              <a:rPr lang="en-US" dirty="0" smtClean="0"/>
              <a:t> object has two attributes: a numerator and a denominator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draw the memory diagram for the following program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after line 1 completes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after line 2 completes</a:t>
            </a:r>
            <a:endParaRPr lang="en-CA" sz="1300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600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type.lib.Fraction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public class Fraction1 {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public static void main(String[]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Fraction f = new Fraction(1, 2);   // 1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f.add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(new Fraction(3, 4));         // 2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CSE1020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is an aggregation of one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; it has a method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getY</a:t>
            </a:r>
            <a:r>
              <a:rPr lang="en-US" dirty="0" smtClean="0"/>
              <a:t> that returns a reference to its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</a:t>
            </a:r>
          </a:p>
          <a:p>
            <a:r>
              <a:rPr lang="en-US" dirty="0" smtClean="0"/>
              <a:t>what are the values of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sameState</a:t>
            </a:r>
            <a:r>
              <a:rPr lang="en-US" dirty="0" smtClean="0"/>
              <a:t> and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sameObject</a:t>
            </a:r>
            <a:r>
              <a:rPr lang="en-US" dirty="0" smtClean="0"/>
              <a:t>?</a:t>
            </a:r>
            <a:endParaRPr lang="en-CA" sz="1300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600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Y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= new Y();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X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= new X(y);   // x has a reference to y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sameState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y.equals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x.getY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sameObject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= y ==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x.getY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CSE1020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is an composition of one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; it has a method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getY</a:t>
            </a:r>
            <a:r>
              <a:rPr lang="en-US" dirty="0" smtClean="0"/>
              <a:t> that returns a reference to its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</a:t>
            </a:r>
          </a:p>
          <a:p>
            <a:r>
              <a:rPr lang="en-US" dirty="0" smtClean="0"/>
              <a:t>what are the likely values of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sameState</a:t>
            </a:r>
            <a:r>
              <a:rPr lang="en-US" dirty="0" smtClean="0"/>
              <a:t> and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sameObject</a:t>
            </a:r>
            <a:r>
              <a:rPr lang="en-US" dirty="0" smtClean="0"/>
              <a:t>?</a:t>
            </a:r>
            <a:endParaRPr lang="en-CA" sz="1300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600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Y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= new Y();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X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= new X(y);   // x uses composition with y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sameState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y.equals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x.getY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sameObject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= y ==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x.getY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CSE1020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is an composition of one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; it has a method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getY</a:t>
            </a:r>
            <a:r>
              <a:rPr lang="en-US" dirty="0" smtClean="0"/>
              <a:t> that returns a reference to its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</a:t>
            </a:r>
          </a:p>
          <a:p>
            <a:pPr lvl="1"/>
            <a:r>
              <a:rPr lang="en-US" dirty="0" smtClean="0"/>
              <a:t>furthermore,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is immutable</a:t>
            </a:r>
          </a:p>
          <a:p>
            <a:r>
              <a:rPr lang="en-US" dirty="0" smtClean="0"/>
              <a:t>what are the likely values of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sameState</a:t>
            </a:r>
            <a:r>
              <a:rPr lang="en-US" dirty="0" smtClean="0"/>
              <a:t> and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sameObject</a:t>
            </a:r>
            <a:r>
              <a:rPr lang="en-US" dirty="0" smtClean="0"/>
              <a:t>?</a:t>
            </a:r>
            <a:endParaRPr lang="en-CA" sz="1300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600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Y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= new Y();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X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= new X(y);   // x uses composition with y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sameState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y.equals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x.getY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sameObject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= y ==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x.getY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CSE1020 Review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consider the following UML diagram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which statements are true?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000" dirty="0" smtClean="0"/>
              <a:t> is a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CreditCard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CreditCard</a:t>
            </a:r>
            <a:r>
              <a:rPr lang="en-US" sz="2000" dirty="0" smtClean="0"/>
              <a:t> is an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Object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RewardCard</a:t>
            </a:r>
            <a:r>
              <a:rPr lang="en-US" sz="2000" dirty="0" smtClean="0"/>
              <a:t> is an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Object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RewardCard</a:t>
            </a:r>
            <a:r>
              <a:rPr lang="en-US" sz="2000" dirty="0" smtClean="0"/>
              <a:t> is a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CreditCard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a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CreditCard</a:t>
            </a:r>
            <a:r>
              <a:rPr lang="en-US" sz="2000" dirty="0" smtClean="0"/>
              <a:t> is usable anywhere a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RewardCard</a:t>
            </a:r>
            <a:r>
              <a:rPr lang="en-US" sz="2000" dirty="0" smtClean="0"/>
              <a:t> is required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a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RewardCard</a:t>
            </a:r>
            <a:r>
              <a:rPr lang="en-US" sz="2000" dirty="0" smtClean="0"/>
              <a:t> is usable anywhere a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CreditCard</a:t>
            </a:r>
            <a:r>
              <a:rPr lang="en-US" sz="2000" dirty="0" smtClean="0"/>
              <a:t> is required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  <p:pic>
        <p:nvPicPr>
          <p:cNvPr id="51204" name="Picture 4" descr="http://www.cse.yorku.ca/course_archive/2011-12/F/1020/lectures/inheritance.png"/>
          <p:cNvPicPr>
            <a:picLocks noChangeAspect="1" noChangeArrowheads="1"/>
          </p:cNvPicPr>
          <p:nvPr/>
        </p:nvPicPr>
        <p:blipFill>
          <a:blip r:embed="rId2" cstate="print"/>
          <a:srcRect l="56958"/>
          <a:stretch>
            <a:fillRect/>
          </a:stretch>
        </p:blipFill>
        <p:spPr bwMode="auto">
          <a:xfrm>
            <a:off x="1219200" y="2362200"/>
            <a:ext cx="2533650" cy="36099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CSE1020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dirty="0" smtClean="0"/>
              <a:t> is a reference to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List&lt;String&gt;</a:t>
            </a:r>
            <a:r>
              <a:rPr lang="en-US" dirty="0" smtClean="0"/>
              <a:t> object</a:t>
            </a:r>
          </a:p>
          <a:p>
            <a:r>
              <a:rPr lang="en-US" dirty="0" smtClean="0"/>
              <a:t>write some code that prints out each element of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dirty="0" smtClean="0"/>
              <a:t> </a:t>
            </a:r>
            <a:endParaRPr lang="en-CA" sz="1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CSE1020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dirty="0" smtClean="0"/>
              <a:t> is a reference to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Map&lt;String, Integer&gt;</a:t>
            </a:r>
            <a:r>
              <a:rPr lang="en-US" dirty="0" smtClean="0"/>
              <a:t> object</a:t>
            </a:r>
          </a:p>
          <a:p>
            <a:r>
              <a:rPr lang="en-US" dirty="0" smtClean="0"/>
              <a:t>write some code that prints out each key-value pair of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dirty="0" smtClean="0"/>
              <a:t> </a:t>
            </a:r>
            <a:endParaRPr lang="en-CA" sz="1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CSE1020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consider the UML diagram for Java exceptions: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checked exceptions are subclasses of … ?</a:t>
            </a:r>
          </a:p>
          <a:p>
            <a:r>
              <a:rPr lang="en-US" dirty="0" smtClean="0"/>
              <a:t>unchecked exceptions are subclasses of … 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  <p:pic>
        <p:nvPicPr>
          <p:cNvPr id="59394" name="Picture 2" descr="http://www.cse.yorku.ca/course_archive/2011-12/F/1020/lectures/exceptio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0256" y="1840985"/>
            <a:ext cx="5043488" cy="30236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Course Format</a:t>
            </a:r>
            <a:endParaRPr lang="en-US" dirty="0" smtClean="0"/>
          </a:p>
        </p:txBody>
      </p:sp>
      <p:sp>
        <p:nvSpPr>
          <p:cNvPr id="1024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06C142E-FFAB-4FBF-ACA1-2E2098ED625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everything you need to know is on the course website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 </a:t>
            </a:r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  <a:hlinkClick r:id="rId2"/>
              </a:rPr>
              <a:t>http://www.eecs.yorku.ca/course/1030</a:t>
            </a:r>
            <a:endParaRPr lang="en-US" sz="2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labs start next Tuesday (Sep 17)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CSE1020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 smtClean="0"/>
              <a:t>consider the UML diagram for some common exceptions: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400" dirty="0" smtClean="0"/>
              <a:t>will the following code fragment compile? </a:t>
            </a:r>
          </a:p>
          <a:p>
            <a:pPr>
              <a:buNone/>
            </a:pP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try { // some legal code not shown here }</a:t>
            </a:r>
          </a:p>
          <a:p>
            <a:pPr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catch 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IndexOutOfBoundsException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e) { // not shown }</a:t>
            </a:r>
          </a:p>
          <a:p>
            <a:pPr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catch 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StringIndexOutOfBoundsException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e) { // not shown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  <p:pic>
        <p:nvPicPr>
          <p:cNvPr id="62466" name="Picture 2" descr="http://www.cse.yorku.ca/course_archive/2011-12/F/1020/lectures/exsubstitutabilit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5900" y="1692258"/>
            <a:ext cx="6172200" cy="16605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CSE1020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 smtClean="0"/>
              <a:t>more questions can be found here:</a:t>
            </a:r>
          </a:p>
          <a:p>
            <a:pPr lvl="1"/>
            <a:r>
              <a:rPr lang="en-US" sz="1300" b="1" dirty="0">
                <a:latin typeface="Courier New" pitchFamily="49" charset="0"/>
                <a:cs typeface="Courier New" pitchFamily="49" charset="0"/>
                <a:hlinkClick r:id="rId2"/>
              </a:rPr>
              <a:t>http://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  <a:hlinkClick r:id="rId2"/>
              </a:rPr>
              <a:t>www.eecs.yorku.ca/course_archive/2011-12/F/1020/practice.shtml</a:t>
            </a:r>
            <a:endParaRPr lang="en-US" sz="1300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sz="13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21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CSE1030 Overview</a:t>
            </a:r>
            <a:endParaRPr lang="en-US" smtClean="0"/>
          </a:p>
        </p:txBody>
      </p:sp>
      <p:sp>
        <p:nvSpPr>
          <p:cNvPr id="1741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A831D16-189E-416E-945B-03DE1B31C69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in CSE1020, you learned how to use objects to write Java programs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Java program is made up of one or more interacting objects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each object is an instance of a class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where do the classes come from?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in CSE1030, you will learn how to design and implement classes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introduction to concepts in software engineering and computer science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Should Know from CSE1020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how to read an API</a:t>
            </a:r>
          </a:p>
          <a:p>
            <a:pPr lvl="1"/>
            <a:r>
              <a:rPr lang="en-US" dirty="0" smtClean="0"/>
              <a:t>determine what package a class is located in</a:t>
            </a:r>
          </a:p>
          <a:p>
            <a:pPr lvl="1"/>
            <a:r>
              <a:rPr lang="en-US" dirty="0" smtClean="0"/>
              <a:t>determine what the class/interface/field/method is supposed to do</a:t>
            </a:r>
          </a:p>
          <a:p>
            <a:pPr lvl="1"/>
            <a:r>
              <a:rPr lang="en-US" dirty="0" smtClean="0"/>
              <a:t>determine the name of a method</a:t>
            </a:r>
          </a:p>
          <a:p>
            <a:pPr lvl="1"/>
            <a:r>
              <a:rPr lang="en-US" dirty="0" smtClean="0"/>
              <a:t>determine what types a method requires for its parameters</a:t>
            </a:r>
          </a:p>
          <a:p>
            <a:pPr lvl="1"/>
            <a:r>
              <a:rPr lang="en-US" dirty="0" smtClean="0"/>
              <a:t>determine what type a method returns</a:t>
            </a:r>
          </a:p>
          <a:p>
            <a:pPr lvl="1"/>
            <a:r>
              <a:rPr lang="en-US" dirty="0" smtClean="0"/>
              <a:t>determine what exceptions might be thrown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Should Know from CSE1020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create and use primitive type variables and their associated operators</a:t>
            </a:r>
          </a:p>
          <a:p>
            <a:pPr lvl="1"/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char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2575</TotalTime>
  <Words>2005</Words>
  <Application>Microsoft Office PowerPoint</Application>
  <PresentationFormat>On-screen Show (4:3)</PresentationFormat>
  <Paragraphs>507</Paragraphs>
  <Slides>61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3" baseType="lpstr">
      <vt:lpstr>Origin</vt:lpstr>
      <vt:lpstr>Equation</vt:lpstr>
      <vt:lpstr>Introduction to Computer Science II </vt:lpstr>
      <vt:lpstr>Academic Support Programs: Bethune</vt:lpstr>
      <vt:lpstr>Academic Support Programs: Bethune</vt:lpstr>
      <vt:lpstr>ACM Programming Contest</vt:lpstr>
      <vt:lpstr>Who Am I?</vt:lpstr>
      <vt:lpstr>Course Format</vt:lpstr>
      <vt:lpstr>CSE1030 Overview</vt:lpstr>
      <vt:lpstr>What You Should Know from CSE1020</vt:lpstr>
      <vt:lpstr>What You Should Know from CSE1020</vt:lpstr>
      <vt:lpstr>What You Should Know from CSE1020</vt:lpstr>
      <vt:lpstr>What You Should Know from CSE1020</vt:lpstr>
      <vt:lpstr>What You Should Know from CSE1020</vt:lpstr>
      <vt:lpstr>What You Should Know from CSE1020</vt:lpstr>
      <vt:lpstr>What You Should Know from CSE1020</vt:lpstr>
      <vt:lpstr>What You Should Know from CSE1020</vt:lpstr>
      <vt:lpstr>What You Should Know from CSE1020</vt:lpstr>
      <vt:lpstr>What You Should Know from CSE1020</vt:lpstr>
      <vt:lpstr>What You Should Know from CSE1020</vt:lpstr>
      <vt:lpstr>What You Should Know from CSE1020</vt:lpstr>
      <vt:lpstr>What You Should Know from CSE1020</vt:lpstr>
      <vt:lpstr>Organization of a Java Program</vt:lpstr>
      <vt:lpstr>In This Lecture</vt:lpstr>
      <vt:lpstr>eCheck04A</vt:lpstr>
      <vt:lpstr>eCheck04A Sample Output</vt:lpstr>
      <vt:lpstr>eclipse Demo Here</vt:lpstr>
      <vt:lpstr>Organization of a CSE1020 Program</vt:lpstr>
      <vt:lpstr>Organization of a CSE1020 Program</vt:lpstr>
      <vt:lpstr>Organization of a CSE1020 Program</vt:lpstr>
      <vt:lpstr>Organization of a CSE1020 Program</vt:lpstr>
      <vt:lpstr>Organization of a Typical Java Program</vt:lpstr>
      <vt:lpstr>Organization of a Typical Java Program</vt:lpstr>
      <vt:lpstr>Organization of a Typical Java Program</vt:lpstr>
      <vt:lpstr>Organization of a Typical Java Program</vt:lpstr>
      <vt:lpstr>Organization of a Typical Java Program</vt:lpstr>
      <vt:lpstr>Organization of a Typical Java Program</vt:lpstr>
      <vt:lpstr>Organization of a Typical Java Program</vt:lpstr>
      <vt:lpstr>Organization of a Typical Java Program</vt:lpstr>
      <vt:lpstr>Packages</vt:lpstr>
      <vt:lpstr>Packages</vt:lpstr>
      <vt:lpstr>Packages</vt:lpstr>
      <vt:lpstr>Packages</vt:lpstr>
      <vt:lpstr>Packages</vt:lpstr>
      <vt:lpstr>Packages</vt:lpstr>
      <vt:lpstr>Packages</vt:lpstr>
      <vt:lpstr>Things For You to do this Week</vt:lpstr>
      <vt:lpstr>CSE1020 Review Questions</vt:lpstr>
      <vt:lpstr>CSE1020 Review</vt:lpstr>
      <vt:lpstr>CSE1020 Review</vt:lpstr>
      <vt:lpstr>CSE1020 Review</vt:lpstr>
      <vt:lpstr>CSE1020 Review</vt:lpstr>
      <vt:lpstr>CSE1020 Review</vt:lpstr>
      <vt:lpstr>CSE1020 Review</vt:lpstr>
      <vt:lpstr>CSE1020 Review</vt:lpstr>
      <vt:lpstr>CSE1020 Review</vt:lpstr>
      <vt:lpstr>CSE1020 Review</vt:lpstr>
      <vt:lpstr>CSE1020 Review</vt:lpstr>
      <vt:lpstr>CSE1020 Review</vt:lpstr>
      <vt:lpstr>CSE1020 Review</vt:lpstr>
      <vt:lpstr>CSE1020 Review</vt:lpstr>
      <vt:lpstr>CSE1020 Review</vt:lpstr>
      <vt:lpstr>CSE1020 Review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</cp:lastModifiedBy>
  <cp:revision>197</cp:revision>
  <dcterms:created xsi:type="dcterms:W3CDTF">2006-08-16T00:00:00Z</dcterms:created>
  <dcterms:modified xsi:type="dcterms:W3CDTF">2013-09-10T18:09:25Z</dcterms:modified>
</cp:coreProperties>
</file>