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4"/>
  </p:notesMasterIdLst>
  <p:sldIdLst>
    <p:sldId id="303" r:id="rId2"/>
    <p:sldId id="257" r:id="rId3"/>
    <p:sldId id="296" r:id="rId4"/>
    <p:sldId id="297" r:id="rId5"/>
    <p:sldId id="301" r:id="rId6"/>
    <p:sldId id="298" r:id="rId7"/>
    <p:sldId id="299" r:id="rId8"/>
    <p:sldId id="300" r:id="rId9"/>
    <p:sldId id="279" r:id="rId10"/>
    <p:sldId id="280" r:id="rId11"/>
    <p:sldId id="281" r:id="rId12"/>
    <p:sldId id="293" r:id="rId13"/>
    <p:sldId id="285" r:id="rId14"/>
    <p:sldId id="282" r:id="rId15"/>
    <p:sldId id="283" r:id="rId16"/>
    <p:sldId id="284" r:id="rId17"/>
    <p:sldId id="287" r:id="rId18"/>
    <p:sldId id="289" r:id="rId19"/>
    <p:sldId id="290" r:id="rId20"/>
    <p:sldId id="291" r:id="rId21"/>
    <p:sldId id="294" r:id="rId22"/>
    <p:sldId id="29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194" y="-84"/>
      </p:cViewPr>
      <p:guideLst>
        <p:guide orient="horz" pos="2112"/>
        <p:guide pos="2880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3C4A7C-BA99-4FF1-8131-3865198F5ACA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3CDD37-876C-4828-B992-4F735CCC0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CC735C9-3F83-498B-AB7A-E3FCC44E3F36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9F4FF-A448-4521-B242-F741BA449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85658-F152-46E1-B41D-223B217D8AD0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FA9C2-F928-4258-B8AB-317546B08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A9A04-23C0-4926-A561-C32C92728AFF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A919-BF81-4E45-8A3A-55BB66BE9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4A5E-0AF9-4270-BEFD-324F2627D0F1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EBDBE-149E-4F5D-B4EA-B76FAB984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BC6C0-C3DD-414C-A8B7-794117E90981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AD4B-2D2D-4AF6-9871-DE7219664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481E-EFA0-4AFE-9740-55A16B8DF6FC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26819-10A6-466A-B236-AC8798BA7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1A4A-C94F-4FB4-82AF-3B70467B8033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449B9-002B-4B21-B076-8978610A3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0BC4-CAF6-48DC-AE95-507A1EB3584A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87F1-EFC0-4FC9-8C23-3609E110E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6CD4-060D-4231-9DFB-DB8E752ED07B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7298-7F5B-41A0-9A75-59135221B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253F-2907-4D3E-9DFE-3773E0749604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988D2-7ED7-4535-BE14-885091966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C84D-6AA2-4F8A-9794-CA244995C0B2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BF01-2D0A-44BF-B7A6-9934C0AF0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BF14-561D-4F69-A9F0-E2F69E5845A3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4993F-DFF0-4007-BD8A-C4D5ED758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71F902-688C-4D99-962E-667C3AEE3A93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2DCE49-BD03-49A3-97BC-77FE13406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1" r:id="rId4"/>
    <p:sldLayoutId id="2147484037" r:id="rId5"/>
    <p:sldLayoutId id="2147484038" r:id="rId6"/>
    <p:sldLayoutId id="2147484042" r:id="rId7"/>
    <p:sldLayoutId id="2147484043" r:id="rId8"/>
    <p:sldLayoutId id="2147484044" r:id="rId9"/>
    <p:sldLayoutId id="2147484045" r:id="rId10"/>
    <p:sldLayoutId id="2147484039" r:id="rId11"/>
    <p:sldLayoutId id="214748404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Classes (Part 2)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Implementing non-static features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11E3F9-1651-4E96-8466-D8F5B9CD17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C289A-EA14-4B51-B846-F1748DF28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387600"/>
          <a:ext cx="36576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99860"/>
                <a:gridCol w="1791307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cse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3274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99860"/>
                <a:gridCol w="179130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cseToo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683000"/>
          <a:ext cx="3657600" cy="58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66433"/>
                <a:gridCol w="699860"/>
                <a:gridCol w="179130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cseAlso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0" y="1219200"/>
          <a:ext cx="4114800" cy="217963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areaCode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416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exchangeCode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736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stationCode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5053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3551238"/>
          <a:ext cx="4114800" cy="217963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76400"/>
                <a:gridCol w="609600"/>
                <a:gridCol w="18288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areaCode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416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exchangeCode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736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stationCode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5053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82913" y="2971800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600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82913" y="3352800"/>
            <a:ext cx="598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600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71800" y="3744913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700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Object.equals()</a:t>
            </a:r>
            <a:endParaRPr lang="en-US" smtClean="0"/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0F30C-6803-454F-B172-5507521148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implements an identity check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instance is equal only to itself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true if and only if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most value classes should support logical equality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instance is equal to another instance if their states are equal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two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PhoneNumbers</a:t>
            </a:r>
            <a:r>
              <a:rPr lang="en-CA" dirty="0" smtClean="0"/>
              <a:t> are equal if their area, exchange, and station codes have the same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2A6D6-CF4F-4D84-9C80-43437DC448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685800"/>
            <a:ext cx="8229600" cy="5486400"/>
          </a:xfrm>
        </p:spPr>
        <p:txBody>
          <a:bodyPr/>
          <a:lstStyle/>
          <a:p>
            <a:pPr eaLnBrk="1" hangingPunct="1"/>
            <a:r>
              <a:rPr lang="en-CA" smtClean="0"/>
              <a:t>implementing </a:t>
            </a:r>
            <a:r>
              <a:rPr lang="en-CA" sz="2400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is surprisingly hard</a:t>
            </a:r>
          </a:p>
          <a:p>
            <a:pPr lvl="1" eaLnBrk="1" hangingPunct="1"/>
            <a:r>
              <a:rPr lang="en-CA" sz="2200" smtClean="0"/>
              <a:t>"One would expect that overriding </a:t>
            </a:r>
            <a:r>
              <a:rPr lang="en-CA" sz="2200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smtClean="0"/>
              <a:t>, since it is a fairly common task, should be a piece of cake. The reality is far from that. There is an amazing amount of disagreement in the Java community regarding correct implementation of </a:t>
            </a:r>
            <a:r>
              <a:rPr lang="en-CA" sz="2200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z="2200" smtClean="0"/>
              <a:t>. Look into the best Java source code or open an arbitrary Java textbook and take a look at what you find. Chances are good that you will find several different approaches and a variety of recommendations."</a:t>
            </a:r>
          </a:p>
          <a:p>
            <a:pPr lvl="3" algn="r" eaLnBrk="1" hangingPunct="1"/>
            <a:r>
              <a:rPr lang="en-CA" smtClean="0"/>
              <a:t>Angelika Langer, Secrets of equals() – Part 1</a:t>
            </a:r>
          </a:p>
          <a:p>
            <a:pPr lvl="1" algn="r" eaLnBrk="1" hangingPunct="1"/>
            <a:r>
              <a:rPr lang="en-CA" sz="1200" smtClean="0">
                <a:latin typeface="Courier New" pitchFamily="49" charset="0"/>
                <a:cs typeface="Courier New" pitchFamily="49" charset="0"/>
              </a:rPr>
              <a:t>http://www.angelikalanger.com/Articles/JavaSolutions/SecretsOfEquals/Equals.html</a:t>
            </a:r>
          </a:p>
          <a:p>
            <a:pPr eaLnBrk="1" hangingPunct="1"/>
            <a:r>
              <a:rPr lang="en-CA" smtClean="0"/>
              <a:t>what we are about to do does not always produce the result you might be looking for</a:t>
            </a:r>
          </a:p>
          <a:p>
            <a:pPr lvl="2" eaLnBrk="1" hangingPunct="1"/>
            <a:r>
              <a:rPr lang="en-CA" smtClean="0"/>
              <a:t>but it is always satisfies the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contract</a:t>
            </a:r>
          </a:p>
          <a:p>
            <a:pPr lvl="2" eaLnBrk="1" hangingPunct="1"/>
            <a:r>
              <a:rPr lang="en-CA" smtClean="0"/>
              <a:t>and it's what the notes and textbook do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An Instance is Equal to Itself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F000AF-EF6E-467A-9DF5-F2D5B11DFF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should always be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also,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should always be true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are references to the same object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check if two references are equal using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latin typeface="+mn-lt"/>
                <a:cs typeface="Courier New" pitchFamily="49" charset="0"/>
              </a:rPr>
              <a:t>: Part 1</a:t>
            </a:r>
            <a:endParaRPr lang="en-US" dirty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3403F8-9D93-4C83-9D38-8B110B7927B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r>
              <a:rPr lang="en-CA" smtClean="0"/>
              <a:t>// inside class PhoneNumber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@Override public boolean equals(Object obj)</a:t>
            </a:r>
          </a:p>
          <a:p>
            <a:pPr eaLnBrk="1" hangingPunct="1"/>
            <a:r>
              <a:rPr lang="en-CA" smtClean="0"/>
              <a:t>{</a:t>
            </a:r>
          </a:p>
          <a:p>
            <a:pPr eaLnBrk="1" hangingPunct="1"/>
            <a:r>
              <a:rPr lang="en-CA" smtClean="0"/>
              <a:t>  boolean eq = true;</a:t>
            </a:r>
          </a:p>
          <a:p>
            <a:pPr eaLnBrk="1" hangingPunct="1"/>
            <a:r>
              <a:rPr lang="en-CA" smtClean="0"/>
              <a:t>  if (this == obj) eq = true;</a:t>
            </a:r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  return eq;</a:t>
            </a:r>
          </a:p>
          <a:p>
            <a:pPr eaLnBrk="1" hangingPunct="1"/>
            <a:r>
              <a:rPr lang="en-CA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An Instance is Never Equal to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6EDAA3-B1FD-4268-BCA0-9B6431E588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requires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CA" dirty="0" smtClean="0">
                <a:cs typeface="Courier New" pitchFamily="49" charset="0"/>
              </a:rPr>
              <a:t>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you must not throw an exception if the argument is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so it looks like we have to check for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>
                <a:cs typeface="Courier New" pitchFamily="49" charset="0"/>
              </a:rPr>
              <a:t> argument...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latin typeface="+mn-lt"/>
                <a:cs typeface="Courier New" pitchFamily="49" charset="0"/>
              </a:rPr>
              <a:t>: Part 2</a:t>
            </a:r>
            <a:endParaRPr lang="en-US" dirty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CA" sz="1400" smtClean="0"/>
              <a:t>@Override public boolean equals(Object obj)</a:t>
            </a:r>
          </a:p>
          <a:p>
            <a:pPr eaLnBrk="1" hangingPunct="1"/>
            <a:r>
              <a:rPr lang="en-CA" sz="1400" smtClean="0"/>
              <a:t>{</a:t>
            </a:r>
          </a:p>
          <a:p>
            <a:pPr eaLnBrk="1" hangingPunct="1"/>
            <a:r>
              <a:rPr lang="en-CA" sz="1800" smtClean="0"/>
              <a:t>  </a:t>
            </a:r>
            <a:r>
              <a:rPr lang="en-CA" sz="1400" smtClean="0"/>
              <a:t>boolean eq = true;</a:t>
            </a:r>
          </a:p>
          <a:p>
            <a:pPr eaLnBrk="1" hangingPunct="1"/>
            <a:r>
              <a:rPr lang="en-CA" sz="1800" smtClean="0"/>
              <a:t>  </a:t>
            </a:r>
            <a:r>
              <a:rPr lang="en-CA" sz="1400" smtClean="0"/>
              <a:t>if (this == obj) eq = true;</a:t>
            </a:r>
          </a:p>
          <a:p>
            <a:pPr eaLnBrk="1" hangingPunct="1"/>
            <a:r>
              <a:rPr lang="en-CA" sz="1800" smtClean="0"/>
              <a:t>  else if (obj == null) eq = false;</a:t>
            </a:r>
          </a:p>
          <a:p>
            <a:pPr eaLnBrk="1" hangingPunct="1"/>
            <a:endParaRPr lang="en-CA" sz="1800" smtClean="0"/>
          </a:p>
          <a:p>
            <a:pPr eaLnBrk="1" hangingPunct="1"/>
            <a:endParaRPr lang="en-CA" sz="1800" smtClean="0"/>
          </a:p>
          <a:p>
            <a:pPr eaLnBrk="1" hangingPunct="1"/>
            <a:endParaRPr lang="en-CA" sz="1800" smtClean="0"/>
          </a:p>
          <a:p>
            <a:pPr eaLnBrk="1" hangingPunct="1"/>
            <a:endParaRPr lang="en-CA" sz="1800" smtClean="0"/>
          </a:p>
          <a:p>
            <a:pPr eaLnBrk="1" hangingPunct="1"/>
            <a:endParaRPr lang="en-CA" sz="1800" smtClean="0"/>
          </a:p>
          <a:p>
            <a:pPr eaLnBrk="1" hangingPunct="1"/>
            <a:r>
              <a:rPr lang="en-CA" sz="1800" smtClean="0"/>
              <a:t>  </a:t>
            </a:r>
            <a:r>
              <a:rPr lang="en-CA" sz="1400" smtClean="0"/>
              <a:t>return eq;</a:t>
            </a:r>
          </a:p>
          <a:p>
            <a:pPr eaLnBrk="1" hangingPunct="1"/>
            <a:r>
              <a:rPr lang="en-CA" sz="14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pc="-150" dirty="0" smtClean="0"/>
              <a:t>Instances of the Same Type can be Equal</a:t>
            </a:r>
            <a:endParaRPr lang="en-US" spc="-150" dirty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2B1702-CF82-48E8-9233-B0B49DDF66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implementation of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used in the notes and the textbook is based on the rule that an instance can only be equal to another instance of the same type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at first glance, this sounds reasonable and is easy to implement using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Object.getClass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public final Class&lt;? extends Object&gt;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Returns the runtime class of an object.</a:t>
            </a:r>
            <a:endParaRPr lang="en-CA" sz="2000" b="1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latin typeface="+mn-lt"/>
                <a:cs typeface="Courier New" pitchFamily="49" charset="0"/>
              </a:rPr>
              <a:t>: Part 3</a:t>
            </a:r>
            <a:endParaRPr lang="en-US" dirty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177ADC-B30E-4AF6-9760-EDB288DA3D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CA" sz="1400" smtClean="0"/>
              <a:t>@Override public boolean equals(Object obj)</a:t>
            </a:r>
          </a:p>
          <a:p>
            <a:pPr eaLnBrk="1" hangingPunct="1"/>
            <a:r>
              <a:rPr lang="en-CA" sz="1400" smtClean="0"/>
              <a:t>{</a:t>
            </a:r>
          </a:p>
          <a:p>
            <a:pPr eaLnBrk="1" hangingPunct="1"/>
            <a:r>
              <a:rPr lang="en-CA" sz="1800" smtClean="0"/>
              <a:t>  </a:t>
            </a:r>
            <a:r>
              <a:rPr lang="en-CA" sz="1400" smtClean="0"/>
              <a:t>boolean eq = true;</a:t>
            </a:r>
          </a:p>
          <a:p>
            <a:pPr eaLnBrk="1" hangingPunct="1"/>
            <a:r>
              <a:rPr lang="en-CA" sz="1800" smtClean="0"/>
              <a:t>  </a:t>
            </a:r>
            <a:r>
              <a:rPr lang="en-CA" sz="1400" smtClean="0"/>
              <a:t>if (this == obj) eq = true;</a:t>
            </a:r>
          </a:p>
          <a:p>
            <a:pPr eaLnBrk="1" hangingPunct="1"/>
            <a:r>
              <a:rPr lang="en-CA" sz="1800" smtClean="0"/>
              <a:t>  </a:t>
            </a:r>
            <a:r>
              <a:rPr lang="en-CA" sz="1400" smtClean="0"/>
              <a:t>else if (obj == null) eq = false;</a:t>
            </a:r>
          </a:p>
          <a:p>
            <a:pPr eaLnBrk="1" hangingPunct="1"/>
            <a:r>
              <a:rPr lang="en-CA" sz="1800" smtClean="0"/>
              <a:t>  else if (this.getClass() != obj.getClass()) eq = false;</a:t>
            </a:r>
          </a:p>
          <a:p>
            <a:pPr eaLnBrk="1" hangingPunct="1"/>
            <a:endParaRPr lang="en-CA" sz="1800" smtClean="0"/>
          </a:p>
          <a:p>
            <a:pPr eaLnBrk="1" hangingPunct="1"/>
            <a:endParaRPr lang="en-CA" sz="1800" smtClean="0"/>
          </a:p>
          <a:p>
            <a:pPr eaLnBrk="1" hangingPunct="1"/>
            <a:endParaRPr lang="en-CA" sz="1800" smtClean="0"/>
          </a:p>
          <a:p>
            <a:pPr eaLnBrk="1" hangingPunct="1"/>
            <a:endParaRPr lang="en-CA" sz="1800" smtClean="0"/>
          </a:p>
          <a:p>
            <a:pPr eaLnBrk="1" hangingPunct="1"/>
            <a:r>
              <a:rPr lang="en-CA" sz="1800" smtClean="0"/>
              <a:t>  </a:t>
            </a:r>
            <a:r>
              <a:rPr lang="en-CA" sz="1400" smtClean="0"/>
              <a:t>return eq;</a:t>
            </a:r>
          </a:p>
          <a:p>
            <a:pPr eaLnBrk="1" hangingPunct="1"/>
            <a:r>
              <a:rPr lang="en-CA" sz="14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Instances with Same State are Equal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5A092-F925-451D-81D1-B982833599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the value of the attributes of an object define the state of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instances are equal if all of their attributes are equal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recipe for checking equality of attributes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type is a primitive type other than float or double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type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dirty="0" smtClean="0"/>
              <a:t> use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Float.compare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type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 use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is an array consider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Arrays.equals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the attribute is a reference type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, but beware of attributes that might be null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Goals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finish implementing the immutable class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constructor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4C70F0-C5B8-4F89-BBC8-72F624FF82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latin typeface="+mn-lt"/>
                <a:cs typeface="Courier New" pitchFamily="49" charset="0"/>
              </a:rPr>
              <a:t>: Part 4</a:t>
            </a:r>
            <a:endParaRPr lang="en-US" dirty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64C43-C3A2-4E90-89DA-5226CB4699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r>
              <a:rPr lang="en-CA" sz="1400" smtClean="0"/>
              <a:t>@Override public boolean equals(Object obj)</a:t>
            </a:r>
          </a:p>
          <a:p>
            <a:pPr eaLnBrk="1" hangingPunct="1"/>
            <a:r>
              <a:rPr lang="en-CA" sz="1400" smtClean="0"/>
              <a:t>{</a:t>
            </a:r>
          </a:p>
          <a:p>
            <a:pPr eaLnBrk="1" hangingPunct="1"/>
            <a:r>
              <a:rPr lang="en-CA" sz="1800" smtClean="0"/>
              <a:t>  </a:t>
            </a:r>
            <a:r>
              <a:rPr lang="en-CA" sz="1400" smtClean="0"/>
              <a:t>boolean eq = true;</a:t>
            </a:r>
          </a:p>
          <a:p>
            <a:pPr eaLnBrk="1" hangingPunct="1"/>
            <a:r>
              <a:rPr lang="en-CA" sz="1800" smtClean="0"/>
              <a:t>  </a:t>
            </a:r>
            <a:r>
              <a:rPr lang="en-CA" sz="1400" smtClean="0"/>
              <a:t>if (this == obj) eq = true;</a:t>
            </a:r>
          </a:p>
          <a:p>
            <a:pPr eaLnBrk="1" hangingPunct="1"/>
            <a:r>
              <a:rPr lang="en-CA" sz="1800" smtClean="0"/>
              <a:t>  </a:t>
            </a:r>
            <a:r>
              <a:rPr lang="en-CA" sz="1400" smtClean="0"/>
              <a:t>else if (obj == null) eq = false;</a:t>
            </a:r>
          </a:p>
          <a:p>
            <a:pPr eaLnBrk="1" hangingPunct="1"/>
            <a:r>
              <a:rPr lang="en-CA" sz="1800" smtClean="0"/>
              <a:t>  </a:t>
            </a:r>
            <a:r>
              <a:rPr lang="en-CA" sz="1400" smtClean="0"/>
              <a:t>else if (this.getClass() != obj.getClass()) eq = false;</a:t>
            </a:r>
          </a:p>
          <a:p>
            <a:pPr eaLnBrk="1" hangingPunct="1"/>
            <a:r>
              <a:rPr lang="en-CA" sz="1800" smtClean="0"/>
              <a:t>  else </a:t>
            </a:r>
          </a:p>
          <a:p>
            <a:pPr eaLnBrk="1" hangingPunct="1"/>
            <a:r>
              <a:rPr lang="en-CA" sz="1800" smtClean="0"/>
              <a:t>  {</a:t>
            </a:r>
          </a:p>
          <a:p>
            <a:pPr eaLnBrk="1" hangingPunct="1"/>
            <a:r>
              <a:rPr lang="en-CA" sz="1800" smtClean="0"/>
              <a:t>    PhoneNumber other = (PhoneNumber) obj;</a:t>
            </a:r>
          </a:p>
          <a:p>
            <a:pPr eaLnBrk="1" hangingPunct="1"/>
            <a:r>
              <a:rPr lang="en-CA" sz="1800" smtClean="0"/>
              <a:t>    eq = (this.areaCode     == other.areaCode &amp;&amp;</a:t>
            </a:r>
          </a:p>
          <a:p>
            <a:pPr eaLnBrk="1" hangingPunct="1"/>
            <a:r>
              <a:rPr lang="en-CA" sz="1800" smtClean="0"/>
              <a:t>          this.exchangeCode == other.exchangeCode &amp;&amp;</a:t>
            </a:r>
          </a:p>
          <a:p>
            <a:pPr eaLnBrk="1" hangingPunct="1"/>
            <a:r>
              <a:rPr lang="en-CA" sz="1800" smtClean="0"/>
              <a:t>          this.stationCode  == other.stationCode);</a:t>
            </a:r>
          </a:p>
          <a:p>
            <a:pPr eaLnBrk="1" hangingPunct="1"/>
            <a:r>
              <a:rPr lang="en-CA" sz="1800" smtClean="0"/>
              <a:t>  }</a:t>
            </a:r>
          </a:p>
          <a:p>
            <a:pPr eaLnBrk="1" hangingPunct="1"/>
            <a:r>
              <a:rPr lang="en-CA" sz="1400" smtClean="0"/>
              <a:t>  return eq;</a:t>
            </a:r>
          </a:p>
          <a:p>
            <a:pPr eaLnBrk="1" hangingPunct="1"/>
            <a:r>
              <a:rPr lang="en-CA" sz="14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The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Contract Part 1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568CDF-94B2-406F-B1DF-6E7249AFC6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reference values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is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reflexive : 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object is equal to itself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symmetric :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two objects must agree on whether they are equal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 if and only if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transitive :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a first object is equal to a second, and the second object is equal to a third, then the first object must be equal to the third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,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CA" dirty="0" smtClean="0"/>
              <a:t>, then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must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The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Contract Part 2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F4E902-D7D1-4938-8C0B-BCAB29543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CA" dirty="0" smtClean="0"/>
              <a:t>consistent :</a:t>
            </a:r>
          </a:p>
          <a:p>
            <a:pPr marL="1005840" lvl="2" indent="-45720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repeatedly comparing two objects yields the same result (assuming the state of the objects does not change)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CA" dirty="0" smtClean="0"/>
              <a:t> is always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Constructors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5C6D6-562D-474E-8264-D6CEC417FF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constructors are responsible for initializing instances of a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constructor declaration looks a little bit like a method declaration: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name of a constructor is the same as the class name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constructor may have an access modifier (but no other modifiers)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constructor has an implicit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constructor will often need to validate its arguments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because you generally should avoid creating objects with invalid state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57200" y="5867400"/>
            <a:ext cx="2254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2.2.3], [AJ 4.4]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Parameter Validation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2421C8-4CF2-479E-8680-1E6C73A194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Clr>
                <a:srgbClr val="4D4D4D"/>
              </a:buClr>
            </a:pPr>
            <a:endParaRPr lang="en-CA" sz="180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4D4D4D"/>
              </a:buClr>
            </a:pPr>
            <a:endParaRPr lang="en-CA" sz="1800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4D4D4D"/>
              </a:buClr>
            </a:pPr>
            <a:r>
              <a:rPr lang="en-CA" sz="1800" smtClean="0">
                <a:solidFill>
                  <a:srgbClr val="000000"/>
                </a:solidFill>
              </a:rPr>
              <a:t>public final class PhoneNumber</a:t>
            </a:r>
          </a:p>
          <a:p>
            <a:pPr eaLnBrk="1" hangingPunct="1">
              <a:buClr>
                <a:srgbClr val="4D4D4D"/>
              </a:buClr>
            </a:pPr>
            <a:r>
              <a:rPr lang="en-CA" sz="1800" smtClean="0">
                <a:solidFill>
                  <a:srgbClr val="000000"/>
                </a:solidFill>
              </a:rPr>
              <a:t>{ </a:t>
            </a:r>
            <a:r>
              <a:rPr lang="en-CA" sz="1400" smtClean="0">
                <a:solidFill>
                  <a:srgbClr val="000000"/>
                </a:solidFill>
              </a:rPr>
              <a:t>// version 4; see versions 1, 2, and 3 for attributes and methods</a:t>
            </a:r>
          </a:p>
          <a:p>
            <a:pPr eaLnBrk="1" hangingPunct="1"/>
            <a:endParaRPr lang="en-CA" sz="800" smtClean="0"/>
          </a:p>
          <a:p>
            <a:pPr eaLnBrk="1" hangingPunct="1"/>
            <a:r>
              <a:rPr lang="en-CA" sz="1800" smtClean="0"/>
              <a:t>	public PhoneNumber(int areaCode,</a:t>
            </a:r>
          </a:p>
          <a:p>
            <a:pPr eaLnBrk="1" hangingPunct="1"/>
            <a:r>
              <a:rPr lang="en-CA" sz="1800" smtClean="0"/>
              <a:t>                     int exchangeCode, </a:t>
            </a:r>
          </a:p>
          <a:p>
            <a:pPr eaLnBrk="1" hangingPunct="1"/>
            <a:r>
              <a:rPr lang="en-CA" sz="1800" smtClean="0"/>
              <a:t>                     int stationCode)</a:t>
            </a:r>
            <a:r>
              <a:rPr lang="en-US" sz="1800" smtClean="0"/>
              <a:t> </a:t>
            </a:r>
          </a:p>
          <a:p>
            <a:pPr eaLnBrk="1" hangingPunct="1"/>
            <a:r>
              <a:rPr lang="en-US" sz="1800" smtClean="0"/>
              <a:t>  {</a:t>
            </a:r>
          </a:p>
          <a:p>
            <a:pPr eaLnBrk="1" hangingPunct="1"/>
            <a:r>
              <a:rPr lang="en-CA" sz="1800" smtClean="0"/>
              <a:t>    this.areaCode = (short) areaCode;</a:t>
            </a:r>
          </a:p>
          <a:p>
            <a:pPr eaLnBrk="1" hangingPunct="1"/>
            <a:r>
              <a:rPr lang="en-CA" sz="1800" smtClean="0"/>
              <a:t>    this.exchangeCode = (short) exchangeCode;</a:t>
            </a:r>
          </a:p>
          <a:p>
            <a:pPr eaLnBrk="1" hangingPunct="1"/>
            <a:r>
              <a:rPr lang="en-CA" sz="1800" smtClean="0"/>
              <a:t>    this.stationCode = (short) stationCode;</a:t>
            </a:r>
          </a:p>
          <a:p>
            <a:pPr eaLnBrk="1" hangingPunct="1"/>
            <a:r>
              <a:rPr lang="en-CA" sz="1800" smtClean="0"/>
              <a:t>  }</a:t>
            </a:r>
          </a:p>
        </p:txBody>
      </p:sp>
      <p:sp>
        <p:nvSpPr>
          <p:cNvPr id="8" name="Right Brace 7"/>
          <p:cNvSpPr/>
          <p:nvPr/>
        </p:nvSpPr>
        <p:spPr>
          <a:xfrm>
            <a:off x="6019800" y="2886075"/>
            <a:ext cx="228600" cy="914400"/>
          </a:xfrm>
          <a:prstGeom prst="righ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6361113" y="2886075"/>
            <a:ext cx="1908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>
                <a:solidFill>
                  <a:srgbClr val="0070C0"/>
                </a:solidFill>
                <a:latin typeface="Constantia" pitchFamily="18" charset="0"/>
              </a:rPr>
              <a:t>parameter names</a:t>
            </a:r>
          </a:p>
          <a:p>
            <a:pPr algn="ctr"/>
            <a:r>
              <a:rPr lang="en-CA">
                <a:solidFill>
                  <a:srgbClr val="0070C0"/>
                </a:solidFill>
                <a:latin typeface="Constantia" pitchFamily="18" charset="0"/>
              </a:rPr>
              <a:t>shadow attribute</a:t>
            </a:r>
          </a:p>
          <a:p>
            <a:pPr algn="ctr"/>
            <a:r>
              <a:rPr lang="en-CA">
                <a:solidFill>
                  <a:srgbClr val="0070C0"/>
                </a:solidFill>
                <a:latin typeface="Constantia" pitchFamily="18" charset="0"/>
              </a:rPr>
              <a:t>names</a:t>
            </a:r>
            <a:endParaRPr lang="en-US">
              <a:solidFill>
                <a:srgbClr val="0070C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Parameter Validation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936BF6-64D3-4266-9F4F-34FBC0E347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Clr>
                <a:srgbClr val="4D4D4D"/>
              </a:buClr>
            </a:pPr>
            <a:r>
              <a:rPr lang="en-CA" sz="1400" smtClean="0">
                <a:solidFill>
                  <a:srgbClr val="000000"/>
                </a:solidFill>
              </a:rPr>
              <a:t>public final class PhoneNumber</a:t>
            </a:r>
          </a:p>
          <a:p>
            <a:pPr eaLnBrk="1" hangingPunct="1">
              <a:buClr>
                <a:srgbClr val="4D4D4D"/>
              </a:buClr>
            </a:pPr>
            <a:r>
              <a:rPr lang="en-CA" sz="1400" smtClean="0">
                <a:solidFill>
                  <a:srgbClr val="000000"/>
                </a:solidFill>
              </a:rPr>
              <a:t>{ // version 4; see versions 1, 2, and 3 for attributes and methods</a:t>
            </a:r>
          </a:p>
          <a:p>
            <a:pPr eaLnBrk="1" hangingPunct="1"/>
            <a:endParaRPr lang="en-CA" sz="800" smtClean="0"/>
          </a:p>
          <a:p>
            <a:pPr eaLnBrk="1" hangingPunct="1"/>
            <a:r>
              <a:rPr lang="en-CA" sz="1800" smtClean="0"/>
              <a:t>	public PhoneNumber(int areaCode,</a:t>
            </a:r>
          </a:p>
          <a:p>
            <a:pPr eaLnBrk="1" hangingPunct="1"/>
            <a:r>
              <a:rPr lang="en-CA" sz="1800" smtClean="0"/>
              <a:t>                     int exchangeCode, </a:t>
            </a:r>
          </a:p>
          <a:p>
            <a:pPr eaLnBrk="1" hangingPunct="1"/>
            <a:r>
              <a:rPr lang="en-CA" sz="1800" smtClean="0"/>
              <a:t>                     int stationCode)</a:t>
            </a:r>
            <a:r>
              <a:rPr lang="en-US" sz="1800" smtClean="0"/>
              <a:t> </a:t>
            </a:r>
          </a:p>
          <a:p>
            <a:pPr eaLnBrk="1" hangingPunct="1"/>
            <a:r>
              <a:rPr lang="en-US" sz="1800" smtClean="0"/>
              <a:t>  {</a:t>
            </a:r>
          </a:p>
          <a:p>
            <a:pPr eaLnBrk="1" hangingPunct="1"/>
            <a:r>
              <a:rPr lang="en-CA" sz="1800" smtClean="0"/>
              <a:t>    </a:t>
            </a:r>
            <a:r>
              <a:rPr lang="en-CA" sz="1800" smtClean="0">
                <a:solidFill>
                  <a:srgbClr val="FF0000"/>
                </a:solidFill>
              </a:rPr>
              <a:t>rangeCheck(areaCode, 999, "area code");</a:t>
            </a:r>
          </a:p>
          <a:p>
            <a:pPr eaLnBrk="1" hangingPunct="1"/>
            <a:r>
              <a:rPr lang="en-CA" sz="1800" smtClean="0">
                <a:solidFill>
                  <a:srgbClr val="FF0000"/>
                </a:solidFill>
              </a:rPr>
              <a:t>    rangeCheck(exchangeCode, 999, "exchange code");</a:t>
            </a:r>
          </a:p>
          <a:p>
            <a:pPr eaLnBrk="1" hangingPunct="1"/>
            <a:r>
              <a:rPr lang="en-CA" sz="1800" smtClean="0">
                <a:solidFill>
                  <a:srgbClr val="FF0000"/>
                </a:solidFill>
              </a:rPr>
              <a:t>    rangeCheck(stationCode, 9999, "station code");</a:t>
            </a:r>
          </a:p>
          <a:p>
            <a:pPr eaLnBrk="1" hangingPunct="1"/>
            <a:r>
              <a:rPr lang="en-CA" sz="1800" smtClean="0"/>
              <a:t>    this.areaCode = (short) areaCode;</a:t>
            </a:r>
          </a:p>
          <a:p>
            <a:pPr eaLnBrk="1" hangingPunct="1"/>
            <a:r>
              <a:rPr lang="en-CA" sz="1800" smtClean="0"/>
              <a:t>    this.exchangeCode = (short) exchangeCode;</a:t>
            </a:r>
          </a:p>
          <a:p>
            <a:pPr eaLnBrk="1" hangingPunct="1"/>
            <a:r>
              <a:rPr lang="en-CA" sz="1800" smtClean="0"/>
              <a:t>    this.stationCode = (short) stationCode;</a:t>
            </a:r>
          </a:p>
          <a:p>
            <a:pPr eaLnBrk="1" hangingPunct="1"/>
            <a:r>
              <a:rPr lang="en-CA" sz="1800" smtClean="0"/>
              <a:t>  }</a:t>
            </a:r>
          </a:p>
        </p:txBody>
      </p:sp>
      <p:sp>
        <p:nvSpPr>
          <p:cNvPr id="8" name="Right Brace 7"/>
          <p:cNvSpPr/>
          <p:nvPr/>
        </p:nvSpPr>
        <p:spPr>
          <a:xfrm>
            <a:off x="6019800" y="2057400"/>
            <a:ext cx="228600" cy="914400"/>
          </a:xfrm>
          <a:prstGeom prst="righ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6361113" y="2057400"/>
            <a:ext cx="1908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>
                <a:solidFill>
                  <a:srgbClr val="0070C0"/>
                </a:solidFill>
                <a:latin typeface="Constantia" pitchFamily="18" charset="0"/>
              </a:rPr>
              <a:t>parameter names</a:t>
            </a:r>
          </a:p>
          <a:p>
            <a:pPr algn="ctr"/>
            <a:r>
              <a:rPr lang="en-CA">
                <a:solidFill>
                  <a:srgbClr val="0070C0"/>
                </a:solidFill>
                <a:latin typeface="Constantia" pitchFamily="18" charset="0"/>
              </a:rPr>
              <a:t>shadow attribute</a:t>
            </a:r>
          </a:p>
          <a:p>
            <a:pPr algn="ctr"/>
            <a:r>
              <a:rPr lang="en-CA">
                <a:solidFill>
                  <a:srgbClr val="0070C0"/>
                </a:solidFill>
                <a:latin typeface="Constantia" pitchFamily="18" charset="0"/>
              </a:rPr>
              <a:t>names</a:t>
            </a:r>
            <a:endParaRPr lang="en-US">
              <a:solidFill>
                <a:srgbClr val="0070C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3644EB-536A-44F0-8BDA-177F9DFE9A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sz="1800" smtClean="0"/>
          </a:p>
          <a:p>
            <a:pPr eaLnBrk="1" hangingPunct="1"/>
            <a:r>
              <a:rPr lang="en-CA" sz="1800" smtClean="0"/>
              <a:t>  private static void rangeCheck(int num,</a:t>
            </a:r>
          </a:p>
          <a:p>
            <a:pPr eaLnBrk="1" hangingPunct="1"/>
            <a:r>
              <a:rPr lang="en-CA" sz="1800" smtClean="0"/>
              <a:t>                                 int max,</a:t>
            </a:r>
          </a:p>
          <a:p>
            <a:pPr eaLnBrk="1" hangingPunct="1"/>
            <a:r>
              <a:rPr lang="en-CA" sz="1800" smtClean="0"/>
              <a:t>                                 String name)</a:t>
            </a:r>
          </a:p>
          <a:p>
            <a:pPr eaLnBrk="1" hangingPunct="1"/>
            <a:r>
              <a:rPr lang="en-US" sz="1800" smtClean="0"/>
              <a:t>  {</a:t>
            </a:r>
          </a:p>
          <a:p>
            <a:pPr eaLnBrk="1" hangingPunct="1"/>
            <a:r>
              <a:rPr lang="pt-BR" sz="1800" smtClean="0"/>
              <a:t>    if (num &lt; 0 || num &gt; max)</a:t>
            </a:r>
          </a:p>
          <a:p>
            <a:pPr eaLnBrk="1" hangingPunct="1"/>
            <a:r>
              <a:rPr lang="en-US" sz="1800" smtClean="0"/>
              <a:t>    {</a:t>
            </a:r>
          </a:p>
          <a:p>
            <a:pPr eaLnBrk="1" hangingPunct="1"/>
            <a:r>
              <a:rPr lang="en-US" sz="1800" smtClean="0"/>
              <a:t>      throw</a:t>
            </a:r>
          </a:p>
          <a:p>
            <a:pPr eaLnBrk="1" hangingPunct="1"/>
            <a:r>
              <a:rPr lang="en-US" sz="1800" smtClean="0"/>
              <a:t>        new IllegalArgumentException(name + " : " + num);</a:t>
            </a:r>
          </a:p>
          <a:p>
            <a:pPr eaLnBrk="1" hangingPunct="1"/>
            <a:r>
              <a:rPr lang="en-US" sz="1800" smtClean="0"/>
              <a:t>    }</a:t>
            </a:r>
          </a:p>
          <a:p>
            <a:pPr eaLnBrk="1" hangingPunct="1"/>
            <a:r>
              <a:rPr lang="en-US" sz="1800" smtClean="0"/>
              <a:t>  }</a:t>
            </a:r>
          </a:p>
          <a:p>
            <a:pPr eaLnBrk="1" hangingPunct="1"/>
            <a:endParaRPr lang="en-CA" sz="1800" smtClean="0"/>
          </a:p>
          <a:p>
            <a:pPr eaLnBrk="1" hangingPunct="1"/>
            <a:r>
              <a:rPr lang="en-CA" sz="1400" smtClean="0"/>
              <a:t>}</a:t>
            </a: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Constructor Overloading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369CAB-76F6-467E-9962-7798AB7652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you can overload constructors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720725" y="1828800"/>
            <a:ext cx="7702550" cy="419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in PhoneNumber class; exercises for the student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PhoneNumber(String areaCode,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           String exchangeCode,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           String stationCode)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PhoneNumber(String phoneNum)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assume phoneNum looks like (ABC) XYZ-IJKL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Copy Constructor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85B79E-C80F-4972-A877-8AAAF7698F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i="1" dirty="0" smtClean="0"/>
              <a:t>copy constructor</a:t>
            </a:r>
            <a:r>
              <a:rPr lang="en-CA" dirty="0" smtClean="0"/>
              <a:t> is a notable overload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a class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the copy constructor looks like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                    public X(X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copy constructor creates an object by copying another object of the same type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don't need (and should not declare) a copy constructor for immutable types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457200" y="5867400"/>
            <a:ext cx="153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[AJ p 301-307]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latin typeface="+mn-lt"/>
                <a:cs typeface="Courier New" pitchFamily="49" charset="0"/>
              </a:rPr>
              <a:t>Overriding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CECC7-3144-4949-9E17-6FE1CBBF03B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write a value class that extends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>
                <a:cs typeface="Courier New" pitchFamily="49" charset="0"/>
              </a:rPr>
              <a:t> but you do not override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happens when a client tries to use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?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is called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048000"/>
            <a:ext cx="7702550" cy="3124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PhoneNumber client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cse = new PhoneNumber(416, 736, 5053);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cse.equals(cse) );       // true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cseToo = cse;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cseToo.equals(cse) );    // true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cseAlso = new PhoneNumber(416, 736, 5053);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cseAlso.equals(cse) );   // false!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5622925" y="6324600"/>
            <a:ext cx="291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2.2.4], [AJ p 450-455]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2797</TotalTime>
  <Words>1266</Words>
  <Application>Microsoft Office PowerPoint</Application>
  <PresentationFormat>On-screen Show (4:3)</PresentationFormat>
  <Paragraphs>263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Constantia</vt:lpstr>
      <vt:lpstr>Wingdings 3</vt:lpstr>
      <vt:lpstr>Wingdings</vt:lpstr>
      <vt:lpstr>Courier New</vt:lpstr>
      <vt:lpstr>Origin</vt:lpstr>
      <vt:lpstr>Classes (Part 2)</vt:lpstr>
      <vt:lpstr>Goals</vt:lpstr>
      <vt:lpstr>Constructors</vt:lpstr>
      <vt:lpstr>No Parameter Validation</vt:lpstr>
      <vt:lpstr>With Parameter Validation</vt:lpstr>
      <vt:lpstr>Slide 6</vt:lpstr>
      <vt:lpstr>Constructor Overloading</vt:lpstr>
      <vt:lpstr>Copy Constructor</vt:lpstr>
      <vt:lpstr>Overriding equals()</vt:lpstr>
      <vt:lpstr>Slide 10</vt:lpstr>
      <vt:lpstr>Object.equals()</vt:lpstr>
      <vt:lpstr>Slide 12</vt:lpstr>
      <vt:lpstr>An Instance is Equal to Itself</vt:lpstr>
      <vt:lpstr>PhoneNumber.equals(): Part 1</vt:lpstr>
      <vt:lpstr>An Instance is Never Equal to null </vt:lpstr>
      <vt:lpstr>PhoneNumber.equals(): Part 2</vt:lpstr>
      <vt:lpstr>Instances of the Same Type can be Equal</vt:lpstr>
      <vt:lpstr>PhoneNumber.equals(): Part 3</vt:lpstr>
      <vt:lpstr>Instances with Same State are Equal</vt:lpstr>
      <vt:lpstr>PhoneNumber.equals(): Part 4</vt:lpstr>
      <vt:lpstr>The equals() Contract Part 1</vt:lpstr>
      <vt:lpstr>The equals() Contract Part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247</cp:revision>
  <dcterms:created xsi:type="dcterms:W3CDTF">2006-08-16T00:00:00Z</dcterms:created>
  <dcterms:modified xsi:type="dcterms:W3CDTF">2013-01-11T04:08:04Z</dcterms:modified>
</cp:coreProperties>
</file>