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99" r:id="rId3"/>
    <p:sldId id="300" r:id="rId4"/>
    <p:sldId id="304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Worked Problems: Spatial </a:t>
            </a:r>
            <a:r>
              <a:rPr lang="en-CA" dirty="0" smtClean="0"/>
              <a:t>Descriptions and Coordinate 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Suppose that you have:</a:t>
            </a:r>
          </a:p>
          <a:p>
            <a:pPr marL="788670" lvl="1" indent="-514350"/>
            <a:r>
              <a:rPr lang="en-US" dirty="0" smtClean="0"/>
              <a:t>frames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 and {2}</a:t>
            </a:r>
            <a:endParaRPr lang="en-US" dirty="0" smtClean="0"/>
          </a:p>
          <a:p>
            <a:pPr marL="788670" lvl="1" indent="-514350"/>
            <a:r>
              <a:rPr lang="en-US" dirty="0" smtClean="0"/>
              <a:t>the pose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{2} relative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}, </a:t>
            </a:r>
            <a:endParaRPr lang="en-US" dirty="0" smtClean="0"/>
          </a:p>
          <a:p>
            <a:pPr marL="788670" lvl="1" indent="-514350"/>
            <a:r>
              <a:rPr lang="en-US" dirty="0" smtClean="0"/>
              <a:t>a rigid transformation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defined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What is the rigid transformation expressed in frame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4800600" y="1752600"/>
          <a:ext cx="365760" cy="421640"/>
        </p:xfrm>
        <a:graphic>
          <a:graphicData uri="http://schemas.openxmlformats.org/presentationml/2006/ole">
            <p:oleObj spid="_x0000_s121858" name="Equation" r:id="rId3" imgW="228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Prove that every rigid transformation is angle preserving; i.e., if you apply the same rigid transformation to two vectors then the angle between the vectors remains the same.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Find the rigid transformation that produces rotation about a unit axis     that passes through the point    (instead of passing through the origin)</a:t>
            </a:r>
            <a:endParaRPr lang="en-US" dirty="0"/>
          </a:p>
        </p:txBody>
      </p:sp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1955800" y="1219200"/>
          <a:ext cx="254000" cy="498475"/>
        </p:xfrm>
        <a:graphic>
          <a:graphicData uri="http://schemas.openxmlformats.org/presentationml/2006/ole">
            <p:oleObj spid="_x0000_s123906" name="Equation" r:id="rId3" imgW="126720" imgH="215640" progId="Equation.3">
              <p:embed/>
            </p:oleObj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6273800" y="1371600"/>
          <a:ext cx="304800" cy="381000"/>
        </p:xfrm>
        <a:graphic>
          <a:graphicData uri="http://schemas.openxmlformats.org/presentationml/2006/ole">
            <p:oleObj spid="_x0000_s123907" name="Equation" r:id="rId4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Implement </a:t>
            </a:r>
            <a:r>
              <a:rPr lang="en-US" dirty="0" err="1" smtClean="0"/>
              <a:t>Matlab</a:t>
            </a:r>
            <a:r>
              <a:rPr lang="en-US" dirty="0" smtClean="0"/>
              <a:t> functions that return the 4x4 homogeneous matrix for a user-specified:</a:t>
            </a:r>
          </a:p>
          <a:p>
            <a:pPr marL="788670" lvl="1" indent="-514350"/>
            <a:r>
              <a:rPr lang="en-US" dirty="0" smtClean="0"/>
              <a:t>translation</a:t>
            </a:r>
          </a:p>
          <a:p>
            <a:pPr marL="788670" lvl="1" indent="-514350"/>
            <a:r>
              <a:rPr lang="en-US" dirty="0" smtClean="0"/>
              <a:t>rotation of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 radians about x-axis</a:t>
            </a:r>
          </a:p>
          <a:p>
            <a:pPr marL="788670" lvl="1" indent="-514350"/>
            <a:r>
              <a:rPr lang="en-US" dirty="0" smtClean="0"/>
              <a:t>rotation </a:t>
            </a:r>
            <a:r>
              <a:rPr lang="en-US" dirty="0" smtClean="0"/>
              <a:t>of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 radians </a:t>
            </a:r>
            <a:r>
              <a:rPr lang="en-US" dirty="0" smtClean="0"/>
              <a:t>about y-axis</a:t>
            </a:r>
          </a:p>
          <a:p>
            <a:pPr marL="788670" lvl="1" indent="-514350"/>
            <a:r>
              <a:rPr lang="en-US" dirty="0" smtClean="0"/>
              <a:t>rotation </a:t>
            </a:r>
            <a:r>
              <a:rPr lang="en-US" dirty="0" smtClean="0"/>
              <a:t>of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 radians </a:t>
            </a:r>
            <a:r>
              <a:rPr lang="en-US" dirty="0" smtClean="0"/>
              <a:t>about z-axis</a:t>
            </a:r>
          </a:p>
          <a:p>
            <a:pPr marL="788670" lvl="1" indent="-514350"/>
            <a:r>
              <a:rPr lang="en-US" dirty="0" smtClean="0"/>
              <a:t>rotation </a:t>
            </a:r>
            <a:r>
              <a:rPr lang="en-US" dirty="0" smtClean="0"/>
              <a:t>of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 radians </a:t>
            </a:r>
            <a:r>
              <a:rPr lang="en-US" dirty="0" smtClean="0"/>
              <a:t>about the unit axis k (the user-specifies the axis k)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Most computer-aided surgical navigation systems use a tracking technique called </a:t>
            </a:r>
            <a:r>
              <a:rPr lang="en-US" i="1" dirty="0" smtClean="0"/>
              <a:t>dynamic referencing</a:t>
            </a:r>
            <a:r>
              <a:rPr lang="en-US" dirty="0" smtClean="0"/>
              <a:t> to account for patient movement. One tracked target is attached to the patient, establishing a frame {1}. Another tracked target is attached to a surgical tool, establishing a frame {2}. The tracking system is able to measure the pose of {1} and {2} relative to the tracking system frame {0}.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transformation that is useful is the one that tells us where the tool is relative to the patient.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9/13/2012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Consider a vector v that is rotated about a unit vector (passing through the origin) by an angle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/>
              <a:t> to form a new vector v’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Derive </a:t>
            </a:r>
            <a:r>
              <a:rPr lang="en-US" dirty="0" err="1" smtClean="0"/>
              <a:t>Rodrigues</a:t>
            </a:r>
            <a:r>
              <a:rPr lang="en-US" dirty="0" smtClean="0"/>
              <a:t>’ rotation formula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3975100" y="2057400"/>
          <a:ext cx="1193800" cy="557212"/>
        </p:xfrm>
        <a:graphic>
          <a:graphicData uri="http://schemas.openxmlformats.org/presentationml/2006/ole">
            <p:oleObj spid="_x0000_s122882" name="Equation" r:id="rId3" imgW="596880" imgH="241200" progId="Equation.3">
              <p:embed/>
            </p:oleObj>
          </a:graphicData>
        </a:graphic>
      </p:graphicFrame>
      <p:graphicFrame>
        <p:nvGraphicFramePr>
          <p:cNvPr id="122883" name="Object 3"/>
          <p:cNvGraphicFramePr>
            <a:graphicFrameLocks noChangeAspect="1"/>
          </p:cNvGraphicFramePr>
          <p:nvPr/>
        </p:nvGraphicFramePr>
        <p:xfrm>
          <a:off x="1905000" y="3505200"/>
          <a:ext cx="5334000" cy="557213"/>
        </p:xfrm>
        <a:graphic>
          <a:graphicData uri="http://schemas.openxmlformats.org/presentationml/2006/ole">
            <p:oleObj spid="_x0000_s122883" name="Equation" r:id="rId4" imgW="2666880" imgH="241200" progId="Equation.3">
              <p:embed/>
            </p:oleObj>
          </a:graphicData>
        </a:graphic>
      </p:graphicFrame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8204200" y="796925"/>
          <a:ext cx="254000" cy="498475"/>
        </p:xfrm>
        <a:graphic>
          <a:graphicData uri="http://schemas.openxmlformats.org/presentationml/2006/ole">
            <p:oleObj spid="_x0000_s122884" name="Equation" r:id="rId5" imgW="1267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1099</TotalTime>
  <Words>264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Origin</vt:lpstr>
      <vt:lpstr>Microsoft Equation 3.0</vt:lpstr>
      <vt:lpstr>Day 04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13</cp:revision>
  <dcterms:created xsi:type="dcterms:W3CDTF">2011-01-07T01:27:12Z</dcterms:created>
  <dcterms:modified xsi:type="dcterms:W3CDTF">2012-09-14T04:35:09Z</dcterms:modified>
</cp:coreProperties>
</file>