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54"/>
  </p:notesMasterIdLst>
  <p:sldIdLst>
    <p:sldId id="256" r:id="rId5"/>
    <p:sldId id="299" r:id="rId6"/>
    <p:sldId id="301" r:id="rId7"/>
    <p:sldId id="302" r:id="rId8"/>
    <p:sldId id="30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43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4" r:id="rId41"/>
    <p:sldId id="346" r:id="rId42"/>
    <p:sldId id="345" r:id="rId43"/>
    <p:sldId id="347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167" autoAdjust="0"/>
  </p:normalViewPr>
  <p:slideViewPr>
    <p:cSldViewPr showGuides="1"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>
                <a:solidFill>
                  <a:srgbClr val="DDE9EC"/>
                </a:solidFill>
              </a:rPr>
              <a:pPr/>
              <a:t>10/9/2012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>
                <a:solidFill>
                  <a:srgbClr val="DDE9EC"/>
                </a:solidFill>
              </a:rPr>
              <a:pPr/>
              <a:t>10/9/2012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>
                <a:solidFill>
                  <a:srgbClr val="DDE9EC"/>
                </a:solidFill>
              </a:rPr>
              <a:pPr/>
              <a:t>10/9/2012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>
                <a:solidFill>
                  <a:srgbClr val="DDE9EC"/>
                </a:solidFill>
              </a:rPr>
              <a:pPr/>
              <a:t>10/9/2012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oment_of_inerti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6.png"/><Relationship Id="rId4" Type="http://schemas.openxmlformats.org/officeDocument/2006/relationships/oleObject" Target="../embeddings/oleObject3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Target Registration Error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fiducial_config_resul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29000" y="838200"/>
            <a:ext cx="5886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 of TRE </a:t>
            </a:r>
            <a:r>
              <a:rPr lang="en-CA" dirty="0" err="1" smtClean="0"/>
              <a:t>vs</a:t>
            </a:r>
            <a:r>
              <a:rPr lang="en-CA" dirty="0" smtClean="0"/>
              <a:t> FLE</a:t>
            </a:r>
            <a:endParaRPr lang="en-US" dirty="0"/>
          </a:p>
        </p:txBody>
      </p:sp>
      <p:pic>
        <p:nvPicPr>
          <p:cNvPr id="7" name="Picture 6" descr="fiducial_f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39825"/>
            <a:ext cx="5486400" cy="55181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 of TRE </a:t>
            </a:r>
            <a:r>
              <a:rPr lang="en-CA" dirty="0" err="1" smtClean="0"/>
              <a:t>vs</a:t>
            </a:r>
            <a:r>
              <a:rPr lang="en-CA" dirty="0" smtClean="0"/>
              <a:t> number of markers</a:t>
            </a:r>
            <a:endParaRPr lang="en-US" dirty="0"/>
          </a:p>
        </p:txBody>
      </p:sp>
      <p:pic>
        <p:nvPicPr>
          <p:cNvPr id="8" name="Picture 7" descr="fiducial_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92742"/>
            <a:ext cx="5486400" cy="54652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summary of results:</a:t>
            </a:r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dirty="0" smtClean="0"/>
              <a:t> depends strongly on configuration of markers</a:t>
            </a:r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CA" dirty="0" smtClean="0">
                <a:latin typeface="Times New Roman" pitchFamily="18" charset="0"/>
                <a:cs typeface="Times New Roman" pitchFamily="18" charset="0"/>
              </a:rPr>
            </a:br>
            <a:endParaRPr lang="en-CA" dirty="0" smtClean="0"/>
          </a:p>
          <a:p>
            <a:pPr lvl="1"/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676400" y="1676400"/>
          <a:ext cx="914400" cy="527050"/>
        </p:xfrm>
        <a:graphic>
          <a:graphicData uri="http://schemas.openxmlformats.org/presentationml/2006/ole">
            <p:oleObj spid="_x0000_s124930" name="Equation" r:id="rId3" imgW="457200" imgH="228600" progId="Equation.3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1676400" y="2292350"/>
          <a:ext cx="787400" cy="908050"/>
        </p:xfrm>
        <a:graphic>
          <a:graphicData uri="http://schemas.openxmlformats.org/presentationml/2006/ole">
            <p:oleObj spid="_x0000_s124931" name="Equation" r:id="rId4" imgW="3934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Fitzpatrick, West, and Maurer </a:t>
            </a:r>
            <a:r>
              <a:rPr lang="en-CA" dirty="0" err="1" smtClean="0"/>
              <a:t>Jr</a:t>
            </a:r>
            <a:r>
              <a:rPr lang="en-CA" dirty="0" smtClean="0"/>
              <a:t> performed a statistical analysis of </a:t>
            </a:r>
            <a:r>
              <a:rPr lang="en-CA" dirty="0" err="1" smtClean="0"/>
              <a:t>fiducial</a:t>
            </a:r>
            <a:r>
              <a:rPr lang="en-CA" dirty="0" smtClean="0"/>
              <a:t> registration (assuming identical isotropic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FLE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IEEE Transactions on Medical Imaging,  vol. 17,  no. 5,  Oct 1998</a:t>
            </a:r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 smtClean="0"/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/>
              <a:t>  target location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/>
              <a:t>  number of markers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/>
              <a:t> distance between the target and the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CA" baseline="30000" dirty="0" err="1" smtClean="0"/>
              <a:t>th</a:t>
            </a:r>
            <a:r>
              <a:rPr lang="en-CA" dirty="0" smtClean="0"/>
              <a:t> principal axis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/>
              <a:t> RMS distance between the </a:t>
            </a:r>
            <a:r>
              <a:rPr lang="en-CA" dirty="0" err="1" smtClean="0"/>
              <a:t>fiducials</a:t>
            </a:r>
            <a:r>
              <a:rPr lang="en-CA" dirty="0" smtClean="0"/>
              <a:t> and the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CA" baseline="30000" dirty="0" err="1" smtClean="0"/>
              <a:t>th</a:t>
            </a:r>
            <a:r>
              <a:rPr lang="en-CA" dirty="0" smtClean="0"/>
              <a:t> principal axis</a:t>
            </a:r>
          </a:p>
          <a:p>
            <a:pPr lvl="2"/>
            <a:r>
              <a:rPr lang="en-CA" dirty="0" smtClean="0"/>
              <a:t>see </a:t>
            </a:r>
            <a:r>
              <a:rPr lang="en-CA" dirty="0" smtClean="0">
                <a:hlinkClick r:id="rId3"/>
              </a:rPr>
              <a:t>http://en.wikipedia.org/wiki/Moment_of_inertia</a:t>
            </a:r>
            <a:endParaRPr lang="en-CA" dirty="0" smtClean="0"/>
          </a:p>
          <a:p>
            <a:pPr lvl="2"/>
            <a:endParaRPr lang="en-US" dirty="0"/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311400" y="2257425"/>
          <a:ext cx="4521200" cy="1171575"/>
        </p:xfrm>
        <a:graphic>
          <a:graphicData uri="http://schemas.openxmlformats.org/presentationml/2006/ole">
            <p:oleObj spid="_x0000_s125954" name="Equation" r:id="rId4" imgW="226044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for different configurations of markers </a:t>
            </a:r>
            <a:endParaRPr lang="en-US" dirty="0"/>
          </a:p>
        </p:txBody>
      </p:sp>
      <p:pic>
        <p:nvPicPr>
          <p:cNvPr id="8" name="Picture 572" descr="tre_vs_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versus FLE</a:t>
            </a:r>
            <a:endParaRPr lang="en-US" dirty="0"/>
          </a:p>
        </p:txBody>
      </p:sp>
      <p:pic>
        <p:nvPicPr>
          <p:cNvPr id="9" name="Picture 571" descr="tre_vs_f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other interesting results</a:t>
            </a:r>
          </a:p>
          <a:p>
            <a:pPr lvl="1"/>
            <a:r>
              <a:rPr lang="en-CA" dirty="0" smtClean="0"/>
              <a:t>FRE is independent of the marker configuration!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if you compute the TRE for the </a:t>
            </a:r>
            <a:r>
              <a:rPr lang="en-CA" dirty="0" err="1" smtClean="0"/>
              <a:t>fiducial</a:t>
            </a:r>
            <a:r>
              <a:rPr lang="en-CA" dirty="0" smtClean="0"/>
              <a:t> markers you get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2"/>
            <a:r>
              <a:rPr lang="en-CA" dirty="0" smtClean="0"/>
              <a:t>i.e., a small FRE implies a large TRE at the marker location!</a:t>
            </a:r>
          </a:p>
          <a:p>
            <a:pPr lvl="2"/>
            <a:r>
              <a:rPr lang="en-CA" dirty="0" smtClean="0"/>
              <a:t>FRE is poor indicator of registration quality</a:t>
            </a:r>
            <a:endParaRPr lang="en-US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946400" y="1828800"/>
          <a:ext cx="3251200" cy="995362"/>
        </p:xfrm>
        <a:graphic>
          <a:graphicData uri="http://schemas.openxmlformats.org/presentationml/2006/ole">
            <p:oleObj spid="_x0000_s126978" name="Equation" r:id="rId3" imgW="1625400" imgH="431640" progId="Equation.3">
              <p:embed/>
            </p:oleObj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2501900" y="3657600"/>
          <a:ext cx="4140200" cy="644525"/>
        </p:xfrm>
        <a:graphic>
          <a:graphicData uri="http://schemas.openxmlformats.org/presentationml/2006/ole">
            <p:oleObj spid="_x0000_s126980" name="Equation" r:id="rId4" imgW="207000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different approach to studying TRE</a:t>
            </a:r>
          </a:p>
          <a:p>
            <a:pPr lvl="1"/>
            <a:r>
              <a:rPr lang="en-US" dirty="0" smtClean="0"/>
              <a:t>B Ma, RE Ellis. A spatial-stiffness analysis of </a:t>
            </a:r>
            <a:r>
              <a:rPr lang="en-US" dirty="0" err="1" smtClean="0"/>
              <a:t>fiducial</a:t>
            </a:r>
            <a:r>
              <a:rPr lang="en-US" dirty="0" smtClean="0"/>
              <a:t> registration accuracy. In Medical Image Computing and Computer Assisted Intervention, 359 – 366. </a:t>
            </a:r>
          </a:p>
          <a:p>
            <a:pPr lvl="1"/>
            <a:r>
              <a:rPr lang="en-US" dirty="0" smtClean="0"/>
              <a:t>B Ma, MH </a:t>
            </a:r>
            <a:r>
              <a:rPr lang="en-US" dirty="0" err="1" smtClean="0"/>
              <a:t>Moghari</a:t>
            </a:r>
            <a:r>
              <a:rPr lang="en-US" dirty="0" smtClean="0"/>
              <a:t>, RE Ellis, P </a:t>
            </a:r>
            <a:r>
              <a:rPr lang="en-US" dirty="0" err="1" smtClean="0"/>
              <a:t>Abolmaesumi</a:t>
            </a:r>
            <a:r>
              <a:rPr lang="en-US" dirty="0" smtClean="0"/>
              <a:t>. Estimation of optimal </a:t>
            </a:r>
            <a:r>
              <a:rPr lang="en-US" dirty="0" err="1" smtClean="0"/>
              <a:t>fiducial</a:t>
            </a:r>
            <a:r>
              <a:rPr lang="en-US" dirty="0" smtClean="0"/>
              <a:t> target registration error in the presence of </a:t>
            </a:r>
            <a:r>
              <a:rPr lang="en-US" dirty="0" err="1" smtClean="0"/>
              <a:t>heteroscedastic</a:t>
            </a:r>
            <a:r>
              <a:rPr lang="en-US" dirty="0" smtClean="0"/>
              <a:t> noise. IEEE Transactions on Medical Imaging, 29 (3), 708 – 723. </a:t>
            </a:r>
          </a:p>
          <a:p>
            <a:r>
              <a:rPr lang="en-US" dirty="0" smtClean="0"/>
              <a:t>notable because it easily generalizes to the case of </a:t>
            </a:r>
            <a:r>
              <a:rPr lang="en-US" dirty="0" err="1" smtClean="0"/>
              <a:t>heteroscedastic</a:t>
            </a:r>
            <a:r>
              <a:rPr lang="en-US" dirty="0" smtClean="0"/>
              <a:t> noise and for surface-based registration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17999" b="17999"/>
          <a:stretch>
            <a:fillRect/>
          </a:stretch>
        </p:blipFill>
        <p:spPr bwMode="auto">
          <a:xfrm>
            <a:off x="2628900" y="2865438"/>
            <a:ext cx="3657600" cy="15541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Analysis of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the </a:t>
            </a:r>
            <a:r>
              <a:rPr lang="en-US" dirty="0" err="1" smtClean="0"/>
              <a:t>fiducial</a:t>
            </a:r>
            <a:r>
              <a:rPr lang="en-US" dirty="0" smtClean="0"/>
              <a:t> markers as a passive elastic mechanism</a:t>
            </a:r>
          </a:p>
          <a:p>
            <a:pPr lvl="1"/>
            <a:r>
              <a:rPr lang="en-US" dirty="0" smtClean="0"/>
              <a:t>behavior of an elastic mechanism is described by a </a:t>
            </a:r>
            <a:r>
              <a:rPr lang="en-US" i="1" dirty="0" smtClean="0"/>
              <a:t>spatial stiffness matrix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spatial stiffness matrix relates a small displacement (or </a:t>
            </a:r>
            <a:r>
              <a:rPr lang="en-US" i="1" dirty="0" smtClean="0"/>
              <a:t>twist</a:t>
            </a:r>
            <a:r>
              <a:rPr lang="en-US" dirty="0" smtClean="0"/>
              <a:t>) of the mechanism to the reaction force/torque (or </a:t>
            </a:r>
            <a:r>
              <a:rPr lang="en-US" i="1" dirty="0" smtClean="0"/>
              <a:t>wrench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27150" y="4514850"/>
          <a:ext cx="622300" cy="393700"/>
        </p:xfrm>
        <a:graphic>
          <a:graphicData uri="http://schemas.openxmlformats.org/presentationml/2006/ole">
            <p:oleObj spid="_x0000_s159746" name="Equation" r:id="rId4" imgW="622080" imgH="393480" progId="Equation.3">
              <p:embed/>
            </p:oleObj>
          </a:graphicData>
        </a:graphic>
      </p:graphicFrame>
      <p:pic>
        <p:nvPicPr>
          <p:cNvPr id="9" name="Picture 72"/>
          <p:cNvPicPr>
            <a:picLocks noChangeAspect="1" noChangeArrowheads="1"/>
          </p:cNvPicPr>
          <p:nvPr/>
        </p:nvPicPr>
        <p:blipFill>
          <a:blip r:embed="rId5" cstate="print"/>
          <a:srcRect t="6000" b="9000"/>
          <a:stretch>
            <a:fillRect/>
          </a:stretch>
        </p:blipFill>
        <p:spPr bwMode="auto">
          <a:xfrm>
            <a:off x="2743200" y="4410075"/>
            <a:ext cx="3657600" cy="206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5181600"/>
            <a:ext cx="758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Suppose we have a tracked pointing stylus with a DRB having 4 </a:t>
            </a:r>
            <a:r>
              <a:rPr lang="en-CA" dirty="0" err="1" smtClean="0"/>
              <a:t>fiducial</a:t>
            </a:r>
            <a:r>
              <a:rPr lang="en-CA" dirty="0" smtClean="0"/>
              <a:t> markers.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09934" y="1600200"/>
            <a:ext cx="7274257" cy="3429000"/>
            <a:chOff x="1009934" y="1600200"/>
            <a:chExt cx="7274257" cy="3429000"/>
          </a:xfrm>
        </p:grpSpPr>
        <p:pic>
          <p:nvPicPr>
            <p:cNvPr id="27" name="Content Placeholder 24" descr="pointer.png"/>
            <p:cNvPicPr>
              <a:picLocks noChangeAspect="1"/>
            </p:cNvPicPr>
            <p:nvPr/>
          </p:nvPicPr>
          <p:blipFill>
            <a:blip r:embed="rId2" cstate="print"/>
            <a:srcRect l="11083" r="9089"/>
            <a:stretch>
              <a:fillRect/>
            </a:stretch>
          </p:blipFill>
          <p:spPr>
            <a:xfrm>
              <a:off x="1009934" y="1600200"/>
              <a:ext cx="7274257" cy="3429000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57150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3200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05600" y="2133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032" y="129540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model pointer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C:\Documents and Settings\mab\Desktop\defense\unstretch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5538" y="914400"/>
            <a:ext cx="6892925" cy="3446463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08075" y="914400"/>
            <a:ext cx="6892925" cy="3446463"/>
            <a:chOff x="709" y="576"/>
            <a:chExt cx="4342" cy="2171"/>
          </a:xfrm>
        </p:grpSpPr>
        <p:pic>
          <p:nvPicPr>
            <p:cNvPr id="6156" name="Picture 12" descr="C:\Documents and Settings\mab\Desktop\defense\stretched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" y="576"/>
              <a:ext cx="4342" cy="2171"/>
            </a:xfrm>
            <a:prstGeom prst="rect">
              <a:avLst/>
            </a:prstGeom>
            <a:noFill/>
          </p:spPr>
        </p:pic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3984" y="1632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4272" y="1152"/>
              <a:ext cx="28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i="1" smtClean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 Constant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8000" y="4038600"/>
            <a:ext cx="2260600" cy="2271713"/>
            <a:chOff x="320" y="2544"/>
            <a:chExt cx="1424" cy="1431"/>
          </a:xfrm>
        </p:grpSpPr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320" y="2544"/>
            <a:ext cx="1424" cy="848"/>
          </p:xfrm>
          <a:graphic>
            <a:graphicData uri="http://schemas.openxmlformats.org/presentationml/2006/ole">
              <p:oleObj spid="_x0000_s157700" name="Equation" r:id="rId5" imgW="2260440" imgH="1346040" progId="Equation.3">
                <p:embed/>
              </p:oleObj>
            </a:graphicData>
          </a:graphic>
        </p:graphicFrame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576" y="3648"/>
              <a:ext cx="89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energy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556000" y="4038600"/>
            <a:ext cx="2032000" cy="2271713"/>
            <a:chOff x="2240" y="2544"/>
            <a:chExt cx="1280" cy="1431"/>
          </a:xfrm>
        </p:grpSpPr>
        <p:graphicFrame>
          <p:nvGraphicFramePr>
            <p:cNvPr id="39937" name="Object 1"/>
            <p:cNvGraphicFramePr>
              <a:graphicFrameLocks noChangeAspect="1"/>
            </p:cNvGraphicFramePr>
            <p:nvPr/>
          </p:nvGraphicFramePr>
          <p:xfrm>
            <a:off x="2240" y="2544"/>
            <a:ext cx="1280" cy="856"/>
          </p:xfrm>
          <a:graphic>
            <a:graphicData uri="http://schemas.openxmlformats.org/presentationml/2006/ole">
              <p:oleObj spid="_x0000_s157699" name="Equation" r:id="rId6" imgW="2031840" imgH="1358640" progId="Equation.3">
                <p:embed/>
              </p:oleObj>
            </a:graphicData>
          </a:graphic>
        </p:graphicFrame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541" y="3648"/>
              <a:ext cx="6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force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299200" y="3962400"/>
            <a:ext cx="2044700" cy="2590800"/>
            <a:chOff x="3968" y="2496"/>
            <a:chExt cx="1288" cy="1632"/>
          </a:xfrm>
        </p:grpSpPr>
        <p:graphicFrame>
          <p:nvGraphicFramePr>
            <p:cNvPr id="39936" name="Object 0"/>
            <p:cNvGraphicFramePr>
              <a:graphicFrameLocks noChangeAspect="1"/>
            </p:cNvGraphicFramePr>
            <p:nvPr/>
          </p:nvGraphicFramePr>
          <p:xfrm>
            <a:off x="3968" y="2496"/>
            <a:ext cx="1288" cy="912"/>
          </p:xfrm>
          <a:graphic>
            <a:graphicData uri="http://schemas.openxmlformats.org/presentationml/2006/ole">
              <p:oleObj spid="_x0000_s157698" name="Equation" r:id="rId7" imgW="2044440" imgH="1447560" progId="Equation.3">
                <p:embed/>
              </p:oleObj>
            </a:graphicData>
          </a:graphic>
        </p:graphicFrame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016" y="3532"/>
              <a:ext cx="108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spring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smtClean="0">
                  <a:solidFill>
                    <a:srgbClr val="FFFFFF"/>
                  </a:solidFill>
                </a:rPr>
                <a:t>constant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Spatial-Stiffness Matrix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71600" y="5943600"/>
            <a:ext cx="1828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“wrench”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43600" y="5943600"/>
            <a:ext cx="1828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“twist”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86200" y="5943600"/>
            <a:ext cx="2057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stiffness</a:t>
            </a:r>
          </a:p>
          <a:p>
            <a:pPr algn="ctr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sz="2800" smtClean="0">
                <a:solidFill>
                  <a:srgbClr val="FFFFFF"/>
                </a:solidFill>
              </a:rPr>
              <a:t>matrix</a:t>
            </a:r>
            <a:endParaRPr lang="en-GB" sz="2800" b="1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893888" y="1331913"/>
          <a:ext cx="5354637" cy="4195762"/>
        </p:xfrm>
        <a:graphic>
          <a:graphicData uri="http://schemas.openxmlformats.org/presentationml/2006/ole">
            <p:oleObj spid="_x0000_s158722" name="Equation" r:id="rId3" imgW="8800920" imgH="689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Fiducial</a:t>
            </a:r>
            <a:r>
              <a:rPr lang="en-US" dirty="0" smtClean="0"/>
              <a:t> Spatial Stiffness Matrix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27150" y="4514850"/>
          <a:ext cx="622300" cy="393700"/>
        </p:xfrm>
        <a:graphic>
          <a:graphicData uri="http://schemas.openxmlformats.org/presentationml/2006/ole">
            <p:oleObj spid="_x0000_s161794" name="Equation" r:id="rId3" imgW="622080" imgH="393480" progId="Equation.3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736600" y="1143000"/>
          <a:ext cx="7670800" cy="4511675"/>
        </p:xfrm>
        <a:graphic>
          <a:graphicData uri="http://schemas.openxmlformats.org/presentationml/2006/ole">
            <p:oleObj spid="_x0000_s161795" name="Equation" r:id="rId4" imgW="3835080" imgH="1955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Frame Invariant Quantities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notice that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is not frame invariant</a:t>
            </a:r>
          </a:p>
          <a:p>
            <a:pPr lvl="1"/>
            <a:r>
              <a:rPr lang="en-US" dirty="0" smtClean="0"/>
              <a:t>i.e., if the marker coordinates are expressed in a different coordinate frame the stiffness matrix changes</a:t>
            </a:r>
          </a:p>
          <a:p>
            <a:r>
              <a:rPr lang="en-US" dirty="0" smtClean="0"/>
              <a:t>however, it can be shown that the </a:t>
            </a:r>
            <a:r>
              <a:rPr lang="en-US" dirty="0" err="1" smtClean="0"/>
              <a:t>eigenvalues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 frame invariant</a:t>
            </a:r>
            <a:endParaRPr lang="en-US" dirty="0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3797300" y="2949575"/>
          <a:ext cx="1549400" cy="936625"/>
        </p:xfrm>
        <a:graphic>
          <a:graphicData uri="http://schemas.openxmlformats.org/presentationml/2006/ole">
            <p:oleObj spid="_x0000_s162819" name="Equation" r:id="rId3" imgW="774360" imgH="4060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42915" y="29834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Translational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are called the </a:t>
            </a:r>
            <a:r>
              <a:rPr lang="en-US" i="1" dirty="0" smtClean="0"/>
              <a:t>principal translational </a:t>
            </a:r>
            <a:r>
              <a:rPr lang="en-US" i="1" dirty="0" err="1" smtClean="0"/>
              <a:t>stiffnesses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286000" y="2373313"/>
          <a:ext cx="1270000" cy="1055687"/>
        </p:xfrm>
        <a:graphic>
          <a:graphicData uri="http://schemas.openxmlformats.org/presentationml/2006/ole">
            <p:oleObj spid="_x0000_s163842" name="Equation" r:id="rId3" imgW="63468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450068"/>
            <a:ext cx="443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(principal translational </a:t>
            </a:r>
            <a:r>
              <a:rPr lang="en-US" dirty="0" err="1" smtClean="0"/>
              <a:t>stiffnesses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971800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Rotational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 – B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are called the </a:t>
            </a:r>
            <a:r>
              <a:rPr lang="en-US" i="1" dirty="0" smtClean="0"/>
              <a:t>principal rotational </a:t>
            </a:r>
            <a:r>
              <a:rPr lang="en-US" i="1" dirty="0" err="1" smtClean="0"/>
              <a:t>stiffnesses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235200" y="2373313"/>
          <a:ext cx="1371600" cy="1055687"/>
        </p:xfrm>
        <a:graphic>
          <a:graphicData uri="http://schemas.openxmlformats.org/presentationml/2006/ole">
            <p:oleObj spid="_x0000_s164866" name="Equation" r:id="rId3" imgW="6858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450068"/>
            <a:ext cx="420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eigenvalues</a:t>
            </a:r>
            <a:r>
              <a:rPr lang="en-US" dirty="0" smtClean="0"/>
              <a:t> (principal rotational </a:t>
            </a:r>
            <a:r>
              <a:rPr lang="en-US" dirty="0" err="1" smtClean="0"/>
              <a:t>stiffnesses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3800" y="2971800"/>
            <a:ext cx="135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Equivalent Rotational </a:t>
            </a:r>
            <a:r>
              <a:rPr lang="en-US" dirty="0" err="1" smtClean="0"/>
              <a:t>Stiffnesses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principal rotational </a:t>
            </a:r>
            <a:r>
              <a:rPr lang="en-US" dirty="0" err="1" smtClean="0"/>
              <a:t>stiffnesses</a:t>
            </a:r>
            <a:r>
              <a:rPr lang="en-US" dirty="0" smtClean="0"/>
              <a:t> correspond to </a:t>
            </a:r>
            <a:r>
              <a:rPr lang="en-US" dirty="0" err="1" smtClean="0"/>
              <a:t>torsional</a:t>
            </a:r>
            <a:r>
              <a:rPr lang="en-US" dirty="0" smtClean="0"/>
              <a:t> springs</a:t>
            </a:r>
          </a:p>
          <a:p>
            <a:r>
              <a:rPr lang="en-US" dirty="0" smtClean="0"/>
              <a:t>it is possible to interpret them as linear springs</a:t>
            </a:r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9387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63" y="2800551"/>
            <a:ext cx="4872037" cy="125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495800"/>
            <a:ext cx="3733800" cy="35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43400" y="4876800"/>
            <a:ext cx="287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equivalent rotational </a:t>
            </a:r>
            <a:r>
              <a:rPr lang="en-US" i="1" dirty="0" err="1" smtClean="0"/>
              <a:t>stiffnesses</a:t>
            </a:r>
            <a:endParaRPr lang="en-US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Stiffness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now expected mean squared TRE can be expressed as</a:t>
            </a:r>
            <a:endParaRPr lang="en-US" dirty="0"/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977900" y="2257425"/>
          <a:ext cx="7188200" cy="1171575"/>
        </p:xfrm>
        <a:graphic>
          <a:graphicData uri="http://schemas.openxmlformats.org/presentationml/2006/ole">
            <p:oleObj spid="_x0000_s166914" name="Equation" r:id="rId3" imgW="359388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1828649" cy="1828649"/>
          </a:xfrm>
          <a:prstGeom prst="rect">
            <a:avLst/>
          </a:prstGeom>
        </p:spPr>
      </p:pic>
      <p:pic>
        <p:nvPicPr>
          <p:cNvPr id="22" name="Picture 21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752600"/>
            <a:ext cx="1828649" cy="1828649"/>
          </a:xfrm>
          <a:prstGeom prst="rect">
            <a:avLst/>
          </a:prstGeom>
        </p:spPr>
      </p:pic>
      <p:pic>
        <p:nvPicPr>
          <p:cNvPr id="21" name="Picture 20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1828649" cy="1828649"/>
          </a:xfrm>
          <a:prstGeom prst="rect">
            <a:avLst/>
          </a:prstGeom>
        </p:spPr>
      </p:pic>
      <p:pic>
        <p:nvPicPr>
          <p:cNvPr id="20" name="Picture 19" descr="anisotropic2D_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657600"/>
            <a:ext cx="1828649" cy="1828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most optical tracking systems, measurement error is largest along the viewing direction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9485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8382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41264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91401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892132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81801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1" y="41147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864100" y="2547938"/>
          <a:ext cx="406400" cy="585787"/>
        </p:xfrm>
        <a:graphic>
          <a:graphicData uri="http://schemas.openxmlformats.org/presentationml/2006/ole">
            <p:oleObj spid="_x0000_s167938" name="Equation" r:id="rId4" imgW="203040" imgH="25380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092700" y="4314825"/>
          <a:ext cx="406400" cy="585788"/>
        </p:xfrm>
        <a:graphic>
          <a:graphicData uri="http://schemas.openxmlformats.org/presentationml/2006/ole">
            <p:oleObj spid="_x0000_s167939" name="Equation" r:id="rId5" imgW="203040" imgH="2538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644900" y="4986338"/>
          <a:ext cx="381000" cy="585787"/>
        </p:xfrm>
        <a:graphic>
          <a:graphicData uri="http://schemas.openxmlformats.org/presentationml/2006/ole">
            <p:oleObj spid="_x0000_s167940" name="Equation" r:id="rId6" imgW="190440" imgH="25380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505200" y="2409825"/>
          <a:ext cx="381000" cy="585788"/>
        </p:xfrm>
        <a:graphic>
          <a:graphicData uri="http://schemas.openxmlformats.org/presentationml/2006/ole">
            <p:oleObj spid="_x0000_s167941" name="Equation" r:id="rId7" imgW="190440" imgH="253800" progId="Equation.3">
              <p:embed/>
            </p:oleObj>
          </a:graphicData>
        </a:graphic>
      </p:graphicFrame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1295400" y="2473325"/>
          <a:ext cx="304800" cy="498475"/>
        </p:xfrm>
        <a:graphic>
          <a:graphicData uri="http://schemas.openxmlformats.org/presentationml/2006/ole">
            <p:oleObj spid="_x0000_s167942" name="Equation" r:id="rId8" imgW="1522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29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each point has zero-mean measurement noise with covariance matrix</a:t>
            </a:r>
            <a:endParaRPr lang="en-US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1892636" y="1752600"/>
          <a:ext cx="5358727" cy="4816475"/>
        </p:xfrm>
        <a:graphic>
          <a:graphicData uri="http://schemas.openxmlformats.org/presentationml/2006/ole">
            <p:oleObj spid="_x0000_s188418" name="Equation" r:id="rId3" imgW="2933640" imgH="2286000" progId="Equation.3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2971800" y="1295400"/>
          <a:ext cx="371475" cy="508000"/>
        </p:xfrm>
        <a:graphic>
          <a:graphicData uri="http://schemas.openxmlformats.org/presentationml/2006/ole">
            <p:oleObj spid="_x0000_s188419" name="Equation" r:id="rId4" imgW="20304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181600"/>
            <a:ext cx="7562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Because the of measurement errors in the tracking system, the locations of the</a:t>
            </a:r>
          </a:p>
          <a:p>
            <a:r>
              <a:rPr lang="en-CA" dirty="0" err="1" smtClean="0"/>
              <a:t>fiducial</a:t>
            </a:r>
            <a:r>
              <a:rPr lang="en-CA" dirty="0" smtClean="0"/>
              <a:t> markers cannot be measured exactly. The error between the actual and</a:t>
            </a:r>
          </a:p>
          <a:p>
            <a:r>
              <a:rPr lang="en-CA" dirty="0" smtClean="0"/>
              <a:t>measured marker locations is called the </a:t>
            </a:r>
            <a:r>
              <a:rPr lang="en-CA" dirty="0" err="1" smtClean="0"/>
              <a:t>fiducial</a:t>
            </a:r>
            <a:r>
              <a:rPr lang="en-CA" dirty="0" smtClean="0"/>
              <a:t> localization error (FLE).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5000" y="32004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96200" y="32004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05600" y="42672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21336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5675714" y="3425429"/>
            <a:ext cx="273844" cy="4286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96215" y="3276600"/>
            <a:ext cx="304797" cy="38101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6672267" y="2214564"/>
            <a:ext cx="147636" cy="23812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5"/>
          </p:cNvCxnSpPr>
          <p:nvPr/>
        </p:nvCxnSpPr>
        <p:spPr>
          <a:xfrm rot="5400000" flipH="1">
            <a:off x="6827047" y="4388648"/>
            <a:ext cx="71295" cy="7605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what happens if the DRB rotates about x-axis?</a:t>
            </a:r>
            <a:endParaRPr lang="en-US" dirty="0"/>
          </a:p>
        </p:txBody>
      </p:sp>
      <p:pic>
        <p:nvPicPr>
          <p:cNvPr id="7" name="Picture 29" descr="camera"/>
          <p:cNvPicPr>
            <a:picLocks noChangeAspect="1" noChangeArrowheads="1"/>
          </p:cNvPicPr>
          <p:nvPr/>
        </p:nvPicPr>
        <p:blipFill>
          <a:blip r:embed="rId2" cstate="print"/>
          <a:srcRect t="20000" b="20000"/>
          <a:stretch>
            <a:fillRect/>
          </a:stretch>
        </p:blipFill>
        <p:spPr bwMode="auto">
          <a:xfrm>
            <a:off x="304800" y="2362200"/>
            <a:ext cx="7772400" cy="1749063"/>
          </a:xfrm>
          <a:prstGeom prst="rect">
            <a:avLst/>
          </a:prstGeom>
          <a:noFill/>
        </p:spPr>
      </p:pic>
      <p:sp>
        <p:nvSpPr>
          <p:cNvPr id="8" name="AutoShape 36"/>
          <p:cNvSpPr>
            <a:spLocks noChangeArrowheads="1"/>
          </p:cNvSpPr>
          <p:nvPr/>
        </p:nvSpPr>
        <p:spPr bwMode="auto">
          <a:xfrm rot="20698782" flipH="1">
            <a:off x="6652978" y="1929619"/>
            <a:ext cx="816229" cy="289561"/>
          </a:xfrm>
          <a:prstGeom prst="curvedDownArrow">
            <a:avLst>
              <a:gd name="adj1" fmla="val 46667"/>
              <a:gd name="adj2" fmla="val 93333"/>
              <a:gd name="adj3" fmla="val 3333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independent of rotation for isotropic noise</a:t>
            </a:r>
            <a:endParaRPr lang="en-US" dirty="0"/>
          </a:p>
        </p:txBody>
      </p:sp>
      <p:pic>
        <p:nvPicPr>
          <p:cNvPr id="7" name="Picture 61" descr="miccai_tre_s1_cr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090" y="1600200"/>
            <a:ext cx="608781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Anisotropic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TRE strongly dependent of rotation for anisotropic noise</a:t>
            </a:r>
            <a:endParaRPr lang="en-US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828800"/>
            <a:ext cx="5133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the Peak in TRE?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because rotational component of TRE</a:t>
            </a:r>
            <a:r>
              <a:rPr lang="en-CA" baseline="-25000" dirty="0" smtClean="0"/>
              <a:t>RMS</a:t>
            </a:r>
            <a:r>
              <a:rPr lang="en-CA" dirty="0" smtClean="0"/>
              <a:t> is maximized when DRB faces the tracking camera</a:t>
            </a:r>
          </a:p>
        </p:txBody>
      </p:sp>
      <p:pic>
        <p:nvPicPr>
          <p:cNvPr id="8" name="Picture 76" descr="stylus_p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083175" cy="3811588"/>
          </a:xfrm>
          <a:prstGeom prst="rect">
            <a:avLst/>
          </a:prstGeom>
          <a:noFill/>
        </p:spPr>
      </p:pic>
      <p:sp>
        <p:nvSpPr>
          <p:cNvPr id="9" name="Arc 83"/>
          <p:cNvSpPr>
            <a:spLocks/>
          </p:cNvSpPr>
          <p:nvPr/>
        </p:nvSpPr>
        <p:spPr bwMode="auto">
          <a:xfrm rot="2610930" flipV="1">
            <a:off x="4267200" y="5155308"/>
            <a:ext cx="6096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stealth" w="med" len="sm"/>
            <a:tailEnd type="stealth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the Peak in TRE?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and minimized when the DRB is perpendicular to the tracking camera</a:t>
            </a:r>
            <a:endParaRPr lang="en-US" dirty="0"/>
          </a:p>
        </p:txBody>
      </p:sp>
      <p:pic>
        <p:nvPicPr>
          <p:cNvPr id="7" name="Picture 75" descr="stylus_p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2" y="1523206"/>
            <a:ext cx="5083175" cy="3811588"/>
          </a:xfrm>
          <a:prstGeom prst="rect">
            <a:avLst/>
          </a:prstGeom>
          <a:noFill/>
        </p:spPr>
      </p:pic>
      <p:sp>
        <p:nvSpPr>
          <p:cNvPr id="8" name="Arc 84"/>
          <p:cNvSpPr>
            <a:spLocks/>
          </p:cNvSpPr>
          <p:nvPr/>
        </p:nvSpPr>
        <p:spPr bwMode="auto">
          <a:xfrm rot="8244597" flipV="1">
            <a:off x="2109793" y="3305175"/>
            <a:ext cx="238125" cy="2476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stealth" w="med" len="sm"/>
            <a:tailEnd type="stealth" w="med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Observed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paradoxically, this </a:t>
            </a:r>
            <a:r>
              <a:rPr lang="en-CA" dirty="0" err="1" smtClean="0"/>
              <a:t>behavior</a:t>
            </a:r>
            <a:r>
              <a:rPr lang="en-CA" dirty="0" smtClean="0"/>
              <a:t> is exactly the opposite of what is observed in practice</a:t>
            </a:r>
          </a:p>
          <a:p>
            <a:pPr lvl="1"/>
            <a:r>
              <a:rPr lang="en-CA" dirty="0" smtClean="0"/>
              <a:t>TRE is typically worse when the DRB is rotated away from the camera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Non-planar Target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36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non-planar targets have better TRE behavior</a:t>
            </a:r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57350"/>
            <a:ext cx="49720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Target Registration Error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Shape-Based Registration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>
                <a:solidFill>
                  <a:srgbClr val="464653"/>
                </a:solidFill>
              </a:rPr>
              <a:pPr/>
              <a:t>10/9/2012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38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52400" y="3200400"/>
            <a:ext cx="8839200" cy="32766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endParaRPr lang="en-CA" sz="2600" dirty="0" smtClean="0">
              <a:solidFill>
                <a:prstClr val="white"/>
              </a:solidFill>
            </a:endParaRPr>
          </a:p>
          <a:p>
            <a:pPr marL="27432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  <a:defRPr/>
            </a:pPr>
            <a:r>
              <a:rPr lang="en-CA" sz="2600" dirty="0" smtClean="0">
                <a:solidFill>
                  <a:prstClr val="white"/>
                </a:solidFill>
              </a:rPr>
              <a:t>find rotation and translation that best matches</a:t>
            </a:r>
            <a:br>
              <a:rPr lang="en-CA" sz="2600" dirty="0" smtClean="0">
                <a:solidFill>
                  <a:prstClr val="white"/>
                </a:solidFill>
              </a:rPr>
            </a:br>
            <a:r>
              <a:rPr lang="en-CA" sz="2600" dirty="0" smtClean="0">
                <a:solidFill>
                  <a:prstClr val="white"/>
                </a:solidFill>
              </a:rPr>
              <a:t>(registers) the points to the surface</a:t>
            </a:r>
            <a:endParaRPr lang="en-US" sz="2600" dirty="0" smtClean="0">
              <a:solidFill>
                <a:prstClr val="white"/>
              </a:solidFill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70337" y="228600"/>
            <a:ext cx="1600200" cy="2860675"/>
            <a:chOff x="2376" y="358"/>
            <a:chExt cx="1008" cy="1802"/>
          </a:xfrm>
        </p:grpSpPr>
        <p:pic>
          <p:nvPicPr>
            <p:cNvPr id="7" name="Picture 9" descr="bone"/>
            <p:cNvPicPr>
              <a:picLocks noChangeAspect="1" noChangeArrowheads="1"/>
            </p:cNvPicPr>
            <p:nvPr/>
          </p:nvPicPr>
          <p:blipFill>
            <a:blip r:embed="rId2" cstate="print"/>
            <a:srcRect l="23363" r="20699"/>
            <a:stretch>
              <a:fillRect/>
            </a:stretch>
          </p:blipFill>
          <p:spPr bwMode="auto">
            <a:xfrm>
              <a:off x="2376" y="358"/>
              <a:ext cx="1008" cy="1802"/>
            </a:xfrm>
            <a:prstGeom prst="rect">
              <a:avLst/>
            </a:prstGeom>
            <a:noFill/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475" y="1833"/>
              <a:ext cx="8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0C0C0"/>
                  </a:solidFill>
                  <a:latin typeface="Tahoma" pitchFamily="34" charset="0"/>
                </a:rPr>
                <a:t>model</a:t>
              </a: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599237" y="2701925"/>
            <a:ext cx="2011363" cy="2860675"/>
            <a:chOff x="4032" y="358"/>
            <a:chExt cx="1267" cy="1802"/>
          </a:xfrm>
        </p:grpSpPr>
        <p:pic>
          <p:nvPicPr>
            <p:cNvPr id="10" name="Picture 10" descr="reg"/>
            <p:cNvPicPr>
              <a:picLocks noChangeAspect="1" noChangeArrowheads="1"/>
            </p:cNvPicPr>
            <p:nvPr/>
          </p:nvPicPr>
          <p:blipFill>
            <a:blip r:embed="rId3" cstate="print"/>
            <a:srcRect l="23973" r="22752"/>
            <a:stretch>
              <a:fillRect/>
            </a:stretch>
          </p:blipFill>
          <p:spPr bwMode="auto">
            <a:xfrm>
              <a:off x="4176" y="358"/>
              <a:ext cx="960" cy="1802"/>
            </a:xfrm>
            <a:prstGeom prst="rect">
              <a:avLst/>
            </a:prstGeom>
            <a:noFill/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4032" y="1833"/>
              <a:ext cx="12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9999FF"/>
                  </a:solidFill>
                  <a:latin typeface="Tahoma" pitchFamily="34" charset="0"/>
                </a:rPr>
                <a:t>registered</a:t>
              </a:r>
            </a:p>
          </p:txBody>
        </p: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723900" y="228600"/>
            <a:ext cx="2674937" cy="2860675"/>
            <a:chOff x="331" y="358"/>
            <a:chExt cx="1685" cy="1802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31" y="358"/>
              <a:ext cx="1685" cy="1802"/>
              <a:chOff x="624" y="358"/>
              <a:chExt cx="1685" cy="1802"/>
            </a:xfrm>
          </p:grpSpPr>
          <p:pic>
            <p:nvPicPr>
              <p:cNvPr id="15" name="Picture 8" descr="points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088" r="21310"/>
              <a:stretch>
                <a:fillRect/>
              </a:stretch>
            </p:blipFill>
            <p:spPr bwMode="auto">
              <a:xfrm>
                <a:off x="960" y="358"/>
                <a:ext cx="1056" cy="1802"/>
              </a:xfrm>
              <a:prstGeom prst="rect">
                <a:avLst/>
              </a:prstGeom>
              <a:noFill/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624" y="1833"/>
                <a:ext cx="168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ahoma" pitchFamily="34" charset="0"/>
                  </a:rPr>
                  <a:t>patient points</a:t>
                </a:r>
              </a:p>
            </p:txBody>
          </p:sp>
        </p:grp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28" y="384"/>
              <a:ext cx="13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3200" i="1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en-US" sz="3200" dirty="0" smtClean="0">
                  <a:solidFill>
                    <a:srgbClr val="FF0000"/>
                  </a:solidFill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</a:rPr>
                <a:t>=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{p</a:t>
              </a:r>
              <a:r>
                <a:rPr lang="en-US" sz="3200" i="1" baseline="-25000" dirty="0" smtClean="0">
                  <a:solidFill>
                    <a:srgbClr val="FF0000"/>
                  </a:solidFill>
                </a:rPr>
                <a:t>i=1</a:t>
              </a:r>
              <a:r>
                <a:rPr lang="en-US" sz="3200" i="1" baseline="-25000" dirty="0">
                  <a:solidFill>
                    <a:srgbClr val="FF0000"/>
                  </a:solidFill>
                </a:rPr>
                <a:t>..n</a:t>
              </a:r>
              <a:r>
                <a:rPr lang="en-US" sz="3200" dirty="0">
                  <a:solidFill>
                    <a:srgbClr val="FF0000"/>
                  </a:solidFill>
                </a:rPr>
                <a:t>}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884237" y="2174875"/>
            <a:ext cx="838200" cy="63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84968" y="1682750"/>
            <a:ext cx="997746" cy="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74637" y="2181227"/>
            <a:ext cx="609600" cy="6032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8037" y="2262743"/>
            <a:ext cx="5469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89637" y="2174875"/>
            <a:ext cx="838200" cy="635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490368" y="1682750"/>
            <a:ext cx="997746" cy="7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380037" y="2181227"/>
            <a:ext cx="609600" cy="6032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13437" y="2262743"/>
            <a:ext cx="5469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39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37" descr="tkr1"/>
          <p:cNvPicPr>
            <a:picLocks noChangeAspect="1" noChangeArrowheads="1"/>
          </p:cNvPicPr>
          <p:nvPr/>
        </p:nvPicPr>
        <p:blipFill>
          <a:blip r:embed="rId2" cstate="print"/>
          <a:srcRect t="16000" b="20160"/>
          <a:stretch>
            <a:fillRect/>
          </a:stretch>
        </p:blipFill>
        <p:spPr bwMode="auto">
          <a:xfrm>
            <a:off x="1600200" y="2590800"/>
            <a:ext cx="2293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38"/>
          <p:cNvSpPr>
            <a:spLocks noChangeArrowheads="1"/>
          </p:cNvSpPr>
          <p:nvPr/>
        </p:nvSpPr>
        <p:spPr bwMode="auto">
          <a:xfrm>
            <a:off x="1600200" y="39624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AutoShape 639"/>
          <p:cNvSpPr>
            <a:spLocks noChangeArrowheads="1"/>
          </p:cNvSpPr>
          <p:nvPr/>
        </p:nvSpPr>
        <p:spPr bwMode="auto">
          <a:xfrm>
            <a:off x="1828800" y="40767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AutoShape 640"/>
          <p:cNvSpPr>
            <a:spLocks noChangeArrowheads="1"/>
          </p:cNvSpPr>
          <p:nvPr/>
        </p:nvSpPr>
        <p:spPr bwMode="auto">
          <a:xfrm>
            <a:off x="1828800" y="33909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AutoShape 641"/>
          <p:cNvSpPr>
            <a:spLocks noChangeArrowheads="1"/>
          </p:cNvSpPr>
          <p:nvPr/>
        </p:nvSpPr>
        <p:spPr bwMode="auto">
          <a:xfrm>
            <a:off x="2057400" y="36195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AutoShape 642"/>
          <p:cNvSpPr>
            <a:spLocks noChangeArrowheads="1"/>
          </p:cNvSpPr>
          <p:nvPr/>
        </p:nvSpPr>
        <p:spPr bwMode="auto">
          <a:xfrm>
            <a:off x="2057400" y="31623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AutoShape 643"/>
          <p:cNvSpPr>
            <a:spLocks noChangeArrowheads="1"/>
          </p:cNvSpPr>
          <p:nvPr/>
        </p:nvSpPr>
        <p:spPr bwMode="auto">
          <a:xfrm>
            <a:off x="2514600" y="36195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AutoShape 644"/>
          <p:cNvSpPr>
            <a:spLocks noChangeArrowheads="1"/>
          </p:cNvSpPr>
          <p:nvPr/>
        </p:nvSpPr>
        <p:spPr bwMode="auto">
          <a:xfrm>
            <a:off x="2514600" y="31623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AutoShape 645"/>
          <p:cNvSpPr>
            <a:spLocks noChangeArrowheads="1"/>
          </p:cNvSpPr>
          <p:nvPr/>
        </p:nvSpPr>
        <p:spPr bwMode="auto">
          <a:xfrm>
            <a:off x="3086100" y="32766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AutoShape 646"/>
          <p:cNvSpPr>
            <a:spLocks noChangeArrowheads="1"/>
          </p:cNvSpPr>
          <p:nvPr/>
        </p:nvSpPr>
        <p:spPr bwMode="auto">
          <a:xfrm>
            <a:off x="3200400" y="36195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AutoShape 647"/>
          <p:cNvSpPr>
            <a:spLocks noChangeArrowheads="1"/>
          </p:cNvSpPr>
          <p:nvPr/>
        </p:nvSpPr>
        <p:spPr bwMode="auto">
          <a:xfrm>
            <a:off x="3429000" y="33909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AutoShape 648"/>
          <p:cNvSpPr>
            <a:spLocks noChangeArrowheads="1"/>
          </p:cNvSpPr>
          <p:nvPr/>
        </p:nvSpPr>
        <p:spPr bwMode="auto">
          <a:xfrm>
            <a:off x="3657600" y="37338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AutoShape 649"/>
          <p:cNvSpPr>
            <a:spLocks noChangeArrowheads="1"/>
          </p:cNvSpPr>
          <p:nvPr/>
        </p:nvSpPr>
        <p:spPr bwMode="auto">
          <a:xfrm>
            <a:off x="3886200" y="4076700"/>
            <a:ext cx="114300" cy="1143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653"/>
          <p:cNvSpPr txBox="1">
            <a:spLocks noChangeArrowheads="1"/>
          </p:cNvSpPr>
          <p:nvPr/>
        </p:nvSpPr>
        <p:spPr bwMode="auto">
          <a:xfrm>
            <a:off x="685800" y="2247900"/>
            <a:ext cx="1646238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latin typeface="Cronos Pro" pitchFamily="34" charset="0"/>
              </a:rPr>
              <a:t>tracked pointing</a:t>
            </a:r>
            <a:br>
              <a:rPr lang="en-US" sz="1800" dirty="0">
                <a:latin typeface="Cronos Pro" pitchFamily="34" charset="0"/>
              </a:rPr>
            </a:br>
            <a:r>
              <a:rPr lang="en-US" sz="1800" dirty="0">
                <a:latin typeface="Cronos Pro" pitchFamily="34" charset="0"/>
              </a:rPr>
              <a:t>device</a:t>
            </a:r>
          </a:p>
        </p:txBody>
      </p:sp>
      <p:sp>
        <p:nvSpPr>
          <p:cNvPr id="21" name="Line 655"/>
          <p:cNvSpPr>
            <a:spLocks noChangeShapeType="1"/>
          </p:cNvSpPr>
          <p:nvPr/>
        </p:nvSpPr>
        <p:spPr bwMode="auto">
          <a:xfrm flipH="1">
            <a:off x="3619500" y="4279900"/>
            <a:ext cx="342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Text Box 656"/>
          <p:cNvSpPr txBox="1">
            <a:spLocks noChangeArrowheads="1"/>
          </p:cNvSpPr>
          <p:nvPr/>
        </p:nvSpPr>
        <p:spPr bwMode="auto">
          <a:xfrm>
            <a:off x="3771900" y="3505200"/>
            <a:ext cx="19446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>
                <a:solidFill>
                  <a:srgbClr val="3366FF"/>
                </a:solidFill>
                <a:latin typeface="Cronos Pro" pitchFamily="34" charset="0"/>
              </a:rPr>
              <a:t>model surface point</a:t>
            </a:r>
          </a:p>
        </p:txBody>
      </p:sp>
      <p:sp>
        <p:nvSpPr>
          <p:cNvPr id="23" name="Text Box 657"/>
          <p:cNvSpPr txBox="1">
            <a:spLocks noChangeArrowheads="1"/>
          </p:cNvSpPr>
          <p:nvPr/>
        </p:nvSpPr>
        <p:spPr bwMode="auto">
          <a:xfrm>
            <a:off x="4000500" y="3962400"/>
            <a:ext cx="2246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>
                <a:solidFill>
                  <a:srgbClr val="33CC33"/>
                </a:solidFill>
                <a:latin typeface="Cronos Pro" pitchFamily="34" charset="0"/>
              </a:rPr>
              <a:t>measured surface point</a:t>
            </a:r>
          </a:p>
        </p:txBody>
      </p:sp>
      <p:sp>
        <p:nvSpPr>
          <p:cNvPr id="24" name="Text Box 658"/>
          <p:cNvSpPr txBox="1">
            <a:spLocks noChangeArrowheads="1"/>
          </p:cNvSpPr>
          <p:nvPr/>
        </p:nvSpPr>
        <p:spPr bwMode="auto">
          <a:xfrm>
            <a:off x="3657600" y="4305300"/>
            <a:ext cx="1717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>
                <a:latin typeface="Cronos Pro" pitchFamily="34" charset="0"/>
              </a:rPr>
              <a:t>point localization</a:t>
            </a:r>
            <a:br>
              <a:rPr lang="en-US" sz="1800">
                <a:latin typeface="Cronos Pro" pitchFamily="34" charset="0"/>
              </a:rPr>
            </a:br>
            <a:r>
              <a:rPr lang="en-US" sz="1800">
                <a:latin typeface="Cronos Pro" pitchFamily="34" charset="0"/>
              </a:rPr>
              <a:t>error (PLE)</a:t>
            </a:r>
          </a:p>
        </p:txBody>
      </p:sp>
      <p:pic>
        <p:nvPicPr>
          <p:cNvPr id="25" name="Picture 661" descr="tkr3"/>
          <p:cNvPicPr>
            <a:picLocks noChangeAspect="1" noChangeArrowheads="1"/>
          </p:cNvPicPr>
          <p:nvPr/>
        </p:nvPicPr>
        <p:blipFill>
          <a:blip r:embed="rId3" cstate="print"/>
          <a:srcRect l="22430" r="27103"/>
          <a:stretch>
            <a:fillRect/>
          </a:stretch>
        </p:blipFill>
        <p:spPr bwMode="auto">
          <a:xfrm>
            <a:off x="6400800" y="2133600"/>
            <a:ext cx="1028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671"/>
          <p:cNvSpPr>
            <a:spLocks noChangeArrowheads="1" noChangeShapeType="1" noTextEdit="1"/>
          </p:cNvSpPr>
          <p:nvPr/>
        </p:nvSpPr>
        <p:spPr bwMode="auto">
          <a:xfrm>
            <a:off x="6934200" y="2279650"/>
            <a:ext cx="16827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x</a:t>
            </a:r>
          </a:p>
        </p:txBody>
      </p:sp>
      <p:sp>
        <p:nvSpPr>
          <p:cNvPr id="27" name="WordArt 672"/>
          <p:cNvSpPr>
            <a:spLocks noChangeArrowheads="1" noChangeShapeType="1" noTextEdit="1"/>
          </p:cNvSpPr>
          <p:nvPr/>
        </p:nvSpPr>
        <p:spPr bwMode="auto">
          <a:xfrm>
            <a:off x="7373938" y="2373313"/>
            <a:ext cx="168275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 Black"/>
              </a:rPr>
              <a:t>x</a:t>
            </a:r>
          </a:p>
        </p:txBody>
      </p:sp>
      <p:sp>
        <p:nvSpPr>
          <p:cNvPr id="28" name="Line 673"/>
          <p:cNvSpPr>
            <a:spLocks noChangeShapeType="1"/>
          </p:cNvSpPr>
          <p:nvPr/>
        </p:nvSpPr>
        <p:spPr bwMode="auto">
          <a:xfrm>
            <a:off x="7016750" y="2457450"/>
            <a:ext cx="444500" cy="10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Text Box 674"/>
          <p:cNvSpPr txBox="1">
            <a:spLocks noChangeArrowheads="1"/>
          </p:cNvSpPr>
          <p:nvPr/>
        </p:nvSpPr>
        <p:spPr bwMode="auto">
          <a:xfrm>
            <a:off x="7008813" y="2533650"/>
            <a:ext cx="17764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>
                <a:solidFill>
                  <a:srgbClr val="FF0000"/>
                </a:solidFill>
                <a:latin typeface="Cronos Pro" pitchFamily="34" charset="0"/>
              </a:rPr>
              <a:t>target registration</a:t>
            </a:r>
            <a:br>
              <a:rPr lang="en-US" sz="1800">
                <a:solidFill>
                  <a:srgbClr val="FF0000"/>
                </a:solidFill>
                <a:latin typeface="Cronos Pro" pitchFamily="34" charset="0"/>
              </a:rPr>
            </a:br>
            <a:r>
              <a:rPr lang="en-US" sz="1800">
                <a:solidFill>
                  <a:srgbClr val="FF0000"/>
                </a:solidFill>
                <a:latin typeface="Cronos Pro" pitchFamily="34" charset="0"/>
              </a:rPr>
              <a:t>error</a:t>
            </a:r>
          </a:p>
        </p:txBody>
      </p:sp>
      <p:sp>
        <p:nvSpPr>
          <p:cNvPr id="30" name="Pentagon 29"/>
          <p:cNvSpPr/>
          <p:nvPr/>
        </p:nvSpPr>
        <p:spPr>
          <a:xfrm rot="3000000">
            <a:off x="216157" y="3205678"/>
            <a:ext cx="1676400" cy="152400"/>
          </a:xfrm>
          <a:prstGeom prst="homePlat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4" descr="pointer.png"/>
          <p:cNvPicPr>
            <a:picLocks noChangeAspect="1"/>
          </p:cNvPicPr>
          <p:nvPr/>
        </p:nvPicPr>
        <p:blipFill>
          <a:blip r:embed="rId2" cstate="print"/>
          <a:srcRect l="11083" r="9089"/>
          <a:stretch>
            <a:fillRect/>
          </a:stretch>
        </p:blipFill>
        <p:spPr>
          <a:xfrm rot="21300000">
            <a:off x="1037230" y="1804920"/>
            <a:ext cx="7274257" cy="3429000"/>
          </a:xfrm>
          <a:prstGeom prst="rect">
            <a:avLst/>
          </a:prstGeom>
        </p:spPr>
      </p:pic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1982" y="954135"/>
            <a:ext cx="3867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minimize :    </a:t>
            </a:r>
            <a:r>
              <a:rPr lang="el-GR" sz="3200" dirty="0" smtClean="0"/>
              <a:t>Σ</a:t>
            </a:r>
            <a:r>
              <a:rPr lang="en-CA" sz="3200" dirty="0" smtClean="0"/>
              <a:t> ( </a:t>
            </a:r>
            <a:r>
              <a:rPr lang="en-CA" sz="3200" dirty="0" err="1" smtClean="0"/>
              <a:t>FRE</a:t>
            </a:r>
            <a:r>
              <a:rPr lang="en-CA" sz="3200" i="1" baseline="-25000" dirty="0" err="1" smtClean="0"/>
              <a:t>i</a:t>
            </a:r>
            <a:r>
              <a:rPr lang="en-CA" sz="3200" i="1" baseline="-25000" dirty="0" smtClean="0"/>
              <a:t> </a:t>
            </a:r>
            <a:r>
              <a:rPr lang="en-CA" sz="3200" dirty="0" smtClean="0"/>
              <a:t>)</a:t>
            </a:r>
            <a:r>
              <a:rPr lang="en-CA" sz="3200" baseline="30000" dirty="0" smtClean="0"/>
              <a:t>2</a:t>
            </a:r>
            <a:endParaRPr lang="en-US" sz="32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300000">
            <a:off x="5737797" y="3302081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300000">
            <a:off x="7711458" y="312940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300000">
            <a:off x="6631650" y="215300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300000">
            <a:off x="6817605" y="42784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" y="5181600"/>
            <a:ext cx="761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When the model pointer is registered to the measured pointer, the FLE will</a:t>
            </a:r>
          </a:p>
          <a:p>
            <a:r>
              <a:rPr lang="en-CA" dirty="0" smtClean="0"/>
              <a:t>lead to some error in the estimated rotation and translation. The residual</a:t>
            </a:r>
          </a:p>
          <a:p>
            <a:r>
              <a:rPr lang="en-CA" dirty="0" smtClean="0"/>
              <a:t>errors in the </a:t>
            </a:r>
            <a:r>
              <a:rPr lang="en-CA" dirty="0" err="1" smtClean="0"/>
              <a:t>fiducial</a:t>
            </a:r>
            <a:r>
              <a:rPr lang="en-CA" dirty="0" smtClean="0"/>
              <a:t> locations after registration is called the </a:t>
            </a:r>
            <a:r>
              <a:rPr lang="en-CA" dirty="0" err="1" smtClean="0"/>
              <a:t>fiducial</a:t>
            </a:r>
            <a:r>
              <a:rPr lang="en-CA" dirty="0" smtClean="0"/>
              <a:t> registration</a:t>
            </a:r>
          </a:p>
          <a:p>
            <a:r>
              <a:rPr lang="en-CA" dirty="0" smtClean="0"/>
              <a:t>error (FRE).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648" y="3807475"/>
            <a:ext cx="1406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/>
              <a:t>model</a:t>
            </a:r>
          </a:p>
          <a:p>
            <a:pPr algn="ctr"/>
            <a:r>
              <a:rPr lang="en-CA" sz="3200" dirty="0" smtClean="0"/>
              <a:t>pointer</a:t>
            </a:r>
            <a:endParaRPr lang="en-US" sz="32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590800" y="3886200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err="1" smtClean="0">
                <a:solidFill>
                  <a:srgbClr val="FF0000"/>
                </a:solidFill>
              </a:rPr>
              <a:t>fiducial</a:t>
            </a:r>
            <a:r>
              <a:rPr lang="en-CA" sz="3200" dirty="0" smtClean="0">
                <a:solidFill>
                  <a:srgbClr val="FF0000"/>
                </a:solidFill>
              </a:rPr>
              <a:t> registration</a:t>
            </a:r>
          </a:p>
          <a:p>
            <a:pPr algn="ctr"/>
            <a:r>
              <a:rPr lang="en-CA" sz="3200" dirty="0" smtClean="0">
                <a:solidFill>
                  <a:srgbClr val="FF0000"/>
                </a:solidFill>
              </a:rPr>
              <a:t>error ( </a:t>
            </a:r>
            <a:r>
              <a:rPr lang="en-CA" sz="3200" dirty="0" err="1" smtClean="0">
                <a:solidFill>
                  <a:srgbClr val="FF0000"/>
                </a:solidFill>
              </a:rPr>
              <a:t>FRE</a:t>
            </a:r>
            <a:r>
              <a:rPr lang="en-CA" sz="32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CA" sz="3200" i="1" dirty="0" smtClean="0">
                <a:solidFill>
                  <a:srgbClr val="FF0000"/>
                </a:solidFill>
              </a:rPr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736433" y="3464718"/>
            <a:ext cx="166687" cy="76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6834189" y="4400552"/>
            <a:ext cx="90487" cy="333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7824791" y="3243268"/>
            <a:ext cx="276223" cy="33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6674643" y="2212184"/>
            <a:ext cx="85728" cy="33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514600"/>
            <a:ext cx="434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684"/>
          <p:cNvSpPr txBox="1">
            <a:spLocks noChangeArrowheads="1"/>
          </p:cNvSpPr>
          <p:nvPr/>
        </p:nvSpPr>
        <p:spPr bwMode="auto">
          <a:xfrm>
            <a:off x="2246312" y="2057400"/>
            <a:ext cx="19446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66FF"/>
                </a:solidFill>
                <a:latin typeface="Cronos Pro" pitchFamily="34" charset="0"/>
              </a:rPr>
              <a:t>model surface point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41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514600"/>
            <a:ext cx="434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7"/>
          <p:cNvGrpSpPr/>
          <p:nvPr/>
        </p:nvGrpSpPr>
        <p:grpSpPr>
          <a:xfrm rot="1500000">
            <a:off x="2713673" y="3133842"/>
            <a:ext cx="4343400" cy="1904999"/>
            <a:chOff x="2514600" y="2590800"/>
            <a:chExt cx="4343400" cy="1904999"/>
          </a:xfrm>
        </p:grpSpPr>
        <p:sp>
          <p:nvSpPr>
            <p:cNvPr id="16" name="Rectangle 15"/>
            <p:cNvSpPr/>
            <p:nvPr/>
          </p:nvSpPr>
          <p:spPr>
            <a:xfrm>
              <a:off x="2514600" y="2666999"/>
              <a:ext cx="4343400" cy="18288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48200" y="2590800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685"/>
          <p:cNvSpPr txBox="1">
            <a:spLocks noChangeArrowheads="1"/>
          </p:cNvSpPr>
          <p:nvPr/>
        </p:nvSpPr>
        <p:spPr bwMode="auto">
          <a:xfrm>
            <a:off x="3011487" y="3505200"/>
            <a:ext cx="2246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CC33"/>
                </a:solidFill>
                <a:latin typeface="Cronos Pro" pitchFamily="34" charset="0"/>
              </a:rPr>
              <a:t>measured surface point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4572000" y="1600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42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514600"/>
            <a:ext cx="434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4934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684"/>
          <p:cNvSpPr txBox="1">
            <a:spLocks noChangeArrowheads="1"/>
          </p:cNvSpPr>
          <p:nvPr/>
        </p:nvSpPr>
        <p:spPr bwMode="auto">
          <a:xfrm>
            <a:off x="2209800" y="1219200"/>
            <a:ext cx="24032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66FF"/>
                </a:solidFill>
                <a:latin typeface="Cronos Pro" pitchFamily="34" charset="0"/>
              </a:rPr>
              <a:t>model surface </a:t>
            </a:r>
            <a:r>
              <a:rPr lang="en-US" sz="1800" dirty="0" smtClean="0">
                <a:solidFill>
                  <a:srgbClr val="3366FF"/>
                </a:solidFill>
                <a:latin typeface="Cronos Pro" pitchFamily="34" charset="0"/>
              </a:rPr>
              <a:t>normal</a:t>
            </a:r>
            <a:endParaRPr lang="en-US" sz="1800" dirty="0">
              <a:solidFill>
                <a:srgbClr val="3366FF"/>
              </a:solidFill>
              <a:latin typeface="Cronos Pro" pitchFamily="34" charset="0"/>
            </a:endParaRPr>
          </a:p>
        </p:txBody>
      </p:sp>
      <p:grpSp>
        <p:nvGrpSpPr>
          <p:cNvPr id="7" name="Group 17"/>
          <p:cNvGrpSpPr/>
          <p:nvPr/>
        </p:nvGrpSpPr>
        <p:grpSpPr>
          <a:xfrm rot="1500000">
            <a:off x="2713673" y="3133842"/>
            <a:ext cx="4343400" cy="1904999"/>
            <a:chOff x="2514600" y="2590800"/>
            <a:chExt cx="4343400" cy="1904999"/>
          </a:xfrm>
        </p:grpSpPr>
        <p:sp>
          <p:nvSpPr>
            <p:cNvPr id="16" name="Rectangle 15"/>
            <p:cNvSpPr/>
            <p:nvPr/>
          </p:nvSpPr>
          <p:spPr>
            <a:xfrm>
              <a:off x="2514600" y="2666999"/>
              <a:ext cx="4343400" cy="18288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48200" y="2590800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Box 686"/>
          <p:cNvSpPr txBox="1">
            <a:spLocks noChangeArrowheads="1"/>
          </p:cNvSpPr>
          <p:nvPr/>
        </p:nvSpPr>
        <p:spPr bwMode="auto">
          <a:xfrm>
            <a:off x="5197475" y="2071687"/>
            <a:ext cx="19653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latin typeface="Cronos Pro" pitchFamily="34" charset="0"/>
              </a:rPr>
              <a:t>nearest model point</a:t>
            </a:r>
          </a:p>
        </p:txBody>
      </p:sp>
      <p:sp>
        <p:nvSpPr>
          <p:cNvPr id="34" name="Text Box 685"/>
          <p:cNvSpPr txBox="1">
            <a:spLocks noChangeArrowheads="1"/>
          </p:cNvSpPr>
          <p:nvPr/>
        </p:nvSpPr>
        <p:spPr bwMode="auto">
          <a:xfrm>
            <a:off x="3011487" y="3505200"/>
            <a:ext cx="2246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CC33"/>
                </a:solidFill>
                <a:latin typeface="Cronos Pro" pitchFamily="34" charset="0"/>
              </a:rPr>
              <a:t>measured surface point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4572000" y="1600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62200" y="2514600"/>
            <a:ext cx="4343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2438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14934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245417" y="3186579"/>
            <a:ext cx="914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684"/>
          <p:cNvSpPr txBox="1">
            <a:spLocks noChangeArrowheads="1"/>
          </p:cNvSpPr>
          <p:nvPr/>
        </p:nvSpPr>
        <p:spPr bwMode="auto">
          <a:xfrm>
            <a:off x="2209800" y="1219200"/>
            <a:ext cx="24032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66FF"/>
                </a:solidFill>
                <a:latin typeface="Cronos Pro" pitchFamily="34" charset="0"/>
              </a:rPr>
              <a:t>model surface </a:t>
            </a:r>
            <a:r>
              <a:rPr lang="en-US" sz="1800" dirty="0" smtClean="0">
                <a:solidFill>
                  <a:srgbClr val="3366FF"/>
                </a:solidFill>
                <a:latin typeface="Cronos Pro" pitchFamily="34" charset="0"/>
              </a:rPr>
              <a:t>normal</a:t>
            </a:r>
            <a:endParaRPr lang="en-US" sz="1800" dirty="0">
              <a:solidFill>
                <a:srgbClr val="3366FF"/>
              </a:solidFill>
              <a:latin typeface="Cronos Pro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103018" y="2693185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600000">
            <a:off x="5100637" y="2728917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21000000" flipV="1">
            <a:off x="5103531" y="2800617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600000">
            <a:off x="5103034" y="2871793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21000000" flipV="1">
            <a:off x="5105928" y="2943493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600000">
            <a:off x="5105431" y="3012288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21000000" flipV="1">
            <a:off x="5108325" y="3083988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12558" y="3117020"/>
            <a:ext cx="38100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245417" y="2646036"/>
            <a:ext cx="91440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/>
          <p:nvPr/>
        </p:nvGrpSpPr>
        <p:grpSpPr>
          <a:xfrm rot="1500000">
            <a:off x="2713673" y="3133842"/>
            <a:ext cx="4343400" cy="1904999"/>
            <a:chOff x="2514600" y="2590800"/>
            <a:chExt cx="4343400" cy="1904999"/>
          </a:xfrm>
        </p:grpSpPr>
        <p:sp>
          <p:nvSpPr>
            <p:cNvPr id="16" name="Rectangle 15"/>
            <p:cNvSpPr/>
            <p:nvPr/>
          </p:nvSpPr>
          <p:spPr>
            <a:xfrm>
              <a:off x="2514600" y="2666999"/>
              <a:ext cx="4343400" cy="18288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48200" y="2590800"/>
              <a:ext cx="152400" cy="152400"/>
            </a:xfrm>
            <a:prstGeom prst="ellipse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Box 686"/>
          <p:cNvSpPr txBox="1">
            <a:spLocks noChangeArrowheads="1"/>
          </p:cNvSpPr>
          <p:nvPr/>
        </p:nvSpPr>
        <p:spPr bwMode="auto">
          <a:xfrm>
            <a:off x="5197475" y="2071687"/>
            <a:ext cx="19653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latin typeface="Cronos Pro" pitchFamily="34" charset="0"/>
              </a:rPr>
              <a:t>nearest model point</a:t>
            </a:r>
          </a:p>
        </p:txBody>
      </p:sp>
      <p:sp>
        <p:nvSpPr>
          <p:cNvPr id="33" name="Text Box 685"/>
          <p:cNvSpPr txBox="1">
            <a:spLocks noChangeArrowheads="1"/>
          </p:cNvSpPr>
          <p:nvPr/>
        </p:nvSpPr>
        <p:spPr bwMode="auto">
          <a:xfrm>
            <a:off x="3011487" y="3505200"/>
            <a:ext cx="2246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CC33"/>
                </a:solidFill>
                <a:latin typeface="Cronos Pro" pitchFamily="34" charset="0"/>
              </a:rPr>
              <a:t>measured surface point</a:t>
            </a:r>
          </a:p>
        </p:txBody>
      </p:sp>
      <p:sp>
        <p:nvSpPr>
          <p:cNvPr id="34" name="Text Box 684"/>
          <p:cNvSpPr txBox="1">
            <a:spLocks noChangeArrowheads="1"/>
          </p:cNvSpPr>
          <p:nvPr/>
        </p:nvSpPr>
        <p:spPr bwMode="auto">
          <a:xfrm>
            <a:off x="2246312" y="2057400"/>
            <a:ext cx="19446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dirty="0">
                <a:solidFill>
                  <a:srgbClr val="3366FF"/>
                </a:solidFill>
                <a:latin typeface="Cronos Pro" pitchFamily="34" charset="0"/>
              </a:rPr>
              <a:t>model surface point</a:t>
            </a:r>
          </a:p>
        </p:txBody>
      </p:sp>
      <p:sp>
        <p:nvSpPr>
          <p:cNvPr id="35" name="Text Box 684"/>
          <p:cNvSpPr txBox="1">
            <a:spLocks noChangeArrowheads="1"/>
          </p:cNvSpPr>
          <p:nvPr/>
        </p:nvSpPr>
        <p:spPr bwMode="auto">
          <a:xfrm>
            <a:off x="3048000" y="1752600"/>
            <a:ext cx="4203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i="1" baseline="-250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3366FF"/>
                </a:solidFill>
                <a:latin typeface="Cronos Pro" pitchFamily="34" charset="0"/>
              </a:rPr>
              <a:t> </a:t>
            </a:r>
            <a:endParaRPr lang="en-US" sz="1800" dirty="0">
              <a:solidFill>
                <a:srgbClr val="3366FF"/>
              </a:solidFill>
              <a:latin typeface="Cronos Pro" pitchFamily="34" charset="0"/>
            </a:endParaRPr>
          </a:p>
        </p:txBody>
      </p:sp>
      <p:sp>
        <p:nvSpPr>
          <p:cNvPr id="36" name="Text Box 684"/>
          <p:cNvSpPr txBox="1">
            <a:spLocks noChangeArrowheads="1"/>
          </p:cNvSpPr>
          <p:nvPr/>
        </p:nvSpPr>
        <p:spPr bwMode="auto">
          <a:xfrm>
            <a:off x="3048000" y="914400"/>
            <a:ext cx="4203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b="1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i="1" baseline="-25000" dirty="0" err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3366FF"/>
                </a:solidFill>
                <a:latin typeface="Cronos Pro" pitchFamily="34" charset="0"/>
              </a:rPr>
              <a:t> </a:t>
            </a:r>
            <a:endParaRPr lang="en-US" sz="1800" dirty="0">
              <a:solidFill>
                <a:srgbClr val="3366FF"/>
              </a:solidFill>
              <a:latin typeface="Cronos Pro" pitchFamily="34" charset="0"/>
            </a:endParaRPr>
          </a:p>
        </p:txBody>
      </p:sp>
      <p:sp>
        <p:nvSpPr>
          <p:cNvPr id="37" name="Text Box 684"/>
          <p:cNvSpPr txBox="1">
            <a:spLocks noChangeArrowheads="1"/>
          </p:cNvSpPr>
          <p:nvPr/>
        </p:nvSpPr>
        <p:spPr bwMode="auto">
          <a:xfrm>
            <a:off x="4151692" y="3200400"/>
            <a:ext cx="4203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049713"/>
            <a:r>
              <a:rPr lang="en-US" sz="18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800" i="1" baseline="-25000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rgbClr val="33CC33"/>
                </a:solidFill>
                <a:latin typeface="Cronos Pro" pitchFamily="34" charset="0"/>
              </a:rPr>
              <a:t> </a:t>
            </a:r>
            <a:endParaRPr lang="en-US" sz="1800" dirty="0">
              <a:solidFill>
                <a:srgbClr val="33CC33"/>
              </a:solidFill>
              <a:latin typeface="Cronos Pro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the Nearest Model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small displacements we can assume that the model surface is locally </a:t>
            </a:r>
            <a:r>
              <a:rPr lang="en-US" dirty="0" smtClean="0"/>
              <a:t>planar</a:t>
            </a:r>
          </a:p>
          <a:p>
            <a:r>
              <a:rPr lang="en-US" dirty="0" smtClean="0"/>
              <a:t>distance between measured point and nearest surface point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potential energy stored in spring</a:t>
            </a:r>
            <a:endParaRPr lang="en-US" dirty="0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3848100" y="2579688"/>
          <a:ext cx="1447800" cy="527050"/>
        </p:xfrm>
        <a:graphic>
          <a:graphicData uri="http://schemas.openxmlformats.org/presentationml/2006/ole">
            <p:oleObj spid="_x0000_s201730" name="Equation" r:id="rId3" imgW="723600" imgH="228600" progId="Equation.3">
              <p:embed/>
            </p:oleObj>
          </a:graphicData>
        </a:graphic>
      </p:graphicFrame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3289300" y="4162425"/>
          <a:ext cx="2565400" cy="585788"/>
        </p:xfrm>
        <a:graphic>
          <a:graphicData uri="http://schemas.openxmlformats.org/presentationml/2006/ole">
            <p:oleObj spid="_x0000_s201731" name="Equation" r:id="rId4" imgW="128268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Hessian of Potential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6692"/>
            <a:ext cx="9144000" cy="47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Hessian of Potential Energy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turns out that there is a well known simple expression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the contribution of single simple linear spring to the stiffness matrix of a passive elastic mechanism</a:t>
            </a:r>
          </a:p>
          <a:p>
            <a:pPr lvl="1"/>
            <a:r>
              <a:rPr lang="en-US" dirty="0" smtClean="0"/>
              <a:t>S. Huang and J. </a:t>
            </a:r>
            <a:r>
              <a:rPr lang="en-US" dirty="0" err="1" smtClean="0"/>
              <a:t>Schimmels</a:t>
            </a:r>
            <a:r>
              <a:rPr lang="en-US" dirty="0" smtClean="0"/>
              <a:t>. The bounds and realization of spatial </a:t>
            </a:r>
            <a:r>
              <a:rPr lang="en-US" dirty="0" err="1" smtClean="0"/>
              <a:t>stiffnesses</a:t>
            </a:r>
            <a:r>
              <a:rPr lang="en-US" dirty="0" smtClean="0"/>
              <a:t> achieved </a:t>
            </a:r>
            <a:r>
              <a:rPr lang="en-US" dirty="0" smtClean="0"/>
              <a:t>with simple </a:t>
            </a:r>
            <a:r>
              <a:rPr lang="en-US" dirty="0" smtClean="0"/>
              <a:t>springs connected in parallel. IEEE Trans Robot Automat, 14(3):466–475, 1998.</a:t>
            </a:r>
            <a:endParaRPr lang="en-US" dirty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2959100" y="1828800"/>
          <a:ext cx="3225800" cy="1111250"/>
        </p:xfrm>
        <a:graphic>
          <a:graphicData uri="http://schemas.openxmlformats.org/presentationml/2006/ole">
            <p:oleObj spid="_x0000_s203778" name="Equation" r:id="rId3" imgW="161280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Shape-Based Target 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stiffness matrix for shape-based registration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target registration error (identical isotropic noise)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PLE</a:t>
            </a:r>
            <a:r>
              <a:rPr lang="en-US" dirty="0" smtClean="0"/>
              <a:t> is the expected magnitude of the point localization error</a:t>
            </a:r>
            <a:endParaRPr lang="en-US" dirty="0"/>
          </a:p>
        </p:txBody>
      </p:sp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3848100" y="1524000"/>
          <a:ext cx="1447800" cy="993775"/>
        </p:xfrm>
        <a:graphic>
          <a:graphicData uri="http://schemas.openxmlformats.org/presentationml/2006/ole">
            <p:oleObj spid="_x0000_s204803" name="Equation" r:id="rId4" imgW="723600" imgH="431640" progId="Equation.3">
              <p:embed/>
            </p:oleObj>
          </a:graphicData>
        </a:graphic>
      </p:graphicFrame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862" y="3429000"/>
            <a:ext cx="677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9 points moving on the surface of an ellipsoid</a:t>
            </a:r>
            <a:endParaRPr lang="en-US" dirty="0"/>
          </a:p>
        </p:txBody>
      </p:sp>
      <p:pic>
        <p:nvPicPr>
          <p:cNvPr id="7" name="Picture 583" descr="e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2" y="1524000"/>
            <a:ext cx="6581775" cy="1646238"/>
          </a:xfrm>
          <a:prstGeom prst="rect">
            <a:avLst/>
          </a:prstGeom>
          <a:noFill/>
        </p:spPr>
      </p:pic>
      <p:pic>
        <p:nvPicPr>
          <p:cNvPr id="8" name="Picture 581" descr="ell_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" y="3200400"/>
            <a:ext cx="9077325" cy="228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>
                <a:solidFill>
                  <a:srgbClr val="464653"/>
                </a:solidFill>
              </a:rPr>
              <a:pPr algn="r"/>
              <a:t>10/9/2012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>
                <a:solidFill>
                  <a:srgbClr val="464653"/>
                </a:solidFill>
              </a:rPr>
              <a:pPr/>
              <a:t>49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anatomic shapes</a:t>
            </a:r>
            <a:endParaRPr lang="en-US" dirty="0"/>
          </a:p>
        </p:txBody>
      </p:sp>
      <p:pic>
        <p:nvPicPr>
          <p:cNvPr id="7" name="Picture 585" descr="bone-resul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9140825" cy="2286000"/>
          </a:xfrm>
          <a:prstGeom prst="rect">
            <a:avLst/>
          </a:prstGeom>
          <a:noFill/>
        </p:spPr>
      </p:pic>
      <p:pic>
        <p:nvPicPr>
          <p:cNvPr id="8" name="Picture 709" descr="C:\Documents and Settings\mab\Desktop\miccai2006\surface\bones\dro1.tif"/>
          <p:cNvPicPr>
            <a:picLocks noChangeAspect="1" noChangeArrowheads="1"/>
          </p:cNvPicPr>
          <p:nvPr/>
        </p:nvPicPr>
        <p:blipFill>
          <a:blip r:embed="rId3" cstate="print"/>
          <a:srcRect l="20847" t="6946" r="11401" b="9695"/>
          <a:stretch>
            <a:fillRect/>
          </a:stretch>
        </p:blipFill>
        <p:spPr bwMode="auto">
          <a:xfrm>
            <a:off x="1066800" y="1562100"/>
            <a:ext cx="990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10" descr="C:\Documents and Settings\mab\Desktop\miccai2006\surface\bones\eoo1.tif"/>
          <p:cNvPicPr>
            <a:picLocks noChangeAspect="1" noChangeArrowheads="1"/>
          </p:cNvPicPr>
          <p:nvPr/>
        </p:nvPicPr>
        <p:blipFill>
          <a:blip r:embed="rId4" cstate="print"/>
          <a:srcRect l="10423" t="3473" r="16612" b="6223"/>
          <a:stretch>
            <a:fillRect/>
          </a:stretch>
        </p:blipFill>
        <p:spPr bwMode="auto">
          <a:xfrm>
            <a:off x="3352800" y="1562100"/>
            <a:ext cx="106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11" descr="C:\Documents and Settings\mab\Desktop\miccai2006\surface\bones\eoo2.tif"/>
          <p:cNvPicPr>
            <a:picLocks noChangeAspect="1" noChangeArrowheads="1"/>
          </p:cNvPicPr>
          <p:nvPr/>
        </p:nvPicPr>
        <p:blipFill>
          <a:blip r:embed="rId5" cstate="print"/>
          <a:srcRect l="10500" t="10500" r="16499" b="13167"/>
          <a:stretch>
            <a:fillRect/>
          </a:stretch>
        </p:blipFill>
        <p:spPr bwMode="auto">
          <a:xfrm>
            <a:off x="4572000" y="1790700"/>
            <a:ext cx="11239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12" descr="C:\Documents and Settings\mab\Desktop\miccai2006\surface\bones\tkr1.tif"/>
          <p:cNvPicPr>
            <a:picLocks noChangeAspect="1" noChangeArrowheads="1"/>
          </p:cNvPicPr>
          <p:nvPr/>
        </p:nvPicPr>
        <p:blipFill>
          <a:blip r:embed="rId6" cstate="print"/>
          <a:srcRect t="13893" b="20116"/>
          <a:stretch>
            <a:fillRect/>
          </a:stretch>
        </p:blipFill>
        <p:spPr bwMode="auto">
          <a:xfrm>
            <a:off x="6477000" y="1866900"/>
            <a:ext cx="1462088" cy="1447800"/>
          </a:xfrm>
          <a:prstGeom prst="rect">
            <a:avLst/>
          </a:prstGeom>
          <a:noFill/>
        </p:spPr>
      </p:pic>
      <p:pic>
        <p:nvPicPr>
          <p:cNvPr id="12" name="Picture 713" descr="C:\Documents and Settings\mab\Desktop\miccai2006\surface\bones\tkr2.tif"/>
          <p:cNvPicPr>
            <a:picLocks noChangeAspect="1" noChangeArrowheads="1"/>
          </p:cNvPicPr>
          <p:nvPr/>
        </p:nvPicPr>
        <p:blipFill>
          <a:blip r:embed="rId7" cstate="print"/>
          <a:srcRect l="21825" r="26059"/>
          <a:stretch>
            <a:fillRect/>
          </a:stretch>
        </p:blipFill>
        <p:spPr bwMode="auto">
          <a:xfrm>
            <a:off x="8001000" y="1485900"/>
            <a:ext cx="762000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4" descr="pointer.png"/>
          <p:cNvPicPr>
            <a:picLocks noChangeAspect="1"/>
          </p:cNvPicPr>
          <p:nvPr/>
        </p:nvPicPr>
        <p:blipFill>
          <a:blip r:embed="rId2" cstate="print"/>
          <a:srcRect l="11083" r="9089"/>
          <a:stretch>
            <a:fillRect/>
          </a:stretch>
        </p:blipFill>
        <p:spPr>
          <a:xfrm rot="21300000">
            <a:off x="1037230" y="1804920"/>
            <a:ext cx="7274257" cy="3429000"/>
          </a:xfrm>
          <a:prstGeom prst="rect">
            <a:avLst/>
          </a:prstGeom>
        </p:spPr>
      </p:pic>
      <p:pic>
        <p:nvPicPr>
          <p:cNvPr id="7" name="Picture 6" descr="pointer2-gre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Registration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34290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4267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4800" y="3124200"/>
            <a:ext cx="304800" cy="304800"/>
          </a:xfrm>
          <a:prstGeom prst="ellips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903686" y="3532585"/>
            <a:ext cx="492919" cy="714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123" y="1981200"/>
            <a:ext cx="3286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70C0"/>
                </a:solidFill>
              </a:rPr>
              <a:t>target registration</a:t>
            </a:r>
          </a:p>
          <a:p>
            <a:pPr algn="ctr"/>
            <a:r>
              <a:rPr lang="en-CA" sz="3200" dirty="0" smtClean="0">
                <a:solidFill>
                  <a:srgbClr val="0070C0"/>
                </a:solidFill>
              </a:rPr>
              <a:t>error (TRE)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1143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00CC00"/>
                </a:solidFill>
              </a:rPr>
              <a:t>actual pointer</a:t>
            </a:r>
            <a:endParaRPr 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300000">
            <a:off x="5737797" y="3302081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21300000">
            <a:off x="7711458" y="3129408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21300000">
            <a:off x="6631650" y="215300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1300000">
            <a:off x="6817605" y="42784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5800" y="5181600"/>
            <a:ext cx="7523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Usually, we are interested in points that are not </a:t>
            </a:r>
            <a:r>
              <a:rPr lang="en-CA" dirty="0" err="1" smtClean="0"/>
              <a:t>fiducial</a:t>
            </a:r>
            <a:r>
              <a:rPr lang="en-CA" dirty="0" smtClean="0"/>
              <a:t> locations.  Any such</a:t>
            </a:r>
          </a:p>
          <a:p>
            <a:r>
              <a:rPr lang="en-CA" dirty="0" smtClean="0"/>
              <a:t>point (not used for registration purposes) is called a target. The error between</a:t>
            </a:r>
          </a:p>
          <a:p>
            <a:r>
              <a:rPr lang="en-CA" dirty="0" smtClean="0"/>
              <a:t>the true target position and registered target position is called the target</a:t>
            </a:r>
          </a:p>
          <a:p>
            <a:r>
              <a:rPr lang="en-CA" dirty="0" smtClean="0"/>
              <a:t>registration error (TRE).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orn_isotro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457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FLE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Horn's method (and all other ordinary least-squares methods) is optimal when FLE is identical and isotropic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948531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838200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41264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91401" y="4038599"/>
            <a:ext cx="838200" cy="63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892132" y="3546474"/>
            <a:ext cx="997746" cy="7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781801" y="4044951"/>
            <a:ext cx="609600" cy="603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1" y="411479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876800" y="2590800"/>
          <a:ext cx="381000" cy="498475"/>
        </p:xfrm>
        <a:graphic>
          <a:graphicData uri="http://schemas.openxmlformats.org/presentationml/2006/ole">
            <p:oleObj spid="_x0000_s121858" name="Equation" r:id="rId4" imgW="190440" imgH="21564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105400" y="4343400"/>
          <a:ext cx="381000" cy="527050"/>
        </p:xfrm>
        <a:graphic>
          <a:graphicData uri="http://schemas.openxmlformats.org/presentationml/2006/ole">
            <p:oleObj spid="_x0000_s121859" name="Equation" r:id="rId5" imgW="190440" imgH="22860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3657600" y="5029200"/>
          <a:ext cx="355600" cy="498475"/>
        </p:xfrm>
        <a:graphic>
          <a:graphicData uri="http://schemas.openxmlformats.org/presentationml/2006/ole">
            <p:oleObj spid="_x0000_s121860" name="Equation" r:id="rId6" imgW="177480" imgH="21564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3505200" y="2438400"/>
          <a:ext cx="381000" cy="527050"/>
        </p:xfrm>
        <a:graphic>
          <a:graphicData uri="http://schemas.openxmlformats.org/presentationml/2006/ole">
            <p:oleObj spid="_x0000_s121861" name="Equation" r:id="rId7" imgW="1904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early methods of studying the behaviour of TRE relied on simulation studies</a:t>
            </a:r>
          </a:p>
          <a:p>
            <a:pPr lvl="2"/>
            <a:r>
              <a:rPr lang="en-CA" dirty="0" smtClean="0"/>
              <a:t>IEEE Transactions on Medical Imaging, vol. 16, no. 4,  Aug. 1997</a:t>
            </a:r>
          </a:p>
          <a:p>
            <a:pPr>
              <a:buNone/>
            </a:pPr>
            <a:r>
              <a:rPr lang="en-CA" dirty="0" smtClean="0"/>
              <a:t>	Given: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 set of registration points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},</a:t>
            </a:r>
            <a:endParaRPr lang="en-CA" dirty="0" smtClean="0"/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 target point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/>
              <a:t>, and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CA" dirty="0" smtClean="0"/>
              <a:t>an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FLE</a:t>
            </a:r>
            <a:r>
              <a:rPr lang="en-CA" dirty="0" smtClean="0"/>
              <a:t> variance </a:t>
            </a:r>
            <a:r>
              <a:rPr lang="en-CA" i="1" dirty="0" smtClean="0">
                <a:latin typeface="Symbol" pitchFamily="18" charset="2"/>
              </a:rPr>
              <a:t>s </a:t>
            </a:r>
            <a:r>
              <a:rPr lang="en-CA" baseline="30000" dirty="0" smtClean="0">
                <a:latin typeface="Symbol" pitchFamily="18" charset="2"/>
              </a:rPr>
              <a:t>2</a:t>
            </a:r>
            <a:r>
              <a:rPr lang="en-CA" dirty="0" smtClean="0"/>
              <a:t>:</a:t>
            </a:r>
          </a:p>
          <a:p>
            <a:pPr marL="788670" lvl="1" indent="-514350">
              <a:buFont typeface="+mj-lt"/>
              <a:buAutoNum type="alphaL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define noise</a:t>
            </a:r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981200" y="4630737"/>
          <a:ext cx="5181600" cy="1693863"/>
        </p:xfrm>
        <a:graphic>
          <a:graphicData uri="http://schemas.openxmlformats.org/presentationml/2006/ole">
            <p:oleObj spid="_x0000_s122882" name="Equation" r:id="rId3" imgW="259056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CA" dirty="0" smtClean="0"/>
              <a:t>repeat 10,000 times</a:t>
            </a:r>
          </a:p>
          <a:p>
            <a:pPr marL="788670" lvl="1" indent="-514350"/>
            <a:r>
              <a:rPr lang="en-CA" dirty="0" smtClean="0"/>
              <a:t>create a noisy copy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dirty="0" smtClean="0"/>
              <a:t> 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/>
              <a:t> where</a:t>
            </a:r>
          </a:p>
          <a:p>
            <a:pPr marL="788670" lvl="1" indent="-514350"/>
            <a:r>
              <a:rPr lang="en-CA" dirty="0" smtClean="0"/>
              <a:t>register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CA" dirty="0" smtClean="0"/>
              <a:t>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dirty="0" smtClean="0"/>
              <a:t> using Horn's method to obtain the rotation</a:t>
            </a:r>
            <a:br>
              <a:rPr lang="en-CA" dirty="0" smtClean="0"/>
            </a:b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dirty="0" smtClean="0"/>
              <a:t> and translation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CA" dirty="0" smtClean="0"/>
              <a:t> </a:t>
            </a:r>
          </a:p>
          <a:p>
            <a:pPr marL="788670" lvl="1" indent="-514350"/>
            <a:r>
              <a:rPr lang="en-CA" dirty="0" smtClean="0"/>
              <a:t>compute the registered target location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788670" lvl="1" indent="-514350"/>
            <a:r>
              <a:rPr lang="en-CA" dirty="0" smtClean="0"/>
              <a:t>compute the squared TRE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CA" dirty="0" smtClean="0"/>
              <a:t>compute the root mean squared (RMS) TRE</a:t>
            </a:r>
            <a:endParaRPr 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715000" y="1219200"/>
          <a:ext cx="1397000" cy="525463"/>
        </p:xfrm>
        <a:graphic>
          <a:graphicData uri="http://schemas.openxmlformats.org/presentationml/2006/ole">
            <p:oleObj spid="_x0000_s123906" name="Equation" r:id="rId3" imgW="698400" imgH="228600" progId="Equation.3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3759200" y="2873375"/>
          <a:ext cx="1625600" cy="555625"/>
        </p:xfrm>
        <a:graphic>
          <a:graphicData uri="http://schemas.openxmlformats.org/presentationml/2006/ole">
            <p:oleObj spid="_x0000_s123907" name="Equation" r:id="rId4" imgW="812520" imgH="241200" progId="Equation.3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594100" y="3886200"/>
          <a:ext cx="1955800" cy="701675"/>
        </p:xfrm>
        <a:graphic>
          <a:graphicData uri="http://schemas.openxmlformats.org/presentationml/2006/ole">
            <p:oleObj spid="_x0000_s123909" name="Equation" r:id="rId5" imgW="977760" imgH="304560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2679700" y="5260975"/>
          <a:ext cx="3784600" cy="1139825"/>
        </p:xfrm>
        <a:graphic>
          <a:graphicData uri="http://schemas.openxmlformats.org/presentationml/2006/ole">
            <p:oleObj spid="_x0000_s123910" name="Equation" r:id="rId6" imgW="18921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Horn's Method and 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simulations performed for different configurations of markers</a:t>
            </a:r>
            <a:endParaRPr lang="en-US" dirty="0"/>
          </a:p>
        </p:txBody>
      </p:sp>
      <p:pic>
        <p:nvPicPr>
          <p:cNvPr id="7" name="Picture 6" descr="fiducial_conf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111" y="1600200"/>
            <a:ext cx="5051777" cy="4572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1970</TotalTime>
  <Words>1128</Words>
  <Application>Microsoft Office PowerPoint</Application>
  <PresentationFormat>On-screen Show (4:3)</PresentationFormat>
  <Paragraphs>295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Origin</vt:lpstr>
      <vt:lpstr>Default Design</vt:lpstr>
      <vt:lpstr>1_Origin</vt:lpstr>
      <vt:lpstr>2_Origin</vt:lpstr>
      <vt:lpstr>Equation</vt:lpstr>
      <vt:lpstr>Microsoft Equation 3.0</vt:lpstr>
      <vt:lpstr>Target Registration Error</vt:lpstr>
      <vt:lpstr>Registration Error</vt:lpstr>
      <vt:lpstr>Registration Error</vt:lpstr>
      <vt:lpstr>Registration Error</vt:lpstr>
      <vt:lpstr>Registration Error</vt:lpstr>
      <vt:lpstr>Horn's Method and FLE</vt:lpstr>
      <vt:lpstr>Horn's Method and TRE</vt:lpstr>
      <vt:lpstr>Horn's Method and TRE</vt:lpstr>
      <vt:lpstr>Horn's Method and TRE</vt:lpstr>
      <vt:lpstr>Horn's Method and TRE</vt:lpstr>
      <vt:lpstr>Horn's Method and TRE</vt:lpstr>
      <vt:lpstr>Horn's Method and TRE</vt:lpstr>
      <vt:lpstr>Horn's Method and TRE</vt:lpstr>
      <vt:lpstr>Analysis of TRE</vt:lpstr>
      <vt:lpstr>Analysis of TRE</vt:lpstr>
      <vt:lpstr>Analysis of TRE</vt:lpstr>
      <vt:lpstr>Analysis of TRE</vt:lpstr>
      <vt:lpstr>Spatial Stiffness Analysis of TRE</vt:lpstr>
      <vt:lpstr>Spatial Stiffness Analysis of TRE</vt:lpstr>
      <vt:lpstr>Spring Constant</vt:lpstr>
      <vt:lpstr>Spatial-Stiffness Matrix</vt:lpstr>
      <vt:lpstr>Fiducial Spatial Stiffness Matrix</vt:lpstr>
      <vt:lpstr>Frame Invariant Quantities</vt:lpstr>
      <vt:lpstr>Principal Translational Stiffnesses</vt:lpstr>
      <vt:lpstr>Principal Rotational Stiffnesses</vt:lpstr>
      <vt:lpstr>Equivalent Rotational Stiffnesses</vt:lpstr>
      <vt:lpstr>Spatial Stiffness TRE</vt:lpstr>
      <vt:lpstr>Anisotropic FLE</vt:lpstr>
      <vt:lpstr>Anisotropic FLE</vt:lpstr>
      <vt:lpstr>Anisotropic FLE</vt:lpstr>
      <vt:lpstr>Isotropic FLE</vt:lpstr>
      <vt:lpstr>Anisotropic FLE</vt:lpstr>
      <vt:lpstr>Why the Peak in TRE?</vt:lpstr>
      <vt:lpstr>Why the Peak in TRE?</vt:lpstr>
      <vt:lpstr>Observed TRE</vt:lpstr>
      <vt:lpstr>Non-planar Target</vt:lpstr>
      <vt:lpstr>Target Registration Error</vt:lpstr>
      <vt:lpstr>Slide 38</vt:lpstr>
      <vt:lpstr>Registration Error</vt:lpstr>
      <vt:lpstr>Slide 40</vt:lpstr>
      <vt:lpstr>Slide 41</vt:lpstr>
      <vt:lpstr>Slide 42</vt:lpstr>
      <vt:lpstr>Slide 43</vt:lpstr>
      <vt:lpstr>Computing the Nearest Model Point</vt:lpstr>
      <vt:lpstr>Hessian of Potential Energy</vt:lpstr>
      <vt:lpstr>Hessian of Potential Energy</vt:lpstr>
      <vt:lpstr>Shape-Based Target Registration Error</vt:lpstr>
      <vt:lpstr>Simulation Results</vt:lpstr>
      <vt:lpstr>Simulation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25</cp:revision>
  <dcterms:created xsi:type="dcterms:W3CDTF">2011-01-07T01:27:12Z</dcterms:created>
  <dcterms:modified xsi:type="dcterms:W3CDTF">2012-10-10T00:44:49Z</dcterms:modified>
</cp:coreProperties>
</file>