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8"/>
  </p:notesMasterIdLst>
  <p:sldIdLst>
    <p:sldId id="350" r:id="rId2"/>
    <p:sldId id="351" r:id="rId3"/>
    <p:sldId id="352" r:id="rId4"/>
    <p:sldId id="353" r:id="rId5"/>
    <p:sldId id="354" r:id="rId6"/>
    <p:sldId id="355" r:id="rId7"/>
    <p:sldId id="340" r:id="rId8"/>
    <p:sldId id="341" r:id="rId9"/>
    <p:sldId id="342" r:id="rId10"/>
    <p:sldId id="343" r:id="rId11"/>
    <p:sldId id="344" r:id="rId12"/>
    <p:sldId id="345" r:id="rId13"/>
    <p:sldId id="346" r:id="rId14"/>
    <p:sldId id="347" r:id="rId15"/>
    <p:sldId id="348" r:id="rId16"/>
    <p:sldId id="349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67" autoAdjust="0"/>
  </p:normalViewPr>
  <p:slideViewPr>
    <p:cSldViewPr showGuides="1">
      <p:cViewPr varScale="1">
        <p:scale>
          <a:sx n="125" d="100"/>
          <a:sy n="125" d="100"/>
        </p:scale>
        <p:origin x="-12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0D53A-A3A9-4785-8F95-13CA35C29A76}" type="datetimeFigureOut">
              <a:rPr lang="en-US" smtClean="0"/>
              <a:pPr/>
              <a:t>9/25/2012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0FFDE-72E4-4E33-A11F-D22F07A26A2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76962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76962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28600"/>
          </a:xfrm>
        </p:spPr>
        <p:txBody>
          <a:bodyPr/>
          <a:lstStyle>
            <a:lvl1pPr algn="r">
              <a:defRPr sz="1400"/>
            </a:lvl1pPr>
          </a:lstStyle>
          <a:p>
            <a:fld id="{B8DE410C-548C-4175-A52F-A7A6DEA1EC1F}" type="datetime1">
              <a:rPr lang="en-US" smtClean="0"/>
              <a:pPr/>
              <a:t>9/25/2012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219200" cy="24384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81000" y="3657599"/>
            <a:ext cx="8610600" cy="127063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381000" y="5029200"/>
            <a:ext cx="8610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152400" y="36576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152400" y="502920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296C-4657-42E4-BA8F-2F4F6816E90D}" type="datetime1">
              <a:rPr lang="en-US" smtClean="0"/>
              <a:pPr/>
              <a:t>9/25/2012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DCC5-ABBA-4500-9AB1-154014DA660B}" type="datetime1">
              <a:rPr lang="en-US" smtClean="0"/>
              <a:pPr/>
              <a:t>9/25/2012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45110"/>
          </a:xfrm>
        </p:spPr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9/25/2012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477000"/>
            <a:ext cx="4876800" cy="24511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981200" cy="24511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839200" cy="5486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619C9BC-6667-4703-9427-B203200B4749}" type="datetime1">
              <a:rPr lang="en-US" smtClean="0"/>
              <a:pPr/>
              <a:t>9/25/2012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08FE-5FDA-488B-9814-6E196D8A6300}" type="datetime1">
              <a:rPr lang="en-US" smtClean="0"/>
              <a:pPr/>
              <a:t>9/25/2012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8B83-1654-4051-B09A-2165CBE5FE3E}" type="datetime1">
              <a:rPr lang="en-US" smtClean="0"/>
              <a:pPr/>
              <a:t>9/25/2012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2F4C-17BB-43F3-87CC-D5F9A27DF5B5}" type="datetime1">
              <a:rPr lang="en-US" smtClean="0"/>
              <a:pPr/>
              <a:t>9/25/2012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4800-D427-4FE6-A63D-7627C8050503}" type="datetime1">
              <a:rPr lang="en-US" smtClean="0"/>
              <a:pPr/>
              <a:t>9/25/2012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34CD7-0505-4D04-83B9-C92B22514E0B}" type="datetime1">
              <a:rPr lang="en-US" smtClean="0"/>
              <a:pPr/>
              <a:t>9/25/2012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2B2F-5AB0-45F0-A353-28B725C9D3B3}" type="datetime1">
              <a:rPr lang="en-US" smtClean="0"/>
              <a:pPr/>
              <a:t>9/25/2012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4AD71F2-79F5-4BBD-B8F3-A63A44006ACD}" type="datetime1">
              <a:rPr lang="en-US" smtClean="0"/>
              <a:pPr/>
              <a:t>9/25/2012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Shape-based Registration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CA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80BC-50EF-441E-9814-3AD4580E8883}" type="datetime1">
              <a:rPr lang="en-US" smtClean="0"/>
              <a:pPr/>
              <a:t>9/25/2012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err="1" smtClean="0"/>
              <a:t>kd</a:t>
            </a:r>
            <a:r>
              <a:rPr lang="en-CA" dirty="0" smtClean="0"/>
              <a:t>-tree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9/25/2012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binary tree where every non-leaf node can be thought of as being on an axis aligned </a:t>
            </a:r>
            <a:r>
              <a:rPr lang="en-CA" dirty="0" err="1" smtClean="0"/>
              <a:t>hyperplane</a:t>
            </a:r>
            <a:r>
              <a:rPr lang="en-CA" dirty="0" smtClean="0"/>
              <a:t> that splits the </a:t>
            </a:r>
            <a:r>
              <a:rPr lang="en-CA" dirty="0" err="1" smtClean="0"/>
              <a:t>hypervolume</a:t>
            </a:r>
            <a:r>
              <a:rPr lang="en-CA" dirty="0" smtClean="0"/>
              <a:t> of space into two parts (called subspaces or cells)</a:t>
            </a:r>
          </a:p>
          <a:p>
            <a:pPr lvl="1"/>
            <a:r>
              <a:rPr lang="en-CA" dirty="0" smtClean="0"/>
              <a:t>points on the "left" side of the </a:t>
            </a:r>
            <a:r>
              <a:rPr lang="en-CA" dirty="0" err="1" smtClean="0"/>
              <a:t>hyperplane</a:t>
            </a:r>
            <a:r>
              <a:rPr lang="en-CA" dirty="0" smtClean="0"/>
              <a:t> are held in the left </a:t>
            </a:r>
            <a:r>
              <a:rPr lang="en-CA" dirty="0" err="1" smtClean="0"/>
              <a:t>subtree</a:t>
            </a:r>
            <a:r>
              <a:rPr lang="en-CA" dirty="0" smtClean="0"/>
              <a:t> of the node, and points on the "right" side of the </a:t>
            </a:r>
            <a:r>
              <a:rPr lang="en-CA" dirty="0" err="1" smtClean="0"/>
              <a:t>hyperplane</a:t>
            </a:r>
            <a:r>
              <a:rPr lang="en-CA" dirty="0" smtClean="0"/>
              <a:t> are held in the right </a:t>
            </a:r>
            <a:r>
              <a:rPr lang="en-CA" dirty="0" err="1" smtClean="0"/>
              <a:t>subtree</a:t>
            </a:r>
            <a:r>
              <a:rPr lang="en-CA" dirty="0" smtClean="0"/>
              <a:t> of the node</a:t>
            </a:r>
          </a:p>
          <a:p>
            <a:r>
              <a:rPr lang="en-CA" dirty="0" smtClean="0"/>
              <a:t>requires a splitting rule to determine where to put the </a:t>
            </a:r>
            <a:r>
              <a:rPr lang="en-CA" dirty="0" err="1" smtClean="0"/>
              <a:t>hyperplane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Content Placeholder 6" descr="500px-Kdtree_2d.sv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062037"/>
            <a:ext cx="4762500" cy="47339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err="1" smtClean="0"/>
              <a:t>kd</a:t>
            </a:r>
            <a:r>
              <a:rPr lang="en-CA" dirty="0" smtClean="0"/>
              <a:t>-tree Example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9/25/2012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http://en.wikipedia.org/wiki/Kd-tree</a:t>
            </a:r>
            <a:endParaRPr lang="en-US" dirty="0"/>
          </a:p>
        </p:txBody>
      </p:sp>
      <p:pic>
        <p:nvPicPr>
          <p:cNvPr id="11" name="Content Placeholder 6" descr="500px-Tree_0001.sv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24400" y="2427351"/>
            <a:ext cx="4191000" cy="2003298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Splitting Rules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9/25/2012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standard split</a:t>
            </a:r>
          </a:p>
          <a:p>
            <a:pPr lvl="1"/>
            <a:r>
              <a:rPr lang="en-CA" dirty="0" smtClean="0"/>
              <a:t>splitting dimension is chosen to be the one for which the data points have the maximum spread</a:t>
            </a:r>
          </a:p>
          <a:p>
            <a:pPr lvl="1"/>
            <a:r>
              <a:rPr lang="en-CA" dirty="0" smtClean="0"/>
              <a:t>splitting value is the coordinate median</a:t>
            </a:r>
          </a:p>
          <a:p>
            <a:r>
              <a:rPr lang="en-CA" dirty="0" smtClean="0"/>
              <a:t>midpoint split</a:t>
            </a:r>
          </a:p>
          <a:p>
            <a:pPr lvl="1"/>
            <a:r>
              <a:rPr lang="en-CA" dirty="0" smtClean="0"/>
              <a:t>splitting </a:t>
            </a:r>
            <a:r>
              <a:rPr lang="en-CA" dirty="0" err="1" smtClean="0"/>
              <a:t>hyperplane</a:t>
            </a:r>
            <a:r>
              <a:rPr lang="en-CA" dirty="0" smtClean="0"/>
              <a:t> passes through the center of the cell and bisecting the longest side of the cell</a:t>
            </a:r>
          </a:p>
          <a:p>
            <a:r>
              <a:rPr lang="en-CA" dirty="0" smtClean="0"/>
              <a:t>sliding midpoint split</a:t>
            </a:r>
          </a:p>
          <a:p>
            <a:pPr lvl="1"/>
            <a:r>
              <a:rPr lang="en-CA" dirty="0" smtClean="0"/>
              <a:t>midpoint split attempted first; if there are no points on one side of the </a:t>
            </a:r>
            <a:r>
              <a:rPr lang="en-CA" dirty="0" err="1" smtClean="0"/>
              <a:t>hyperplane</a:t>
            </a:r>
            <a:r>
              <a:rPr lang="en-CA" dirty="0" smtClean="0"/>
              <a:t> then the </a:t>
            </a:r>
            <a:r>
              <a:rPr lang="en-CA" dirty="0" err="1" smtClean="0"/>
              <a:t>hyperplane</a:t>
            </a:r>
            <a:r>
              <a:rPr lang="en-CA" dirty="0" smtClean="0"/>
              <a:t> slides towards the data points until it reaches a data point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Splitting Rules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9/25/2012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CA" sz="2400" dirty="0" smtClean="0"/>
              <a:t>S. </a:t>
            </a:r>
            <a:r>
              <a:rPr lang="en-CA" sz="2400" dirty="0" err="1" smtClean="0"/>
              <a:t>Maneewongvatana</a:t>
            </a:r>
            <a:r>
              <a:rPr lang="en-CA" sz="2400" dirty="0" smtClean="0"/>
              <a:t> and D. M. Mount, </a:t>
            </a:r>
            <a:br>
              <a:rPr lang="en-CA" sz="2400" dirty="0" smtClean="0"/>
            </a:br>
            <a:r>
              <a:rPr lang="en-CA" sz="2400" dirty="0" smtClean="0"/>
              <a:t>4th Annual CGC Workshop on </a:t>
            </a:r>
            <a:r>
              <a:rPr lang="en-CA" sz="2400" dirty="0" err="1" smtClean="0"/>
              <a:t>Comptutational</a:t>
            </a:r>
            <a:r>
              <a:rPr lang="en-CA" sz="2400" dirty="0" smtClean="0"/>
              <a:t> Geometry, 1999. </a:t>
            </a:r>
            <a:endParaRPr lang="en-US" sz="2400" dirty="0"/>
          </a:p>
        </p:txBody>
      </p:sp>
      <p:pic>
        <p:nvPicPr>
          <p:cNvPr id="10" name="Content Placeholder 6" descr="kdtree-splitrule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1913449"/>
            <a:ext cx="8839200" cy="3335902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Nearest </a:t>
            </a:r>
            <a:r>
              <a:rPr lang="en-CA" dirty="0" err="1" smtClean="0"/>
              <a:t>Neighbor</a:t>
            </a:r>
            <a:r>
              <a:rPr lang="en-CA" dirty="0" smtClean="0"/>
              <a:t> Search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9/25/2012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CA" dirty="0" smtClean="0"/>
              <a:t>start at root node and descend recursively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when a leaf node is reached, save the node as the current best nearest </a:t>
            </a:r>
            <a:r>
              <a:rPr lang="en-CA" dirty="0" err="1" smtClean="0"/>
              <a:t>neighbor</a:t>
            </a:r>
            <a:r>
              <a:rPr lang="en-CA" dirty="0" smtClean="0"/>
              <a:t> (with distance r)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unwind the recursion, performing the following steps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CA" dirty="0" smtClean="0"/>
              <a:t>if the current node is closer than the current best then it becomes the current best (update r)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CA" dirty="0" smtClean="0"/>
              <a:t>check if points on the other side of the </a:t>
            </a:r>
            <a:r>
              <a:rPr lang="en-CA" dirty="0" err="1" smtClean="0"/>
              <a:t>hyperplane</a:t>
            </a:r>
            <a:r>
              <a:rPr lang="en-CA" dirty="0" smtClean="0"/>
              <a:t> might be closer than the current best</a:t>
            </a:r>
          </a:p>
          <a:p>
            <a:pPr marL="1062990" lvl="2" indent="-514350">
              <a:buFont typeface="+mj-lt"/>
              <a:buAutoNum type="arabicPeriod"/>
            </a:pPr>
            <a:r>
              <a:rPr lang="en-CA" dirty="0" smtClean="0"/>
              <a:t>if the </a:t>
            </a:r>
            <a:r>
              <a:rPr lang="en-CA" dirty="0" err="1" smtClean="0"/>
              <a:t>hypersphere</a:t>
            </a:r>
            <a:r>
              <a:rPr lang="en-CA" dirty="0" smtClean="0"/>
              <a:t> of radius r intersects the </a:t>
            </a:r>
            <a:r>
              <a:rPr lang="en-CA" dirty="0" err="1" smtClean="0"/>
              <a:t>hyperplane</a:t>
            </a:r>
            <a:r>
              <a:rPr lang="en-CA" dirty="0" smtClean="0"/>
              <a:t> then the other branch of the tree must be searched</a:t>
            </a:r>
          </a:p>
          <a:p>
            <a:pPr marL="1062990" lvl="2" indent="-514350">
              <a:buFont typeface="+mj-lt"/>
              <a:buAutoNum type="arabicPeriod"/>
            </a:pPr>
            <a:r>
              <a:rPr lang="en-CA" dirty="0" smtClean="0"/>
              <a:t>if there is no intersection then continue up the tree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Search Animation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9/25/2012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http://en.wikipedia.org/wiki/Kd-tree</a:t>
            </a:r>
            <a:endParaRPr lang="en-US" dirty="0"/>
          </a:p>
        </p:txBody>
      </p:sp>
      <p:pic>
        <p:nvPicPr>
          <p:cNvPr id="10" name="Picture 9" descr="KDTree-animation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717669"/>
            <a:ext cx="9144000" cy="34226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Problems with Local Minima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9/25/2012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ICP is guaranteed to converge to a minimum in the mean-squared error</a:t>
            </a:r>
          </a:p>
          <a:p>
            <a:pPr lvl="1"/>
            <a:r>
              <a:rPr lang="en-CA" dirty="0" smtClean="0"/>
              <a:t>there may be many local minima</a:t>
            </a:r>
          </a:p>
          <a:p>
            <a:pPr lvl="1"/>
            <a:r>
              <a:rPr lang="en-CA" dirty="0" smtClean="0"/>
              <a:t>the global minimum may not be the true registration</a:t>
            </a:r>
            <a:endParaRPr lang="en-US" dirty="0"/>
          </a:p>
        </p:txBody>
      </p:sp>
      <p:pic>
        <p:nvPicPr>
          <p:cNvPr id="7" name="Picture 6" descr="hto-montag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276600"/>
            <a:ext cx="9144000" cy="2286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9/25/2012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8" name="Picture 4" descr="wris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8475" y="152400"/>
            <a:ext cx="8145463" cy="6107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AutoShape 20"/>
          <p:cNvSpPr>
            <a:spLocks noChangeArrowheads="1"/>
          </p:cNvSpPr>
          <p:nvPr/>
        </p:nvSpPr>
        <p:spPr bwMode="auto">
          <a:xfrm rot="4135146">
            <a:off x="2476500" y="1873250"/>
            <a:ext cx="2590800" cy="76200"/>
          </a:xfrm>
          <a:prstGeom prst="homePlate">
            <a:avLst>
              <a:gd name="adj" fmla="val 39588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AutoShape 21"/>
          <p:cNvSpPr>
            <a:spLocks noChangeArrowheads="1"/>
          </p:cNvSpPr>
          <p:nvPr/>
        </p:nvSpPr>
        <p:spPr bwMode="auto">
          <a:xfrm rot="5400000">
            <a:off x="3238500" y="2025650"/>
            <a:ext cx="2590800" cy="76200"/>
          </a:xfrm>
          <a:prstGeom prst="homePlate">
            <a:avLst>
              <a:gd name="adj" fmla="val 39588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AutoShape 22"/>
          <p:cNvSpPr>
            <a:spLocks noChangeArrowheads="1"/>
          </p:cNvSpPr>
          <p:nvPr/>
        </p:nvSpPr>
        <p:spPr bwMode="auto">
          <a:xfrm rot="6981537">
            <a:off x="4000500" y="2101850"/>
            <a:ext cx="2590800" cy="76200"/>
          </a:xfrm>
          <a:prstGeom prst="homePlate">
            <a:avLst>
              <a:gd name="adj" fmla="val 39588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0" grpId="0" animBg="1"/>
      <p:bldP spid="10" grpId="1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4800-D427-4FE6-A63D-7627C8050503}" type="datetime1">
              <a:rPr lang="en-US" smtClean="0"/>
              <a:pPr/>
              <a:t>9/25/2012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Rectangle 7"/>
          <p:cNvSpPr txBox="1">
            <a:spLocks noChangeArrowheads="1"/>
          </p:cNvSpPr>
          <p:nvPr/>
        </p:nvSpPr>
        <p:spPr>
          <a:xfrm>
            <a:off x="152400" y="3200400"/>
            <a:ext cx="8839200" cy="3276600"/>
          </a:xfrm>
          <a:prstGeom prst="rect">
            <a:avLst/>
          </a:prstGeom>
        </p:spPr>
        <p:txBody>
          <a:bodyPr/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en-CA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find rotation and translation that best matches</a:t>
            </a:r>
            <a:br>
              <a:rPr kumimoji="0" lang="en-CA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CA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(registers) the points to the surface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batch process</a:t>
            </a:r>
          </a:p>
          <a:p>
            <a:pPr marL="54864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en-US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how many points?</a:t>
            </a:r>
          </a:p>
          <a:p>
            <a:pPr marL="54864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en-US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where are the best points?</a:t>
            </a:r>
          </a:p>
          <a:p>
            <a:pPr marL="54864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en-US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how do you improve a registration?</a:t>
            </a:r>
          </a:p>
          <a:p>
            <a:pPr marL="54864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accent2"/>
              </a:buClr>
              <a:buSzPct val="76000"/>
              <a:buFont typeface="Wingdings 3"/>
              <a:buChar char=""/>
              <a:tabLst/>
              <a:defRPr/>
            </a:pPr>
            <a:r>
              <a:rPr kumimoji="0" lang="en-US" sz="23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how good is the registration?</a:t>
            </a:r>
            <a:endParaRPr kumimoji="0" lang="en-US" sz="23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6" name="Group 17"/>
          <p:cNvGrpSpPr>
            <a:grpSpLocks/>
          </p:cNvGrpSpPr>
          <p:nvPr/>
        </p:nvGrpSpPr>
        <p:grpSpPr bwMode="auto">
          <a:xfrm>
            <a:off x="3970337" y="228600"/>
            <a:ext cx="1600200" cy="2860675"/>
            <a:chOff x="2376" y="358"/>
            <a:chExt cx="1008" cy="1802"/>
          </a:xfrm>
        </p:grpSpPr>
        <p:pic>
          <p:nvPicPr>
            <p:cNvPr id="7" name="Picture 9" descr="bone"/>
            <p:cNvPicPr>
              <a:picLocks noChangeAspect="1" noChangeArrowheads="1"/>
            </p:cNvPicPr>
            <p:nvPr/>
          </p:nvPicPr>
          <p:blipFill>
            <a:blip r:embed="rId2" cstate="print"/>
            <a:srcRect l="23363" r="20699"/>
            <a:stretch>
              <a:fillRect/>
            </a:stretch>
          </p:blipFill>
          <p:spPr bwMode="auto">
            <a:xfrm>
              <a:off x="2376" y="358"/>
              <a:ext cx="1008" cy="1802"/>
            </a:xfrm>
            <a:prstGeom prst="rect">
              <a:avLst/>
            </a:prstGeom>
            <a:noFill/>
          </p:spPr>
        </p:pic>
        <p:sp>
          <p:nvSpPr>
            <p:cNvPr id="8" name="Text Box 16"/>
            <p:cNvSpPr txBox="1">
              <a:spLocks noChangeArrowheads="1"/>
            </p:cNvSpPr>
            <p:nvPr/>
          </p:nvSpPr>
          <p:spPr bwMode="auto">
            <a:xfrm>
              <a:off x="2475" y="1833"/>
              <a:ext cx="81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800" b="1">
                  <a:solidFill>
                    <a:srgbClr val="C0C0C0"/>
                  </a:solidFill>
                  <a:latin typeface="Tahoma" pitchFamily="34" charset="0"/>
                </a:rPr>
                <a:t>model</a:t>
              </a:r>
            </a:p>
          </p:txBody>
        </p:sp>
      </p:grpSp>
      <p:grpSp>
        <p:nvGrpSpPr>
          <p:cNvPr id="9" name="Group 21"/>
          <p:cNvGrpSpPr>
            <a:grpSpLocks/>
          </p:cNvGrpSpPr>
          <p:nvPr/>
        </p:nvGrpSpPr>
        <p:grpSpPr bwMode="auto">
          <a:xfrm>
            <a:off x="6599237" y="2701925"/>
            <a:ext cx="2011363" cy="2860675"/>
            <a:chOff x="4032" y="358"/>
            <a:chExt cx="1267" cy="1802"/>
          </a:xfrm>
        </p:grpSpPr>
        <p:pic>
          <p:nvPicPr>
            <p:cNvPr id="10" name="Picture 10" descr="reg"/>
            <p:cNvPicPr>
              <a:picLocks noChangeAspect="1" noChangeArrowheads="1"/>
            </p:cNvPicPr>
            <p:nvPr/>
          </p:nvPicPr>
          <p:blipFill>
            <a:blip r:embed="rId3" cstate="print"/>
            <a:srcRect l="23973" r="22752"/>
            <a:stretch>
              <a:fillRect/>
            </a:stretch>
          </p:blipFill>
          <p:spPr bwMode="auto">
            <a:xfrm>
              <a:off x="4176" y="358"/>
              <a:ext cx="960" cy="1802"/>
            </a:xfrm>
            <a:prstGeom prst="rect">
              <a:avLst/>
            </a:prstGeom>
            <a:noFill/>
          </p:spPr>
        </p:pic>
        <p:sp>
          <p:nvSpPr>
            <p:cNvPr id="11" name="Text Box 20"/>
            <p:cNvSpPr txBox="1">
              <a:spLocks noChangeArrowheads="1"/>
            </p:cNvSpPr>
            <p:nvPr/>
          </p:nvSpPr>
          <p:spPr bwMode="auto">
            <a:xfrm>
              <a:off x="4032" y="1833"/>
              <a:ext cx="1267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800" b="1">
                  <a:solidFill>
                    <a:srgbClr val="9999FF"/>
                  </a:solidFill>
                  <a:latin typeface="Tahoma" pitchFamily="34" charset="0"/>
                </a:rPr>
                <a:t>registered</a:t>
              </a:r>
            </a:p>
          </p:txBody>
        </p:sp>
      </p:grpSp>
      <p:grpSp>
        <p:nvGrpSpPr>
          <p:cNvPr id="12" name="Group 23"/>
          <p:cNvGrpSpPr>
            <a:grpSpLocks/>
          </p:cNvGrpSpPr>
          <p:nvPr/>
        </p:nvGrpSpPr>
        <p:grpSpPr bwMode="auto">
          <a:xfrm>
            <a:off x="723900" y="228600"/>
            <a:ext cx="2674937" cy="2860675"/>
            <a:chOff x="331" y="358"/>
            <a:chExt cx="1685" cy="1802"/>
          </a:xfrm>
        </p:grpSpPr>
        <p:grpSp>
          <p:nvGrpSpPr>
            <p:cNvPr id="13" name="Group 13"/>
            <p:cNvGrpSpPr>
              <a:grpSpLocks/>
            </p:cNvGrpSpPr>
            <p:nvPr/>
          </p:nvGrpSpPr>
          <p:grpSpPr bwMode="auto">
            <a:xfrm>
              <a:off x="331" y="358"/>
              <a:ext cx="1685" cy="1802"/>
              <a:chOff x="624" y="358"/>
              <a:chExt cx="1685" cy="1802"/>
            </a:xfrm>
          </p:grpSpPr>
          <p:pic>
            <p:nvPicPr>
              <p:cNvPr id="15" name="Picture 8" descr="points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 l="20088" r="21310"/>
              <a:stretch>
                <a:fillRect/>
              </a:stretch>
            </p:blipFill>
            <p:spPr bwMode="auto">
              <a:xfrm>
                <a:off x="960" y="358"/>
                <a:ext cx="1056" cy="1802"/>
              </a:xfrm>
              <a:prstGeom prst="rect">
                <a:avLst/>
              </a:prstGeom>
              <a:noFill/>
            </p:spPr>
          </p:pic>
          <p:sp>
            <p:nvSpPr>
              <p:cNvPr id="16" name="Text Box 12"/>
              <p:cNvSpPr txBox="1">
                <a:spLocks noChangeArrowheads="1"/>
              </p:cNvSpPr>
              <p:nvPr/>
            </p:nvSpPr>
            <p:spPr bwMode="auto">
              <a:xfrm>
                <a:off x="624" y="1833"/>
                <a:ext cx="1685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800" b="1">
                    <a:solidFill>
                      <a:srgbClr val="FF0000"/>
                    </a:solidFill>
                    <a:latin typeface="Tahoma" pitchFamily="34" charset="0"/>
                  </a:rPr>
                  <a:t>patient points</a:t>
                </a:r>
              </a:p>
            </p:txBody>
          </p:sp>
        </p:grpSp>
        <p:sp>
          <p:nvSpPr>
            <p:cNvPr id="14" name="Text Box 22"/>
            <p:cNvSpPr txBox="1">
              <a:spLocks noChangeArrowheads="1"/>
            </p:cNvSpPr>
            <p:nvPr/>
          </p:nvSpPr>
          <p:spPr bwMode="auto">
            <a:xfrm>
              <a:off x="528" y="384"/>
              <a:ext cx="1317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3200" i="1" dirty="0" err="1" smtClean="0">
                  <a:solidFill>
                    <a:srgbClr val="FF0000"/>
                  </a:solidFill>
                </a:rPr>
                <a:t>P</a:t>
              </a:r>
              <a:r>
                <a:rPr lang="en-US" sz="3200" i="1" baseline="-25000" dirty="0" err="1" smtClean="0">
                  <a:solidFill>
                    <a:srgbClr val="FF0000"/>
                  </a:solidFill>
                </a:rPr>
                <a:t>n</a:t>
              </a:r>
              <a:r>
                <a:rPr lang="en-US" sz="3200" dirty="0" smtClean="0">
                  <a:solidFill>
                    <a:srgbClr val="FF0000"/>
                  </a:solidFill>
                </a:rPr>
                <a:t> </a:t>
              </a:r>
              <a:r>
                <a:rPr lang="en-US" sz="3200" dirty="0">
                  <a:solidFill>
                    <a:srgbClr val="FF0000"/>
                  </a:solidFill>
                </a:rPr>
                <a:t>= </a:t>
              </a:r>
              <a:r>
                <a:rPr lang="en-US" sz="3200" b="1" dirty="0" smtClean="0">
                  <a:solidFill>
                    <a:srgbClr val="FF0000"/>
                  </a:solidFill>
                </a:rPr>
                <a:t>{p</a:t>
              </a:r>
              <a:r>
                <a:rPr lang="en-US" sz="3200" i="1" baseline="-25000" dirty="0" smtClean="0">
                  <a:solidFill>
                    <a:srgbClr val="FF0000"/>
                  </a:solidFill>
                </a:rPr>
                <a:t>i=1</a:t>
              </a:r>
              <a:r>
                <a:rPr lang="en-US" sz="3200" i="1" baseline="-25000" dirty="0">
                  <a:solidFill>
                    <a:srgbClr val="FF0000"/>
                  </a:solidFill>
                </a:rPr>
                <a:t>..n</a:t>
              </a:r>
              <a:r>
                <a:rPr lang="en-US" sz="3200" dirty="0">
                  <a:solidFill>
                    <a:srgbClr val="FF0000"/>
                  </a:solidFill>
                </a:rPr>
                <a:t>}</a:t>
              </a:r>
            </a:p>
          </p:txBody>
        </p:sp>
      </p:grpSp>
      <p:cxnSp>
        <p:nvCxnSpPr>
          <p:cNvPr id="17" name="Straight Arrow Connector 16"/>
          <p:cNvCxnSpPr/>
          <p:nvPr/>
        </p:nvCxnSpPr>
        <p:spPr>
          <a:xfrm flipV="1">
            <a:off x="884237" y="2174875"/>
            <a:ext cx="838200" cy="6352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5400000" flipH="1" flipV="1">
            <a:off x="384968" y="1682750"/>
            <a:ext cx="997746" cy="796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10800000" flipV="1">
            <a:off x="274637" y="2181227"/>
            <a:ext cx="609600" cy="603248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808037" y="2262743"/>
            <a:ext cx="546945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CA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CA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}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5989637" y="2174875"/>
            <a:ext cx="838200" cy="6352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5400000" flipH="1" flipV="1">
            <a:off x="5490368" y="1682750"/>
            <a:ext cx="997746" cy="796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0800000" flipV="1">
            <a:off x="5380037" y="2181227"/>
            <a:ext cx="609600" cy="603248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913437" y="2262743"/>
            <a:ext cx="546945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CA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}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Relationship to Absolute Orientation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9/25/2012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notice that the shape registration problem is similar to the absolute orientation problem</a:t>
            </a:r>
          </a:p>
          <a:p>
            <a:pPr lvl="1"/>
            <a:r>
              <a:rPr lang="en-CA" dirty="0" smtClean="0"/>
              <a:t>the important difference is that we do not know the point correspondences</a:t>
            </a:r>
          </a:p>
          <a:p>
            <a:pPr lvl="2"/>
            <a:r>
              <a:rPr lang="en-CA" dirty="0" smtClean="0"/>
              <a:t>i.e., we do not know which surface point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corresponds to registration point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</a:t>
            </a:r>
          </a:p>
          <a:p>
            <a:r>
              <a:rPr lang="en-CA" dirty="0" smtClean="0"/>
              <a:t>if we did know the correspondences then the problem is solved; just use any solution to the absolute orientation problem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ICP Algorithm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4800-D427-4FE6-A63D-7627C8050503}" type="datetime1">
              <a:rPr lang="en-US" smtClean="0"/>
              <a:pPr/>
              <a:t>9/25/2012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iterated closest point algorithm</a:t>
            </a:r>
          </a:p>
          <a:p>
            <a:pPr lvl="1"/>
            <a:r>
              <a:rPr lang="en-CA" dirty="0" err="1" smtClean="0"/>
              <a:t>Besl</a:t>
            </a:r>
            <a:r>
              <a:rPr lang="en-CA" dirty="0" smtClean="0"/>
              <a:t> and McKay. IEEE Transactions on Pattern Analysis and Machine Intelligence, vol. 14, no. 2, Feb 1992.</a:t>
            </a:r>
          </a:p>
          <a:p>
            <a:pPr lvl="1"/>
            <a:r>
              <a:rPr lang="en-CA" dirty="0" smtClean="0"/>
              <a:t>solves for the rotation and translation that best aligns a set of points to a surface</a:t>
            </a:r>
          </a:p>
          <a:p>
            <a:pPr lvl="2"/>
            <a:r>
              <a:rPr lang="en-CA" dirty="0" smtClean="0"/>
              <a:t>surface can have any representation that allows for a point-to-surface distance computation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ICP Algorithm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9/25/2012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CA" dirty="0" smtClean="0"/>
              <a:t>Find an initial guess for the rotation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dirty="0" smtClean="0"/>
              <a:t> and translation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CA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Apply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dirty="0" smtClean="0"/>
              <a:t> and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CA" dirty="0" smtClean="0"/>
              <a:t> to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CA" dirty="0" smtClean="0"/>
              <a:t> to obtain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, ...,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CA" baseline="-25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en-CA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For k = 1, 2, ....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CA" dirty="0" smtClean="0"/>
              <a:t>Find the points on the surface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, ...,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baseline="-25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en-CA" dirty="0" smtClean="0"/>
              <a:t> closest to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k-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/>
              <a:t>.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CA" dirty="0" smtClean="0"/>
              <a:t>Use Horn's method to match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CA" dirty="0" smtClean="0"/>
              <a:t> to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CA" dirty="0" smtClean="0"/>
              <a:t>; this yields the new estimate for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dirty="0" smtClean="0"/>
              <a:t> and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CA" dirty="0" smtClean="0"/>
              <a:t>.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CA" dirty="0" smtClean="0"/>
              <a:t>Apply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dirty="0" smtClean="0"/>
              <a:t> and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CA" dirty="0" smtClean="0"/>
              <a:t> to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CA" dirty="0" smtClean="0"/>
              <a:t> to obtain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, ...,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CA" baseline="-25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en-CA" dirty="0" smtClean="0"/>
              <a:t> 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CA" dirty="0" smtClean="0"/>
              <a:t>Compute the mean squared error </a:t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endParaRPr lang="en-CA" dirty="0" smtClean="0"/>
          </a:p>
          <a:p>
            <a:pPr marL="514350" indent="-514350">
              <a:buNone/>
            </a:pPr>
            <a:r>
              <a:rPr lang="en-CA" dirty="0" smtClean="0"/>
              <a:t>	Until                    for some threshold value </a:t>
            </a:r>
            <a:endParaRPr lang="en-US" dirty="0"/>
          </a:p>
        </p:txBody>
      </p:sp>
      <p:graphicFrame>
        <p:nvGraphicFramePr>
          <p:cNvPr id="157698" name="Object 2"/>
          <p:cNvGraphicFramePr>
            <a:graphicFrameLocks noChangeAspect="1"/>
          </p:cNvGraphicFramePr>
          <p:nvPr/>
        </p:nvGraphicFramePr>
        <p:xfrm>
          <a:off x="3390900" y="4260850"/>
          <a:ext cx="2362200" cy="996950"/>
        </p:xfrm>
        <a:graphic>
          <a:graphicData uri="http://schemas.openxmlformats.org/presentationml/2006/ole">
            <p:oleObj spid="_x0000_s173058" name="Equation" r:id="rId3" imgW="1180800" imgH="431640" progId="Equation.3">
              <p:embed/>
            </p:oleObj>
          </a:graphicData>
        </a:graphic>
      </p:graphicFrame>
      <p:graphicFrame>
        <p:nvGraphicFramePr>
          <p:cNvPr id="157699" name="Object 2"/>
          <p:cNvGraphicFramePr>
            <a:graphicFrameLocks noChangeAspect="1"/>
          </p:cNvGraphicFramePr>
          <p:nvPr/>
        </p:nvGraphicFramePr>
        <p:xfrm>
          <a:off x="1574800" y="5334000"/>
          <a:ext cx="1549400" cy="527050"/>
        </p:xfrm>
        <a:graphic>
          <a:graphicData uri="http://schemas.openxmlformats.org/presentationml/2006/ole">
            <p:oleObj spid="_x0000_s173059" name="Equation" r:id="rId4" imgW="774360" imgH="228600" progId="Equation.3">
              <p:embed/>
            </p:oleObj>
          </a:graphicData>
        </a:graphic>
      </p:graphicFrame>
      <p:graphicFrame>
        <p:nvGraphicFramePr>
          <p:cNvPr id="157700" name="Object 2"/>
          <p:cNvGraphicFramePr>
            <a:graphicFrameLocks noChangeAspect="1"/>
          </p:cNvGraphicFramePr>
          <p:nvPr/>
        </p:nvGraphicFramePr>
        <p:xfrm>
          <a:off x="6705600" y="5435600"/>
          <a:ext cx="254000" cy="322263"/>
        </p:xfrm>
        <a:graphic>
          <a:graphicData uri="http://schemas.openxmlformats.org/presentationml/2006/ole">
            <p:oleObj spid="_x0000_s173060" name="Equation" r:id="rId5" imgW="126720" imgH="139680" progId="Equation.3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ICP Algorithm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9/25/2012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CA" dirty="0" smtClean="0"/>
              <a:t>Find an initial guess for the rotation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dirty="0" smtClean="0"/>
              <a:t> and translation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CA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Apply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dirty="0" smtClean="0"/>
              <a:t> and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CA" dirty="0" smtClean="0"/>
              <a:t> to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CA" dirty="0" smtClean="0"/>
              <a:t> to obtain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, ...,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CA" baseline="-25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en-CA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For k = 1, 2, ....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CA" dirty="0" smtClean="0"/>
              <a:t>Find the points on the surface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, ...,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baseline="-25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en-CA" dirty="0" smtClean="0"/>
              <a:t> closest to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k-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dirty="0" smtClean="0"/>
              <a:t>.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CA" dirty="0" smtClean="0"/>
              <a:t>Use Horn's method to match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CA" dirty="0" smtClean="0"/>
              <a:t> to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CA" dirty="0" smtClean="0"/>
              <a:t>; this yields the new estimate for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dirty="0" smtClean="0"/>
              <a:t> and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CA" dirty="0" smtClean="0"/>
              <a:t>.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CA" dirty="0" smtClean="0"/>
              <a:t>Apply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CA" dirty="0" smtClean="0"/>
              <a:t> and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CA" dirty="0" smtClean="0"/>
              <a:t> to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CA" dirty="0" smtClean="0"/>
              <a:t> to obtain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, ...,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CA" baseline="-250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en-CA" dirty="0" smtClean="0"/>
              <a:t> </a:t>
            </a:r>
          </a:p>
          <a:p>
            <a:pPr marL="788670" lvl="1" indent="-514350">
              <a:buFont typeface="+mj-lt"/>
              <a:buAutoNum type="arabicPeriod"/>
            </a:pPr>
            <a:r>
              <a:rPr lang="en-CA" dirty="0" smtClean="0"/>
              <a:t>Compute the mean squared error </a:t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r>
              <a:rPr lang="en-CA" dirty="0" smtClean="0"/>
              <a:t/>
            </a:r>
            <a:br>
              <a:rPr lang="en-CA" dirty="0" smtClean="0"/>
            </a:br>
            <a:endParaRPr lang="en-CA" dirty="0" smtClean="0"/>
          </a:p>
          <a:p>
            <a:pPr marL="514350" indent="-514350">
              <a:buNone/>
            </a:pPr>
            <a:r>
              <a:rPr lang="en-CA" dirty="0" smtClean="0"/>
              <a:t>	Until                    for some threshold value </a:t>
            </a:r>
            <a:endParaRPr lang="en-US" dirty="0"/>
          </a:p>
        </p:txBody>
      </p:sp>
      <p:graphicFrame>
        <p:nvGraphicFramePr>
          <p:cNvPr id="157698" name="Object 2"/>
          <p:cNvGraphicFramePr>
            <a:graphicFrameLocks noChangeAspect="1"/>
          </p:cNvGraphicFramePr>
          <p:nvPr/>
        </p:nvGraphicFramePr>
        <p:xfrm>
          <a:off x="3390900" y="4260850"/>
          <a:ext cx="2362200" cy="996950"/>
        </p:xfrm>
        <a:graphic>
          <a:graphicData uri="http://schemas.openxmlformats.org/presentationml/2006/ole">
            <p:oleObj spid="_x0000_s157698" name="Equation" r:id="rId3" imgW="1180800" imgH="431640" progId="Equation.3">
              <p:embed/>
            </p:oleObj>
          </a:graphicData>
        </a:graphic>
      </p:graphicFrame>
      <p:graphicFrame>
        <p:nvGraphicFramePr>
          <p:cNvPr id="157699" name="Object 2"/>
          <p:cNvGraphicFramePr>
            <a:graphicFrameLocks noChangeAspect="1"/>
          </p:cNvGraphicFramePr>
          <p:nvPr/>
        </p:nvGraphicFramePr>
        <p:xfrm>
          <a:off x="1574800" y="5334000"/>
          <a:ext cx="1549400" cy="527050"/>
        </p:xfrm>
        <a:graphic>
          <a:graphicData uri="http://schemas.openxmlformats.org/presentationml/2006/ole">
            <p:oleObj spid="_x0000_s157699" name="Equation" r:id="rId4" imgW="774360" imgH="228600" progId="Equation.3">
              <p:embed/>
            </p:oleObj>
          </a:graphicData>
        </a:graphic>
      </p:graphicFrame>
      <p:graphicFrame>
        <p:nvGraphicFramePr>
          <p:cNvPr id="157700" name="Object 2"/>
          <p:cNvGraphicFramePr>
            <a:graphicFrameLocks noChangeAspect="1"/>
          </p:cNvGraphicFramePr>
          <p:nvPr/>
        </p:nvGraphicFramePr>
        <p:xfrm>
          <a:off x="6705600" y="5435600"/>
          <a:ext cx="254000" cy="322263"/>
        </p:xfrm>
        <a:graphic>
          <a:graphicData uri="http://schemas.openxmlformats.org/presentationml/2006/ole">
            <p:oleObj spid="_x0000_s157700" name="Equation" r:id="rId5" imgW="126720" imgH="139680" progId="Equation.3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Computational Complexity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9/25/2012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for each iteration of ICP</a:t>
            </a:r>
          </a:p>
          <a:p>
            <a:pPr lvl="1"/>
            <a:r>
              <a:rPr lang="en-CA" dirty="0" smtClean="0"/>
              <a:t>compute set of closest points			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CA" dirty="0" smtClean="0"/>
              <a:t> </a:t>
            </a:r>
          </a:p>
          <a:p>
            <a:pPr lvl="1"/>
            <a:r>
              <a:rPr lang="en-CA" dirty="0" smtClean="0"/>
              <a:t>compute registration using Horn's method	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CA" dirty="0" smtClean="0"/>
              <a:t> </a:t>
            </a:r>
          </a:p>
          <a:p>
            <a:pPr lvl="1"/>
            <a:r>
              <a:rPr lang="en-CA" dirty="0" smtClean="0"/>
              <a:t>apply registration					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CA" dirty="0" smtClean="0"/>
              <a:t> </a:t>
            </a:r>
          </a:p>
          <a:p>
            <a:pPr lvl="1"/>
            <a:endParaRPr lang="en-CA" dirty="0" smtClean="0"/>
          </a:p>
          <a:p>
            <a:r>
              <a:rPr lang="en-CA" dirty="0" smtClean="0"/>
              <a:t>overall 						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 O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CA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Accelerating Closest Point Search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9/25/2012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common method for accelerating closest point search is to use a </a:t>
            </a:r>
            <a:r>
              <a:rPr lang="en-CA" dirty="0" err="1" smtClean="0"/>
              <a:t>kd</a:t>
            </a:r>
            <a:r>
              <a:rPr lang="en-CA" dirty="0" smtClean="0"/>
              <a:t>-tree</a:t>
            </a:r>
          </a:p>
          <a:p>
            <a:pPr lvl="1"/>
            <a:r>
              <a:rPr lang="en-CA" dirty="0" smtClean="0"/>
              <a:t>k is the dimension of the data</a:t>
            </a:r>
          </a:p>
          <a:p>
            <a:pPr lvl="1"/>
            <a:r>
              <a:rPr lang="en-CA" dirty="0" smtClean="0"/>
              <a:t>Jon Bentley. Communications of the ACM, 18(9), 1975.</a:t>
            </a:r>
          </a:p>
          <a:p>
            <a:pPr lvl="1"/>
            <a:endParaRPr lang="en-CA" dirty="0" smtClean="0"/>
          </a:p>
          <a:p>
            <a:r>
              <a:rPr lang="en-CA" dirty="0" smtClean="0"/>
              <a:t>supports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(log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CA" dirty="0" smtClean="0"/>
              <a:t> nearest </a:t>
            </a:r>
            <a:r>
              <a:rPr lang="en-CA" dirty="0" err="1" smtClean="0"/>
              <a:t>neighbor</a:t>
            </a:r>
            <a:r>
              <a:rPr lang="en-CA" dirty="0" smtClean="0"/>
              <a:t> queries if data is uniformly distributed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2368</TotalTime>
  <Words>753</Words>
  <Application>Microsoft Office PowerPoint</Application>
  <PresentationFormat>On-screen Show (4:3)</PresentationFormat>
  <Paragraphs>116</Paragraphs>
  <Slides>16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Origin</vt:lpstr>
      <vt:lpstr>Equation</vt:lpstr>
      <vt:lpstr>Shape-based Registration</vt:lpstr>
      <vt:lpstr>Slide 2</vt:lpstr>
      <vt:lpstr>Slide 3</vt:lpstr>
      <vt:lpstr>Relationship to Absolute Orientation</vt:lpstr>
      <vt:lpstr>ICP Algorithm</vt:lpstr>
      <vt:lpstr>ICP Algorithm</vt:lpstr>
      <vt:lpstr>ICP Algorithm</vt:lpstr>
      <vt:lpstr>Computational Complexity</vt:lpstr>
      <vt:lpstr>Accelerating Closest Point Search</vt:lpstr>
      <vt:lpstr>kd-tree</vt:lpstr>
      <vt:lpstr>kd-tree Example</vt:lpstr>
      <vt:lpstr>Splitting Rules</vt:lpstr>
      <vt:lpstr>Splitting Rules</vt:lpstr>
      <vt:lpstr>Nearest Neighbor Search</vt:lpstr>
      <vt:lpstr>Search Animation</vt:lpstr>
      <vt:lpstr>Problems with Local Minima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02</dc:title>
  <dc:creator>mab</dc:creator>
  <cp:lastModifiedBy>burton</cp:lastModifiedBy>
  <cp:revision>29</cp:revision>
  <dcterms:created xsi:type="dcterms:W3CDTF">2011-01-07T01:27:12Z</dcterms:created>
  <dcterms:modified xsi:type="dcterms:W3CDTF">2012-09-26T00:31:29Z</dcterms:modified>
</cp:coreProperties>
</file>