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sldIdLst>
    <p:sldId id="256" r:id="rId2"/>
    <p:sldId id="388" r:id="rId3"/>
    <p:sldId id="389" r:id="rId4"/>
    <p:sldId id="391" r:id="rId5"/>
    <p:sldId id="390"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7" r:id="rId20"/>
    <p:sldId id="405" r:id="rId21"/>
    <p:sldId id="406" r:id="rId22"/>
    <p:sldId id="408" r:id="rId23"/>
    <p:sldId id="409" r:id="rId24"/>
    <p:sldId id="438" r:id="rId25"/>
    <p:sldId id="439" r:id="rId26"/>
    <p:sldId id="440" r:id="rId27"/>
    <p:sldId id="441" r:id="rId28"/>
    <p:sldId id="434" r:id="rId29"/>
    <p:sldId id="410" r:id="rId30"/>
    <p:sldId id="411" r:id="rId31"/>
    <p:sldId id="412" r:id="rId32"/>
    <p:sldId id="413" r:id="rId33"/>
    <p:sldId id="414" r:id="rId34"/>
    <p:sldId id="421" r:id="rId35"/>
    <p:sldId id="415" r:id="rId36"/>
    <p:sldId id="416" r:id="rId37"/>
    <p:sldId id="442" r:id="rId38"/>
    <p:sldId id="443" r:id="rId39"/>
    <p:sldId id="424" r:id="rId40"/>
    <p:sldId id="417" r:id="rId41"/>
    <p:sldId id="418" r:id="rId42"/>
    <p:sldId id="419" r:id="rId43"/>
    <p:sldId id="420" r:id="rId44"/>
    <p:sldId id="422" r:id="rId45"/>
    <p:sldId id="423" r:id="rId46"/>
    <p:sldId id="425" r:id="rId47"/>
    <p:sldId id="426" r:id="rId48"/>
    <p:sldId id="427" r:id="rId49"/>
    <p:sldId id="428" r:id="rId50"/>
    <p:sldId id="429" r:id="rId51"/>
    <p:sldId id="430" r:id="rId52"/>
    <p:sldId id="431" r:id="rId53"/>
    <p:sldId id="432" r:id="rId54"/>
    <p:sldId id="433" r:id="rId55"/>
    <p:sldId id="435" r:id="rId56"/>
    <p:sldId id="436" r:id="rId57"/>
    <p:sldId id="43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31" autoAdjust="0"/>
  </p:normalViewPr>
  <p:slideViewPr>
    <p:cSldViewPr showGuides="1">
      <p:cViewPr varScale="1">
        <p:scale>
          <a:sx n="68" d="100"/>
          <a:sy n="68" d="100"/>
        </p:scale>
        <p:origin x="-22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0D53A-A3A9-4785-8F95-13CA35C29A76}" type="datetimeFigureOut">
              <a:rPr lang="en-US" smtClean="0"/>
              <a:pPr/>
              <a:t>10/23/2012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0FFDE-72E4-4E33-A11F-D22F07A26A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X-ray imaging</a:t>
            </a:r>
            <a:r>
              <a:rPr lang="en-US" baseline="0" dirty="0" smtClean="0"/>
              <a:t> was the first type of medical imaging to be invented.</a:t>
            </a:r>
          </a:p>
          <a:p>
            <a:endParaRPr lang="en-US" baseline="0" dirty="0" smtClean="0"/>
          </a:p>
          <a:p>
            <a:r>
              <a:rPr lang="en-US" dirty="0" smtClean="0"/>
              <a:t>X-ray</a:t>
            </a:r>
            <a:r>
              <a:rPr lang="en-US" baseline="0" dirty="0" smtClean="0"/>
              <a:t> planar radiography is still the most common form of medical imaging. It is commonly used in </a:t>
            </a:r>
            <a:r>
              <a:rPr lang="en-US" baseline="0" dirty="0" err="1" smtClean="0"/>
              <a:t>orthopaedic</a:t>
            </a:r>
            <a:r>
              <a:rPr lang="en-US" baseline="0" dirty="0" smtClean="0"/>
              <a:t> applications (imaging of the skeletal system), dentistry, and many diseases of the soft tissues. Chest x-rays are used for detecting tuberculosis, pneumonia, lung cancer, and other diseases. Mammography uses x-ray to screen and diagnose breast cancer.</a:t>
            </a:r>
          </a:p>
        </p:txBody>
      </p:sp>
      <p:sp>
        <p:nvSpPr>
          <p:cNvPr id="4" name="Slide Number Placeholder 3"/>
          <p:cNvSpPr>
            <a:spLocks noGrp="1"/>
          </p:cNvSpPr>
          <p:nvPr>
            <p:ph type="sldNum" sz="quarter" idx="10"/>
          </p:nvPr>
        </p:nvSpPr>
        <p:spPr/>
        <p:txBody>
          <a:bodyPr/>
          <a:lstStyle/>
          <a:p>
            <a:fld id="{7220FFDE-72E4-4E33-A11F-D22F07A26A2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Barium</a:t>
            </a:r>
            <a:r>
              <a:rPr lang="en-US" baseline="0" dirty="0" smtClean="0"/>
              <a:t> </a:t>
            </a:r>
            <a:r>
              <a:rPr lang="en-US" baseline="0" dirty="0" err="1" smtClean="0"/>
              <a:t>sulphate</a:t>
            </a:r>
            <a:r>
              <a:rPr lang="en-US" baseline="0" dirty="0" smtClean="0"/>
              <a:t> enhanced image of the colon. Barium </a:t>
            </a:r>
            <a:r>
              <a:rPr lang="en-US" baseline="0" dirty="0" err="1" smtClean="0"/>
              <a:t>sulphate</a:t>
            </a:r>
            <a:r>
              <a:rPr lang="en-US" baseline="0" dirty="0" smtClean="0"/>
              <a:t> is very good at absorbing x-ray radiation. The bright white part of the image is the colon filled with barium </a:t>
            </a:r>
            <a:r>
              <a:rPr lang="en-US" baseline="0" dirty="0" err="1" smtClean="0"/>
              <a:t>sulphate</a:t>
            </a:r>
            <a:r>
              <a:rPr lang="en-US" baseline="0" dirty="0" smtClean="0"/>
              <a:t>. The arrows indicate the presence of cancer (</a:t>
            </a:r>
            <a:r>
              <a:rPr lang="en-US" baseline="0" dirty="0" err="1" smtClean="0"/>
              <a:t>adenocarcinoma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Digital subtraction</a:t>
            </a:r>
            <a:r>
              <a:rPr lang="en-US" baseline="0" dirty="0" smtClean="0"/>
              <a:t> angiography is used to produce images of blood vessels. First, a normal x-ray image is acquired. Then an injection of an iodine based contrast agent is injected into the bloodstream, and a second image is acquired. The first image is then subtracted from the second image which produces an image of only the blood vessels. Such images are useful for detecting irregularities in blood flow (such as clots).</a:t>
            </a:r>
          </a:p>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Intraoperatively</a:t>
            </a:r>
            <a:r>
              <a:rPr lang="en-US" dirty="0" smtClean="0"/>
              <a:t>,</a:t>
            </a:r>
            <a:r>
              <a:rPr lang="en-US" baseline="0" dirty="0" smtClean="0"/>
              <a:t> x-rays are used in fluoroscopic imaging. Traditionally, a fluoroscope consists of an x-ray source and an x-ray image </a:t>
            </a:r>
            <a:r>
              <a:rPr lang="en-US" baseline="0" dirty="0" err="1" smtClean="0"/>
              <a:t>intensifier+video</a:t>
            </a:r>
            <a:r>
              <a:rPr lang="en-US" baseline="0" dirty="0" smtClean="0"/>
              <a:t> camera mounted on a C-arm; video x-ray images are possible by leaving the x-ray source turned on. Modern fluoroscopes replace the image intensifier and camera with a solid state flat panel detector.</a:t>
            </a:r>
          </a:p>
          <a:p>
            <a:endParaRPr lang="en-US" baseline="0" dirty="0" smtClean="0"/>
          </a:p>
          <a:p>
            <a:r>
              <a:rPr lang="en-US" baseline="0" dirty="0" smtClean="0"/>
              <a:t>Most operating rooms use portable fluoroscopes mounted on a trolley. A technician maneuvers the fluoroscope into position and adjusts the orientation of the C-arm to take the desired image. Some (expensive) operating rooms have motorized fluoroscopes mounted to the ceiling or floor; these kinds of fluoroscopes are controlled from an instrument panel (either in the operating room or sometimes from a remote location).</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modern</a:t>
            </a:r>
            <a:r>
              <a:rPr lang="en-US" baseline="0" dirty="0" smtClean="0"/>
              <a:t> x-ray system consists of a solid state flat panel detector that is positioned by the operator; the source moves in unison with the detector.</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Computed tomography (CT) or computed axial tomography (CAT) uses x-rays to produce</a:t>
            </a:r>
            <a:r>
              <a:rPr lang="en-US" baseline="0" dirty="0" smtClean="0"/>
              <a:t> images that look like cross-sectional slices of the body. CT was the second major advance in medical imaging. CT has been called “the Beatles greatest gift” because the technology was the technology was developed at EMI Central Research Laboratories, and EMI was the record company for the Beatles.</a:t>
            </a:r>
          </a:p>
          <a:p>
            <a:endParaRPr lang="en-US" baseline="0" dirty="0" smtClean="0"/>
          </a:p>
          <a:p>
            <a:r>
              <a:rPr lang="en-US" baseline="0" dirty="0" smtClean="0"/>
              <a:t>CT produces volumetric images, i.e., a series of images, each one coming from a different cross-section. The first CT machine required several minutes to perform the scan and then several hours to compute the series of cross sectional images. Some modern machines are capable of performing a scan in approximately one second.</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CT machine is basically an x-ray</a:t>
            </a:r>
            <a:r>
              <a:rPr lang="en-US" baseline="0" dirty="0" smtClean="0"/>
              <a:t> source and detector that is rotated around the patient. The detector measures the amount of x-ray radiation passing through the patient at many different angles of rotation. Each point in the image volume is thus “imaged” at many different rotation angles. It turns out that it is possible to take the many different detector measurements and work backwards to estimate the amount of x-ray absorption at each point in the volume. This forms the basis of each CT slice image.</a:t>
            </a:r>
          </a:p>
          <a:p>
            <a:endParaRPr lang="en-US" baseline="0" dirty="0" smtClean="0"/>
          </a:p>
          <a:p>
            <a:r>
              <a:rPr lang="en-US" baseline="0" dirty="0" smtClean="0"/>
              <a:t>Modern CT machines have multi-slice detectors; i.e., many detectors stacked together with each detector acquiring a different slice through the volume. Machines with 64 or more detectors are commercially available.</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CT slice image,</a:t>
            </a:r>
            <a:r>
              <a:rPr lang="en-US" baseline="0" dirty="0" smtClean="0"/>
              <a:t> the pixel intensities are recorded in Hounsfield units. This is just the attenuation coefficient shifted and scaled such that the attenuation coefficient of distilled water is zero and -1000 for air.</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lot</a:t>
            </a:r>
            <a:r>
              <a:rPr lang="en-US" baseline="0" dirty="0" smtClean="0"/>
              <a:t> of</a:t>
            </a:r>
            <a:r>
              <a:rPr lang="en-US" dirty="0" smtClean="0"/>
              <a:t> mathematics behind computed tomography.</a:t>
            </a:r>
            <a:r>
              <a:rPr lang="en-US" baseline="0" dirty="0" smtClean="0"/>
              <a:t> For example, in “Introduction to the Mathematics of Medical Imaging, 2</a:t>
            </a:r>
            <a:r>
              <a:rPr lang="en-US" baseline="30000" dirty="0" smtClean="0"/>
              <a:t>nd</a:t>
            </a:r>
            <a:r>
              <a:rPr lang="en-US" baseline="0" dirty="0" smtClean="0"/>
              <a:t> Edition” by Charles E. Epstein, the chapter titled “Reconstruction in X-ray Tomography” begins on page 401 with the previous 400 pages being largely mathematical preliminaries.</a:t>
            </a:r>
          </a:p>
          <a:p>
            <a:endParaRPr lang="en-US" baseline="0" dirty="0" smtClean="0"/>
          </a:p>
          <a:p>
            <a:r>
              <a:rPr lang="en-US" baseline="0" dirty="0" smtClean="0"/>
              <a:t>Consider a simpler version of the reconstruction problem where we wish to reconstruct a 2x2 image where we know only the sums of the rows and columns.</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Suppose that the true pixel</a:t>
            </a:r>
            <a:r>
              <a:rPr lang="en-US" baseline="0" dirty="0" smtClean="0"/>
              <a:t> values are as shown. Recall that we only know the values of s</a:t>
            </a:r>
            <a:r>
              <a:rPr lang="en-US" baseline="-25000" dirty="0" smtClean="0"/>
              <a:t>1</a:t>
            </a:r>
            <a:r>
              <a:rPr lang="en-US" baseline="0" dirty="0" smtClean="0"/>
              <a:t>, s</a:t>
            </a:r>
            <a:r>
              <a:rPr lang="en-US" baseline="-25000" dirty="0" smtClean="0"/>
              <a:t>2</a:t>
            </a:r>
            <a:r>
              <a:rPr lang="en-US" baseline="0" dirty="0" smtClean="0"/>
              <a:t>, s</a:t>
            </a:r>
            <a:r>
              <a:rPr lang="en-US" baseline="-25000" dirty="0" smtClean="0"/>
              <a:t>3</a:t>
            </a:r>
            <a:r>
              <a:rPr lang="en-US" baseline="0" dirty="0" smtClean="0"/>
              <a:t>, and s</a:t>
            </a:r>
            <a:r>
              <a:rPr lang="en-US" baseline="-25000" dirty="0" smtClean="0"/>
              <a:t>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X-rays</a:t>
            </a:r>
            <a:r>
              <a:rPr lang="en-US" baseline="0" dirty="0" smtClean="0"/>
              <a:t> are a form of short wavelength (high frequency) electromagnetic radiation. X-ray wavelength is in the range of 0.01 to 10 nanometers.</a:t>
            </a:r>
          </a:p>
        </p:txBody>
      </p:sp>
      <p:sp>
        <p:nvSpPr>
          <p:cNvPr id="4" name="Slide Number Placeholder 3"/>
          <p:cNvSpPr>
            <a:spLocks noGrp="1"/>
          </p:cNvSpPr>
          <p:nvPr>
            <p:ph type="sldNum" sz="quarter" idx="10"/>
          </p:nvPr>
        </p:nvSpPr>
        <p:spPr/>
        <p:txBody>
          <a:bodyPr/>
          <a:lstStyle/>
          <a:p>
            <a:fld id="{7220FFDE-72E4-4E33-A11F-D22F07A26A2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Assume</a:t>
            </a:r>
            <a:r>
              <a:rPr lang="en-US" baseline="0" dirty="0" smtClean="0"/>
              <a:t> that we know nothing about the image. We can choose, as an initial guess, to give each pixel the same value. The sum of all of the pixel values must be s</a:t>
            </a:r>
            <a:r>
              <a:rPr lang="en-US" baseline="-25000" dirty="0" smtClean="0"/>
              <a:t>1</a:t>
            </a:r>
            <a:r>
              <a:rPr lang="en-US" baseline="0" dirty="0" smtClean="0"/>
              <a:t> + s</a:t>
            </a:r>
            <a:r>
              <a:rPr lang="en-US" baseline="-25000" dirty="0" smtClean="0"/>
              <a:t>2</a:t>
            </a:r>
            <a:r>
              <a:rPr lang="en-US" baseline="0" dirty="0" smtClean="0"/>
              <a:t> (or </a:t>
            </a:r>
            <a:r>
              <a:rPr lang="en-US" baseline="0" dirty="0" smtClean="0"/>
              <a:t>s</a:t>
            </a:r>
            <a:r>
              <a:rPr lang="en-US" baseline="-25000" dirty="0" smtClean="0"/>
              <a:t>3</a:t>
            </a:r>
            <a:r>
              <a:rPr lang="en-US" baseline="0" dirty="0" smtClean="0"/>
              <a:t> + s</a:t>
            </a:r>
            <a:r>
              <a:rPr lang="en-US" baseline="-25000" dirty="0" smtClean="0"/>
              <a:t>4</a:t>
            </a:r>
            <a:r>
              <a:rPr lang="en-US" baseline="0" dirty="0" smtClean="0"/>
              <a:t>) so a logical value to assign to each pixel is s</a:t>
            </a:r>
            <a:r>
              <a:rPr lang="en-US" baseline="-25000" dirty="0" smtClean="0"/>
              <a:t>1</a:t>
            </a:r>
            <a:r>
              <a:rPr lang="en-US" baseline="0" dirty="0" smtClean="0"/>
              <a:t> + s</a:t>
            </a:r>
            <a:r>
              <a:rPr lang="en-US" baseline="-25000" dirty="0" smtClean="0"/>
              <a:t>2</a:t>
            </a:r>
            <a:r>
              <a:rPr lang="en-US" baseline="0" dirty="0" smtClean="0"/>
              <a:t> divided by 4 (the number of pixels).</a:t>
            </a:r>
          </a:p>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a:t>
            </a:r>
            <a:r>
              <a:rPr lang="en-US" baseline="0" dirty="0" smtClean="0"/>
              <a:t> at the first row, we see that our guess results in a sum that is 2 units too large, so we adjust each value in the first row down by 1.</a:t>
            </a:r>
          </a:p>
          <a:p>
            <a:endParaRPr lang="en-US" baseline="0" dirty="0" smtClean="0"/>
          </a:p>
          <a:p>
            <a:r>
              <a:rPr lang="en-US" baseline="0" dirty="0" smtClean="0"/>
              <a:t>Looking at the second row, we see that our guess results in a sum that is 2 units too small, so we adjust each value in the second up by 1.</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a:t>
            </a:r>
            <a:r>
              <a:rPr lang="en-US" baseline="0" dirty="0" smtClean="0"/>
              <a:t> at the first column, we see that our guess results in a sum that is 1 unit too large, so we adjust each value in the first column down by 0.5.</a:t>
            </a:r>
          </a:p>
          <a:p>
            <a:endParaRPr lang="en-US" baseline="0" dirty="0" smtClean="0"/>
          </a:p>
          <a:p>
            <a:r>
              <a:rPr lang="en-US" baseline="0" dirty="0" smtClean="0"/>
              <a:t>Looking at the second column, we see that our guess results in a sum that is 1 unit too small, so we adjust each value in the second column up by 0.5.</a:t>
            </a:r>
          </a:p>
          <a:p>
            <a:endParaRPr lang="en-US" baseline="0" dirty="0" smtClean="0"/>
          </a:p>
          <a:p>
            <a:r>
              <a:rPr lang="en-US" baseline="0" dirty="0" smtClean="0"/>
              <a:t>Now the row and column sums are all consistent with their given values so we are done.</a:t>
            </a:r>
          </a:p>
          <a:p>
            <a:endParaRPr lang="en-US" baseline="0" dirty="0" smtClean="0"/>
          </a:p>
          <a:p>
            <a:r>
              <a:rPr lang="en-US" baseline="0" dirty="0" smtClean="0"/>
              <a:t>Of course, on a larger grid, many more iterations would be required to solve for the pixel values.</a:t>
            </a:r>
          </a:p>
          <a:p>
            <a:endParaRPr lang="en-US" baseline="0" dirty="0" smtClean="0"/>
          </a:p>
          <a:p>
            <a:r>
              <a:rPr lang="en-US" baseline="0" dirty="0" smtClean="0"/>
              <a:t>This process is called the algebraic reconstruction process. It illustrates the basic idea behind </a:t>
            </a:r>
            <a:r>
              <a:rPr lang="en-US" baseline="0" dirty="0" err="1" smtClean="0"/>
              <a:t>tomographic</a:t>
            </a:r>
            <a:r>
              <a:rPr lang="en-US" baseline="0" dirty="0" smtClean="0"/>
              <a:t> reconstruction: In the absence of any knowledge about the true image, we assume that pixel values along a row or column are uniform. For CT, replace “pixel values” with “x-ray attenuation coefficient” and “a row or column” with “the path between the x-ray source and detector”. The name of the basic reconstruction algorithm is the “filtered </a:t>
            </a:r>
            <a:r>
              <a:rPr lang="en-US" baseline="0" dirty="0" err="1" smtClean="0"/>
              <a:t>backprojection</a:t>
            </a:r>
            <a:r>
              <a:rPr lang="en-US" baseline="0" dirty="0" smtClean="0"/>
              <a:t> algorithm”.</a:t>
            </a:r>
          </a:p>
        </p:txBody>
      </p:sp>
      <p:sp>
        <p:nvSpPr>
          <p:cNvPr id="4" name="Slide Number Placeholder 3"/>
          <p:cNvSpPr>
            <a:spLocks noGrp="1"/>
          </p:cNvSpPr>
          <p:nvPr>
            <p:ph type="sldNum" sz="quarter" idx="10"/>
          </p:nvPr>
        </p:nvSpPr>
        <p:spPr/>
        <p:txBody>
          <a:bodyPr/>
          <a:lstStyle/>
          <a:p>
            <a:fld id="{7220FFDE-72E4-4E33-A11F-D22F07A26A20}"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a:t>
            </a:r>
            <a:r>
              <a:rPr lang="en-US" baseline="0" dirty="0" smtClean="0"/>
              <a:t> A typical ultrasound machine.</a:t>
            </a:r>
          </a:p>
          <a:p>
            <a:r>
              <a:rPr lang="en-US" baseline="0" dirty="0" smtClean="0"/>
              <a:t>(Right) An ultrasound wand. The wand is held against the tissue being imaged (an internal organ if there is a surgical exposure, or the skin if imaging is being done </a:t>
            </a:r>
            <a:r>
              <a:rPr lang="en-US" baseline="0" dirty="0" err="1" smtClean="0"/>
              <a:t>percutaneously</a:t>
            </a:r>
            <a:r>
              <a:rPr lang="en-US" baseline="0" dirty="0" smtClean="0"/>
              <a:t>).</a:t>
            </a:r>
          </a:p>
        </p:txBody>
      </p:sp>
      <p:sp>
        <p:nvSpPr>
          <p:cNvPr id="4" name="Slide Number Placeholder 3"/>
          <p:cNvSpPr>
            <a:spLocks noGrp="1"/>
          </p:cNvSpPr>
          <p:nvPr>
            <p:ph type="sldNum" sz="quarter" idx="10"/>
          </p:nvPr>
        </p:nvSpPr>
        <p:spPr/>
        <p:txBody>
          <a:bodyPr/>
          <a:lstStyle/>
          <a:p>
            <a:fld id="{7220FFDE-72E4-4E33-A11F-D22F07A26A20}"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mechanical</a:t>
            </a:r>
            <a:r>
              <a:rPr lang="en-US" baseline="0" dirty="0" smtClean="0"/>
              <a:t> properties of tissue affect the speed of ultrasound through tissue.</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speed of ultrasound through even the same tissue type is not constant; there can be wide range of values.</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characteristic acoustic impedance determines the</a:t>
            </a:r>
            <a:r>
              <a:rPr lang="en-US" baseline="0" dirty="0" smtClean="0"/>
              <a:t> behavior of the ultrasound beam at the boundary between two different tissues. If the difference in impedance is large then there will usually be a large change in the ultrasound image (it will be easy to see the boundary between the two tissues). If the difference in impedance is small then the boundary will be less apparent.</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angles for</a:t>
            </a:r>
            <a:r>
              <a:rPr lang="en-US" baseline="0" dirty="0" smtClean="0"/>
              <a:t> the incident wave and backscattered wave are the same (perfect reflection of the incident wave).</a:t>
            </a:r>
          </a:p>
          <a:p>
            <a:endParaRPr lang="en-US" baseline="0" dirty="0" smtClean="0"/>
          </a:p>
          <a:p>
            <a:r>
              <a:rPr lang="en-US" baseline="0" dirty="0" smtClean="0"/>
              <a:t>The angle for the transmitted wave is related to the incident wave angle by Snell’s law (which you may have seen in physics or computer graphics): the ratio of the </a:t>
            </a:r>
            <a:r>
              <a:rPr lang="en-US" baseline="0" dirty="0" err="1" smtClean="0"/>
              <a:t>sines</a:t>
            </a:r>
            <a:r>
              <a:rPr lang="en-US" baseline="0" dirty="0" smtClean="0"/>
              <a:t> of angles is equal to the ratio of the speeds of ultrasound in the two tissues.</a:t>
            </a:r>
          </a:p>
          <a:p>
            <a:endParaRPr lang="en-US" baseline="0" dirty="0" smtClean="0"/>
          </a:p>
        </p:txBody>
      </p:sp>
      <p:sp>
        <p:nvSpPr>
          <p:cNvPr id="4" name="Slide Number Placeholder 3"/>
          <p:cNvSpPr>
            <a:spLocks noGrp="1"/>
          </p:cNvSpPr>
          <p:nvPr>
            <p:ph type="sldNum" sz="quarter" idx="10"/>
          </p:nvPr>
        </p:nvSpPr>
        <p:spPr/>
        <p:txBody>
          <a:bodyPr/>
          <a:lstStyle/>
          <a:p>
            <a:fld id="{7220FFDE-72E4-4E33-A11F-D22F07A26A20}"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intensities of the waves are</a:t>
            </a:r>
            <a:r>
              <a:rPr lang="en-US" baseline="0" dirty="0" smtClean="0"/>
              <a:t> typically expressed as ratios (to the incident wave intensity). These equations are typically derived in a second or third year undergraduate physics course in waves.</a:t>
            </a:r>
          </a:p>
          <a:p>
            <a:endParaRPr lang="en-US" baseline="0" dirty="0" smtClean="0"/>
          </a:p>
        </p:txBody>
      </p:sp>
      <p:sp>
        <p:nvSpPr>
          <p:cNvPr id="4" name="Slide Number Placeholder 3"/>
          <p:cNvSpPr>
            <a:spLocks noGrp="1"/>
          </p:cNvSpPr>
          <p:nvPr>
            <p:ph type="sldNum" sz="quarter" idx="10"/>
          </p:nvPr>
        </p:nvSpPr>
        <p:spPr/>
        <p:txBody>
          <a:bodyPr/>
          <a:lstStyle/>
          <a:p>
            <a:fld id="{7220FFDE-72E4-4E33-A11F-D22F07A26A20}"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medical applications, x-rays</a:t>
            </a:r>
            <a:r>
              <a:rPr lang="en-US" baseline="0" dirty="0" smtClean="0"/>
              <a:t> are often generated using an x-ray tube. The tube is an evacuated glass enclosure containing a tungsten wire coil (cathode) and a metal target (anode). The tube is immersed in oil for cooling and electrical insulation.</a:t>
            </a:r>
          </a:p>
          <a:p>
            <a:endParaRPr lang="en-US" baseline="0" dirty="0" smtClean="0"/>
          </a:p>
          <a:p>
            <a:r>
              <a:rPr lang="en-US" baseline="0" dirty="0" smtClean="0"/>
              <a:t>A high electric current is passed through the cathode to heat it up. When the temperature reaches approximately 2000+ degrees Celsius, free electrons in the tungsten wire have sufficient energy to leave the surface of the wire. The electrons are accelerated by an electric field between the cathode and anode which causes the electrons to strike the anode with high velocities. A small fraction of the kinetic energy of the collision is converted to x-ray radiation, with the rest of the energy being converted to heat; the anode is spun at high speed to reduce the localized heating that occurs.</a:t>
            </a:r>
          </a:p>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a:t>
            </a:r>
            <a:r>
              <a:rPr lang="en-US" baseline="0" dirty="0" smtClean="0"/>
              <a:t> structures in tissue cause the ultrasound wave to scatter. If the size of the scattering structure is small relative to the wavelength (a), then the scattering is approximately uniform in all directions with slightly more scattering back towards the transducer. If there are many scattering structures close together (b), then the scattering tends to add constructively, and can produce a detectable ultrasound signal. This is the basis of Doppler ultrasound used to measure blood flow (the scattering structures are the red blood cells). If the scattering structures are relatively far apart (c), then the scattering produces complicated constructive and destructive interference which produces the characteristic speckle appearance typical in ultrasound images (d).</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ultrasound intensity decays exponentially with propagation distance, ultrasound machines typically boost the magnitude of the received</a:t>
            </a:r>
            <a:r>
              <a:rPr lang="en-US" baseline="0" dirty="0" smtClean="0"/>
              <a:t> ultrasound signal by an amount that depends on the amount of time between transmission and detection. This time gain compensation basically means that signals caused by structures close to the transducer are amplified less than signals caused by structures far from the transducer.</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individual transducers</a:t>
            </a:r>
            <a:r>
              <a:rPr lang="en-US" baseline="0" dirty="0" smtClean="0"/>
              <a:t> can be arranged in a linear array. Such probes produce B-mode (brightness mode) ultrasound images.</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3D B-mode is a volumetric image. 4D B-mode</a:t>
            </a:r>
            <a:r>
              <a:rPr lang="en-US" baseline="0" dirty="0" smtClean="0"/>
              <a:t> is a volumetric movie.</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Doppler</a:t>
            </a:r>
            <a:r>
              <a:rPr lang="en-US" baseline="0" dirty="0" smtClean="0"/>
              <a:t> ultrasound can be used to measure the velocity of blood flow by examining the shift in frequency of the received ultrasound signal. The frequency shift occurs because the red blood cells (RBC) that cause the ultrasound signal are moving relative to the ultrasound wave.</a:t>
            </a:r>
          </a:p>
          <a:p>
            <a:endParaRPr lang="en-US" baseline="0" dirty="0" smtClean="0"/>
          </a:p>
          <a:p>
            <a:r>
              <a:rPr lang="en-US" baseline="0" dirty="0" smtClean="0"/>
              <a:t>In this example, the red blood cells have a velocity v that has a component oriented towards the transducer. The transducer emits an ultrasound wave with frequency </a:t>
            </a:r>
            <a:r>
              <a:rPr lang="en-US" baseline="0" dirty="0" err="1" smtClean="0"/>
              <a:t>f</a:t>
            </a:r>
            <a:r>
              <a:rPr lang="en-US" baseline="-25000" dirty="0" err="1" smtClean="0"/>
              <a:t>i</a:t>
            </a:r>
            <a:r>
              <a:rPr lang="en-US" baseline="0" dirty="0" smtClean="0"/>
              <a:t>. Because the red blood cells are moving towards the transducer, they see an ultrasound wave with a slightly higher effective frequency </a:t>
            </a:r>
            <a:r>
              <a:rPr lang="en-US" baseline="0" dirty="0" err="1" smtClean="0"/>
              <a:t>f</a:t>
            </a:r>
            <a:r>
              <a:rPr lang="en-US" baseline="-25000" dirty="0" err="1" smtClean="0"/>
              <a:t>effective</a:t>
            </a:r>
            <a:r>
              <a:rPr lang="en-US" baseline="0" dirty="0" smtClean="0"/>
              <a:t> &gt; </a:t>
            </a:r>
            <a:r>
              <a:rPr lang="en-US" baseline="0" dirty="0" err="1" smtClean="0"/>
              <a:t>f</a:t>
            </a:r>
            <a:r>
              <a:rPr lang="en-US" baseline="-25000" dirty="0" err="1" smtClean="0"/>
              <a:t>i</a:t>
            </a:r>
            <a:r>
              <a:rPr lang="en-US" baseline="0" dirty="0" smtClean="0"/>
              <a:t>. The blood cells cause a reflected wave to be sent back towards the transducer. Again, because the blood cells are travelling towards the transducer, the received wave is shifted </a:t>
            </a:r>
            <a:r>
              <a:rPr lang="en-US" baseline="0" dirty="0" smtClean="0"/>
              <a:t>slightly higher in frequency such that </a:t>
            </a:r>
            <a:r>
              <a:rPr lang="en-US" baseline="0" dirty="0" err="1" smtClean="0"/>
              <a:t>f</a:t>
            </a:r>
            <a:r>
              <a:rPr lang="en-US" baseline="-25000" dirty="0" err="1" smtClean="0"/>
              <a:t>rec</a:t>
            </a:r>
            <a:r>
              <a:rPr lang="en-US" baseline="0" dirty="0" smtClean="0"/>
              <a:t> &gt; </a:t>
            </a:r>
            <a:r>
              <a:rPr lang="en-US" baseline="0" dirty="0" err="1" smtClean="0"/>
              <a:t>f</a:t>
            </a:r>
            <a:r>
              <a:rPr lang="en-US" baseline="-25000" dirty="0" err="1" smtClean="0"/>
              <a:t>effective</a:t>
            </a:r>
            <a:r>
              <a:rPr lang="en-US" baseline="0" dirty="0" smtClean="0"/>
              <a:t>. The total shift in frequency is</a:t>
            </a:r>
          </a:p>
          <a:p>
            <a:endParaRPr lang="en-US" baseline="0" dirty="0" smtClean="0"/>
          </a:p>
          <a:p>
            <a:r>
              <a:rPr lang="en-US" baseline="0" dirty="0" err="1" smtClean="0"/>
              <a:t>f</a:t>
            </a:r>
            <a:r>
              <a:rPr lang="en-US" baseline="-25000" dirty="0" err="1" smtClean="0"/>
              <a:t>D</a:t>
            </a:r>
            <a:r>
              <a:rPr lang="en-US" baseline="0" dirty="0" smtClean="0"/>
              <a:t> = </a:t>
            </a:r>
            <a:r>
              <a:rPr lang="en-US" baseline="0" dirty="0" err="1" smtClean="0"/>
              <a:t>f</a:t>
            </a:r>
            <a:r>
              <a:rPr lang="en-US" baseline="-25000" dirty="0" err="1" smtClean="0"/>
              <a:t>rec</a:t>
            </a:r>
            <a:r>
              <a:rPr lang="en-US" baseline="0" dirty="0" smtClean="0"/>
              <a:t> – </a:t>
            </a:r>
            <a:r>
              <a:rPr lang="en-US" baseline="0" dirty="0" err="1" smtClean="0"/>
              <a:t>f</a:t>
            </a:r>
            <a:r>
              <a:rPr lang="en-US" baseline="-25000" dirty="0" err="1" smtClean="0"/>
              <a:t>i</a:t>
            </a:r>
            <a:r>
              <a:rPr lang="en-US" baseline="0" dirty="0" smtClean="0"/>
              <a:t>    </a:t>
            </a:r>
          </a:p>
          <a:p>
            <a:endParaRPr lang="en-US" baseline="0" dirty="0" smtClean="0"/>
          </a:p>
          <a:p>
            <a:r>
              <a:rPr lang="en-US" dirty="0" smtClean="0"/>
              <a:t>which is</a:t>
            </a:r>
            <a:r>
              <a:rPr lang="en-US" baseline="0" dirty="0" smtClean="0"/>
              <a:t> approximately equal to the formula shown on the slide. The velocity of the blood flow can be determined from </a:t>
            </a:r>
            <a:r>
              <a:rPr lang="en-US" baseline="0" dirty="0" err="1" smtClean="0"/>
              <a:t>f</a:t>
            </a:r>
            <a:r>
              <a:rPr lang="en-US" baseline="-25000" dirty="0" err="1" smtClean="0"/>
              <a:t>D</a:t>
            </a:r>
            <a:r>
              <a:rPr lang="en-US" baseline="0" dirty="0" smtClean="0"/>
              <a:t>. </a:t>
            </a:r>
          </a:p>
          <a:p>
            <a:endParaRPr lang="en-US" baseline="0" dirty="0" smtClean="0"/>
          </a:p>
          <a:p>
            <a:r>
              <a:rPr lang="en-US" baseline="0" dirty="0" smtClean="0"/>
              <a:t>Unfortunately, you need to know the angle theta to get an accurate estimate of the velocity. B-mode ultrasound is often used to determine the direction of the blood vessel when performing Doppler ultrasound.</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53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Simultaneous B-mode and Doppler ultrasound of umbilical cord blood flow. Note that you</a:t>
            </a:r>
            <a:r>
              <a:rPr lang="en-US" baseline="0" dirty="0" smtClean="0"/>
              <a:t> need a lot of training to interpret this image.</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B-mode ultrasound is often used to monitor</a:t>
            </a:r>
            <a:r>
              <a:rPr lang="en-US" baseline="0" dirty="0" smtClean="0"/>
              <a:t> the placement of a needle for biopsy purposes. The images on the left show the image of the needle when it is oriented along the length of the linear array. The images on the right show the image of the needle when it is oriented across the array.</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basis of x-ray imaging is differential absorption of x-ray radiation; i.e., different materials absorb different amounts of the same incident x-ray beam. For example, bone typically absorbs much more x-ray radiation than the equivalent thickness of soft tissue; similarly, soft tissue absorbs much more x-ray radiation than the equivalent thickness of air. An x-ray imaging system basically consists of an x-ray source on one side of the patient and an x-ray detector on the other side of the patient.</a:t>
            </a:r>
          </a:p>
          <a:p>
            <a:endParaRPr lang="en-US" baseline="0" dirty="0" smtClean="0"/>
          </a:p>
          <a:p>
            <a:r>
              <a:rPr lang="en-US" baseline="0" dirty="0" smtClean="0"/>
              <a:t>There are two main types of interaction between x-rays and tissue. Photoelectric interaction is mainly responsible for the differential absorption between different tissue types. Compton scattering results in an x-ray being scattered from its original direction; however, the scattered x-ray might still make it through the tissue to reach the detector. This adds a random background signal to the overall image which reduces the contrast of the image.</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Approximate effective atomic numbers:</a:t>
            </a:r>
          </a:p>
          <a:p>
            <a:endParaRPr lang="en-US" dirty="0" smtClean="0"/>
          </a:p>
          <a:p>
            <a:r>
              <a:rPr lang="en-US" dirty="0" smtClean="0"/>
              <a:t>soft</a:t>
            </a:r>
            <a:r>
              <a:rPr lang="en-US" baseline="0" dirty="0" smtClean="0"/>
              <a:t> tissue	7.4</a:t>
            </a:r>
          </a:p>
          <a:p>
            <a:r>
              <a:rPr lang="en-US" baseline="0" dirty="0" smtClean="0"/>
              <a:t>lipid (fat)	6.9</a:t>
            </a:r>
          </a:p>
          <a:p>
            <a:r>
              <a:rPr lang="en-US" baseline="0" dirty="0" smtClean="0"/>
              <a:t>bone	13.8</a:t>
            </a:r>
          </a:p>
          <a:p>
            <a:endParaRPr lang="en-US" baseline="0" dirty="0" smtClean="0"/>
          </a:p>
          <a:p>
            <a:r>
              <a:rPr lang="en-US" baseline="0" dirty="0" smtClean="0"/>
              <a:t>The high value for bone is due to calcium.</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Anti-scatter grids are used between the patient and</a:t>
            </a:r>
            <a:r>
              <a:rPr lang="en-US" baseline="0" dirty="0" smtClean="0"/>
              <a:t> the detector to filter out the contribution of Compton scattered x-rays.</a:t>
            </a:r>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no anti-scatter grid. Notice how the image seems washed out (reduced</a:t>
            </a:r>
            <a:r>
              <a:rPr lang="en-US" baseline="0" dirty="0" smtClean="0"/>
              <a:t> contrast between different tissues).</a:t>
            </a:r>
            <a:endParaRPr lang="en-US" dirty="0" smtClean="0"/>
          </a:p>
          <a:p>
            <a:r>
              <a:rPr lang="en-US" dirty="0" smtClean="0"/>
              <a:t>Right: with anti-scatter grid.</a:t>
            </a:r>
          </a:p>
          <a:p>
            <a:endParaRPr lang="en-US" dirty="0"/>
          </a:p>
        </p:txBody>
      </p:sp>
      <p:sp>
        <p:nvSpPr>
          <p:cNvPr id="4" name="Slide Number Placeholder 3"/>
          <p:cNvSpPr>
            <a:spLocks noGrp="1"/>
          </p:cNvSpPr>
          <p:nvPr>
            <p:ph type="sldNum" sz="quarter" idx="10"/>
          </p:nvPr>
        </p:nvSpPr>
        <p:spPr/>
        <p:txBody>
          <a:bodyPr/>
          <a:lstStyle/>
          <a:p>
            <a:fld id="{7220FFDE-72E4-4E33-A11F-D22F07A26A2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76962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76962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315200" y="6477000"/>
            <a:ext cx="1676400" cy="228600"/>
          </a:xfrm>
        </p:spPr>
        <p:txBody>
          <a:bodyPr/>
          <a:lstStyle>
            <a:lvl1pPr algn="r">
              <a:defRPr sz="1400"/>
            </a:lvl1pPr>
          </a:lstStyle>
          <a:p>
            <a:fld id="{B8DE410C-548C-4175-A52F-A7A6DEA1EC1F}" type="datetime1">
              <a:rPr lang="en-US" smtClean="0"/>
              <a:pPr/>
              <a:t>10/23/2012</a:t>
            </a:fld>
            <a:endParaRPr lang="en-US"/>
          </a:p>
        </p:txBody>
      </p:sp>
      <p:sp>
        <p:nvSpPr>
          <p:cNvPr id="17" name="Footer Placeholder 16"/>
          <p:cNvSpPr>
            <a:spLocks noGrp="1"/>
          </p:cNvSpPr>
          <p:nvPr>
            <p:ph type="ftr" sz="quarter" idx="11"/>
          </p:nvPr>
        </p:nvSpPr>
        <p:spPr>
          <a:xfrm>
            <a:off x="2898648" y="6355080"/>
            <a:ext cx="3474720" cy="365760"/>
          </a:xfrm>
        </p:spPr>
        <p:txBody>
          <a:bodyPr/>
          <a:lstStyle>
            <a:lvl1pPr algn="l">
              <a:defRPr/>
            </a:lvl1pPr>
          </a:lstStyle>
          <a:p>
            <a:endParaRPr lang="en-US" dirty="0"/>
          </a:p>
        </p:txBody>
      </p:sp>
      <p:sp>
        <p:nvSpPr>
          <p:cNvPr id="29" name="Slide Number Placeholder 28"/>
          <p:cNvSpPr>
            <a:spLocks noGrp="1"/>
          </p:cNvSpPr>
          <p:nvPr>
            <p:ph type="sldNum" sz="quarter" idx="12"/>
          </p:nvPr>
        </p:nvSpPr>
        <p:spPr>
          <a:xfrm>
            <a:off x="152400" y="6477000"/>
            <a:ext cx="1219200" cy="243840"/>
          </a:xfrm>
        </p:spPr>
        <p:txBody>
          <a:bodyPr/>
          <a:lstStyle/>
          <a:p>
            <a:fld id="{0E157DED-2631-4FEA-894F-3C72F5E7FC9E}" type="slidenum">
              <a:rPr lang="en-US" smtClean="0"/>
              <a:pPr/>
              <a:t>‹#›</a:t>
            </a:fld>
            <a:endParaRPr lang="en-US"/>
          </a:p>
        </p:txBody>
      </p:sp>
      <p:sp>
        <p:nvSpPr>
          <p:cNvPr id="21" name="Rectangle 20"/>
          <p:cNvSpPr/>
          <p:nvPr/>
        </p:nvSpPr>
        <p:spPr>
          <a:xfrm>
            <a:off x="381000" y="3657599"/>
            <a:ext cx="8610600" cy="127063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381000" y="5029200"/>
            <a:ext cx="8610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52400" y="36576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52400" y="502920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F296C-4657-42E4-BA8F-2F4F6816E90D}" type="datetime1">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57DED-2631-4FEA-894F-3C72F5E7FC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39DCC5-ABBA-4500-9AB1-154014DA660B}" type="datetime1">
              <a:rPr lang="en-US" smtClean="0"/>
              <a:pPr/>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57DED-2631-4FEA-894F-3C72F5E7FC9E}"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7315200" y="6477000"/>
            <a:ext cx="1676400" cy="245110"/>
          </a:xfrm>
        </p:spPr>
        <p:txBody>
          <a:bodyPr/>
          <a:lstStyle/>
          <a:p>
            <a:pPr algn="r"/>
            <a:fld id="{77CA0A33-8D6A-4020-BA1F-B65AE94B6184}" type="datetime1">
              <a:rPr lang="en-US" smtClean="0"/>
              <a:pPr algn="r"/>
              <a:t>10/23/2012</a:t>
            </a:fld>
            <a:endParaRPr lang="en-US" dirty="0"/>
          </a:p>
        </p:txBody>
      </p:sp>
      <p:sp>
        <p:nvSpPr>
          <p:cNvPr id="5" name="Footer Placeholder 4"/>
          <p:cNvSpPr>
            <a:spLocks noGrp="1"/>
          </p:cNvSpPr>
          <p:nvPr>
            <p:ph type="ftr" sz="quarter" idx="11"/>
          </p:nvPr>
        </p:nvSpPr>
        <p:spPr>
          <a:xfrm>
            <a:off x="2286000" y="6477000"/>
            <a:ext cx="4876800" cy="24511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52400" y="6477000"/>
            <a:ext cx="1981200" cy="245110"/>
          </a:xfrm>
        </p:spPr>
        <p:txBody>
          <a:bodyPr/>
          <a:lstStyle/>
          <a:p>
            <a:fld id="{0E157DED-2631-4FEA-894F-3C72F5E7FC9E}" type="slidenum">
              <a:rPr lang="en-US" smtClean="0"/>
              <a:pPr/>
              <a:t>‹#›</a:t>
            </a:fld>
            <a:endParaRPr lang="en-US"/>
          </a:p>
        </p:txBody>
      </p:sp>
      <p:sp>
        <p:nvSpPr>
          <p:cNvPr id="8" name="Content Placeholder 7"/>
          <p:cNvSpPr>
            <a:spLocks noGrp="1"/>
          </p:cNvSpPr>
          <p:nvPr>
            <p:ph sz="quarter" idx="1"/>
          </p:nvPr>
        </p:nvSpPr>
        <p:spPr>
          <a:xfrm>
            <a:off x="152400" y="838200"/>
            <a:ext cx="8839200" cy="548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619C9BC-6667-4703-9427-B203200B4749}" type="datetime1">
              <a:rPr lang="en-US" smtClean="0"/>
              <a:pPr/>
              <a:t>10/23/2012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E157DED-2631-4FEA-894F-3C72F5E7FC9E}"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3AC08FE-5FDA-488B-9814-6E196D8A6300}" type="datetime1">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57DED-2631-4FEA-894F-3C72F5E7FC9E}"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1"/>
          <p:cNvSpPr txBox="1">
            <a:spLocks/>
          </p:cNvSpPr>
          <p:nvPr userDrawn="1"/>
        </p:nvSpPr>
        <p:spPr>
          <a:xfrm>
            <a:off x="152400" y="152400"/>
            <a:ext cx="8839200" cy="533400"/>
          </a:xfrm>
          <a:prstGeom prst="rect">
            <a:avLst/>
          </a:prstGeom>
        </p:spPr>
        <p:txBody>
          <a:bodyPr vert="horz" anchor="b" anchorCtr="0">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olidFill>
                <a:effectLst/>
                <a:uLnTx/>
                <a:uFillTx/>
                <a:latin typeface="+mj-lt"/>
                <a:ea typeface="+mj-ea"/>
                <a:cs typeface="+mj-cs"/>
              </a:rPr>
              <a:t>Click to edit Master title style</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7" name="Date Placeholder 6"/>
          <p:cNvSpPr>
            <a:spLocks noGrp="1"/>
          </p:cNvSpPr>
          <p:nvPr>
            <p:ph type="dt" sz="half" idx="10"/>
          </p:nvPr>
        </p:nvSpPr>
        <p:spPr/>
        <p:txBody>
          <a:bodyPr/>
          <a:lstStyle/>
          <a:p>
            <a:fld id="{7E978B83-1654-4051-B09A-2165CBE5FE3E}" type="datetime1">
              <a:rPr lang="en-US" smtClean="0"/>
              <a:pPr/>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57DED-2631-4FEA-894F-3C72F5E7FC9E}"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txBox="1">
            <a:spLocks/>
          </p:cNvSpPr>
          <p:nvPr userDrawn="1"/>
        </p:nvSpPr>
        <p:spPr>
          <a:xfrm>
            <a:off x="152400" y="152400"/>
            <a:ext cx="8839200" cy="533400"/>
          </a:xfrm>
          <a:prstGeom prst="rect">
            <a:avLst/>
          </a:prstGeom>
        </p:spPr>
        <p:txBody>
          <a:bodyPr vert="horz" anchor="b" anchorCtr="0">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olidFill>
                <a:effectLst/>
                <a:uLnTx/>
                <a:uFillTx/>
                <a:latin typeface="+mj-lt"/>
                <a:ea typeface="+mj-ea"/>
                <a:cs typeface="+mj-cs"/>
              </a:rPr>
              <a:t>Click to edit Master title style</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002F4C-17BB-43F3-87CC-D5F9A27DF5B5}" type="datetime1">
              <a:rPr lang="en-US" smtClean="0"/>
              <a:pPr/>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57DED-2631-4FEA-894F-3C72F5E7FC9E}"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4800-D427-4FE6-A63D-7627C8050503}" type="datetime1">
              <a:rPr lang="en-US" smtClean="0"/>
              <a:pPr/>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57DED-2631-4FEA-894F-3C72F5E7FC9E}"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F34CD7-0505-4D04-83B9-C92B22514E0B}" type="datetime1">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57DED-2631-4FEA-894F-3C72F5E7FC9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AC2B2F-5AB0-45F0-A353-28B725C9D3B3}" type="datetime1">
              <a:rPr lang="en-US" smtClean="0"/>
              <a:pPr/>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57DED-2631-4FEA-894F-3C72F5E7FC9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4AD71F2-79F5-4BBD-B8F3-A63A44006ACD}" type="datetime1">
              <a:rPr lang="en-US" smtClean="0"/>
              <a:pPr/>
              <a:t>10/23/2012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E157DED-2631-4FEA-894F-3C72F5E7FC9E}"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2.bin"/></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3.bin"/><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Medical Imaging</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CF0380BC-50EF-441E-9814-3AD4580E8883}" type="datetime1">
              <a:rPr lang="en-US" smtClean="0"/>
              <a:pPr/>
              <a:t>10/23/2012</a:t>
            </a:fld>
            <a:endParaRPr lang="en-US"/>
          </a:p>
        </p:txBody>
      </p:sp>
      <p:sp>
        <p:nvSpPr>
          <p:cNvPr id="5" name="Slide Number Placeholder 4"/>
          <p:cNvSpPr>
            <a:spLocks noGrp="1"/>
          </p:cNvSpPr>
          <p:nvPr>
            <p:ph type="sldNum" sz="quarter" idx="12"/>
          </p:nvPr>
        </p:nvSpPr>
        <p:spPr/>
        <p:txBody>
          <a:bodyPr/>
          <a:lstStyle/>
          <a:p>
            <a:fld id="{0E157DED-2631-4FEA-894F-3C72F5E7FC9E}" type="slidenum">
              <a:rPr lang="en-US" smtClean="0"/>
              <a:pPr/>
              <a:t>1</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X-Ray Attenuation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10</a:t>
            </a:fld>
            <a:endParaRPr lang="en-US"/>
          </a:p>
        </p:txBody>
      </p:sp>
      <p:pic>
        <p:nvPicPr>
          <p:cNvPr id="9" name="Content Placeholder 8" descr="xrayattenuation.png"/>
          <p:cNvPicPr>
            <a:picLocks noGrp="1" noChangeAspect="1"/>
          </p:cNvPicPr>
          <p:nvPr>
            <p:ph sz="quarter" idx="1"/>
          </p:nvPr>
        </p:nvPicPr>
        <p:blipFill>
          <a:blip r:embed="rId3" cstate="print"/>
          <a:stretch>
            <a:fillRect/>
          </a:stretch>
        </p:blipFill>
        <p:spPr>
          <a:xfrm>
            <a:off x="918324" y="838200"/>
            <a:ext cx="7307351" cy="54864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Anti-Scatter Grids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11</a:t>
            </a:fld>
            <a:endParaRPr lang="en-US"/>
          </a:p>
        </p:txBody>
      </p:sp>
      <p:sp>
        <p:nvSpPr>
          <p:cNvPr id="6" name="Content Placeholder 5"/>
          <p:cNvSpPr>
            <a:spLocks noGrp="1"/>
          </p:cNvSpPr>
          <p:nvPr>
            <p:ph sz="quarter" idx="1"/>
          </p:nvPr>
        </p:nvSpPr>
        <p:spPr/>
        <p:txBody>
          <a:bodyPr/>
          <a:lstStyle/>
          <a:p>
            <a:r>
              <a:rPr lang="en-US" dirty="0" smtClean="0"/>
              <a:t>Compton scattered X-rays provide little spatial information and reduce image contrast</a:t>
            </a:r>
            <a:endParaRPr lang="en-US" dirty="0"/>
          </a:p>
        </p:txBody>
      </p:sp>
      <p:pic>
        <p:nvPicPr>
          <p:cNvPr id="7" name="Picture 6" descr="xraygrid.png"/>
          <p:cNvPicPr>
            <a:picLocks noChangeAspect="1"/>
          </p:cNvPicPr>
          <p:nvPr/>
        </p:nvPicPr>
        <p:blipFill>
          <a:blip r:embed="rId3" cstate="print"/>
          <a:stretch>
            <a:fillRect/>
          </a:stretch>
        </p:blipFill>
        <p:spPr>
          <a:xfrm>
            <a:off x="1073586" y="1752600"/>
            <a:ext cx="6996827" cy="457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Anti-Scatter Grids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12</a:t>
            </a:fld>
            <a:endParaRPr lang="en-US"/>
          </a:p>
        </p:txBody>
      </p:sp>
      <p:pic>
        <p:nvPicPr>
          <p:cNvPr id="7" name="Content Placeholder 6" descr="xraygrid2.png"/>
          <p:cNvPicPr>
            <a:picLocks noGrp="1" noChangeAspect="1"/>
          </p:cNvPicPr>
          <p:nvPr>
            <p:ph sz="quarter" idx="1"/>
          </p:nvPr>
        </p:nvPicPr>
        <p:blipFill>
          <a:blip r:embed="rId3" cstate="print"/>
          <a:stretch>
            <a:fillRect/>
          </a:stretch>
        </p:blipFill>
        <p:spPr>
          <a:xfrm>
            <a:off x="273587" y="1848066"/>
            <a:ext cx="8596826" cy="346666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Agents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13</a:t>
            </a:fld>
            <a:endParaRPr lang="en-US"/>
          </a:p>
        </p:txBody>
      </p:sp>
      <p:sp>
        <p:nvSpPr>
          <p:cNvPr id="6" name="Content Placeholder 5"/>
          <p:cNvSpPr>
            <a:spLocks noGrp="1"/>
          </p:cNvSpPr>
          <p:nvPr>
            <p:ph sz="quarter" idx="1"/>
          </p:nvPr>
        </p:nvSpPr>
        <p:spPr/>
        <p:txBody>
          <a:bodyPr/>
          <a:lstStyle/>
          <a:p>
            <a:r>
              <a:rPr lang="en-US" dirty="0" smtClean="0"/>
              <a:t>a contrast agent is a chemical substance introduced into the body (orally or injected)</a:t>
            </a:r>
          </a:p>
          <a:p>
            <a:r>
              <a:rPr lang="en-US" dirty="0" smtClean="0"/>
              <a:t>agent accumulates in a particular organ or structure and enhances the contrast between the structure and surrounding tissue</a:t>
            </a:r>
          </a:p>
          <a:p>
            <a:r>
              <a:rPr lang="en-US" dirty="0" smtClean="0"/>
              <a:t>barium </a:t>
            </a:r>
            <a:r>
              <a:rPr lang="en-US" dirty="0" err="1" smtClean="0"/>
              <a:t>sulphate</a:t>
            </a:r>
            <a:r>
              <a:rPr lang="en-US" dirty="0" smtClean="0"/>
              <a:t> powder suspended in water is used in studies of the gastrointestinal tract</a:t>
            </a:r>
          </a:p>
          <a:p>
            <a:r>
              <a:rPr lang="en-US" dirty="0" smtClean="0"/>
              <a:t>iodine based agents are used in digital subtraction angiography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Agent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14</a:t>
            </a:fld>
            <a:endParaRPr lang="en-US"/>
          </a:p>
        </p:txBody>
      </p:sp>
      <p:pic>
        <p:nvPicPr>
          <p:cNvPr id="7" name="Content Placeholder 6" descr="xraybarium.png"/>
          <p:cNvPicPr>
            <a:picLocks noGrp="1" noChangeAspect="1"/>
          </p:cNvPicPr>
          <p:nvPr>
            <p:ph sz="quarter" idx="1"/>
          </p:nvPr>
        </p:nvPicPr>
        <p:blipFill>
          <a:blip r:embed="rId3" cstate="print"/>
          <a:stretch>
            <a:fillRect/>
          </a:stretch>
        </p:blipFill>
        <p:spPr>
          <a:xfrm>
            <a:off x="2133904" y="1257590"/>
            <a:ext cx="4876191" cy="464761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Contrast Agents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15</a:t>
            </a:fld>
            <a:endParaRPr lang="en-US"/>
          </a:p>
        </p:txBody>
      </p:sp>
      <p:pic>
        <p:nvPicPr>
          <p:cNvPr id="7" name="Content Placeholder 6" descr="xrayiodine.png"/>
          <p:cNvPicPr>
            <a:picLocks noGrp="1" noChangeAspect="1"/>
          </p:cNvPicPr>
          <p:nvPr>
            <p:ph sz="quarter" idx="1"/>
          </p:nvPr>
        </p:nvPicPr>
        <p:blipFill>
          <a:blip r:embed="rId3" cstate="print"/>
          <a:stretch>
            <a:fillRect/>
          </a:stretch>
        </p:blipFill>
        <p:spPr>
          <a:xfrm>
            <a:off x="1600200" y="838200"/>
            <a:ext cx="5943600" cy="54864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Hardware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16</a:t>
            </a:fld>
            <a:endParaRPr lang="en-US"/>
          </a:p>
        </p:txBody>
      </p:sp>
      <p:pic>
        <p:nvPicPr>
          <p:cNvPr id="7" name="Content Placeholder 6" descr="xrayfluoroscope.png"/>
          <p:cNvPicPr>
            <a:picLocks noGrp="1" noChangeAspect="1"/>
          </p:cNvPicPr>
          <p:nvPr>
            <p:ph sz="quarter" idx="1"/>
          </p:nvPr>
        </p:nvPicPr>
        <p:blipFill>
          <a:blip r:embed="rId3" cstate="print"/>
          <a:stretch>
            <a:fillRect/>
          </a:stretch>
        </p:blipFill>
        <p:spPr>
          <a:xfrm>
            <a:off x="152400" y="1964717"/>
            <a:ext cx="8839200" cy="323336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Hardware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17</a:t>
            </a:fld>
            <a:endParaRPr lang="en-US"/>
          </a:p>
        </p:txBody>
      </p:sp>
      <p:pic>
        <p:nvPicPr>
          <p:cNvPr id="7" name="Content Placeholder 6" descr="xrayphilips.png"/>
          <p:cNvPicPr>
            <a:picLocks noGrp="1" noChangeAspect="1"/>
          </p:cNvPicPr>
          <p:nvPr>
            <p:ph sz="quarter" idx="1"/>
          </p:nvPr>
        </p:nvPicPr>
        <p:blipFill>
          <a:blip r:embed="rId3" cstate="print"/>
          <a:stretch>
            <a:fillRect/>
          </a:stretch>
        </p:blipFill>
        <p:spPr>
          <a:xfrm>
            <a:off x="1076324" y="838200"/>
            <a:ext cx="6991351" cy="5486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Second Revolution</a:t>
            </a:r>
            <a:r>
              <a:rPr lang="en-US" dirty="0" smtClean="0"/>
              <a:t>: X-Ray CT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18</a:t>
            </a:fld>
            <a:endParaRPr lang="en-US"/>
          </a:p>
        </p:txBody>
      </p:sp>
      <p:sp>
        <p:nvSpPr>
          <p:cNvPr id="6" name="Content Placeholder 5"/>
          <p:cNvSpPr>
            <a:spLocks noGrp="1"/>
          </p:cNvSpPr>
          <p:nvPr>
            <p:ph sz="quarter" idx="1"/>
          </p:nvPr>
        </p:nvSpPr>
        <p:spPr/>
        <p:txBody>
          <a:bodyPr/>
          <a:lstStyle/>
          <a:p>
            <a:r>
              <a:rPr lang="en-US" dirty="0" smtClean="0"/>
              <a:t>computed tomography (from the Greek ‘</a:t>
            </a:r>
            <a:r>
              <a:rPr lang="en-US" dirty="0" err="1" smtClean="0"/>
              <a:t>tomos</a:t>
            </a:r>
            <a:r>
              <a:rPr lang="en-US" dirty="0" smtClean="0"/>
              <a:t>’ meaning to slice)</a:t>
            </a:r>
          </a:p>
          <a:p>
            <a:r>
              <a:rPr lang="en-US" dirty="0" smtClean="0"/>
              <a:t>Godfrey Hounsfield and Allan Cormack in 1972</a:t>
            </a:r>
          </a:p>
          <a:p>
            <a:pPr lvl="1"/>
            <a:r>
              <a:rPr lang="en-US" dirty="0" smtClean="0"/>
              <a:t>Nobel prize in 1979</a:t>
            </a:r>
          </a:p>
          <a:p>
            <a:pPr lvl="1"/>
            <a:r>
              <a:rPr lang="en-US" dirty="0" smtClean="0"/>
              <a:t>“the Beatles greatest gift”</a:t>
            </a:r>
          </a:p>
          <a:p>
            <a:r>
              <a:rPr lang="en-US" dirty="0" smtClean="0"/>
              <a:t>basic principle</a:t>
            </a:r>
          </a:p>
          <a:p>
            <a:pPr lvl="1"/>
            <a:r>
              <a:rPr lang="en-US" dirty="0" smtClean="0"/>
              <a:t>2D structure of an object (X-ray attenuation coefficients) can be reconstructed from a series of 1D projections acquired at different angles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19</a:t>
            </a:fld>
            <a:endParaRPr lang="en-US"/>
          </a:p>
        </p:txBody>
      </p:sp>
      <p:pic>
        <p:nvPicPr>
          <p:cNvPr id="7" name="Content Placeholder 6" descr="ctbasics.png"/>
          <p:cNvPicPr>
            <a:picLocks noGrp="1" noChangeAspect="1"/>
          </p:cNvPicPr>
          <p:nvPr>
            <p:ph sz="quarter" idx="1"/>
          </p:nvPr>
        </p:nvPicPr>
        <p:blipFill>
          <a:blip r:embed="rId3" cstate="print"/>
          <a:stretch>
            <a:fillRect/>
          </a:stretch>
        </p:blipFill>
        <p:spPr>
          <a:xfrm>
            <a:off x="152400" y="1568080"/>
            <a:ext cx="8839200" cy="402663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First Revolution: X-Ray Radiography</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a:t>
            </a:fld>
            <a:endParaRPr lang="en-US"/>
          </a:p>
        </p:txBody>
      </p:sp>
      <p:sp>
        <p:nvSpPr>
          <p:cNvPr id="6" name="Content Placeholder 5"/>
          <p:cNvSpPr>
            <a:spLocks noGrp="1"/>
          </p:cNvSpPr>
          <p:nvPr>
            <p:ph sz="quarter" idx="1"/>
          </p:nvPr>
        </p:nvSpPr>
        <p:spPr/>
        <p:txBody>
          <a:bodyPr/>
          <a:lstStyle/>
          <a:p>
            <a:r>
              <a:rPr lang="en-US" dirty="0" smtClean="0"/>
              <a:t>discovered by Wilhelm </a:t>
            </a:r>
            <a:r>
              <a:rPr lang="en-US" dirty="0" err="1" smtClean="0"/>
              <a:t>Röntgen</a:t>
            </a:r>
            <a:r>
              <a:rPr lang="en-US" dirty="0" smtClean="0"/>
              <a:t> in 1895</a:t>
            </a:r>
          </a:p>
          <a:p>
            <a:pPr lvl="1"/>
            <a:r>
              <a:rPr lang="en-US" dirty="0" smtClean="0"/>
              <a:t>accidental discovery leading to the Nobel Price in 1901</a:t>
            </a:r>
          </a:p>
          <a:p>
            <a:pPr lvl="1"/>
            <a:r>
              <a:rPr lang="en-US" dirty="0" smtClean="0"/>
              <a:t>refused to patent the discovery</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905000" y="2895600"/>
            <a:ext cx="1952244" cy="2743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257800" y="2895600"/>
            <a:ext cx="174942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20</a:t>
            </a:fld>
            <a:endParaRPr lang="en-US"/>
          </a:p>
        </p:txBody>
      </p:sp>
      <p:pic>
        <p:nvPicPr>
          <p:cNvPr id="6146" name="Picture 2"/>
          <p:cNvPicPr>
            <a:picLocks noGrp="1" noChangeAspect="1" noChangeArrowheads="1"/>
          </p:cNvPicPr>
          <p:nvPr>
            <p:ph sz="quarter" idx="1"/>
          </p:nvPr>
        </p:nvPicPr>
        <p:blipFill>
          <a:blip r:embed="rId3" cstate="print"/>
          <a:srcRect/>
          <a:stretch>
            <a:fillRect/>
          </a:stretch>
        </p:blipFill>
        <p:spPr bwMode="auto">
          <a:xfrm>
            <a:off x="762000" y="866775"/>
            <a:ext cx="76200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21</a:t>
            </a:fld>
            <a:endParaRPr lang="en-US"/>
          </a:p>
        </p:txBody>
      </p:sp>
      <p:sp>
        <p:nvSpPr>
          <p:cNvPr id="6" name="Content Placeholder 5"/>
          <p:cNvSpPr>
            <a:spLocks noGrp="1"/>
          </p:cNvSpPr>
          <p:nvPr>
            <p:ph sz="quarter" idx="1"/>
          </p:nvPr>
        </p:nvSpPr>
        <p:spPr/>
        <p:txBody>
          <a:bodyPr/>
          <a:lstStyle/>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714500" y="571500"/>
            <a:ext cx="5715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CT Images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22</a:t>
            </a:fld>
            <a:endParaRPr lang="en-US"/>
          </a:p>
        </p:txBody>
      </p:sp>
      <p:sp>
        <p:nvSpPr>
          <p:cNvPr id="6" name="Content Placeholder 5"/>
          <p:cNvSpPr>
            <a:spLocks noGrp="1"/>
          </p:cNvSpPr>
          <p:nvPr>
            <p:ph sz="quarter" idx="1"/>
          </p:nvPr>
        </p:nvSpPr>
        <p:spPr/>
        <p:txBody>
          <a:bodyPr/>
          <a:lstStyle/>
          <a:p>
            <a:r>
              <a:rPr lang="en-US" dirty="0" smtClean="0"/>
              <a:t>in clinical machines:</a:t>
            </a:r>
          </a:p>
          <a:p>
            <a:pPr lvl="1"/>
            <a:r>
              <a:rPr lang="en-US" dirty="0" smtClean="0"/>
              <a:t>typically 512 x 512 pixels</a:t>
            </a:r>
          </a:p>
          <a:p>
            <a:pPr lvl="1"/>
            <a:r>
              <a:rPr lang="en-US" dirty="0" smtClean="0"/>
              <a:t>pixel values are in Hounsfield units (HU)</a:t>
            </a:r>
            <a:endParaRPr lang="en-US" dirty="0"/>
          </a:p>
        </p:txBody>
      </p:sp>
      <p:graphicFrame>
        <p:nvGraphicFramePr>
          <p:cNvPr id="8194" name="Object 2"/>
          <p:cNvGraphicFramePr>
            <a:graphicFrameLocks noChangeAspect="1"/>
          </p:cNvGraphicFramePr>
          <p:nvPr/>
        </p:nvGraphicFramePr>
        <p:xfrm>
          <a:off x="3009900" y="2565400"/>
          <a:ext cx="3124200" cy="863600"/>
        </p:xfrm>
        <a:graphic>
          <a:graphicData uri="http://schemas.openxmlformats.org/presentationml/2006/ole">
            <p:oleObj spid="_x0000_s8194" name="Equation" r:id="rId4" imgW="1562040" imgH="43164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Numbers in a Box Puzzle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23</a:t>
            </a:fld>
            <a:endParaRPr lang="en-US"/>
          </a:p>
        </p:txBody>
      </p:sp>
      <p:graphicFrame>
        <p:nvGraphicFramePr>
          <p:cNvPr id="7" name="Content Placeholder 6"/>
          <p:cNvGraphicFramePr>
            <a:graphicFrameLocks noGrp="1"/>
          </p:cNvGraphicFramePr>
          <p:nvPr>
            <p:ph sz="quarter" idx="1"/>
          </p:nvPr>
        </p:nvGraphicFramePr>
        <p:xfrm>
          <a:off x="3472180" y="2092960"/>
          <a:ext cx="2199640" cy="2672080"/>
        </p:xfrm>
        <a:graphic>
          <a:graphicData uri="http://schemas.openxmlformats.org/drawingml/2006/table">
            <a:tbl>
              <a:tblPr firstRow="1" bandRow="1">
                <a:tableStyleId>{5C22544A-7EE6-4342-B048-85BDC9FD1C3A}</a:tableStyleId>
              </a:tblPr>
              <a:tblGrid>
                <a:gridCol w="596900"/>
                <a:gridCol w="596900"/>
                <a:gridCol w="1005840"/>
              </a:tblGrid>
              <a:tr h="604520">
                <a:tc>
                  <a:txBody>
                    <a:bodyPr/>
                    <a:lstStyle/>
                    <a:p>
                      <a:r>
                        <a:rPr lang="en-US" b="1" dirty="0" smtClean="0">
                          <a:solidFill>
                            <a:sysClr val="windowText" lastClr="000000"/>
                          </a:solidFill>
                        </a:rPr>
                        <a:t>a</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b</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s</a:t>
                      </a:r>
                      <a:r>
                        <a:rPr lang="en-US" b="1" baseline="-25000" dirty="0" smtClean="0">
                          <a:solidFill>
                            <a:sysClr val="windowText" lastClr="000000"/>
                          </a:solidFill>
                        </a:rPr>
                        <a:t>1</a:t>
                      </a:r>
                      <a:r>
                        <a:rPr lang="en-US" b="1" dirty="0" smtClean="0">
                          <a:solidFill>
                            <a:sysClr val="windowText" lastClr="000000"/>
                          </a:solidFill>
                        </a:rPr>
                        <a:t>=</a:t>
                      </a:r>
                      <a:r>
                        <a:rPr lang="en-US" b="1" dirty="0" err="1" smtClean="0">
                          <a:solidFill>
                            <a:sysClr val="windowText" lastClr="000000"/>
                          </a:solidFill>
                        </a:rPr>
                        <a:t>a+b</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604520">
                <a:tc>
                  <a:txBody>
                    <a:bodyPr/>
                    <a:lstStyle/>
                    <a:p>
                      <a:r>
                        <a:rPr lang="en-US" b="1" dirty="0" smtClean="0">
                          <a:solidFill>
                            <a:sysClr val="windowText" lastClr="000000"/>
                          </a:solidFill>
                        </a:rPr>
                        <a:t>c</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d</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2</a:t>
                      </a:r>
                      <a:r>
                        <a:rPr lang="en-US" b="1" dirty="0" smtClean="0">
                          <a:solidFill>
                            <a:sysClr val="windowText" lastClr="000000"/>
                          </a:solidFill>
                        </a:rPr>
                        <a:t>=</a:t>
                      </a:r>
                      <a:r>
                        <a:rPr lang="en-US" b="1" dirty="0" err="1" smtClean="0">
                          <a:solidFill>
                            <a:sysClr val="windowText" lastClr="000000"/>
                          </a:solidFill>
                        </a:rPr>
                        <a:t>c+d</a:t>
                      </a:r>
                      <a:endParaRPr lang="en-US" b="1" dirty="0" smtClean="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3 </a:t>
                      </a:r>
                      <a:r>
                        <a:rPr lang="en-US" b="1" dirty="0" smtClean="0">
                          <a:solidFill>
                            <a:sysClr val="windowText" lastClr="000000"/>
                          </a:solidFill>
                        </a:rPr>
                        <a:t>= a + c</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4 </a:t>
                      </a:r>
                      <a:r>
                        <a:rPr lang="en-US" b="1" dirty="0" smtClean="0">
                          <a:solidFill>
                            <a:sysClr val="windowText" lastClr="000000"/>
                          </a:solidFill>
                        </a:rPr>
                        <a:t>= b + d</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endParaRPr lang="en-US" b="1" dirty="0">
                        <a:solidFill>
                          <a:sysClr val="windowText" lastClr="000000"/>
                        </a:solidFill>
                      </a:endParaRPr>
                    </a:p>
                  </a:txBody>
                  <a:tcPr anchor="ctr" anchorCtr="1">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Numbers in a Box Puzzle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24</a:t>
            </a:fld>
            <a:endParaRPr lang="en-US"/>
          </a:p>
        </p:txBody>
      </p:sp>
      <p:graphicFrame>
        <p:nvGraphicFramePr>
          <p:cNvPr id="7" name="Content Placeholder 6"/>
          <p:cNvGraphicFramePr>
            <a:graphicFrameLocks noGrp="1"/>
          </p:cNvGraphicFramePr>
          <p:nvPr>
            <p:ph sz="quarter" idx="1"/>
          </p:nvPr>
        </p:nvGraphicFramePr>
        <p:xfrm>
          <a:off x="3472180" y="2092960"/>
          <a:ext cx="2199640" cy="2672080"/>
        </p:xfrm>
        <a:graphic>
          <a:graphicData uri="http://schemas.openxmlformats.org/drawingml/2006/table">
            <a:tbl>
              <a:tblPr firstRow="1" bandRow="1">
                <a:tableStyleId>{5C22544A-7EE6-4342-B048-85BDC9FD1C3A}</a:tableStyleId>
              </a:tblPr>
              <a:tblGrid>
                <a:gridCol w="596900"/>
                <a:gridCol w="596900"/>
                <a:gridCol w="1005840"/>
              </a:tblGrid>
              <a:tr h="604520">
                <a:tc>
                  <a:txBody>
                    <a:bodyPr/>
                    <a:lstStyle/>
                    <a:p>
                      <a:r>
                        <a:rPr lang="en-US" b="1" dirty="0" smtClean="0">
                          <a:solidFill>
                            <a:sysClr val="windowText" lastClr="000000"/>
                          </a:solidFill>
                        </a:rPr>
                        <a:t>1</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2</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s</a:t>
                      </a:r>
                      <a:r>
                        <a:rPr lang="en-US" b="1" baseline="-25000" dirty="0" smtClean="0">
                          <a:solidFill>
                            <a:sysClr val="windowText" lastClr="000000"/>
                          </a:solidFill>
                        </a:rPr>
                        <a:t>1 </a:t>
                      </a:r>
                      <a:r>
                        <a:rPr lang="en-US" b="1" dirty="0" smtClean="0">
                          <a:solidFill>
                            <a:sysClr val="windowText" lastClr="000000"/>
                          </a:solidFill>
                        </a:rPr>
                        <a:t>= 3</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604520">
                <a:tc>
                  <a:txBody>
                    <a:bodyPr/>
                    <a:lstStyle/>
                    <a:p>
                      <a:r>
                        <a:rPr lang="en-US" b="1" dirty="0" smtClean="0">
                          <a:solidFill>
                            <a:sysClr val="windowText" lastClr="000000"/>
                          </a:solidFill>
                        </a:rPr>
                        <a:t>3</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4</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2 </a:t>
                      </a:r>
                      <a:r>
                        <a:rPr lang="en-US" b="1" dirty="0" smtClean="0">
                          <a:solidFill>
                            <a:sysClr val="windowText" lastClr="000000"/>
                          </a:solidFill>
                        </a:rPr>
                        <a:t>=</a:t>
                      </a:r>
                      <a:r>
                        <a:rPr lang="en-US" b="1" baseline="0" dirty="0" smtClean="0">
                          <a:solidFill>
                            <a:sysClr val="windowText" lastClr="000000"/>
                          </a:solidFill>
                        </a:rPr>
                        <a:t> 7</a:t>
                      </a:r>
                      <a:endParaRPr lang="en-US" b="1" dirty="0" smtClean="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3 </a:t>
                      </a:r>
                      <a:r>
                        <a:rPr lang="en-US" b="1" dirty="0" smtClean="0">
                          <a:solidFill>
                            <a:sysClr val="windowText" lastClr="000000"/>
                          </a:solidFill>
                        </a:rPr>
                        <a:t>= 4</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4 </a:t>
                      </a:r>
                      <a:r>
                        <a:rPr lang="en-US" b="1" dirty="0" smtClean="0">
                          <a:solidFill>
                            <a:sysClr val="windowText" lastClr="000000"/>
                          </a:solidFill>
                        </a:rPr>
                        <a:t>= 6</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endParaRPr lang="en-US" b="1" dirty="0">
                        <a:solidFill>
                          <a:sysClr val="windowText" lastClr="000000"/>
                        </a:solidFill>
                      </a:endParaRPr>
                    </a:p>
                  </a:txBody>
                  <a:tcPr anchor="ctr" anchorCtr="1">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Numbers in a Box Puzzle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25</a:t>
            </a:fld>
            <a:endParaRPr lang="en-US"/>
          </a:p>
        </p:txBody>
      </p:sp>
      <p:graphicFrame>
        <p:nvGraphicFramePr>
          <p:cNvPr id="7" name="Content Placeholder 6"/>
          <p:cNvGraphicFramePr>
            <a:graphicFrameLocks noGrp="1"/>
          </p:cNvGraphicFramePr>
          <p:nvPr>
            <p:ph sz="quarter" idx="1"/>
          </p:nvPr>
        </p:nvGraphicFramePr>
        <p:xfrm>
          <a:off x="5486400" y="2092960"/>
          <a:ext cx="2199640" cy="2672080"/>
        </p:xfrm>
        <a:graphic>
          <a:graphicData uri="http://schemas.openxmlformats.org/drawingml/2006/table">
            <a:tbl>
              <a:tblPr firstRow="1" bandRow="1">
                <a:tableStyleId>{5C22544A-7EE6-4342-B048-85BDC9FD1C3A}</a:tableStyleId>
              </a:tblPr>
              <a:tblGrid>
                <a:gridCol w="596900"/>
                <a:gridCol w="596900"/>
                <a:gridCol w="1005840"/>
              </a:tblGrid>
              <a:tr h="604520">
                <a:tc>
                  <a:txBody>
                    <a:bodyPr/>
                    <a:lstStyle/>
                    <a:p>
                      <a:r>
                        <a:rPr lang="en-US" b="1" dirty="0" smtClean="0">
                          <a:solidFill>
                            <a:srgbClr val="FF0000"/>
                          </a:solidFill>
                        </a:rPr>
                        <a:t>2.5</a:t>
                      </a:r>
                      <a:endParaRPr lang="en-US"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2.5</a:t>
                      </a:r>
                      <a:endParaRPr lang="en-US"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s</a:t>
                      </a:r>
                      <a:r>
                        <a:rPr lang="en-US" b="1" baseline="-25000" dirty="0" smtClean="0">
                          <a:solidFill>
                            <a:sysClr val="windowText" lastClr="000000"/>
                          </a:solidFill>
                        </a:rPr>
                        <a:t>1 </a:t>
                      </a:r>
                      <a:r>
                        <a:rPr lang="en-US" b="1" dirty="0" smtClean="0">
                          <a:solidFill>
                            <a:sysClr val="windowText" lastClr="000000"/>
                          </a:solidFill>
                        </a:rPr>
                        <a:t>= 3</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604520">
                <a:tc>
                  <a:txBody>
                    <a:bodyPr/>
                    <a:lstStyle/>
                    <a:p>
                      <a:r>
                        <a:rPr lang="en-US" b="1" dirty="0" smtClean="0">
                          <a:solidFill>
                            <a:srgbClr val="FF0000"/>
                          </a:solidFill>
                        </a:rPr>
                        <a:t>2.5</a:t>
                      </a:r>
                      <a:endParaRPr lang="en-US"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2.5</a:t>
                      </a:r>
                      <a:endParaRPr lang="en-US"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2 </a:t>
                      </a:r>
                      <a:r>
                        <a:rPr lang="en-US" b="1" dirty="0" smtClean="0">
                          <a:solidFill>
                            <a:sysClr val="windowText" lastClr="000000"/>
                          </a:solidFill>
                        </a:rPr>
                        <a:t>=</a:t>
                      </a:r>
                      <a:r>
                        <a:rPr lang="en-US" b="1" baseline="0" dirty="0" smtClean="0">
                          <a:solidFill>
                            <a:sysClr val="windowText" lastClr="000000"/>
                          </a:solidFill>
                        </a:rPr>
                        <a:t> 7</a:t>
                      </a:r>
                      <a:endParaRPr lang="en-US" b="1" dirty="0" smtClean="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3 </a:t>
                      </a:r>
                      <a:r>
                        <a:rPr lang="en-US" b="1" dirty="0" smtClean="0">
                          <a:solidFill>
                            <a:sysClr val="windowText" lastClr="000000"/>
                          </a:solidFill>
                        </a:rPr>
                        <a:t>= 4</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4 </a:t>
                      </a:r>
                      <a:r>
                        <a:rPr lang="en-US" b="1" dirty="0" smtClean="0">
                          <a:solidFill>
                            <a:sysClr val="windowText" lastClr="000000"/>
                          </a:solidFill>
                        </a:rPr>
                        <a:t>= 6</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endParaRPr lang="en-US" b="1" dirty="0">
                        <a:solidFill>
                          <a:sysClr val="windowText" lastClr="000000"/>
                        </a:solidFill>
                      </a:endParaRPr>
                    </a:p>
                  </a:txBody>
                  <a:tcPr anchor="ctr" anchorCtr="1">
                    <a:noFill/>
                  </a:tcPr>
                </a:tc>
              </a:tr>
            </a:tbl>
          </a:graphicData>
        </a:graphic>
      </p:graphicFrame>
      <p:graphicFrame>
        <p:nvGraphicFramePr>
          <p:cNvPr id="8" name="Content Placeholder 6"/>
          <p:cNvGraphicFramePr>
            <a:graphicFrameLocks/>
          </p:cNvGraphicFramePr>
          <p:nvPr/>
        </p:nvGraphicFramePr>
        <p:xfrm>
          <a:off x="1534160" y="2092960"/>
          <a:ext cx="2199640" cy="2672080"/>
        </p:xfrm>
        <a:graphic>
          <a:graphicData uri="http://schemas.openxmlformats.org/drawingml/2006/table">
            <a:tbl>
              <a:tblPr firstRow="1" bandRow="1">
                <a:tableStyleId>{5C22544A-7EE6-4342-B048-85BDC9FD1C3A}</a:tableStyleId>
              </a:tblPr>
              <a:tblGrid>
                <a:gridCol w="596900"/>
                <a:gridCol w="596900"/>
                <a:gridCol w="1005840"/>
              </a:tblGrid>
              <a:tr h="604520">
                <a:tc>
                  <a:txBody>
                    <a:bodyPr/>
                    <a:lstStyle/>
                    <a:p>
                      <a:r>
                        <a:rPr lang="en-US" b="1" dirty="0" smtClean="0">
                          <a:solidFill>
                            <a:sysClr val="windowText" lastClr="000000"/>
                          </a:solidFill>
                        </a:rPr>
                        <a:t>a</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b</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s</a:t>
                      </a:r>
                      <a:r>
                        <a:rPr lang="en-US" b="1" baseline="-25000" dirty="0" smtClean="0">
                          <a:solidFill>
                            <a:sysClr val="windowText" lastClr="000000"/>
                          </a:solidFill>
                        </a:rPr>
                        <a:t>1</a:t>
                      </a:r>
                      <a:r>
                        <a:rPr lang="en-US" b="1" dirty="0" smtClean="0">
                          <a:solidFill>
                            <a:sysClr val="windowText" lastClr="000000"/>
                          </a:solidFill>
                        </a:rPr>
                        <a:t>=</a:t>
                      </a:r>
                      <a:r>
                        <a:rPr lang="en-US" b="1" baseline="0" dirty="0" smtClean="0">
                          <a:solidFill>
                            <a:sysClr val="windowText" lastClr="000000"/>
                          </a:solidFill>
                        </a:rPr>
                        <a:t> 3</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604520">
                <a:tc>
                  <a:txBody>
                    <a:bodyPr/>
                    <a:lstStyle/>
                    <a:p>
                      <a:r>
                        <a:rPr lang="en-US" b="1" dirty="0" smtClean="0">
                          <a:solidFill>
                            <a:sysClr val="windowText" lastClr="000000"/>
                          </a:solidFill>
                        </a:rPr>
                        <a:t>c</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d</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2</a:t>
                      </a:r>
                      <a:r>
                        <a:rPr lang="en-US" b="1" dirty="0" smtClean="0">
                          <a:solidFill>
                            <a:sysClr val="windowText" lastClr="000000"/>
                          </a:solidFill>
                        </a:rPr>
                        <a:t>=</a:t>
                      </a:r>
                      <a:r>
                        <a:rPr lang="en-US" b="1" baseline="0" dirty="0" smtClean="0">
                          <a:solidFill>
                            <a:sysClr val="windowText" lastClr="000000"/>
                          </a:solidFill>
                        </a:rPr>
                        <a:t> 7</a:t>
                      </a:r>
                      <a:endParaRPr lang="en-US" b="1" dirty="0" smtClean="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3 </a:t>
                      </a:r>
                      <a:r>
                        <a:rPr lang="en-US" b="1" dirty="0" smtClean="0">
                          <a:solidFill>
                            <a:sysClr val="windowText" lastClr="000000"/>
                          </a:solidFill>
                        </a:rPr>
                        <a:t>= 4</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4 </a:t>
                      </a:r>
                      <a:r>
                        <a:rPr lang="en-US" b="1" dirty="0" smtClean="0">
                          <a:solidFill>
                            <a:sysClr val="windowText" lastClr="000000"/>
                          </a:solidFill>
                        </a:rPr>
                        <a:t>= 6</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endParaRPr lang="en-US" b="1" dirty="0">
                        <a:solidFill>
                          <a:sysClr val="windowText" lastClr="000000"/>
                        </a:solidFill>
                      </a:endParaRPr>
                    </a:p>
                  </a:txBody>
                  <a:tcPr anchor="ctr" anchorCtr="1">
                    <a:noFill/>
                  </a:tcPr>
                </a:tc>
              </a:tr>
            </a:tbl>
          </a:graphicData>
        </a:graphic>
      </p:graphicFrame>
      <p:sp>
        <p:nvSpPr>
          <p:cNvPr id="9" name="Right Arrow 8"/>
          <p:cNvSpPr/>
          <p:nvPr/>
        </p:nvSpPr>
        <p:spPr>
          <a:xfrm>
            <a:off x="4191000" y="2514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Numbers in a Box Puzzle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26</a:t>
            </a:fld>
            <a:endParaRPr lang="en-US"/>
          </a:p>
        </p:txBody>
      </p:sp>
      <p:graphicFrame>
        <p:nvGraphicFramePr>
          <p:cNvPr id="7" name="Content Placeholder 6"/>
          <p:cNvGraphicFramePr>
            <a:graphicFrameLocks noGrp="1"/>
          </p:cNvGraphicFramePr>
          <p:nvPr>
            <p:ph sz="quarter" idx="1"/>
          </p:nvPr>
        </p:nvGraphicFramePr>
        <p:xfrm>
          <a:off x="5486400" y="2092960"/>
          <a:ext cx="2199640" cy="2672080"/>
        </p:xfrm>
        <a:graphic>
          <a:graphicData uri="http://schemas.openxmlformats.org/drawingml/2006/table">
            <a:tbl>
              <a:tblPr firstRow="1" bandRow="1">
                <a:tableStyleId>{5C22544A-7EE6-4342-B048-85BDC9FD1C3A}</a:tableStyleId>
              </a:tblPr>
              <a:tblGrid>
                <a:gridCol w="596900"/>
                <a:gridCol w="596900"/>
                <a:gridCol w="1005840"/>
              </a:tblGrid>
              <a:tr h="604520">
                <a:tc>
                  <a:txBody>
                    <a:bodyPr/>
                    <a:lstStyle/>
                    <a:p>
                      <a:r>
                        <a:rPr lang="en-US" b="1" dirty="0" smtClean="0">
                          <a:solidFill>
                            <a:srgbClr val="FF0000"/>
                          </a:solidFill>
                        </a:rPr>
                        <a:t>1.5</a:t>
                      </a:r>
                      <a:endParaRPr lang="en-US"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FF0000"/>
                          </a:solidFill>
                        </a:rPr>
                        <a:t>1.5</a:t>
                      </a:r>
                      <a:endParaRPr lang="en-US"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s</a:t>
                      </a:r>
                      <a:r>
                        <a:rPr lang="en-US" b="1" baseline="-25000" dirty="0" smtClean="0">
                          <a:solidFill>
                            <a:sysClr val="windowText" lastClr="000000"/>
                          </a:solidFill>
                        </a:rPr>
                        <a:t>1 </a:t>
                      </a:r>
                      <a:r>
                        <a:rPr lang="en-US" b="1" dirty="0" smtClean="0">
                          <a:solidFill>
                            <a:sysClr val="windowText" lastClr="000000"/>
                          </a:solidFill>
                        </a:rPr>
                        <a:t>= 3</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604520">
                <a:tc>
                  <a:txBody>
                    <a:bodyPr/>
                    <a:lstStyle/>
                    <a:p>
                      <a:r>
                        <a:rPr lang="en-US" b="1" dirty="0" smtClean="0">
                          <a:solidFill>
                            <a:srgbClr val="00B0F0"/>
                          </a:solidFill>
                        </a:rPr>
                        <a:t>3.5</a:t>
                      </a:r>
                      <a:endParaRPr lang="en-US" b="1" dirty="0">
                        <a:solidFill>
                          <a:srgbClr val="00B0F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F0"/>
                          </a:solidFill>
                        </a:rPr>
                        <a:t>3.5</a:t>
                      </a:r>
                      <a:endParaRPr lang="en-US" b="1" dirty="0">
                        <a:solidFill>
                          <a:srgbClr val="00B0F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2 </a:t>
                      </a:r>
                      <a:r>
                        <a:rPr lang="en-US" b="1" dirty="0" smtClean="0">
                          <a:solidFill>
                            <a:sysClr val="windowText" lastClr="000000"/>
                          </a:solidFill>
                        </a:rPr>
                        <a:t>=</a:t>
                      </a:r>
                      <a:r>
                        <a:rPr lang="en-US" b="1" baseline="0" dirty="0" smtClean="0">
                          <a:solidFill>
                            <a:sysClr val="windowText" lastClr="000000"/>
                          </a:solidFill>
                        </a:rPr>
                        <a:t> 7</a:t>
                      </a:r>
                      <a:endParaRPr lang="en-US" b="1" dirty="0" smtClean="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3 </a:t>
                      </a:r>
                      <a:r>
                        <a:rPr lang="en-US" b="1" dirty="0" smtClean="0">
                          <a:solidFill>
                            <a:sysClr val="windowText" lastClr="000000"/>
                          </a:solidFill>
                        </a:rPr>
                        <a:t>= 4</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4 </a:t>
                      </a:r>
                      <a:r>
                        <a:rPr lang="en-US" b="1" dirty="0" smtClean="0">
                          <a:solidFill>
                            <a:sysClr val="windowText" lastClr="000000"/>
                          </a:solidFill>
                        </a:rPr>
                        <a:t>= 6</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endParaRPr lang="en-US" b="1" dirty="0">
                        <a:solidFill>
                          <a:sysClr val="windowText" lastClr="000000"/>
                        </a:solidFill>
                      </a:endParaRPr>
                    </a:p>
                  </a:txBody>
                  <a:tcPr anchor="ctr" anchorCtr="1">
                    <a:noFill/>
                  </a:tcPr>
                </a:tc>
              </a:tr>
            </a:tbl>
          </a:graphicData>
        </a:graphic>
      </p:graphicFrame>
      <p:graphicFrame>
        <p:nvGraphicFramePr>
          <p:cNvPr id="8" name="Content Placeholder 6"/>
          <p:cNvGraphicFramePr>
            <a:graphicFrameLocks/>
          </p:cNvGraphicFramePr>
          <p:nvPr/>
        </p:nvGraphicFramePr>
        <p:xfrm>
          <a:off x="1534160" y="2092960"/>
          <a:ext cx="2199640" cy="2672080"/>
        </p:xfrm>
        <a:graphic>
          <a:graphicData uri="http://schemas.openxmlformats.org/drawingml/2006/table">
            <a:tbl>
              <a:tblPr firstRow="1" bandRow="1">
                <a:tableStyleId>{5C22544A-7EE6-4342-B048-85BDC9FD1C3A}</a:tableStyleId>
              </a:tblPr>
              <a:tblGrid>
                <a:gridCol w="596900"/>
                <a:gridCol w="596900"/>
                <a:gridCol w="1005840"/>
              </a:tblGrid>
              <a:tr h="604520">
                <a:tc>
                  <a:txBody>
                    <a:bodyPr/>
                    <a:lstStyle/>
                    <a:p>
                      <a:r>
                        <a:rPr lang="en-US" b="1" dirty="0" smtClean="0">
                          <a:solidFill>
                            <a:sysClr val="windowText" lastClr="000000"/>
                          </a:solidFill>
                        </a:rPr>
                        <a:t>2.5</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2.5</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s</a:t>
                      </a:r>
                      <a:r>
                        <a:rPr lang="en-US" b="1" baseline="-25000" dirty="0" smtClean="0">
                          <a:solidFill>
                            <a:sysClr val="windowText" lastClr="000000"/>
                          </a:solidFill>
                        </a:rPr>
                        <a:t>1</a:t>
                      </a:r>
                      <a:r>
                        <a:rPr lang="en-US" b="1" dirty="0" smtClean="0">
                          <a:solidFill>
                            <a:sysClr val="windowText" lastClr="000000"/>
                          </a:solidFill>
                        </a:rPr>
                        <a:t>=</a:t>
                      </a:r>
                      <a:r>
                        <a:rPr lang="en-US" b="1" baseline="0" dirty="0" smtClean="0">
                          <a:solidFill>
                            <a:sysClr val="windowText" lastClr="000000"/>
                          </a:solidFill>
                        </a:rPr>
                        <a:t> 3</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604520">
                <a:tc>
                  <a:txBody>
                    <a:bodyPr/>
                    <a:lstStyle/>
                    <a:p>
                      <a:r>
                        <a:rPr lang="en-US" b="1" dirty="0" smtClean="0">
                          <a:solidFill>
                            <a:sysClr val="windowText" lastClr="000000"/>
                          </a:solidFill>
                        </a:rPr>
                        <a:t>2.5</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2.5</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2</a:t>
                      </a:r>
                      <a:r>
                        <a:rPr lang="en-US" b="1" dirty="0" smtClean="0">
                          <a:solidFill>
                            <a:sysClr val="windowText" lastClr="000000"/>
                          </a:solidFill>
                        </a:rPr>
                        <a:t>=</a:t>
                      </a:r>
                      <a:r>
                        <a:rPr lang="en-US" b="1" baseline="0" dirty="0" smtClean="0">
                          <a:solidFill>
                            <a:sysClr val="windowText" lastClr="000000"/>
                          </a:solidFill>
                        </a:rPr>
                        <a:t> 7</a:t>
                      </a:r>
                      <a:endParaRPr lang="en-US" b="1" dirty="0" smtClean="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3 </a:t>
                      </a:r>
                      <a:r>
                        <a:rPr lang="en-US" b="1" dirty="0" smtClean="0">
                          <a:solidFill>
                            <a:sysClr val="windowText" lastClr="000000"/>
                          </a:solidFill>
                        </a:rPr>
                        <a:t>= 4</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4 </a:t>
                      </a:r>
                      <a:r>
                        <a:rPr lang="en-US" b="1" dirty="0" smtClean="0">
                          <a:solidFill>
                            <a:sysClr val="windowText" lastClr="000000"/>
                          </a:solidFill>
                        </a:rPr>
                        <a:t>= 6</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endParaRPr lang="en-US" b="1" dirty="0">
                        <a:solidFill>
                          <a:sysClr val="windowText" lastClr="000000"/>
                        </a:solidFill>
                      </a:endParaRPr>
                    </a:p>
                  </a:txBody>
                  <a:tcPr anchor="ctr" anchorCtr="1">
                    <a:noFill/>
                  </a:tcPr>
                </a:tc>
              </a:tr>
            </a:tbl>
          </a:graphicData>
        </a:graphic>
      </p:graphicFrame>
      <p:sp>
        <p:nvSpPr>
          <p:cNvPr id="9" name="Right Arrow 8"/>
          <p:cNvSpPr/>
          <p:nvPr/>
        </p:nvSpPr>
        <p:spPr>
          <a:xfrm>
            <a:off x="4191000" y="2514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Numbers in a Box Puzzle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27</a:t>
            </a:fld>
            <a:endParaRPr lang="en-US"/>
          </a:p>
        </p:txBody>
      </p:sp>
      <p:graphicFrame>
        <p:nvGraphicFramePr>
          <p:cNvPr id="7" name="Content Placeholder 6"/>
          <p:cNvGraphicFramePr>
            <a:graphicFrameLocks noGrp="1"/>
          </p:cNvGraphicFramePr>
          <p:nvPr>
            <p:ph sz="quarter" idx="1"/>
          </p:nvPr>
        </p:nvGraphicFramePr>
        <p:xfrm>
          <a:off x="5486400" y="2092960"/>
          <a:ext cx="2199640" cy="2672080"/>
        </p:xfrm>
        <a:graphic>
          <a:graphicData uri="http://schemas.openxmlformats.org/drawingml/2006/table">
            <a:tbl>
              <a:tblPr firstRow="1" bandRow="1">
                <a:tableStyleId>{5C22544A-7EE6-4342-B048-85BDC9FD1C3A}</a:tableStyleId>
              </a:tblPr>
              <a:tblGrid>
                <a:gridCol w="596900"/>
                <a:gridCol w="596900"/>
                <a:gridCol w="1005840"/>
              </a:tblGrid>
              <a:tr h="604520">
                <a:tc>
                  <a:txBody>
                    <a:bodyPr/>
                    <a:lstStyle/>
                    <a:p>
                      <a:r>
                        <a:rPr lang="en-US" b="1" dirty="0" smtClean="0">
                          <a:solidFill>
                            <a:srgbClr val="FF0000"/>
                          </a:solidFill>
                        </a:rPr>
                        <a:t>1</a:t>
                      </a:r>
                      <a:endParaRPr lang="en-US"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F0"/>
                          </a:solidFill>
                        </a:rPr>
                        <a:t>2</a:t>
                      </a:r>
                      <a:endParaRPr lang="en-US" b="1" dirty="0">
                        <a:solidFill>
                          <a:srgbClr val="00B0F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s</a:t>
                      </a:r>
                      <a:r>
                        <a:rPr lang="en-US" b="1" baseline="-25000" dirty="0" smtClean="0">
                          <a:solidFill>
                            <a:sysClr val="windowText" lastClr="000000"/>
                          </a:solidFill>
                        </a:rPr>
                        <a:t>1 </a:t>
                      </a:r>
                      <a:r>
                        <a:rPr lang="en-US" b="1" dirty="0" smtClean="0">
                          <a:solidFill>
                            <a:sysClr val="windowText" lastClr="000000"/>
                          </a:solidFill>
                        </a:rPr>
                        <a:t>= 3</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604520">
                <a:tc>
                  <a:txBody>
                    <a:bodyPr/>
                    <a:lstStyle/>
                    <a:p>
                      <a:r>
                        <a:rPr lang="en-US" b="1" dirty="0" smtClean="0">
                          <a:solidFill>
                            <a:srgbClr val="FF0000"/>
                          </a:solidFill>
                        </a:rPr>
                        <a:t>3</a:t>
                      </a:r>
                      <a:endParaRPr lang="en-US" b="1" dirty="0">
                        <a:solidFill>
                          <a:srgbClr val="FF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rgbClr val="00B0F0"/>
                          </a:solidFill>
                        </a:rPr>
                        <a:t>4</a:t>
                      </a:r>
                      <a:endParaRPr lang="en-US" b="1" dirty="0">
                        <a:solidFill>
                          <a:srgbClr val="00B0F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2 </a:t>
                      </a:r>
                      <a:r>
                        <a:rPr lang="en-US" b="1" dirty="0" smtClean="0">
                          <a:solidFill>
                            <a:sysClr val="windowText" lastClr="000000"/>
                          </a:solidFill>
                        </a:rPr>
                        <a:t>=</a:t>
                      </a:r>
                      <a:r>
                        <a:rPr lang="en-US" b="1" baseline="0" dirty="0" smtClean="0">
                          <a:solidFill>
                            <a:sysClr val="windowText" lastClr="000000"/>
                          </a:solidFill>
                        </a:rPr>
                        <a:t> 7</a:t>
                      </a:r>
                      <a:endParaRPr lang="en-US" b="1" dirty="0" smtClean="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3 </a:t>
                      </a:r>
                      <a:r>
                        <a:rPr lang="en-US" b="1" dirty="0" smtClean="0">
                          <a:solidFill>
                            <a:sysClr val="windowText" lastClr="000000"/>
                          </a:solidFill>
                        </a:rPr>
                        <a:t>= 4</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4 </a:t>
                      </a:r>
                      <a:r>
                        <a:rPr lang="en-US" b="1" dirty="0" smtClean="0">
                          <a:solidFill>
                            <a:sysClr val="windowText" lastClr="000000"/>
                          </a:solidFill>
                        </a:rPr>
                        <a:t>= 6</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endParaRPr lang="en-US" b="1" dirty="0">
                        <a:solidFill>
                          <a:sysClr val="windowText" lastClr="000000"/>
                        </a:solidFill>
                      </a:endParaRPr>
                    </a:p>
                  </a:txBody>
                  <a:tcPr anchor="ctr" anchorCtr="1">
                    <a:noFill/>
                  </a:tcPr>
                </a:tc>
              </a:tr>
            </a:tbl>
          </a:graphicData>
        </a:graphic>
      </p:graphicFrame>
      <p:graphicFrame>
        <p:nvGraphicFramePr>
          <p:cNvPr id="8" name="Content Placeholder 6"/>
          <p:cNvGraphicFramePr>
            <a:graphicFrameLocks/>
          </p:cNvGraphicFramePr>
          <p:nvPr/>
        </p:nvGraphicFramePr>
        <p:xfrm>
          <a:off x="1534160" y="2092960"/>
          <a:ext cx="2199640" cy="2672080"/>
        </p:xfrm>
        <a:graphic>
          <a:graphicData uri="http://schemas.openxmlformats.org/drawingml/2006/table">
            <a:tbl>
              <a:tblPr firstRow="1" bandRow="1">
                <a:tableStyleId>{5C22544A-7EE6-4342-B048-85BDC9FD1C3A}</a:tableStyleId>
              </a:tblPr>
              <a:tblGrid>
                <a:gridCol w="596900"/>
                <a:gridCol w="596900"/>
                <a:gridCol w="1005840"/>
              </a:tblGrid>
              <a:tr h="604520">
                <a:tc>
                  <a:txBody>
                    <a:bodyPr/>
                    <a:lstStyle/>
                    <a:p>
                      <a:r>
                        <a:rPr lang="en-US" b="1" dirty="0" smtClean="0">
                          <a:solidFill>
                            <a:sysClr val="windowText" lastClr="000000"/>
                          </a:solidFill>
                        </a:rPr>
                        <a:t>1.5</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1.5</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s</a:t>
                      </a:r>
                      <a:r>
                        <a:rPr lang="en-US" b="1" baseline="-25000" dirty="0" smtClean="0">
                          <a:solidFill>
                            <a:sysClr val="windowText" lastClr="000000"/>
                          </a:solidFill>
                        </a:rPr>
                        <a:t>1</a:t>
                      </a:r>
                      <a:r>
                        <a:rPr lang="en-US" b="1" dirty="0" smtClean="0">
                          <a:solidFill>
                            <a:sysClr val="windowText" lastClr="000000"/>
                          </a:solidFill>
                        </a:rPr>
                        <a:t>=</a:t>
                      </a:r>
                      <a:r>
                        <a:rPr lang="en-US" b="1" baseline="0" dirty="0" smtClean="0">
                          <a:solidFill>
                            <a:sysClr val="windowText" lastClr="000000"/>
                          </a:solidFill>
                        </a:rPr>
                        <a:t> 3</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604520">
                <a:tc>
                  <a:txBody>
                    <a:bodyPr/>
                    <a:lstStyle/>
                    <a:p>
                      <a:r>
                        <a:rPr lang="en-US" b="1" dirty="0" smtClean="0">
                          <a:solidFill>
                            <a:sysClr val="windowText" lastClr="000000"/>
                          </a:solidFill>
                        </a:rPr>
                        <a:t>3.5</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smtClean="0">
                          <a:solidFill>
                            <a:sysClr val="windowText" lastClr="000000"/>
                          </a:solidFill>
                        </a:rPr>
                        <a:t>3.5</a:t>
                      </a:r>
                      <a:endParaRPr lang="en-US" b="1" dirty="0">
                        <a:solidFill>
                          <a:sysClr val="windowText" lastClr="000000"/>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2</a:t>
                      </a:r>
                      <a:r>
                        <a:rPr lang="en-US" b="1" dirty="0" smtClean="0">
                          <a:solidFill>
                            <a:sysClr val="windowText" lastClr="000000"/>
                          </a:solidFill>
                        </a:rPr>
                        <a:t>=</a:t>
                      </a:r>
                      <a:r>
                        <a:rPr lang="en-US" b="1" baseline="0" dirty="0" smtClean="0">
                          <a:solidFill>
                            <a:sysClr val="windowText" lastClr="000000"/>
                          </a:solidFill>
                        </a:rPr>
                        <a:t> 7</a:t>
                      </a:r>
                      <a:endParaRPr lang="en-US" b="1" dirty="0" smtClean="0">
                        <a:solidFill>
                          <a:sysClr val="windowText" lastClr="000000"/>
                        </a:solidFill>
                      </a:endParaRPr>
                    </a:p>
                  </a:txBody>
                  <a:tcPr anchor="ctr" anchorCtr="1">
                    <a:lnL w="12700" cap="flat" cmpd="sng" algn="ctr">
                      <a:solidFill>
                        <a:schemeClr val="tx1"/>
                      </a:solidFill>
                      <a:prstDash val="solid"/>
                      <a:round/>
                      <a:headEnd type="none" w="med" len="med"/>
                      <a:tailEnd type="none" w="med" len="med"/>
                    </a:lnL>
                    <a:solidFill>
                      <a:schemeClr val="bg1"/>
                    </a:solidFill>
                  </a:tcPr>
                </a:tc>
              </a:tr>
              <a:tr h="146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3 </a:t>
                      </a:r>
                      <a:r>
                        <a:rPr lang="en-US" b="1" dirty="0" smtClean="0">
                          <a:solidFill>
                            <a:sysClr val="windowText" lastClr="000000"/>
                          </a:solidFill>
                        </a:rPr>
                        <a:t>= 4</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ysClr val="windowText" lastClr="000000"/>
                          </a:solidFill>
                        </a:rPr>
                        <a:t>s</a:t>
                      </a:r>
                      <a:r>
                        <a:rPr lang="en-US" b="1" baseline="-25000" dirty="0" smtClean="0">
                          <a:solidFill>
                            <a:sysClr val="windowText" lastClr="000000"/>
                          </a:solidFill>
                        </a:rPr>
                        <a:t>4 </a:t>
                      </a:r>
                      <a:r>
                        <a:rPr lang="en-US" b="1" dirty="0" smtClean="0">
                          <a:solidFill>
                            <a:sysClr val="windowText" lastClr="000000"/>
                          </a:solidFill>
                        </a:rPr>
                        <a:t>= 6</a:t>
                      </a:r>
                      <a:endParaRPr lang="en-US" b="1" dirty="0">
                        <a:solidFill>
                          <a:sysClr val="windowText" lastClr="000000"/>
                        </a:solidFill>
                      </a:endParaRPr>
                    </a:p>
                  </a:txBody>
                  <a:tcPr vert="vert270" anchor="ctr" anchorCtr="1">
                    <a:lnT w="12700" cap="flat" cmpd="sng" algn="ctr">
                      <a:solidFill>
                        <a:schemeClr val="tx1"/>
                      </a:solidFill>
                      <a:prstDash val="solid"/>
                      <a:round/>
                      <a:headEnd type="none" w="med" len="med"/>
                      <a:tailEnd type="none" w="med" len="med"/>
                    </a:lnT>
                    <a:noFill/>
                  </a:tcPr>
                </a:tc>
                <a:tc>
                  <a:txBody>
                    <a:bodyPr/>
                    <a:lstStyle/>
                    <a:p>
                      <a:endParaRPr lang="en-US" b="1" dirty="0">
                        <a:solidFill>
                          <a:sysClr val="windowText" lastClr="000000"/>
                        </a:solidFill>
                      </a:endParaRPr>
                    </a:p>
                  </a:txBody>
                  <a:tcPr anchor="ctr" anchorCtr="1">
                    <a:noFill/>
                  </a:tcPr>
                </a:tc>
              </a:tr>
            </a:tbl>
          </a:graphicData>
        </a:graphic>
      </p:graphicFrame>
      <p:sp>
        <p:nvSpPr>
          <p:cNvPr id="9" name="Right Arrow 8"/>
          <p:cNvSpPr/>
          <p:nvPr/>
        </p:nvSpPr>
        <p:spPr>
          <a:xfrm>
            <a:off x="4191000" y="2514600"/>
            <a:ext cx="533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Ultrasound</a:t>
            </a:r>
            <a:endParaRPr lang="en-US" dirty="0"/>
          </a:p>
        </p:txBody>
      </p:sp>
      <p:sp>
        <p:nvSpPr>
          <p:cNvPr id="8" name="Subtitle 7"/>
          <p:cNvSpPr>
            <a:spLocks noGrp="1"/>
          </p:cNvSpPr>
          <p:nvPr>
            <p:ph type="subTitle" idx="1"/>
          </p:nvPr>
        </p:nvSpPr>
        <p:spPr/>
        <p:txBody>
          <a:bodyPr/>
          <a:lstStyle/>
          <a:p>
            <a:endParaRPr lang="en-US"/>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Ultrasound Imaging</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29</a:t>
            </a:fld>
            <a:endParaRPr lang="en-US"/>
          </a:p>
        </p:txBody>
      </p:sp>
      <p:sp>
        <p:nvSpPr>
          <p:cNvPr id="6" name="Content Placeholder 5"/>
          <p:cNvSpPr>
            <a:spLocks noGrp="1"/>
          </p:cNvSpPr>
          <p:nvPr>
            <p:ph sz="quarter" idx="1"/>
          </p:nvPr>
        </p:nvSpPr>
        <p:spPr/>
        <p:txBody>
          <a:bodyPr/>
          <a:lstStyle/>
          <a:p>
            <a:r>
              <a:rPr lang="en-US" dirty="0" smtClean="0"/>
              <a:t>ultrasound is a mechanical wave with frequency for clinical use between 1 and 15 MHz</a:t>
            </a:r>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1600200" y="2057400"/>
            <a:ext cx="2495550" cy="3810000"/>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4800600" y="2743200"/>
            <a:ext cx="38100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X-Rays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a:t>
            </a:fld>
            <a:endParaRPr lang="en-US"/>
          </a:p>
        </p:txBody>
      </p:sp>
      <p:sp>
        <p:nvSpPr>
          <p:cNvPr id="10" name="Content Placeholder 9"/>
          <p:cNvSpPr>
            <a:spLocks noGrp="1"/>
          </p:cNvSpPr>
          <p:nvPr>
            <p:ph sz="quarter" idx="1"/>
          </p:nvPr>
        </p:nvSpPr>
        <p:spPr/>
        <p:txBody>
          <a:bodyPr/>
          <a:lstStyle/>
          <a:p>
            <a:r>
              <a:rPr lang="en-US" dirty="0" smtClean="0"/>
              <a:t>electromagnetic wave or photon</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5334000" y="838200"/>
            <a:ext cx="3611880" cy="5486400"/>
          </a:xfrm>
          <a:prstGeom prst="rect">
            <a:avLst/>
          </a:prstGeom>
          <a:noFill/>
          <a:ln w="9525">
            <a:noFill/>
            <a:miter lim="800000"/>
            <a:headEnd/>
            <a:tailEnd/>
          </a:ln>
        </p:spPr>
      </p:pic>
      <p:graphicFrame>
        <p:nvGraphicFramePr>
          <p:cNvPr id="2051" name="Object 3"/>
          <p:cNvGraphicFramePr>
            <a:graphicFrameLocks noChangeAspect="1"/>
          </p:cNvGraphicFramePr>
          <p:nvPr/>
        </p:nvGraphicFramePr>
        <p:xfrm>
          <a:off x="1295400" y="2057400"/>
          <a:ext cx="2438400" cy="2743200"/>
        </p:xfrm>
        <a:graphic>
          <a:graphicData uri="http://schemas.openxmlformats.org/presentationml/2006/ole">
            <p:oleObj spid="_x0000_s2051" name="Equation" r:id="rId5" imgW="1218960" imgH="1371600" progId="Equation.3">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Principle of Ultrasound Imaging</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30</a:t>
            </a:fld>
            <a:endParaRPr lang="en-US"/>
          </a:p>
        </p:txBody>
      </p:sp>
      <p:sp>
        <p:nvSpPr>
          <p:cNvPr id="6" name="Content Placeholder 5"/>
          <p:cNvSpPr>
            <a:spLocks noGrp="1"/>
          </p:cNvSpPr>
          <p:nvPr>
            <p:ph sz="quarter" idx="1"/>
          </p:nvPr>
        </p:nvSpPr>
        <p:spPr/>
        <p:txBody>
          <a:bodyPr/>
          <a:lstStyle/>
          <a:p>
            <a:r>
              <a:rPr lang="en-US" dirty="0" smtClean="0"/>
              <a:t>the ultrasound transducer sends a series of pressure waves through the tissue</a:t>
            </a:r>
          </a:p>
          <a:p>
            <a:pPr lvl="1"/>
            <a:r>
              <a:rPr lang="en-US" dirty="0" smtClean="0"/>
              <a:t>at tissue boundaries a fraction of the energy is reflected back towards the transducer where it is detected</a:t>
            </a:r>
          </a:p>
          <a:p>
            <a:pPr lvl="1"/>
            <a:r>
              <a:rPr lang="en-US" dirty="0" smtClean="0"/>
              <a:t>time between emission and detection is used to compute distance</a:t>
            </a:r>
            <a:endParaRPr lang="en-US" dirty="0"/>
          </a:p>
        </p:txBody>
      </p:sp>
      <p:pic>
        <p:nvPicPr>
          <p:cNvPr id="7" name="Picture 6" descr="ustransducer.png"/>
          <p:cNvPicPr>
            <a:picLocks noChangeAspect="1"/>
          </p:cNvPicPr>
          <p:nvPr/>
        </p:nvPicPr>
        <p:blipFill>
          <a:blip r:embed="rId2" cstate="print"/>
          <a:srcRect t="8651"/>
          <a:stretch>
            <a:fillRect/>
          </a:stretch>
        </p:blipFill>
        <p:spPr>
          <a:xfrm>
            <a:off x="0" y="2971800"/>
            <a:ext cx="9144000" cy="32183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31</a:t>
            </a:fld>
            <a:endParaRPr lang="en-US"/>
          </a:p>
        </p:txBody>
      </p:sp>
      <p:sp>
        <p:nvSpPr>
          <p:cNvPr id="6" name="Content Placeholder 5"/>
          <p:cNvSpPr>
            <a:spLocks noGrp="1"/>
          </p:cNvSpPr>
          <p:nvPr>
            <p:ph sz="quarter" idx="1"/>
          </p:nvPr>
        </p:nvSpPr>
        <p:spPr/>
        <p:txBody>
          <a:bodyPr/>
          <a:lstStyle/>
          <a:p>
            <a:r>
              <a:rPr lang="en-US" dirty="0" smtClean="0"/>
              <a:t>advantages</a:t>
            </a:r>
          </a:p>
          <a:p>
            <a:pPr lvl="1"/>
            <a:r>
              <a:rPr lang="en-US" dirty="0" smtClean="0"/>
              <a:t>non-invasive</a:t>
            </a:r>
          </a:p>
          <a:p>
            <a:pPr lvl="1"/>
            <a:r>
              <a:rPr lang="en-US" dirty="0" smtClean="0"/>
              <a:t>inexpensive</a:t>
            </a:r>
          </a:p>
          <a:p>
            <a:pPr lvl="1"/>
            <a:r>
              <a:rPr lang="en-US" dirty="0" smtClean="0"/>
              <a:t>portable</a:t>
            </a:r>
          </a:p>
          <a:p>
            <a:pPr lvl="1"/>
            <a:r>
              <a:rPr lang="en-US" dirty="0" smtClean="0"/>
              <a:t>high temporal resolution (real time images)</a:t>
            </a:r>
          </a:p>
          <a:p>
            <a:pPr lvl="1"/>
            <a:r>
              <a:rPr lang="en-US" dirty="0" smtClean="0"/>
              <a:t>no ionizing radiation; generally considered a safe imaging modality</a:t>
            </a:r>
          </a:p>
          <a:p>
            <a:r>
              <a:rPr lang="en-US" dirty="0" smtClean="0"/>
              <a:t>disadvantages</a:t>
            </a:r>
          </a:p>
          <a:p>
            <a:pPr lvl="1"/>
            <a:r>
              <a:rPr lang="en-US" dirty="0" smtClean="0"/>
              <a:t>noisy images</a:t>
            </a:r>
          </a:p>
          <a:p>
            <a:pPr lvl="1"/>
            <a:r>
              <a:rPr lang="en-US" dirty="0" smtClean="0"/>
              <a:t>difficulty penetrating bone and gas filled volumes</a:t>
            </a:r>
          </a:p>
          <a:p>
            <a:pPr lvl="1"/>
            <a:r>
              <a:rPr lang="en-US" dirty="0" smtClean="0"/>
              <a:t>limited depth of penetration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Acoustic Properties of Tissue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32</a:t>
            </a:fld>
            <a:endParaRPr lang="en-US"/>
          </a:p>
        </p:txBody>
      </p:sp>
      <p:sp>
        <p:nvSpPr>
          <p:cNvPr id="6" name="Content Placeholder 5"/>
          <p:cNvSpPr>
            <a:spLocks noGrp="1"/>
          </p:cNvSpPr>
          <p:nvPr>
            <p:ph sz="quarter" idx="1"/>
          </p:nvPr>
        </p:nvSpPr>
        <p:spPr/>
        <p:txBody>
          <a:bodyPr/>
          <a:lstStyle/>
          <a:p>
            <a:r>
              <a:rPr lang="en-US" dirty="0" smtClean="0"/>
              <a:t>a simple model of tissue is a lattice of particles held together by elastic forces</a:t>
            </a:r>
          </a:p>
          <a:p>
            <a:pPr lvl="1"/>
            <a:r>
              <a:rPr lang="en-US" dirty="0" smtClean="0"/>
              <a:t>passage of US pressure wave causes particles to oscillate</a:t>
            </a:r>
            <a:endParaRPr lang="en-US" dirty="0"/>
          </a:p>
        </p:txBody>
      </p:sp>
      <p:pic>
        <p:nvPicPr>
          <p:cNvPr id="7" name="Picture 6" descr="ustissuemodel.png"/>
          <p:cNvPicPr>
            <a:picLocks noChangeAspect="1"/>
          </p:cNvPicPr>
          <p:nvPr/>
        </p:nvPicPr>
        <p:blipFill>
          <a:blip r:embed="rId2" cstate="print"/>
          <a:stretch>
            <a:fillRect/>
          </a:stretch>
        </p:blipFill>
        <p:spPr>
          <a:xfrm>
            <a:off x="0" y="2209800"/>
            <a:ext cx="9144000" cy="412278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Acoustic Properties of Tissue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33</a:t>
            </a:fld>
            <a:endParaRPr lang="en-US"/>
          </a:p>
        </p:txBody>
      </p:sp>
      <p:sp>
        <p:nvSpPr>
          <p:cNvPr id="6" name="Content Placeholder 5"/>
          <p:cNvSpPr>
            <a:spLocks noGrp="1"/>
          </p:cNvSpPr>
          <p:nvPr>
            <p:ph sz="quarter" idx="1"/>
          </p:nvPr>
        </p:nvSpPr>
        <p:spPr/>
        <p:txBody>
          <a:bodyPr/>
          <a:lstStyle/>
          <a:p>
            <a:r>
              <a:rPr lang="el-GR" dirty="0" smtClean="0">
                <a:latin typeface="Times New Roman" pitchFamily="18" charset="0"/>
                <a:cs typeface="Times New Roman" pitchFamily="18" charset="0"/>
              </a:rPr>
              <a:t>ρ</a:t>
            </a:r>
            <a:r>
              <a:rPr lang="en-US" dirty="0" smtClean="0"/>
              <a:t> density</a:t>
            </a:r>
          </a:p>
          <a:p>
            <a:pPr lvl="1"/>
            <a:r>
              <a:rPr lang="en-US" dirty="0" smtClean="0"/>
              <a:t>mass per unit volume</a:t>
            </a:r>
          </a:p>
          <a:p>
            <a:r>
              <a:rPr lang="el-GR" dirty="0" smtClean="0">
                <a:latin typeface="Times New Roman" pitchFamily="18" charset="0"/>
                <a:cs typeface="Times New Roman" pitchFamily="18" charset="0"/>
              </a:rPr>
              <a:t>κ</a:t>
            </a:r>
            <a:r>
              <a:rPr lang="en-US" dirty="0" smtClean="0"/>
              <a:t> compressibility</a:t>
            </a:r>
          </a:p>
          <a:p>
            <a:pPr lvl="1"/>
            <a:r>
              <a:rPr lang="en-US" dirty="0" smtClean="0"/>
              <a:t>relative volume change in response to pressure change</a:t>
            </a:r>
          </a:p>
          <a:p>
            <a:r>
              <a:rPr lang="en-US" dirty="0" smtClean="0">
                <a:latin typeface="Times New Roman" pitchFamily="18" charset="0"/>
                <a:cs typeface="Times New Roman" pitchFamily="18" charset="0"/>
              </a:rPr>
              <a:t>c</a:t>
            </a:r>
            <a:r>
              <a:rPr lang="en-US" dirty="0" smtClean="0"/>
              <a:t> speed of sound in tissue</a:t>
            </a:r>
            <a:endParaRPr lang="en-US" dirty="0"/>
          </a:p>
        </p:txBody>
      </p:sp>
      <p:graphicFrame>
        <p:nvGraphicFramePr>
          <p:cNvPr id="38914" name="Object 2"/>
          <p:cNvGraphicFramePr>
            <a:graphicFrameLocks noChangeAspect="1"/>
          </p:cNvGraphicFramePr>
          <p:nvPr/>
        </p:nvGraphicFramePr>
        <p:xfrm>
          <a:off x="939800" y="3073400"/>
          <a:ext cx="1193800" cy="889000"/>
        </p:xfrm>
        <a:graphic>
          <a:graphicData uri="http://schemas.openxmlformats.org/presentationml/2006/ole">
            <p:oleObj spid="_x0000_s38914" name="Equation" r:id="rId4" imgW="596880" imgH="444240" progId="Equation.3">
              <p:embed/>
            </p:oleObj>
          </a:graphicData>
        </a:graphic>
      </p:graphicFrame>
      <p:graphicFrame>
        <p:nvGraphicFramePr>
          <p:cNvPr id="8" name="Table 7"/>
          <p:cNvGraphicFramePr>
            <a:graphicFrameLocks noGrp="1"/>
          </p:cNvGraphicFramePr>
          <p:nvPr/>
        </p:nvGraphicFramePr>
        <p:xfrm>
          <a:off x="4572000" y="3124200"/>
          <a:ext cx="4114800" cy="3337560"/>
        </p:xfrm>
        <a:graphic>
          <a:graphicData uri="http://schemas.openxmlformats.org/drawingml/2006/table">
            <a:tbl>
              <a:tblPr firstRow="1" bandRow="1">
                <a:tableStyleId>{5C22544A-7EE6-4342-B048-85BDC9FD1C3A}</a:tableStyleId>
              </a:tblPr>
              <a:tblGrid>
                <a:gridCol w="1028700"/>
                <a:gridCol w="1028700"/>
                <a:gridCol w="1028700"/>
                <a:gridCol w="1028700"/>
              </a:tblGrid>
              <a:tr h="370840">
                <a:tc>
                  <a:txBody>
                    <a:bodyPr/>
                    <a:lstStyle/>
                    <a:p>
                      <a:pPr algn="ctr"/>
                      <a:endParaRPr lang="en-US" dirty="0"/>
                    </a:p>
                  </a:txBody>
                  <a:tcPr/>
                </a:tc>
                <a:tc>
                  <a:txBody>
                    <a:bodyPr/>
                    <a:lstStyle/>
                    <a:p>
                      <a:pPr algn="ctr"/>
                      <a:r>
                        <a:rPr lang="en-US" dirty="0" smtClean="0"/>
                        <a:t>c</a:t>
                      </a:r>
                      <a:endParaRPr lang="en-US" dirty="0"/>
                    </a:p>
                  </a:txBody>
                  <a:tcPr/>
                </a:tc>
                <a:tc>
                  <a:txBody>
                    <a:bodyPr/>
                    <a:lstStyle/>
                    <a:p>
                      <a:pPr algn="ctr"/>
                      <a:r>
                        <a:rPr lang="el-GR" dirty="0" smtClean="0">
                          <a:latin typeface="Times New Roman" pitchFamily="18" charset="0"/>
                          <a:cs typeface="Times New Roman" pitchFamily="18" charset="0"/>
                        </a:rPr>
                        <a:t>ρ</a:t>
                      </a:r>
                      <a:endParaRPr lang="en-US" dirty="0"/>
                    </a:p>
                  </a:txBody>
                  <a:tcPr/>
                </a:tc>
                <a:tc>
                  <a:txBody>
                    <a:bodyPr/>
                    <a:lstStyle/>
                    <a:p>
                      <a:pPr algn="ctr"/>
                      <a:r>
                        <a:rPr lang="el-GR" dirty="0" smtClean="0">
                          <a:latin typeface="Times New Roman" pitchFamily="18" charset="0"/>
                          <a:cs typeface="Times New Roman" pitchFamily="18" charset="0"/>
                        </a:rPr>
                        <a:t>κ</a:t>
                      </a:r>
                      <a:endParaRPr lang="en-US" dirty="0"/>
                    </a:p>
                  </a:txBody>
                  <a:tcPr/>
                </a:tc>
              </a:tr>
              <a:tr h="370840">
                <a:tc>
                  <a:txBody>
                    <a:bodyPr/>
                    <a:lstStyle/>
                    <a:p>
                      <a:pPr algn="l"/>
                      <a:r>
                        <a:rPr lang="en-US" dirty="0" smtClean="0"/>
                        <a:t>Air</a:t>
                      </a:r>
                      <a:endParaRPr lang="en-US" dirty="0"/>
                    </a:p>
                  </a:txBody>
                  <a:tcPr>
                    <a:solidFill>
                      <a:schemeClr val="accent4"/>
                    </a:solidFill>
                  </a:tcPr>
                </a:tc>
                <a:tc>
                  <a:txBody>
                    <a:bodyPr/>
                    <a:lstStyle/>
                    <a:p>
                      <a:pPr algn="ctr"/>
                      <a:r>
                        <a:rPr lang="en-US" dirty="0" smtClean="0"/>
                        <a:t>330</a:t>
                      </a:r>
                      <a:endParaRPr lang="en-US" dirty="0"/>
                    </a:p>
                  </a:txBody>
                  <a:tcPr>
                    <a:solidFill>
                      <a:schemeClr val="accent4"/>
                    </a:solidFill>
                  </a:tcPr>
                </a:tc>
                <a:tc>
                  <a:txBody>
                    <a:bodyPr/>
                    <a:lstStyle/>
                    <a:p>
                      <a:pPr algn="ctr"/>
                      <a:r>
                        <a:rPr lang="en-US" dirty="0" smtClean="0"/>
                        <a:t>1.3</a:t>
                      </a:r>
                      <a:endParaRPr lang="en-US" dirty="0"/>
                    </a:p>
                  </a:txBody>
                  <a:tcPr>
                    <a:solidFill>
                      <a:schemeClr val="accent4"/>
                    </a:solidFill>
                  </a:tcPr>
                </a:tc>
                <a:tc>
                  <a:txBody>
                    <a:bodyPr/>
                    <a:lstStyle/>
                    <a:p>
                      <a:pPr algn="ctr"/>
                      <a:r>
                        <a:rPr lang="en-US" dirty="0" smtClean="0"/>
                        <a:t>70000</a:t>
                      </a:r>
                      <a:endParaRPr lang="en-US" dirty="0"/>
                    </a:p>
                  </a:txBody>
                  <a:tcPr>
                    <a:solidFill>
                      <a:schemeClr val="accent4"/>
                    </a:solidFill>
                  </a:tcPr>
                </a:tc>
              </a:tr>
              <a:tr h="370840">
                <a:tc>
                  <a:txBody>
                    <a:bodyPr/>
                    <a:lstStyle/>
                    <a:p>
                      <a:pPr algn="l"/>
                      <a:r>
                        <a:rPr lang="en-US" dirty="0" smtClean="0"/>
                        <a:t>Blood</a:t>
                      </a:r>
                      <a:endParaRPr lang="en-US" dirty="0"/>
                    </a:p>
                  </a:txBody>
                  <a:tcPr/>
                </a:tc>
                <a:tc>
                  <a:txBody>
                    <a:bodyPr/>
                    <a:lstStyle/>
                    <a:p>
                      <a:pPr algn="ctr"/>
                      <a:r>
                        <a:rPr lang="en-US" dirty="0" smtClean="0"/>
                        <a:t>1570</a:t>
                      </a:r>
                      <a:endParaRPr lang="en-US" dirty="0"/>
                    </a:p>
                  </a:txBody>
                  <a:tcPr/>
                </a:tc>
                <a:tc>
                  <a:txBody>
                    <a:bodyPr/>
                    <a:lstStyle/>
                    <a:p>
                      <a:pPr algn="ctr"/>
                      <a:r>
                        <a:rPr lang="en-US" dirty="0" smtClean="0"/>
                        <a:t>1060</a:t>
                      </a:r>
                      <a:endParaRPr lang="en-US" dirty="0"/>
                    </a:p>
                  </a:txBody>
                  <a:tcPr/>
                </a:tc>
                <a:tc>
                  <a:txBody>
                    <a:bodyPr/>
                    <a:lstStyle/>
                    <a:p>
                      <a:pPr algn="ctr"/>
                      <a:r>
                        <a:rPr lang="en-US" dirty="0" smtClean="0"/>
                        <a:t>4</a:t>
                      </a:r>
                      <a:endParaRPr lang="en-US" dirty="0"/>
                    </a:p>
                  </a:txBody>
                  <a:tcPr/>
                </a:tc>
              </a:tr>
              <a:tr h="370840">
                <a:tc>
                  <a:txBody>
                    <a:bodyPr/>
                    <a:lstStyle/>
                    <a:p>
                      <a:pPr algn="l"/>
                      <a:r>
                        <a:rPr lang="en-US" dirty="0" smtClean="0"/>
                        <a:t>Bone</a:t>
                      </a:r>
                      <a:endParaRPr lang="en-US" dirty="0"/>
                    </a:p>
                  </a:txBody>
                  <a:tcPr>
                    <a:solidFill>
                      <a:schemeClr val="accent2"/>
                    </a:solidFill>
                  </a:tcPr>
                </a:tc>
                <a:tc>
                  <a:txBody>
                    <a:bodyPr/>
                    <a:lstStyle/>
                    <a:p>
                      <a:pPr algn="ctr"/>
                      <a:r>
                        <a:rPr lang="en-US" dirty="0" smtClean="0"/>
                        <a:t>4000</a:t>
                      </a:r>
                      <a:endParaRPr lang="en-US" dirty="0"/>
                    </a:p>
                  </a:txBody>
                  <a:tcPr>
                    <a:solidFill>
                      <a:schemeClr val="accent2"/>
                    </a:solidFill>
                  </a:tcPr>
                </a:tc>
                <a:tc>
                  <a:txBody>
                    <a:bodyPr/>
                    <a:lstStyle/>
                    <a:p>
                      <a:pPr algn="ctr"/>
                      <a:r>
                        <a:rPr lang="en-US" dirty="0" smtClean="0"/>
                        <a:t>1908</a:t>
                      </a:r>
                      <a:endParaRPr lang="en-US" dirty="0"/>
                    </a:p>
                  </a:txBody>
                  <a:tcPr>
                    <a:solidFill>
                      <a:schemeClr val="accent2"/>
                    </a:solidFill>
                  </a:tcPr>
                </a:tc>
                <a:tc>
                  <a:txBody>
                    <a:bodyPr/>
                    <a:lstStyle/>
                    <a:p>
                      <a:pPr algn="ctr"/>
                      <a:r>
                        <a:rPr lang="en-US" dirty="0" smtClean="0"/>
                        <a:t>0.3</a:t>
                      </a:r>
                      <a:endParaRPr lang="en-US" dirty="0"/>
                    </a:p>
                  </a:txBody>
                  <a:tcPr>
                    <a:solidFill>
                      <a:schemeClr val="accent2"/>
                    </a:solidFill>
                  </a:tcPr>
                </a:tc>
              </a:tr>
              <a:tr h="370840">
                <a:tc>
                  <a:txBody>
                    <a:bodyPr/>
                    <a:lstStyle/>
                    <a:p>
                      <a:pPr algn="l"/>
                      <a:r>
                        <a:rPr lang="en-US" dirty="0" smtClean="0"/>
                        <a:t>Fat</a:t>
                      </a:r>
                      <a:endParaRPr lang="en-US" dirty="0"/>
                    </a:p>
                  </a:txBody>
                  <a:tcPr/>
                </a:tc>
                <a:tc>
                  <a:txBody>
                    <a:bodyPr/>
                    <a:lstStyle/>
                    <a:p>
                      <a:pPr algn="ctr"/>
                      <a:r>
                        <a:rPr lang="en-US" dirty="0" smtClean="0"/>
                        <a:t>1450</a:t>
                      </a:r>
                      <a:endParaRPr lang="en-US" dirty="0"/>
                    </a:p>
                  </a:txBody>
                  <a:tcPr/>
                </a:tc>
                <a:tc>
                  <a:txBody>
                    <a:bodyPr/>
                    <a:lstStyle/>
                    <a:p>
                      <a:pPr algn="ctr"/>
                      <a:r>
                        <a:rPr lang="en-US" dirty="0" smtClean="0"/>
                        <a:t>925</a:t>
                      </a:r>
                      <a:endParaRPr lang="en-US" dirty="0"/>
                    </a:p>
                  </a:txBody>
                  <a:tcPr/>
                </a:tc>
                <a:tc>
                  <a:txBody>
                    <a:bodyPr/>
                    <a:lstStyle/>
                    <a:p>
                      <a:pPr algn="ctr"/>
                      <a:r>
                        <a:rPr lang="en-US" dirty="0" smtClean="0"/>
                        <a:t>5</a:t>
                      </a:r>
                      <a:endParaRPr lang="en-US" dirty="0"/>
                    </a:p>
                  </a:txBody>
                  <a:tcPr/>
                </a:tc>
              </a:tr>
              <a:tr h="370840">
                <a:tc>
                  <a:txBody>
                    <a:bodyPr/>
                    <a:lstStyle/>
                    <a:p>
                      <a:pPr algn="l"/>
                      <a:r>
                        <a:rPr lang="en-US" dirty="0" smtClean="0"/>
                        <a:t>Brain</a:t>
                      </a:r>
                      <a:endParaRPr lang="en-US" dirty="0"/>
                    </a:p>
                  </a:txBody>
                  <a:tcPr/>
                </a:tc>
                <a:tc>
                  <a:txBody>
                    <a:bodyPr/>
                    <a:lstStyle/>
                    <a:p>
                      <a:pPr algn="ctr"/>
                      <a:r>
                        <a:rPr lang="en-US" dirty="0" smtClean="0"/>
                        <a:t>1540</a:t>
                      </a:r>
                      <a:endParaRPr lang="en-US" dirty="0"/>
                    </a:p>
                  </a:txBody>
                  <a:tcPr/>
                </a:tc>
                <a:tc>
                  <a:txBody>
                    <a:bodyPr/>
                    <a:lstStyle/>
                    <a:p>
                      <a:pPr algn="ctr"/>
                      <a:r>
                        <a:rPr lang="en-US" dirty="0" smtClean="0"/>
                        <a:t>1025</a:t>
                      </a:r>
                      <a:endParaRPr lang="en-US" dirty="0"/>
                    </a:p>
                  </a:txBody>
                  <a:tcPr/>
                </a:tc>
                <a:tc>
                  <a:txBody>
                    <a:bodyPr/>
                    <a:lstStyle/>
                    <a:p>
                      <a:pPr algn="ctr"/>
                      <a:r>
                        <a:rPr lang="en-US" dirty="0" smtClean="0"/>
                        <a:t>4.2</a:t>
                      </a:r>
                      <a:endParaRPr lang="en-US" dirty="0"/>
                    </a:p>
                  </a:txBody>
                  <a:tcPr/>
                </a:tc>
              </a:tr>
              <a:tr h="370840">
                <a:tc>
                  <a:txBody>
                    <a:bodyPr/>
                    <a:lstStyle/>
                    <a:p>
                      <a:pPr algn="l"/>
                      <a:r>
                        <a:rPr lang="en-US" dirty="0" smtClean="0"/>
                        <a:t>Muscle</a:t>
                      </a:r>
                      <a:endParaRPr lang="en-US" dirty="0"/>
                    </a:p>
                  </a:txBody>
                  <a:tcPr/>
                </a:tc>
                <a:tc>
                  <a:txBody>
                    <a:bodyPr/>
                    <a:lstStyle/>
                    <a:p>
                      <a:pPr algn="ctr"/>
                      <a:r>
                        <a:rPr lang="en-US" dirty="0" smtClean="0"/>
                        <a:t>1590</a:t>
                      </a:r>
                      <a:endParaRPr lang="en-US" dirty="0"/>
                    </a:p>
                  </a:txBody>
                  <a:tcPr/>
                </a:tc>
                <a:tc>
                  <a:txBody>
                    <a:bodyPr/>
                    <a:lstStyle/>
                    <a:p>
                      <a:pPr algn="ctr"/>
                      <a:r>
                        <a:rPr lang="en-US" dirty="0" smtClean="0"/>
                        <a:t>1075</a:t>
                      </a:r>
                      <a:endParaRPr lang="en-US" dirty="0"/>
                    </a:p>
                  </a:txBody>
                  <a:tcPr/>
                </a:tc>
                <a:tc>
                  <a:txBody>
                    <a:bodyPr/>
                    <a:lstStyle/>
                    <a:p>
                      <a:pPr algn="ctr"/>
                      <a:r>
                        <a:rPr lang="en-US" dirty="0" smtClean="0"/>
                        <a:t>3.7</a:t>
                      </a:r>
                      <a:endParaRPr lang="en-US" dirty="0"/>
                    </a:p>
                  </a:txBody>
                  <a:tcPr/>
                </a:tc>
              </a:tr>
              <a:tr h="370840">
                <a:tc>
                  <a:txBody>
                    <a:bodyPr/>
                    <a:lstStyle/>
                    <a:p>
                      <a:pPr algn="l"/>
                      <a:r>
                        <a:rPr lang="en-US" dirty="0" smtClean="0"/>
                        <a:t>Liver</a:t>
                      </a:r>
                      <a:endParaRPr lang="en-US" dirty="0"/>
                    </a:p>
                  </a:txBody>
                  <a:tcPr/>
                </a:tc>
                <a:tc>
                  <a:txBody>
                    <a:bodyPr/>
                    <a:lstStyle/>
                    <a:p>
                      <a:pPr algn="ctr"/>
                      <a:r>
                        <a:rPr lang="en-US" dirty="0" smtClean="0"/>
                        <a:t>1570</a:t>
                      </a:r>
                      <a:endParaRPr lang="en-US" dirty="0"/>
                    </a:p>
                  </a:txBody>
                  <a:tcPr/>
                </a:tc>
                <a:tc>
                  <a:txBody>
                    <a:bodyPr/>
                    <a:lstStyle/>
                    <a:p>
                      <a:pPr algn="ctr"/>
                      <a:r>
                        <a:rPr lang="en-US" dirty="0" smtClean="0"/>
                        <a:t>1050</a:t>
                      </a:r>
                      <a:endParaRPr lang="en-US" dirty="0"/>
                    </a:p>
                  </a:txBody>
                  <a:tcPr/>
                </a:tc>
                <a:tc>
                  <a:txBody>
                    <a:bodyPr/>
                    <a:lstStyle/>
                    <a:p>
                      <a:pPr algn="ctr"/>
                      <a:r>
                        <a:rPr lang="en-US" dirty="0" smtClean="0"/>
                        <a:t>3.9</a:t>
                      </a:r>
                      <a:endParaRPr lang="en-US" dirty="0"/>
                    </a:p>
                  </a:txBody>
                  <a:tcPr/>
                </a:tc>
              </a:tr>
              <a:tr h="370840">
                <a:tc>
                  <a:txBody>
                    <a:bodyPr/>
                    <a:lstStyle/>
                    <a:p>
                      <a:pPr algn="l"/>
                      <a:r>
                        <a:rPr lang="en-US" dirty="0" smtClean="0"/>
                        <a:t>Kidney</a:t>
                      </a:r>
                      <a:endParaRPr lang="en-US" dirty="0"/>
                    </a:p>
                  </a:txBody>
                  <a:tcPr/>
                </a:tc>
                <a:tc>
                  <a:txBody>
                    <a:bodyPr/>
                    <a:lstStyle/>
                    <a:p>
                      <a:pPr algn="ctr"/>
                      <a:r>
                        <a:rPr lang="en-US" dirty="0" smtClean="0"/>
                        <a:t>1560</a:t>
                      </a:r>
                      <a:endParaRPr lang="en-US" dirty="0"/>
                    </a:p>
                  </a:txBody>
                  <a:tcPr/>
                </a:tc>
                <a:tc>
                  <a:txBody>
                    <a:bodyPr/>
                    <a:lstStyle/>
                    <a:p>
                      <a:pPr algn="ctr"/>
                      <a:r>
                        <a:rPr lang="en-US" dirty="0" smtClean="0"/>
                        <a:t>1040</a:t>
                      </a:r>
                      <a:endParaRPr lang="en-US" dirty="0"/>
                    </a:p>
                  </a:txBody>
                  <a:tcPr/>
                </a:tc>
                <a:tc>
                  <a:txBody>
                    <a:bodyPr/>
                    <a:lstStyle/>
                    <a:p>
                      <a:pPr algn="ctr"/>
                      <a:r>
                        <a:rPr lang="en-US" dirty="0" smtClean="0"/>
                        <a:t>4</a:t>
                      </a: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Acoustic Properties of Tissue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34</a:t>
            </a:fld>
            <a:endParaRPr lang="en-US"/>
          </a:p>
        </p:txBody>
      </p:sp>
      <p:sp>
        <p:nvSpPr>
          <p:cNvPr id="6" name="Content Placeholder 5"/>
          <p:cNvSpPr>
            <a:spLocks noGrp="1"/>
          </p:cNvSpPr>
          <p:nvPr>
            <p:ph sz="quarter" idx="1"/>
          </p:nvPr>
        </p:nvSpPr>
        <p:spPr/>
        <p:txBody>
          <a:bodyPr/>
          <a:lstStyle/>
          <a:p>
            <a:r>
              <a:rPr lang="en-US" dirty="0" smtClean="0"/>
              <a:t>tissue properties have a range of values</a:t>
            </a:r>
            <a:endParaRPr lang="en-US" dirty="0"/>
          </a:p>
        </p:txBody>
      </p:sp>
      <p:pic>
        <p:nvPicPr>
          <p:cNvPr id="7" name="Picture 4" descr="speed of sound in tissues"/>
          <p:cNvPicPr>
            <a:picLocks noChangeAspect="1" noChangeArrowheads="1"/>
          </p:cNvPicPr>
          <p:nvPr/>
        </p:nvPicPr>
        <p:blipFill>
          <a:blip r:embed="rId3" cstate="print"/>
          <a:srcRect/>
          <a:stretch>
            <a:fillRect/>
          </a:stretch>
        </p:blipFill>
        <p:spPr bwMode="auto">
          <a:xfrm>
            <a:off x="2398246" y="1676400"/>
            <a:ext cx="4347508" cy="4572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Acoustic Properties of Tissue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35</a:t>
            </a:fld>
            <a:endParaRPr lang="en-US"/>
          </a:p>
        </p:txBody>
      </p:sp>
      <p:sp>
        <p:nvSpPr>
          <p:cNvPr id="6" name="Content Placeholder 5"/>
          <p:cNvSpPr>
            <a:spLocks noGrp="1"/>
          </p:cNvSpPr>
          <p:nvPr>
            <p:ph sz="quarter" idx="1"/>
          </p:nvPr>
        </p:nvSpPr>
        <p:spPr/>
        <p:txBody>
          <a:bodyPr/>
          <a:lstStyle/>
          <a:p>
            <a:r>
              <a:rPr lang="en-US" dirty="0" smtClean="0">
                <a:latin typeface="Times New Roman" pitchFamily="18" charset="0"/>
                <a:cs typeface="Times New Roman" pitchFamily="18" charset="0"/>
              </a:rPr>
              <a:t>Z</a:t>
            </a:r>
            <a:r>
              <a:rPr lang="en-US" dirty="0" smtClean="0"/>
              <a:t> characteristic acoustic impedance</a:t>
            </a:r>
          </a:p>
          <a:p>
            <a:pPr lvl="1"/>
            <a:r>
              <a:rPr lang="en-US" dirty="0" smtClean="0"/>
              <a:t>analogous to electrical impedance</a:t>
            </a:r>
          </a:p>
          <a:p>
            <a:pPr lvl="1"/>
            <a:r>
              <a:rPr lang="en-US" dirty="0" smtClean="0"/>
              <a:t>determines behavior of US beam at the boundary of two tissues</a:t>
            </a:r>
            <a:endParaRPr lang="en-US" dirty="0"/>
          </a:p>
        </p:txBody>
      </p:sp>
      <p:graphicFrame>
        <p:nvGraphicFramePr>
          <p:cNvPr id="39938" name="Object 2"/>
          <p:cNvGraphicFramePr>
            <a:graphicFrameLocks noChangeAspect="1"/>
          </p:cNvGraphicFramePr>
          <p:nvPr/>
        </p:nvGraphicFramePr>
        <p:xfrm>
          <a:off x="990600" y="3073400"/>
          <a:ext cx="1092200" cy="889000"/>
        </p:xfrm>
        <a:graphic>
          <a:graphicData uri="http://schemas.openxmlformats.org/presentationml/2006/ole">
            <p:oleObj spid="_x0000_s39938" name="Equation" r:id="rId4" imgW="545760" imgH="444240" progId="Equation.3">
              <p:embed/>
            </p:oleObj>
          </a:graphicData>
        </a:graphic>
      </p:graphicFrame>
      <p:graphicFrame>
        <p:nvGraphicFramePr>
          <p:cNvPr id="9" name="Table 8"/>
          <p:cNvGraphicFramePr>
            <a:graphicFrameLocks noGrp="1"/>
          </p:cNvGraphicFramePr>
          <p:nvPr/>
        </p:nvGraphicFramePr>
        <p:xfrm>
          <a:off x="4267200" y="2667000"/>
          <a:ext cx="4114800" cy="3606800"/>
        </p:xfrm>
        <a:graphic>
          <a:graphicData uri="http://schemas.openxmlformats.org/drawingml/2006/table">
            <a:tbl>
              <a:tblPr firstRow="1" bandRow="1">
                <a:tableStyleId>{5C22544A-7EE6-4342-B048-85BDC9FD1C3A}</a:tableStyleId>
              </a:tblPr>
              <a:tblGrid>
                <a:gridCol w="822960"/>
                <a:gridCol w="822960"/>
                <a:gridCol w="822960"/>
                <a:gridCol w="822960"/>
                <a:gridCol w="822960"/>
              </a:tblGrid>
              <a:tr h="370840">
                <a:tc>
                  <a:txBody>
                    <a:bodyPr/>
                    <a:lstStyle/>
                    <a:p>
                      <a:pPr algn="ctr"/>
                      <a:endParaRPr lang="en-US" dirty="0"/>
                    </a:p>
                  </a:txBody>
                  <a:tcPr/>
                </a:tc>
                <a:tc>
                  <a:txBody>
                    <a:bodyPr/>
                    <a:lstStyle/>
                    <a:p>
                      <a:pPr algn="ctr"/>
                      <a:r>
                        <a:rPr lang="en-US" dirty="0" smtClean="0"/>
                        <a:t>Z</a:t>
                      </a:r>
                    </a:p>
                    <a:p>
                      <a:pPr algn="ctr"/>
                      <a:r>
                        <a:rPr lang="en-US" dirty="0" smtClean="0"/>
                        <a:t>x10</a:t>
                      </a:r>
                      <a:r>
                        <a:rPr lang="en-US" baseline="30000" dirty="0" smtClean="0"/>
                        <a:t>5</a:t>
                      </a:r>
                      <a:endParaRPr lang="en-US" baseline="30000" dirty="0"/>
                    </a:p>
                  </a:txBody>
                  <a:tcPr/>
                </a:tc>
                <a:tc>
                  <a:txBody>
                    <a:bodyPr/>
                    <a:lstStyle/>
                    <a:p>
                      <a:pPr algn="ctr"/>
                      <a:r>
                        <a:rPr lang="en-US" dirty="0" smtClean="0"/>
                        <a:t>c</a:t>
                      </a:r>
                      <a:endParaRPr lang="en-US" dirty="0"/>
                    </a:p>
                  </a:txBody>
                  <a:tcPr/>
                </a:tc>
                <a:tc>
                  <a:txBody>
                    <a:bodyPr/>
                    <a:lstStyle/>
                    <a:p>
                      <a:pPr algn="ctr"/>
                      <a:r>
                        <a:rPr lang="el-GR" dirty="0" smtClean="0">
                          <a:latin typeface="Times New Roman" pitchFamily="18" charset="0"/>
                          <a:cs typeface="Times New Roman" pitchFamily="18" charset="0"/>
                        </a:rPr>
                        <a:t>ρ</a:t>
                      </a:r>
                      <a:endParaRPr lang="en-US" dirty="0"/>
                    </a:p>
                  </a:txBody>
                  <a:tcPr/>
                </a:tc>
                <a:tc>
                  <a:txBody>
                    <a:bodyPr/>
                    <a:lstStyle/>
                    <a:p>
                      <a:pPr algn="ctr"/>
                      <a:r>
                        <a:rPr lang="el-GR" dirty="0" smtClean="0">
                          <a:latin typeface="Times New Roman" pitchFamily="18" charset="0"/>
                          <a:cs typeface="Times New Roman" pitchFamily="18" charset="0"/>
                        </a:rPr>
                        <a:t>κ</a:t>
                      </a:r>
                      <a:endParaRPr lang="en-US" dirty="0"/>
                    </a:p>
                  </a:txBody>
                  <a:tcPr/>
                </a:tc>
              </a:tr>
              <a:tr h="370840">
                <a:tc>
                  <a:txBody>
                    <a:bodyPr/>
                    <a:lstStyle/>
                    <a:p>
                      <a:pPr algn="l"/>
                      <a:r>
                        <a:rPr lang="en-US" dirty="0" smtClean="0"/>
                        <a:t>Air</a:t>
                      </a:r>
                      <a:endParaRPr lang="en-US" dirty="0"/>
                    </a:p>
                  </a:txBody>
                  <a:tcPr>
                    <a:solidFill>
                      <a:schemeClr val="accent4"/>
                    </a:solidFill>
                  </a:tcPr>
                </a:tc>
                <a:tc>
                  <a:txBody>
                    <a:bodyPr/>
                    <a:lstStyle/>
                    <a:p>
                      <a:pPr algn="ctr"/>
                      <a:r>
                        <a:rPr lang="en-US" dirty="0" smtClean="0"/>
                        <a:t>0.0004</a:t>
                      </a:r>
                      <a:endParaRPr lang="en-US" dirty="0"/>
                    </a:p>
                  </a:txBody>
                  <a:tcPr>
                    <a:solidFill>
                      <a:schemeClr val="accent4"/>
                    </a:solidFill>
                  </a:tcPr>
                </a:tc>
                <a:tc>
                  <a:txBody>
                    <a:bodyPr/>
                    <a:lstStyle/>
                    <a:p>
                      <a:pPr algn="ctr"/>
                      <a:r>
                        <a:rPr lang="en-US" dirty="0" smtClean="0"/>
                        <a:t>330</a:t>
                      </a:r>
                      <a:endParaRPr lang="en-US" dirty="0"/>
                    </a:p>
                  </a:txBody>
                  <a:tcPr>
                    <a:solidFill>
                      <a:schemeClr val="accent4"/>
                    </a:solidFill>
                  </a:tcPr>
                </a:tc>
                <a:tc>
                  <a:txBody>
                    <a:bodyPr/>
                    <a:lstStyle/>
                    <a:p>
                      <a:pPr algn="ctr"/>
                      <a:r>
                        <a:rPr lang="en-US" dirty="0" smtClean="0"/>
                        <a:t>1.3</a:t>
                      </a:r>
                      <a:endParaRPr lang="en-US" dirty="0"/>
                    </a:p>
                  </a:txBody>
                  <a:tcPr>
                    <a:solidFill>
                      <a:schemeClr val="accent4"/>
                    </a:solidFill>
                  </a:tcPr>
                </a:tc>
                <a:tc>
                  <a:txBody>
                    <a:bodyPr/>
                    <a:lstStyle/>
                    <a:p>
                      <a:pPr algn="ctr"/>
                      <a:r>
                        <a:rPr lang="en-US" dirty="0" smtClean="0"/>
                        <a:t>70000</a:t>
                      </a:r>
                      <a:endParaRPr lang="en-US" dirty="0"/>
                    </a:p>
                  </a:txBody>
                  <a:tcPr>
                    <a:solidFill>
                      <a:schemeClr val="accent4"/>
                    </a:solidFill>
                  </a:tcPr>
                </a:tc>
              </a:tr>
              <a:tr h="370840">
                <a:tc>
                  <a:txBody>
                    <a:bodyPr/>
                    <a:lstStyle/>
                    <a:p>
                      <a:pPr algn="l"/>
                      <a:r>
                        <a:rPr lang="en-US" dirty="0" smtClean="0"/>
                        <a:t>Blood</a:t>
                      </a:r>
                      <a:endParaRPr lang="en-US" dirty="0"/>
                    </a:p>
                  </a:txBody>
                  <a:tcPr/>
                </a:tc>
                <a:tc>
                  <a:txBody>
                    <a:bodyPr/>
                    <a:lstStyle/>
                    <a:p>
                      <a:pPr algn="ctr"/>
                      <a:r>
                        <a:rPr lang="en-US" dirty="0" smtClean="0"/>
                        <a:t>1.59</a:t>
                      </a:r>
                      <a:endParaRPr lang="en-US" dirty="0"/>
                    </a:p>
                  </a:txBody>
                  <a:tcPr/>
                </a:tc>
                <a:tc>
                  <a:txBody>
                    <a:bodyPr/>
                    <a:lstStyle/>
                    <a:p>
                      <a:pPr algn="ctr"/>
                      <a:r>
                        <a:rPr lang="en-US" dirty="0" smtClean="0"/>
                        <a:t>1570</a:t>
                      </a:r>
                      <a:endParaRPr lang="en-US" dirty="0"/>
                    </a:p>
                  </a:txBody>
                  <a:tcPr/>
                </a:tc>
                <a:tc>
                  <a:txBody>
                    <a:bodyPr/>
                    <a:lstStyle/>
                    <a:p>
                      <a:pPr algn="ctr"/>
                      <a:r>
                        <a:rPr lang="en-US" dirty="0" smtClean="0"/>
                        <a:t>1060</a:t>
                      </a:r>
                      <a:endParaRPr lang="en-US" dirty="0"/>
                    </a:p>
                  </a:txBody>
                  <a:tcPr/>
                </a:tc>
                <a:tc>
                  <a:txBody>
                    <a:bodyPr/>
                    <a:lstStyle/>
                    <a:p>
                      <a:pPr algn="ctr"/>
                      <a:r>
                        <a:rPr lang="en-US" dirty="0" smtClean="0"/>
                        <a:t>4</a:t>
                      </a:r>
                      <a:endParaRPr lang="en-US" dirty="0"/>
                    </a:p>
                  </a:txBody>
                  <a:tcPr/>
                </a:tc>
              </a:tr>
              <a:tr h="370840">
                <a:tc>
                  <a:txBody>
                    <a:bodyPr/>
                    <a:lstStyle/>
                    <a:p>
                      <a:pPr algn="l"/>
                      <a:r>
                        <a:rPr lang="en-US" dirty="0" smtClean="0"/>
                        <a:t>Bone</a:t>
                      </a:r>
                      <a:endParaRPr lang="en-US" dirty="0"/>
                    </a:p>
                  </a:txBody>
                  <a:tcPr>
                    <a:solidFill>
                      <a:schemeClr val="accent2"/>
                    </a:solidFill>
                  </a:tcPr>
                </a:tc>
                <a:tc>
                  <a:txBody>
                    <a:bodyPr/>
                    <a:lstStyle/>
                    <a:p>
                      <a:pPr algn="ctr"/>
                      <a:r>
                        <a:rPr lang="en-US" dirty="0" smtClean="0"/>
                        <a:t>7.8</a:t>
                      </a:r>
                      <a:endParaRPr lang="en-US" dirty="0"/>
                    </a:p>
                  </a:txBody>
                  <a:tcPr>
                    <a:solidFill>
                      <a:schemeClr val="accent2"/>
                    </a:solidFill>
                  </a:tcPr>
                </a:tc>
                <a:tc>
                  <a:txBody>
                    <a:bodyPr/>
                    <a:lstStyle/>
                    <a:p>
                      <a:pPr algn="ctr"/>
                      <a:r>
                        <a:rPr lang="en-US" dirty="0" smtClean="0"/>
                        <a:t>4000</a:t>
                      </a:r>
                      <a:endParaRPr lang="en-US" dirty="0"/>
                    </a:p>
                  </a:txBody>
                  <a:tcPr>
                    <a:solidFill>
                      <a:schemeClr val="accent2"/>
                    </a:solidFill>
                  </a:tcPr>
                </a:tc>
                <a:tc>
                  <a:txBody>
                    <a:bodyPr/>
                    <a:lstStyle/>
                    <a:p>
                      <a:pPr algn="ctr"/>
                      <a:r>
                        <a:rPr lang="en-US" dirty="0" smtClean="0"/>
                        <a:t>1908</a:t>
                      </a:r>
                      <a:endParaRPr lang="en-US" dirty="0"/>
                    </a:p>
                  </a:txBody>
                  <a:tcPr>
                    <a:solidFill>
                      <a:schemeClr val="accent2"/>
                    </a:solidFill>
                  </a:tcPr>
                </a:tc>
                <a:tc>
                  <a:txBody>
                    <a:bodyPr/>
                    <a:lstStyle/>
                    <a:p>
                      <a:pPr algn="ctr"/>
                      <a:r>
                        <a:rPr lang="en-US" dirty="0" smtClean="0"/>
                        <a:t>0.3</a:t>
                      </a:r>
                      <a:endParaRPr lang="en-US" dirty="0"/>
                    </a:p>
                  </a:txBody>
                  <a:tcPr>
                    <a:solidFill>
                      <a:schemeClr val="accent2"/>
                    </a:solidFill>
                  </a:tcPr>
                </a:tc>
              </a:tr>
              <a:tr h="370840">
                <a:tc>
                  <a:txBody>
                    <a:bodyPr/>
                    <a:lstStyle/>
                    <a:p>
                      <a:pPr algn="l"/>
                      <a:r>
                        <a:rPr lang="en-US" dirty="0" smtClean="0"/>
                        <a:t>Fat</a:t>
                      </a:r>
                      <a:endParaRPr lang="en-US" dirty="0"/>
                    </a:p>
                  </a:txBody>
                  <a:tcPr/>
                </a:tc>
                <a:tc>
                  <a:txBody>
                    <a:bodyPr/>
                    <a:lstStyle/>
                    <a:p>
                      <a:pPr algn="ctr"/>
                      <a:r>
                        <a:rPr lang="en-US" dirty="0" smtClean="0"/>
                        <a:t>1.38</a:t>
                      </a:r>
                      <a:endParaRPr lang="en-US" dirty="0"/>
                    </a:p>
                  </a:txBody>
                  <a:tcPr/>
                </a:tc>
                <a:tc>
                  <a:txBody>
                    <a:bodyPr/>
                    <a:lstStyle/>
                    <a:p>
                      <a:pPr algn="ctr"/>
                      <a:r>
                        <a:rPr lang="en-US" dirty="0" smtClean="0"/>
                        <a:t>1450</a:t>
                      </a:r>
                      <a:endParaRPr lang="en-US" dirty="0"/>
                    </a:p>
                  </a:txBody>
                  <a:tcPr/>
                </a:tc>
                <a:tc>
                  <a:txBody>
                    <a:bodyPr/>
                    <a:lstStyle/>
                    <a:p>
                      <a:pPr algn="ctr"/>
                      <a:r>
                        <a:rPr lang="en-US" dirty="0" smtClean="0"/>
                        <a:t>925</a:t>
                      </a:r>
                      <a:endParaRPr lang="en-US" dirty="0"/>
                    </a:p>
                  </a:txBody>
                  <a:tcPr/>
                </a:tc>
                <a:tc>
                  <a:txBody>
                    <a:bodyPr/>
                    <a:lstStyle/>
                    <a:p>
                      <a:pPr algn="ctr"/>
                      <a:r>
                        <a:rPr lang="en-US" dirty="0" smtClean="0"/>
                        <a:t>5</a:t>
                      </a:r>
                      <a:endParaRPr lang="en-US" dirty="0"/>
                    </a:p>
                  </a:txBody>
                  <a:tcPr/>
                </a:tc>
              </a:tr>
              <a:tr h="370840">
                <a:tc>
                  <a:txBody>
                    <a:bodyPr/>
                    <a:lstStyle/>
                    <a:p>
                      <a:pPr algn="l"/>
                      <a:r>
                        <a:rPr lang="en-US" dirty="0" smtClean="0"/>
                        <a:t>Brain</a:t>
                      </a:r>
                      <a:endParaRPr lang="en-US" dirty="0"/>
                    </a:p>
                  </a:txBody>
                  <a:tcPr/>
                </a:tc>
                <a:tc>
                  <a:txBody>
                    <a:bodyPr/>
                    <a:lstStyle/>
                    <a:p>
                      <a:pPr algn="ctr"/>
                      <a:r>
                        <a:rPr lang="en-US" dirty="0" smtClean="0"/>
                        <a:t>1.58</a:t>
                      </a:r>
                      <a:endParaRPr lang="en-US" dirty="0"/>
                    </a:p>
                  </a:txBody>
                  <a:tcPr/>
                </a:tc>
                <a:tc>
                  <a:txBody>
                    <a:bodyPr/>
                    <a:lstStyle/>
                    <a:p>
                      <a:pPr algn="ctr"/>
                      <a:r>
                        <a:rPr lang="en-US" dirty="0" smtClean="0"/>
                        <a:t>1540</a:t>
                      </a:r>
                      <a:endParaRPr lang="en-US" dirty="0"/>
                    </a:p>
                  </a:txBody>
                  <a:tcPr/>
                </a:tc>
                <a:tc>
                  <a:txBody>
                    <a:bodyPr/>
                    <a:lstStyle/>
                    <a:p>
                      <a:pPr algn="ctr"/>
                      <a:r>
                        <a:rPr lang="en-US" dirty="0" smtClean="0"/>
                        <a:t>1025</a:t>
                      </a:r>
                      <a:endParaRPr lang="en-US" dirty="0"/>
                    </a:p>
                  </a:txBody>
                  <a:tcPr/>
                </a:tc>
                <a:tc>
                  <a:txBody>
                    <a:bodyPr/>
                    <a:lstStyle/>
                    <a:p>
                      <a:pPr algn="ctr"/>
                      <a:r>
                        <a:rPr lang="en-US" dirty="0" smtClean="0"/>
                        <a:t>4.2</a:t>
                      </a:r>
                      <a:endParaRPr lang="en-US" dirty="0"/>
                    </a:p>
                  </a:txBody>
                  <a:tcPr/>
                </a:tc>
              </a:tr>
              <a:tr h="370840">
                <a:tc>
                  <a:txBody>
                    <a:bodyPr/>
                    <a:lstStyle/>
                    <a:p>
                      <a:pPr algn="l"/>
                      <a:r>
                        <a:rPr lang="en-US" dirty="0" smtClean="0"/>
                        <a:t>Muscle</a:t>
                      </a:r>
                      <a:endParaRPr lang="en-US" dirty="0"/>
                    </a:p>
                  </a:txBody>
                  <a:tcPr/>
                </a:tc>
                <a:tc>
                  <a:txBody>
                    <a:bodyPr/>
                    <a:lstStyle/>
                    <a:p>
                      <a:pPr algn="ctr"/>
                      <a:r>
                        <a:rPr lang="en-US" dirty="0" smtClean="0"/>
                        <a:t>1.7</a:t>
                      </a:r>
                      <a:endParaRPr lang="en-US" dirty="0"/>
                    </a:p>
                  </a:txBody>
                  <a:tcPr/>
                </a:tc>
                <a:tc>
                  <a:txBody>
                    <a:bodyPr/>
                    <a:lstStyle/>
                    <a:p>
                      <a:pPr algn="ctr"/>
                      <a:r>
                        <a:rPr lang="en-US" dirty="0" smtClean="0"/>
                        <a:t>1590</a:t>
                      </a:r>
                      <a:endParaRPr lang="en-US" dirty="0"/>
                    </a:p>
                  </a:txBody>
                  <a:tcPr/>
                </a:tc>
                <a:tc>
                  <a:txBody>
                    <a:bodyPr/>
                    <a:lstStyle/>
                    <a:p>
                      <a:pPr algn="ctr"/>
                      <a:r>
                        <a:rPr lang="en-US" dirty="0" smtClean="0"/>
                        <a:t>1075</a:t>
                      </a:r>
                      <a:endParaRPr lang="en-US" dirty="0"/>
                    </a:p>
                  </a:txBody>
                  <a:tcPr/>
                </a:tc>
                <a:tc>
                  <a:txBody>
                    <a:bodyPr/>
                    <a:lstStyle/>
                    <a:p>
                      <a:pPr algn="ctr"/>
                      <a:r>
                        <a:rPr lang="en-US" dirty="0" smtClean="0"/>
                        <a:t>3.7</a:t>
                      </a:r>
                      <a:endParaRPr lang="en-US" dirty="0"/>
                    </a:p>
                  </a:txBody>
                  <a:tcPr/>
                </a:tc>
              </a:tr>
              <a:tr h="370840">
                <a:tc>
                  <a:txBody>
                    <a:bodyPr/>
                    <a:lstStyle/>
                    <a:p>
                      <a:pPr algn="l"/>
                      <a:r>
                        <a:rPr lang="en-US" dirty="0" smtClean="0"/>
                        <a:t>Liver</a:t>
                      </a:r>
                      <a:endParaRPr lang="en-US" dirty="0"/>
                    </a:p>
                  </a:txBody>
                  <a:tcPr/>
                </a:tc>
                <a:tc>
                  <a:txBody>
                    <a:bodyPr/>
                    <a:lstStyle/>
                    <a:p>
                      <a:pPr algn="ctr"/>
                      <a:r>
                        <a:rPr lang="en-US" dirty="0" smtClean="0"/>
                        <a:t>1.65</a:t>
                      </a:r>
                      <a:endParaRPr lang="en-US" dirty="0"/>
                    </a:p>
                  </a:txBody>
                  <a:tcPr/>
                </a:tc>
                <a:tc>
                  <a:txBody>
                    <a:bodyPr/>
                    <a:lstStyle/>
                    <a:p>
                      <a:pPr algn="ctr"/>
                      <a:r>
                        <a:rPr lang="en-US" dirty="0" smtClean="0"/>
                        <a:t>1570</a:t>
                      </a:r>
                      <a:endParaRPr lang="en-US" dirty="0"/>
                    </a:p>
                  </a:txBody>
                  <a:tcPr/>
                </a:tc>
                <a:tc>
                  <a:txBody>
                    <a:bodyPr/>
                    <a:lstStyle/>
                    <a:p>
                      <a:pPr algn="ctr"/>
                      <a:r>
                        <a:rPr lang="en-US" dirty="0" smtClean="0"/>
                        <a:t>1050</a:t>
                      </a:r>
                      <a:endParaRPr lang="en-US" dirty="0"/>
                    </a:p>
                  </a:txBody>
                  <a:tcPr/>
                </a:tc>
                <a:tc>
                  <a:txBody>
                    <a:bodyPr/>
                    <a:lstStyle/>
                    <a:p>
                      <a:pPr algn="ctr"/>
                      <a:r>
                        <a:rPr lang="en-US" dirty="0" smtClean="0"/>
                        <a:t>3.9</a:t>
                      </a:r>
                      <a:endParaRPr lang="en-US" dirty="0"/>
                    </a:p>
                  </a:txBody>
                  <a:tcPr/>
                </a:tc>
              </a:tr>
              <a:tr h="370840">
                <a:tc>
                  <a:txBody>
                    <a:bodyPr/>
                    <a:lstStyle/>
                    <a:p>
                      <a:pPr algn="l"/>
                      <a:r>
                        <a:rPr lang="en-US" dirty="0" smtClean="0"/>
                        <a:t>Kidney</a:t>
                      </a:r>
                      <a:endParaRPr lang="en-US" dirty="0"/>
                    </a:p>
                  </a:txBody>
                  <a:tcPr/>
                </a:tc>
                <a:tc>
                  <a:txBody>
                    <a:bodyPr/>
                    <a:lstStyle/>
                    <a:p>
                      <a:pPr algn="ctr"/>
                      <a:r>
                        <a:rPr lang="en-US" dirty="0" smtClean="0"/>
                        <a:t>1.62</a:t>
                      </a:r>
                      <a:endParaRPr lang="en-US" dirty="0"/>
                    </a:p>
                  </a:txBody>
                  <a:tcPr/>
                </a:tc>
                <a:tc>
                  <a:txBody>
                    <a:bodyPr/>
                    <a:lstStyle/>
                    <a:p>
                      <a:pPr algn="ctr"/>
                      <a:r>
                        <a:rPr lang="en-US" dirty="0" smtClean="0"/>
                        <a:t>1560</a:t>
                      </a:r>
                      <a:endParaRPr lang="en-US" dirty="0"/>
                    </a:p>
                  </a:txBody>
                  <a:tcPr/>
                </a:tc>
                <a:tc>
                  <a:txBody>
                    <a:bodyPr/>
                    <a:lstStyle/>
                    <a:p>
                      <a:pPr algn="ctr"/>
                      <a:r>
                        <a:rPr lang="en-US" dirty="0" smtClean="0"/>
                        <a:t>1040</a:t>
                      </a:r>
                      <a:endParaRPr lang="en-US" dirty="0"/>
                    </a:p>
                  </a:txBody>
                  <a:tcPr/>
                </a:tc>
                <a:tc>
                  <a:txBody>
                    <a:bodyPr/>
                    <a:lstStyle/>
                    <a:p>
                      <a:pPr algn="ctr"/>
                      <a:r>
                        <a:rPr lang="en-US" dirty="0" smtClean="0"/>
                        <a:t>4</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transmission.png"/>
          <p:cNvPicPr>
            <a:picLocks noChangeAspect="1"/>
          </p:cNvPicPr>
          <p:nvPr/>
        </p:nvPicPr>
        <p:blipFill>
          <a:blip r:embed="rId3" cstate="print"/>
          <a:stretch>
            <a:fillRect/>
          </a:stretch>
        </p:blipFill>
        <p:spPr>
          <a:xfrm>
            <a:off x="2072576" y="1905000"/>
            <a:ext cx="4998847" cy="4572000"/>
          </a:xfrm>
          <a:prstGeom prst="rect">
            <a:avLst/>
          </a:prstGeom>
        </p:spPr>
      </p:pic>
      <p:sp>
        <p:nvSpPr>
          <p:cNvPr id="2" name="Title 1"/>
          <p:cNvSpPr>
            <a:spLocks noGrp="1"/>
          </p:cNvSpPr>
          <p:nvPr>
            <p:ph type="title"/>
          </p:nvPr>
        </p:nvSpPr>
        <p:spPr/>
        <p:txBody>
          <a:bodyPr>
            <a:normAutofit fontScale="90000"/>
          </a:bodyPr>
          <a:lstStyle/>
          <a:p>
            <a:r>
              <a:rPr lang="en-US" dirty="0" smtClean="0"/>
              <a:t>Wave Reflection, Transmission, and Refraction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36</a:t>
            </a:fld>
            <a:endParaRPr lang="en-US"/>
          </a:p>
        </p:txBody>
      </p:sp>
      <p:sp>
        <p:nvSpPr>
          <p:cNvPr id="6" name="Content Placeholder 5"/>
          <p:cNvSpPr>
            <a:spLocks noGrp="1"/>
          </p:cNvSpPr>
          <p:nvPr>
            <p:ph sz="quarter" idx="1"/>
          </p:nvPr>
        </p:nvSpPr>
        <p:spPr/>
        <p:txBody>
          <a:bodyPr/>
          <a:lstStyle/>
          <a:p>
            <a:r>
              <a:rPr lang="en-US" dirty="0" smtClean="0"/>
              <a:t>at tissue boundaries, differences in acoustic impedance determine the fraction of the US beam that is reflected and transmitted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transmission.png"/>
          <p:cNvPicPr>
            <a:picLocks noChangeAspect="1"/>
          </p:cNvPicPr>
          <p:nvPr/>
        </p:nvPicPr>
        <p:blipFill>
          <a:blip r:embed="rId4" cstate="print"/>
          <a:stretch>
            <a:fillRect/>
          </a:stretch>
        </p:blipFill>
        <p:spPr>
          <a:xfrm>
            <a:off x="2072576" y="1905000"/>
            <a:ext cx="4998847" cy="4572000"/>
          </a:xfrm>
          <a:prstGeom prst="rect">
            <a:avLst/>
          </a:prstGeom>
        </p:spPr>
      </p:pic>
      <p:sp>
        <p:nvSpPr>
          <p:cNvPr id="2" name="Title 1"/>
          <p:cNvSpPr>
            <a:spLocks noGrp="1"/>
          </p:cNvSpPr>
          <p:nvPr>
            <p:ph type="title"/>
          </p:nvPr>
        </p:nvSpPr>
        <p:spPr/>
        <p:txBody>
          <a:bodyPr>
            <a:normAutofit fontScale="90000"/>
          </a:bodyPr>
          <a:lstStyle/>
          <a:p>
            <a:r>
              <a:rPr lang="en-US" dirty="0" smtClean="0"/>
              <a:t>Wave Reflection, Transmission, and Refraction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37</a:t>
            </a:fld>
            <a:endParaRPr lang="en-US"/>
          </a:p>
        </p:txBody>
      </p:sp>
      <p:sp>
        <p:nvSpPr>
          <p:cNvPr id="6" name="Content Placeholder 5"/>
          <p:cNvSpPr>
            <a:spLocks noGrp="1"/>
          </p:cNvSpPr>
          <p:nvPr>
            <p:ph sz="quarter" idx="1"/>
          </p:nvPr>
        </p:nvSpPr>
        <p:spPr/>
        <p:txBody>
          <a:bodyPr/>
          <a:lstStyle/>
          <a:p>
            <a:r>
              <a:rPr lang="en-US" dirty="0" smtClean="0"/>
              <a:t>angles are related by</a:t>
            </a:r>
            <a:endParaRPr lang="en-US" dirty="0"/>
          </a:p>
        </p:txBody>
      </p:sp>
      <p:graphicFrame>
        <p:nvGraphicFramePr>
          <p:cNvPr id="64514" name="Object 2"/>
          <p:cNvGraphicFramePr>
            <a:graphicFrameLocks noChangeAspect="1"/>
          </p:cNvGraphicFramePr>
          <p:nvPr/>
        </p:nvGraphicFramePr>
        <p:xfrm>
          <a:off x="3886200" y="1066800"/>
          <a:ext cx="863600" cy="457200"/>
        </p:xfrm>
        <a:graphic>
          <a:graphicData uri="http://schemas.openxmlformats.org/presentationml/2006/ole">
            <p:oleObj spid="_x0000_s64514" name="Equation" r:id="rId5" imgW="431640" imgH="228600" progId="Equation.3">
              <p:embed/>
            </p:oleObj>
          </a:graphicData>
        </a:graphic>
      </p:graphicFrame>
      <p:graphicFrame>
        <p:nvGraphicFramePr>
          <p:cNvPr id="64515" name="Object 3"/>
          <p:cNvGraphicFramePr>
            <a:graphicFrameLocks noChangeAspect="1"/>
          </p:cNvGraphicFramePr>
          <p:nvPr/>
        </p:nvGraphicFramePr>
        <p:xfrm>
          <a:off x="5613400" y="889000"/>
          <a:ext cx="1397000" cy="863600"/>
        </p:xfrm>
        <a:graphic>
          <a:graphicData uri="http://schemas.openxmlformats.org/presentationml/2006/ole">
            <p:oleObj spid="_x0000_s64515" name="Equation" r:id="rId6" imgW="698400" imgH="43164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transmission.png"/>
          <p:cNvPicPr>
            <a:picLocks noChangeAspect="1"/>
          </p:cNvPicPr>
          <p:nvPr/>
        </p:nvPicPr>
        <p:blipFill>
          <a:blip r:embed="rId4" cstate="print"/>
          <a:stretch>
            <a:fillRect/>
          </a:stretch>
        </p:blipFill>
        <p:spPr>
          <a:xfrm>
            <a:off x="76200" y="1905000"/>
            <a:ext cx="4998847" cy="4572000"/>
          </a:xfrm>
          <a:prstGeom prst="rect">
            <a:avLst/>
          </a:prstGeom>
        </p:spPr>
      </p:pic>
      <p:sp>
        <p:nvSpPr>
          <p:cNvPr id="2" name="Title 1"/>
          <p:cNvSpPr>
            <a:spLocks noGrp="1"/>
          </p:cNvSpPr>
          <p:nvPr>
            <p:ph type="title"/>
          </p:nvPr>
        </p:nvSpPr>
        <p:spPr/>
        <p:txBody>
          <a:bodyPr>
            <a:normAutofit fontScale="90000"/>
          </a:bodyPr>
          <a:lstStyle/>
          <a:p>
            <a:r>
              <a:rPr lang="en-US" dirty="0" smtClean="0"/>
              <a:t>Wave Reflection, Transmission, and Refraction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38</a:t>
            </a:fld>
            <a:endParaRPr lang="en-US"/>
          </a:p>
        </p:txBody>
      </p:sp>
      <p:sp>
        <p:nvSpPr>
          <p:cNvPr id="6" name="Content Placeholder 5"/>
          <p:cNvSpPr>
            <a:spLocks noGrp="1"/>
          </p:cNvSpPr>
          <p:nvPr>
            <p:ph sz="quarter" idx="1"/>
          </p:nvPr>
        </p:nvSpPr>
        <p:spPr/>
        <p:txBody>
          <a:bodyPr/>
          <a:lstStyle/>
          <a:p>
            <a:r>
              <a:rPr lang="en-US" dirty="0" smtClean="0"/>
              <a:t>intensities are related by</a:t>
            </a:r>
            <a:endParaRPr lang="en-US" dirty="0"/>
          </a:p>
        </p:txBody>
      </p:sp>
      <p:graphicFrame>
        <p:nvGraphicFramePr>
          <p:cNvPr id="64515" name="Object 3"/>
          <p:cNvGraphicFramePr>
            <a:graphicFrameLocks noChangeAspect="1"/>
          </p:cNvGraphicFramePr>
          <p:nvPr/>
        </p:nvGraphicFramePr>
        <p:xfrm>
          <a:off x="5257800" y="838200"/>
          <a:ext cx="3378200" cy="1879600"/>
        </p:xfrm>
        <a:graphic>
          <a:graphicData uri="http://schemas.openxmlformats.org/presentationml/2006/ole">
            <p:oleObj spid="_x0000_s65539" name="Equation" r:id="rId5" imgW="1688760" imgH="93960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39</a:t>
            </a:fld>
            <a:endParaRPr lang="en-US"/>
          </a:p>
        </p:txBody>
      </p:sp>
      <p:sp>
        <p:nvSpPr>
          <p:cNvPr id="6" name="Content Placeholder 5"/>
          <p:cNvSpPr>
            <a:spLocks noGrp="1"/>
          </p:cNvSpPr>
          <p:nvPr>
            <p:ph sz="quarter" idx="1"/>
          </p:nvPr>
        </p:nvSpPr>
        <p:spPr/>
        <p:txBody>
          <a:bodyPr/>
          <a:lstStyle/>
          <a:p>
            <a:r>
              <a:rPr lang="en-US" dirty="0" smtClean="0"/>
              <a:t>resolving structure is easier if the structure of interest is surrounded by tissue with a different acoustic impedance</a:t>
            </a:r>
            <a:endParaRPr lang="en-US" dirty="0"/>
          </a:p>
        </p:txBody>
      </p:sp>
      <p:pic>
        <p:nvPicPr>
          <p:cNvPr id="7" name="Picture 6" descr="uspearl1.png"/>
          <p:cNvPicPr>
            <a:picLocks noChangeAspect="1"/>
          </p:cNvPicPr>
          <p:nvPr/>
        </p:nvPicPr>
        <p:blipFill>
          <a:blip r:embed="rId2" cstate="print"/>
          <a:stretch>
            <a:fillRect/>
          </a:stretch>
        </p:blipFill>
        <p:spPr>
          <a:xfrm>
            <a:off x="2422071" y="1828800"/>
            <a:ext cx="4299857" cy="4572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Generating X-Rays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a:t>
            </a:fld>
            <a:endParaRPr lang="en-US"/>
          </a:p>
        </p:txBody>
      </p:sp>
      <p:pic>
        <p:nvPicPr>
          <p:cNvPr id="10" name="Content Placeholder 9" descr="xraytube.png"/>
          <p:cNvPicPr>
            <a:picLocks noGrp="1" noChangeAspect="1"/>
          </p:cNvPicPr>
          <p:nvPr>
            <p:ph sz="quarter" idx="1"/>
          </p:nvPr>
        </p:nvPicPr>
        <p:blipFill>
          <a:blip r:embed="rId3" cstate="print"/>
          <a:stretch>
            <a:fillRect/>
          </a:stretch>
        </p:blipFill>
        <p:spPr>
          <a:xfrm>
            <a:off x="152400" y="2009429"/>
            <a:ext cx="8839200" cy="3143942"/>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 Scattering</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40</a:t>
            </a:fld>
            <a:endParaRPr lang="en-US"/>
          </a:p>
        </p:txBody>
      </p:sp>
      <p:sp>
        <p:nvSpPr>
          <p:cNvPr id="6" name="Content Placeholder 5"/>
          <p:cNvSpPr>
            <a:spLocks noGrp="1"/>
          </p:cNvSpPr>
          <p:nvPr>
            <p:ph sz="quarter" idx="1"/>
          </p:nvPr>
        </p:nvSpPr>
        <p:spPr/>
        <p:txBody>
          <a:bodyPr/>
          <a:lstStyle/>
          <a:p>
            <a:r>
              <a:rPr lang="en-US" dirty="0" smtClean="0"/>
              <a:t>small structures (approximately the same size as the US wavelength) cause scattering as opposed to reflection and transmittance</a:t>
            </a:r>
            <a:endParaRPr lang="en-US" dirty="0"/>
          </a:p>
        </p:txBody>
      </p:sp>
      <p:pic>
        <p:nvPicPr>
          <p:cNvPr id="7" name="Picture 6" descr="usspeckle.png"/>
          <p:cNvPicPr>
            <a:picLocks noChangeAspect="1"/>
          </p:cNvPicPr>
          <p:nvPr/>
        </p:nvPicPr>
        <p:blipFill>
          <a:blip r:embed="rId3" cstate="print"/>
          <a:stretch>
            <a:fillRect/>
          </a:stretch>
        </p:blipFill>
        <p:spPr>
          <a:xfrm>
            <a:off x="1321936" y="2057400"/>
            <a:ext cx="6500127" cy="4572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Attenuation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41</a:t>
            </a:fld>
            <a:endParaRPr lang="en-US"/>
          </a:p>
        </p:txBody>
      </p:sp>
      <p:sp>
        <p:nvSpPr>
          <p:cNvPr id="6" name="Content Placeholder 5"/>
          <p:cNvSpPr>
            <a:spLocks noGrp="1"/>
          </p:cNvSpPr>
          <p:nvPr>
            <p:ph sz="quarter" idx="1"/>
          </p:nvPr>
        </p:nvSpPr>
        <p:spPr/>
        <p:txBody>
          <a:bodyPr/>
          <a:lstStyle/>
          <a:p>
            <a:r>
              <a:rPr lang="en-US" dirty="0" smtClean="0"/>
              <a:t>attenuation of US intensity is characterized by an exponential decrease as a function of propagation distance </a:t>
            </a:r>
            <a:r>
              <a:rPr lang="en-US" i="1" dirty="0" smtClean="0">
                <a:latin typeface="Times New Roman" pitchFamily="18" charset="0"/>
                <a:cs typeface="Times New Roman" pitchFamily="18" charset="0"/>
              </a:rPr>
              <a:t>z</a:t>
            </a:r>
            <a:r>
              <a:rPr lang="en-US" dirty="0" smtClean="0"/>
              <a:t> </a:t>
            </a:r>
          </a:p>
          <a:p>
            <a:endParaRPr lang="en-US" dirty="0" smtClean="0"/>
          </a:p>
          <a:p>
            <a:endParaRPr lang="en-US" dirty="0" smtClean="0"/>
          </a:p>
          <a:p>
            <a:pPr lvl="1"/>
            <a:r>
              <a:rPr lang="en-US" i="1"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0</a:t>
            </a:r>
            <a:r>
              <a:rPr lang="en-US" dirty="0" smtClean="0"/>
              <a:t> intensity at </a:t>
            </a:r>
            <a:r>
              <a:rPr lang="en-US" i="1" dirty="0" smtClean="0">
                <a:latin typeface="Times New Roman" pitchFamily="18" charset="0"/>
                <a:cs typeface="Times New Roman" pitchFamily="18" charset="0"/>
              </a:rPr>
              <a:t>z</a:t>
            </a:r>
            <a:r>
              <a:rPr lang="en-US" dirty="0" smtClean="0">
                <a:latin typeface="Times New Roman" pitchFamily="18" charset="0"/>
                <a:cs typeface="Times New Roman" pitchFamily="18" charset="0"/>
              </a:rPr>
              <a:t> = 0</a:t>
            </a:r>
            <a:r>
              <a:rPr lang="en-US" dirty="0" smtClean="0"/>
              <a:t> and </a:t>
            </a:r>
            <a:r>
              <a:rPr lang="el-GR" i="1" dirty="0" smtClean="0">
                <a:latin typeface="Times New Roman" pitchFamily="18" charset="0"/>
                <a:cs typeface="Times New Roman" pitchFamily="18" charset="0"/>
              </a:rPr>
              <a:t>μ</a:t>
            </a:r>
            <a:r>
              <a:rPr lang="en-US" dirty="0" smtClean="0"/>
              <a:t> is the tissue attenuation coefficient</a:t>
            </a:r>
          </a:p>
          <a:p>
            <a:r>
              <a:rPr lang="el-GR" i="1" dirty="0" smtClean="0">
                <a:latin typeface="Times New Roman" pitchFamily="18" charset="0"/>
                <a:cs typeface="Times New Roman" pitchFamily="18" charset="0"/>
              </a:rPr>
              <a:t>μ</a:t>
            </a:r>
            <a:r>
              <a:rPr lang="en-US" dirty="0" smtClean="0"/>
              <a:t> usually given in (dB) per cm</a:t>
            </a:r>
          </a:p>
          <a:p>
            <a:pPr lvl="1"/>
            <a:r>
              <a:rPr lang="en-US" dirty="0" smtClean="0"/>
              <a:t>each 3dB reduction corresponds to a reduction in intensity by a factor of ~2</a:t>
            </a:r>
          </a:p>
          <a:p>
            <a:r>
              <a:rPr lang="el-GR" i="1" dirty="0" smtClean="0">
                <a:latin typeface="Times New Roman" pitchFamily="18" charset="0"/>
                <a:cs typeface="Times New Roman" pitchFamily="18" charset="0"/>
              </a:rPr>
              <a:t>μ</a:t>
            </a:r>
            <a:r>
              <a:rPr lang="en-US" dirty="0" smtClean="0"/>
              <a:t> frequency dependence</a:t>
            </a:r>
          </a:p>
          <a:p>
            <a:pPr lvl="1"/>
            <a:r>
              <a:rPr lang="en-US" dirty="0" smtClean="0"/>
              <a:t>1dB per cm per MHz for soft tissue</a:t>
            </a:r>
          </a:p>
          <a:p>
            <a:pPr lvl="1"/>
            <a:r>
              <a:rPr lang="en-US" dirty="0" smtClean="0"/>
              <a:t>8.7 dB per cm per MHz for bone</a:t>
            </a:r>
          </a:p>
          <a:p>
            <a:r>
              <a:rPr lang="en-US" dirty="0" smtClean="0"/>
              <a:t>US machines allow for time gain compensation</a:t>
            </a:r>
            <a:endParaRPr lang="en-US" dirty="0"/>
          </a:p>
        </p:txBody>
      </p:sp>
      <p:graphicFrame>
        <p:nvGraphicFramePr>
          <p:cNvPr id="40962" name="Object 2"/>
          <p:cNvGraphicFramePr>
            <a:graphicFrameLocks noChangeAspect="1"/>
          </p:cNvGraphicFramePr>
          <p:nvPr/>
        </p:nvGraphicFramePr>
        <p:xfrm>
          <a:off x="3784600" y="1905000"/>
          <a:ext cx="1574800" cy="482600"/>
        </p:xfrm>
        <a:graphic>
          <a:graphicData uri="http://schemas.openxmlformats.org/presentationml/2006/ole">
            <p:oleObj spid="_x0000_s40962" name="Equation" r:id="rId4" imgW="787320" imgH="24120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crystal.png"/>
          <p:cNvPicPr>
            <a:picLocks noChangeAspect="1"/>
          </p:cNvPicPr>
          <p:nvPr/>
        </p:nvPicPr>
        <p:blipFill>
          <a:blip r:embed="rId3" cstate="print"/>
          <a:stretch>
            <a:fillRect/>
          </a:stretch>
        </p:blipFill>
        <p:spPr>
          <a:xfrm>
            <a:off x="180224" y="1981200"/>
            <a:ext cx="8783552" cy="4572000"/>
          </a:xfrm>
          <a:prstGeom prst="rect">
            <a:avLst/>
          </a:prstGeom>
        </p:spPr>
      </p:pic>
      <p:sp>
        <p:nvSpPr>
          <p:cNvPr id="2" name="Title 1"/>
          <p:cNvSpPr>
            <a:spLocks noGrp="1"/>
          </p:cNvSpPr>
          <p:nvPr>
            <p:ph type="title"/>
          </p:nvPr>
        </p:nvSpPr>
        <p:spPr/>
        <p:txBody>
          <a:bodyPr>
            <a:normAutofit fontScale="90000"/>
          </a:bodyPr>
          <a:lstStyle/>
          <a:p>
            <a:r>
              <a:rPr lang="en-US" dirty="0" smtClean="0"/>
              <a:t>Single Element US Transducer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42</a:t>
            </a:fld>
            <a:endParaRPr lang="en-US"/>
          </a:p>
        </p:txBody>
      </p:sp>
      <p:sp>
        <p:nvSpPr>
          <p:cNvPr id="6" name="Content Placeholder 5"/>
          <p:cNvSpPr>
            <a:spLocks noGrp="1"/>
          </p:cNvSpPr>
          <p:nvPr>
            <p:ph sz="quarter" idx="1"/>
          </p:nvPr>
        </p:nvSpPr>
        <p:spPr/>
        <p:txBody>
          <a:bodyPr/>
          <a:lstStyle/>
          <a:p>
            <a:r>
              <a:rPr lang="en-US" dirty="0" smtClean="0"/>
              <a:t>made from piezoelectric material (lead </a:t>
            </a:r>
            <a:r>
              <a:rPr lang="en-US" dirty="0" err="1" smtClean="0"/>
              <a:t>zirconate</a:t>
            </a:r>
            <a:r>
              <a:rPr lang="en-US" dirty="0" smtClean="0"/>
              <a:t> </a:t>
            </a:r>
            <a:r>
              <a:rPr lang="en-US" dirty="0" err="1" smtClean="0"/>
              <a:t>titanate</a:t>
            </a:r>
            <a:r>
              <a:rPr lang="en-US" dirty="0" smtClean="0"/>
              <a:t>, or PZT)</a:t>
            </a:r>
          </a:p>
          <a:p>
            <a:pPr lvl="1"/>
            <a:r>
              <a:rPr lang="en-US" dirty="0" smtClean="0"/>
              <a:t>first synthesized in Japan around 1952</a:t>
            </a:r>
            <a:endParaRPr lang="en-US" dirty="0"/>
          </a:p>
        </p:txBody>
      </p:sp>
      <p:graphicFrame>
        <p:nvGraphicFramePr>
          <p:cNvPr id="41986" name="Object 2"/>
          <p:cNvGraphicFramePr>
            <a:graphicFrameLocks noChangeAspect="1"/>
          </p:cNvGraphicFramePr>
          <p:nvPr/>
        </p:nvGraphicFramePr>
        <p:xfrm>
          <a:off x="2667000" y="2743200"/>
          <a:ext cx="2209800" cy="533400"/>
        </p:xfrm>
        <a:graphic>
          <a:graphicData uri="http://schemas.openxmlformats.org/presentationml/2006/ole">
            <p:oleObj spid="_x0000_s41986" name="Equation" r:id="rId4" imgW="1104840" imgH="266400" progId="Equation.3">
              <p:embed/>
            </p:oleObj>
          </a:graphicData>
        </a:graphic>
      </p:graphicFrame>
      <p:cxnSp>
        <p:nvCxnSpPr>
          <p:cNvPr id="11" name="Straight Arrow Connector 10"/>
          <p:cNvCxnSpPr/>
          <p:nvPr/>
        </p:nvCxnSpPr>
        <p:spPr>
          <a:xfrm rot="5400000">
            <a:off x="2895600" y="37338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Beam Geometry</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43</a:t>
            </a:fld>
            <a:endParaRPr lang="en-US"/>
          </a:p>
        </p:txBody>
      </p:sp>
      <p:sp>
        <p:nvSpPr>
          <p:cNvPr id="6" name="Content Placeholder 5"/>
          <p:cNvSpPr>
            <a:spLocks noGrp="1"/>
          </p:cNvSpPr>
          <p:nvPr>
            <p:ph sz="quarter" idx="1"/>
          </p:nvPr>
        </p:nvSpPr>
        <p:spPr/>
        <p:txBody>
          <a:bodyPr/>
          <a:lstStyle/>
          <a:p>
            <a:r>
              <a:rPr lang="en-US" dirty="0" smtClean="0"/>
              <a:t>US wave pattern close to the transducer face is very complicated</a:t>
            </a:r>
          </a:p>
          <a:p>
            <a:pPr lvl="1"/>
            <a:r>
              <a:rPr lang="en-US" dirty="0" smtClean="0"/>
              <a:t>called Fresnel zone; not useful for diagnostic scanning</a:t>
            </a:r>
            <a:endParaRPr lang="en-US" dirty="0"/>
          </a:p>
        </p:txBody>
      </p:sp>
      <p:pic>
        <p:nvPicPr>
          <p:cNvPr id="7" name="Picture 6" descr="usgeometry.png"/>
          <p:cNvPicPr>
            <a:picLocks noChangeAspect="1"/>
          </p:cNvPicPr>
          <p:nvPr/>
        </p:nvPicPr>
        <p:blipFill>
          <a:blip r:embed="rId3" cstate="print"/>
          <a:stretch>
            <a:fillRect/>
          </a:stretch>
        </p:blipFill>
        <p:spPr>
          <a:xfrm>
            <a:off x="1288666" y="2590800"/>
            <a:ext cx="6566667" cy="36576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focus2.png"/>
          <p:cNvPicPr>
            <a:picLocks noChangeAspect="1"/>
          </p:cNvPicPr>
          <p:nvPr/>
        </p:nvPicPr>
        <p:blipFill>
          <a:blip r:embed="rId3" cstate="print"/>
          <a:stretch>
            <a:fillRect/>
          </a:stretch>
        </p:blipFill>
        <p:spPr>
          <a:xfrm>
            <a:off x="0" y="2514600"/>
            <a:ext cx="5638800" cy="3926531"/>
          </a:xfrm>
          <a:prstGeom prst="rect">
            <a:avLst/>
          </a:prstGeom>
        </p:spPr>
      </p:pic>
      <p:pic>
        <p:nvPicPr>
          <p:cNvPr id="8" name="Picture 7" descr="usfocus.png"/>
          <p:cNvPicPr>
            <a:picLocks noChangeAspect="1"/>
          </p:cNvPicPr>
          <p:nvPr/>
        </p:nvPicPr>
        <p:blipFill>
          <a:blip r:embed="rId4" cstate="print"/>
          <a:stretch>
            <a:fillRect/>
          </a:stretch>
        </p:blipFill>
        <p:spPr>
          <a:xfrm>
            <a:off x="4680204" y="1571664"/>
            <a:ext cx="4463796" cy="1857336"/>
          </a:xfrm>
          <a:prstGeom prst="rect">
            <a:avLst/>
          </a:prstGeom>
        </p:spPr>
      </p:pic>
      <p:sp>
        <p:nvSpPr>
          <p:cNvPr id="2" name="Title 1"/>
          <p:cNvSpPr>
            <a:spLocks noGrp="1"/>
          </p:cNvSpPr>
          <p:nvPr>
            <p:ph type="title"/>
          </p:nvPr>
        </p:nvSpPr>
        <p:spPr/>
        <p:txBody>
          <a:bodyPr>
            <a:normAutofit fontScale="90000"/>
          </a:bodyPr>
          <a:lstStyle/>
          <a:p>
            <a:r>
              <a:rPr lang="en-US" dirty="0" smtClean="0"/>
              <a:t>Beam Focusing</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44</a:t>
            </a:fld>
            <a:endParaRPr lang="en-US"/>
          </a:p>
        </p:txBody>
      </p:sp>
      <p:sp>
        <p:nvSpPr>
          <p:cNvPr id="6" name="Content Placeholder 5"/>
          <p:cNvSpPr>
            <a:spLocks noGrp="1"/>
          </p:cNvSpPr>
          <p:nvPr>
            <p:ph sz="quarter" idx="1"/>
          </p:nvPr>
        </p:nvSpPr>
        <p:spPr/>
        <p:txBody>
          <a:bodyPr/>
          <a:lstStyle/>
          <a:p>
            <a:r>
              <a:rPr lang="en-US" dirty="0" smtClean="0"/>
              <a:t>transducers are focused to produce tighter US beams and improve lateral resolution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lineararray.png"/>
          <p:cNvPicPr>
            <a:picLocks noChangeAspect="1"/>
          </p:cNvPicPr>
          <p:nvPr/>
        </p:nvPicPr>
        <p:blipFill>
          <a:blip r:embed="rId3" cstate="print"/>
          <a:stretch>
            <a:fillRect/>
          </a:stretch>
        </p:blipFill>
        <p:spPr>
          <a:xfrm>
            <a:off x="0" y="1752600"/>
            <a:ext cx="9144000" cy="4566915"/>
          </a:xfrm>
          <a:prstGeom prst="rect">
            <a:avLst/>
          </a:prstGeom>
        </p:spPr>
      </p:pic>
      <p:sp>
        <p:nvSpPr>
          <p:cNvPr id="2" name="Title 1"/>
          <p:cNvSpPr>
            <a:spLocks noGrp="1"/>
          </p:cNvSpPr>
          <p:nvPr>
            <p:ph type="title"/>
          </p:nvPr>
        </p:nvSpPr>
        <p:spPr/>
        <p:txBody>
          <a:bodyPr>
            <a:normAutofit fontScale="90000"/>
          </a:bodyPr>
          <a:lstStyle/>
          <a:p>
            <a:r>
              <a:rPr lang="en-US" dirty="0" smtClean="0"/>
              <a:t>Transducer Geometries: Linear Array</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45</a:t>
            </a:fld>
            <a:endParaRPr lang="en-US"/>
          </a:p>
        </p:txBody>
      </p:sp>
      <p:sp>
        <p:nvSpPr>
          <p:cNvPr id="6" name="Content Placeholder 5"/>
          <p:cNvSpPr>
            <a:spLocks noGrp="1"/>
          </p:cNvSpPr>
          <p:nvPr>
            <p:ph sz="quarter" idx="1"/>
          </p:nvPr>
        </p:nvSpPr>
        <p:spPr/>
        <p:txBody>
          <a:bodyPr/>
          <a:lstStyle/>
          <a:p>
            <a:r>
              <a:rPr lang="en-US" dirty="0" smtClean="0"/>
              <a:t>large (~512) number of elements in a linear array</a:t>
            </a:r>
          </a:p>
          <a:p>
            <a:r>
              <a:rPr lang="en-US" dirty="0" smtClean="0"/>
              <a:t>approximately 1cm x 10+ cm in size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Transducer Geometries: Phased Array</a:t>
            </a:r>
            <a:endParaRPr lang="en-US" b="1"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46</a:t>
            </a:fld>
            <a:endParaRPr lang="en-US"/>
          </a:p>
        </p:txBody>
      </p:sp>
      <p:sp>
        <p:nvSpPr>
          <p:cNvPr id="6" name="Content Placeholder 5"/>
          <p:cNvSpPr>
            <a:spLocks noGrp="1"/>
          </p:cNvSpPr>
          <p:nvPr>
            <p:ph sz="quarter" idx="1"/>
          </p:nvPr>
        </p:nvSpPr>
        <p:spPr/>
        <p:txBody>
          <a:bodyPr/>
          <a:lstStyle/>
          <a:p>
            <a:r>
              <a:rPr lang="en-US" dirty="0" smtClean="0"/>
              <a:t>typically smaller than linear array</a:t>
            </a:r>
          </a:p>
          <a:p>
            <a:r>
              <a:rPr lang="en-US" dirty="0" smtClean="0"/>
              <a:t>elements are excited at slightly different times to steer the US beam in different directions</a:t>
            </a:r>
            <a:endParaRPr lang="en-US" dirty="0"/>
          </a:p>
        </p:txBody>
      </p:sp>
      <p:pic>
        <p:nvPicPr>
          <p:cNvPr id="7" name="Picture 6" descr="usphasedarray.png"/>
          <p:cNvPicPr>
            <a:picLocks noChangeAspect="1"/>
          </p:cNvPicPr>
          <p:nvPr/>
        </p:nvPicPr>
        <p:blipFill>
          <a:blip r:embed="rId2" cstate="print"/>
          <a:stretch>
            <a:fillRect/>
          </a:stretch>
        </p:blipFill>
        <p:spPr>
          <a:xfrm>
            <a:off x="2245441" y="2133600"/>
            <a:ext cx="4653117" cy="4572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 Geometries: Multidimensional Array</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47</a:t>
            </a:fld>
            <a:endParaRPr lang="en-US"/>
          </a:p>
        </p:txBody>
      </p:sp>
      <p:sp>
        <p:nvSpPr>
          <p:cNvPr id="6" name="Content Placeholder 5"/>
          <p:cNvSpPr>
            <a:spLocks noGrp="1"/>
          </p:cNvSpPr>
          <p:nvPr>
            <p:ph sz="quarter" idx="1"/>
          </p:nvPr>
        </p:nvSpPr>
        <p:spPr/>
        <p:txBody>
          <a:bodyPr/>
          <a:lstStyle/>
          <a:p>
            <a:r>
              <a:rPr lang="en-US" dirty="0" smtClean="0"/>
              <a:t>a grid of elements allows for 3D imaging</a:t>
            </a:r>
            <a:endParaRPr lang="en-US" dirty="0"/>
          </a:p>
        </p:txBody>
      </p:sp>
      <p:pic>
        <p:nvPicPr>
          <p:cNvPr id="7" name="Picture 6" descr="usmulti.png"/>
          <p:cNvPicPr>
            <a:picLocks noChangeAspect="1"/>
          </p:cNvPicPr>
          <p:nvPr/>
        </p:nvPicPr>
        <p:blipFill>
          <a:blip r:embed="rId2" cstate="print"/>
          <a:stretch>
            <a:fillRect/>
          </a:stretch>
        </p:blipFill>
        <p:spPr>
          <a:xfrm>
            <a:off x="1283111" y="1676619"/>
            <a:ext cx="6577778" cy="350476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Scanning Modes: A-mode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48</a:t>
            </a:fld>
            <a:endParaRPr lang="en-US"/>
          </a:p>
        </p:txBody>
      </p:sp>
      <p:sp>
        <p:nvSpPr>
          <p:cNvPr id="6" name="Content Placeholder 5"/>
          <p:cNvSpPr>
            <a:spLocks noGrp="1"/>
          </p:cNvSpPr>
          <p:nvPr>
            <p:ph sz="quarter" idx="1"/>
          </p:nvPr>
        </p:nvSpPr>
        <p:spPr/>
        <p:txBody>
          <a:bodyPr/>
          <a:lstStyle/>
          <a:p>
            <a:r>
              <a:rPr lang="en-US" dirty="0" smtClean="0"/>
              <a:t>amplitude (A)-mode acquires a 1D line image, plotting amplitude of the backscattered echo versus time</a:t>
            </a:r>
          </a:p>
          <a:p>
            <a:pPr lvl="1"/>
            <a:r>
              <a:rPr lang="en-US" dirty="0" smtClean="0"/>
              <a:t>not normally used anymore except in ophthalmology</a:t>
            </a:r>
            <a:endParaRPr lang="en-US" dirty="0"/>
          </a:p>
        </p:txBody>
      </p:sp>
      <p:pic>
        <p:nvPicPr>
          <p:cNvPr id="7" name="Picture 6" descr="usAmode.png"/>
          <p:cNvPicPr>
            <a:picLocks noChangeAspect="1"/>
          </p:cNvPicPr>
          <p:nvPr/>
        </p:nvPicPr>
        <p:blipFill>
          <a:blip r:embed="rId2" cstate="print"/>
          <a:stretch>
            <a:fillRect/>
          </a:stretch>
        </p:blipFill>
        <p:spPr>
          <a:xfrm>
            <a:off x="77323" y="2438400"/>
            <a:ext cx="8990477" cy="344127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Mmode.png"/>
          <p:cNvPicPr>
            <a:picLocks noChangeAspect="1"/>
          </p:cNvPicPr>
          <p:nvPr/>
        </p:nvPicPr>
        <p:blipFill>
          <a:blip r:embed="rId2" cstate="print"/>
          <a:stretch>
            <a:fillRect/>
          </a:stretch>
        </p:blipFill>
        <p:spPr>
          <a:xfrm>
            <a:off x="0" y="2743200"/>
            <a:ext cx="9144000" cy="3695103"/>
          </a:xfrm>
          <a:prstGeom prst="rect">
            <a:avLst/>
          </a:prstGeom>
        </p:spPr>
      </p:pic>
      <p:sp>
        <p:nvSpPr>
          <p:cNvPr id="2" name="Title 1"/>
          <p:cNvSpPr>
            <a:spLocks noGrp="1"/>
          </p:cNvSpPr>
          <p:nvPr>
            <p:ph type="title"/>
          </p:nvPr>
        </p:nvSpPr>
        <p:spPr/>
        <p:txBody>
          <a:bodyPr>
            <a:normAutofit fontScale="90000"/>
          </a:bodyPr>
          <a:lstStyle/>
          <a:p>
            <a:r>
              <a:rPr lang="en-US" dirty="0" smtClean="0"/>
              <a:t>Scanning Modes: M-mode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49</a:t>
            </a:fld>
            <a:endParaRPr lang="en-US"/>
          </a:p>
        </p:txBody>
      </p:sp>
      <p:sp>
        <p:nvSpPr>
          <p:cNvPr id="6" name="Content Placeholder 5"/>
          <p:cNvSpPr>
            <a:spLocks noGrp="1"/>
          </p:cNvSpPr>
          <p:nvPr>
            <p:ph sz="quarter" idx="1"/>
          </p:nvPr>
        </p:nvSpPr>
        <p:spPr/>
        <p:txBody>
          <a:bodyPr/>
          <a:lstStyle/>
          <a:p>
            <a:r>
              <a:rPr lang="en-US" dirty="0" smtClean="0"/>
              <a:t>motion (M)-mode</a:t>
            </a:r>
          </a:p>
          <a:p>
            <a:pPr lvl="1"/>
            <a:r>
              <a:rPr lang="en-US" dirty="0" smtClean="0"/>
              <a:t>continuous A-mode displayed as a function of time</a:t>
            </a:r>
          </a:p>
          <a:p>
            <a:pPr lvl="1"/>
            <a:r>
              <a:rPr lang="en-US" dirty="0" smtClean="0"/>
              <a:t>pixel brightness proportional to amplitude of backscatter echo</a:t>
            </a:r>
          </a:p>
          <a:p>
            <a:pPr lvl="1"/>
            <a:r>
              <a:rPr lang="en-US" dirty="0" smtClean="0"/>
              <a:t>several thousand A-mode lines per second can be acquired</a:t>
            </a:r>
          </a:p>
          <a:p>
            <a:pPr lvl="2"/>
            <a:r>
              <a:rPr lang="en-US" dirty="0" smtClean="0"/>
              <a:t>useful for measuring rates and motion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 with Matter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a:t>
            </a:fld>
            <a:endParaRPr lang="en-US"/>
          </a:p>
        </p:txBody>
      </p:sp>
      <p:sp>
        <p:nvSpPr>
          <p:cNvPr id="6" name="Content Placeholder 5"/>
          <p:cNvSpPr>
            <a:spLocks noGrp="1"/>
          </p:cNvSpPr>
          <p:nvPr>
            <p:ph sz="quarter" idx="1"/>
          </p:nvPr>
        </p:nvSpPr>
        <p:spPr/>
        <p:txBody>
          <a:bodyPr/>
          <a:lstStyle/>
          <a:p>
            <a:r>
              <a:rPr lang="en-US" dirty="0" smtClean="0"/>
              <a:t>an X-ray image is formed by detecting the x-rays that are not absorbed by the object</a:t>
            </a:r>
          </a:p>
          <a:p>
            <a:r>
              <a:rPr lang="en-US" dirty="0" smtClean="0"/>
              <a:t>for clinical radiography there are 2 main types of interactions with matter:</a:t>
            </a:r>
          </a:p>
          <a:p>
            <a:pPr lvl="1"/>
            <a:r>
              <a:rPr lang="en-US" dirty="0" smtClean="0"/>
              <a:t>photoelectric attenuation</a:t>
            </a:r>
          </a:p>
          <a:p>
            <a:pPr lvl="1"/>
            <a:r>
              <a:rPr lang="en-US" dirty="0" smtClean="0"/>
              <a:t>Compton scattering</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Scanning Modes: B-mode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50</a:t>
            </a:fld>
            <a:endParaRPr lang="en-US"/>
          </a:p>
        </p:txBody>
      </p:sp>
      <p:sp>
        <p:nvSpPr>
          <p:cNvPr id="6" name="Content Placeholder 5"/>
          <p:cNvSpPr>
            <a:spLocks noGrp="1"/>
          </p:cNvSpPr>
          <p:nvPr>
            <p:ph sz="quarter" idx="1"/>
          </p:nvPr>
        </p:nvSpPr>
        <p:spPr/>
        <p:txBody>
          <a:bodyPr/>
          <a:lstStyle/>
          <a:p>
            <a:r>
              <a:rPr lang="en-US" dirty="0" smtClean="0"/>
              <a:t>brightness (B)-mode</a:t>
            </a:r>
          </a:p>
          <a:p>
            <a:pPr lvl="1"/>
            <a:r>
              <a:rPr lang="en-US" dirty="0" smtClean="0"/>
              <a:t>each line in the image is an A-mode line</a:t>
            </a:r>
          </a:p>
          <a:p>
            <a:pPr lvl="1"/>
            <a:r>
              <a:rPr lang="en-US" dirty="0" smtClean="0"/>
              <a:t>most commonly used</a:t>
            </a:r>
          </a:p>
          <a:p>
            <a:pPr lvl="1"/>
            <a:r>
              <a:rPr lang="en-US" dirty="0" smtClean="0"/>
              <a:t>3D and 4D images possible using multidimensional array transducer</a:t>
            </a:r>
            <a:endParaRPr lang="en-US" dirty="0"/>
          </a:p>
        </p:txBody>
      </p:sp>
      <p:pic>
        <p:nvPicPr>
          <p:cNvPr id="7" name="Picture 6" descr="usBmode.png"/>
          <p:cNvPicPr>
            <a:picLocks noChangeAspect="1"/>
          </p:cNvPicPr>
          <p:nvPr/>
        </p:nvPicPr>
        <p:blipFill>
          <a:blip r:embed="rId3" cstate="print"/>
          <a:stretch>
            <a:fillRect/>
          </a:stretch>
        </p:blipFill>
        <p:spPr>
          <a:xfrm>
            <a:off x="0" y="2819400"/>
            <a:ext cx="9144000" cy="291376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Scanning Modes: B-mode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51</a:t>
            </a:fld>
            <a:endParaRPr lang="en-US"/>
          </a:p>
        </p:txBody>
      </p:sp>
      <p:sp>
        <p:nvSpPr>
          <p:cNvPr id="6" name="Content Placeholder 5"/>
          <p:cNvSpPr>
            <a:spLocks noGrp="1"/>
          </p:cNvSpPr>
          <p:nvPr>
            <p:ph sz="quarter" idx="1"/>
          </p:nvPr>
        </p:nvSpPr>
        <p:spPr/>
        <p:txBody>
          <a:bodyPr/>
          <a:lstStyle/>
          <a:p>
            <a:r>
              <a:rPr lang="en-US" dirty="0" smtClean="0"/>
              <a:t>volumetric video</a:t>
            </a:r>
            <a:endParaRPr lang="en-US" dirty="0"/>
          </a:p>
        </p:txBody>
      </p:sp>
      <p:pic>
        <p:nvPicPr>
          <p:cNvPr id="7" name="Picture 7" descr="new4dus"/>
          <p:cNvPicPr>
            <a:picLocks noChangeAspect="1" noChangeArrowheads="1" noCrop="1"/>
          </p:cNvPicPr>
          <p:nvPr/>
        </p:nvPicPr>
        <p:blipFill>
          <a:blip r:embed="rId3" cstate="print"/>
          <a:srcRect/>
          <a:stretch>
            <a:fillRect/>
          </a:stretch>
        </p:blipFill>
        <p:spPr bwMode="auto">
          <a:xfrm>
            <a:off x="3054350" y="2240756"/>
            <a:ext cx="3035300" cy="237648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Doppler Ultrasound</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52</a:t>
            </a:fld>
            <a:endParaRPr lang="en-US"/>
          </a:p>
        </p:txBody>
      </p:sp>
      <p:sp>
        <p:nvSpPr>
          <p:cNvPr id="6" name="Content Placeholder 5"/>
          <p:cNvSpPr>
            <a:spLocks noGrp="1"/>
          </p:cNvSpPr>
          <p:nvPr>
            <p:ph sz="quarter" idx="1"/>
          </p:nvPr>
        </p:nvSpPr>
        <p:spPr/>
        <p:txBody>
          <a:bodyPr/>
          <a:lstStyle/>
          <a:p>
            <a:r>
              <a:rPr lang="en-US" dirty="0" smtClean="0"/>
              <a:t>used to measure blood velocity by exploiting the Doppler effect</a:t>
            </a:r>
          </a:p>
          <a:p>
            <a:pPr lvl="1"/>
            <a:r>
              <a:rPr lang="en-US" dirty="0" smtClean="0"/>
              <a:t>ambulance siren has higher frequency as it moves towards you and a lower frequency as it moves away from you</a:t>
            </a:r>
          </a:p>
          <a:p>
            <a:pPr lvl="1"/>
            <a:r>
              <a:rPr lang="en-US" dirty="0" smtClean="0"/>
              <a:t>if blood if flowing towards the transducer the backscatter echo is shifted higher in frequency than the incident pulse</a:t>
            </a:r>
            <a:endParaRPr lang="en-US" dirty="0"/>
          </a:p>
        </p:txBody>
      </p:sp>
      <p:pic>
        <p:nvPicPr>
          <p:cNvPr id="8" name="Picture 7" descr="Dopplerfrequenz.gif"/>
          <p:cNvPicPr>
            <a:picLocks noChangeAspect="1"/>
          </p:cNvPicPr>
          <p:nvPr/>
        </p:nvPicPr>
        <p:blipFill>
          <a:blip r:embed="rId2" cstate="print"/>
          <a:stretch>
            <a:fillRect/>
          </a:stretch>
        </p:blipFill>
        <p:spPr>
          <a:xfrm>
            <a:off x="914400" y="3810000"/>
            <a:ext cx="7315200" cy="18288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Doppler Ultrasound</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53</a:t>
            </a:fld>
            <a:endParaRPr lang="en-US"/>
          </a:p>
        </p:txBody>
      </p:sp>
      <p:pic>
        <p:nvPicPr>
          <p:cNvPr id="7" name="Content Placeholder 6" descr="usdoppler1.png"/>
          <p:cNvPicPr>
            <a:picLocks noGrp="1" noChangeAspect="1"/>
          </p:cNvPicPr>
          <p:nvPr>
            <p:ph sz="quarter" idx="1"/>
          </p:nvPr>
        </p:nvPicPr>
        <p:blipFill>
          <a:blip r:embed="rId4" cstate="print"/>
          <a:stretch>
            <a:fillRect/>
          </a:stretch>
        </p:blipFill>
        <p:spPr>
          <a:xfrm>
            <a:off x="1956127" y="990600"/>
            <a:ext cx="5231746" cy="4000000"/>
          </a:xfrm>
        </p:spPr>
      </p:pic>
      <p:graphicFrame>
        <p:nvGraphicFramePr>
          <p:cNvPr id="43010" name="Object 2"/>
          <p:cNvGraphicFramePr>
            <a:graphicFrameLocks noChangeAspect="1"/>
          </p:cNvGraphicFramePr>
          <p:nvPr/>
        </p:nvGraphicFramePr>
        <p:xfrm>
          <a:off x="5600700" y="4368800"/>
          <a:ext cx="2133600" cy="787400"/>
        </p:xfrm>
        <a:graphic>
          <a:graphicData uri="http://schemas.openxmlformats.org/presentationml/2006/ole">
            <p:oleObj spid="_x0000_s43010" name="Equation" r:id="rId5" imgW="1066680" imgH="39348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Doppler Ultrasound</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54</a:t>
            </a:fld>
            <a:endParaRPr lang="en-US"/>
          </a:p>
        </p:txBody>
      </p:sp>
      <p:pic>
        <p:nvPicPr>
          <p:cNvPr id="7" name="Content Placeholder 6" descr="usdopper2.png"/>
          <p:cNvPicPr>
            <a:picLocks noGrp="1" noChangeAspect="1"/>
          </p:cNvPicPr>
          <p:nvPr>
            <p:ph sz="quarter" idx="1"/>
          </p:nvPr>
        </p:nvPicPr>
        <p:blipFill>
          <a:blip r:embed="rId3" cstate="print"/>
          <a:stretch>
            <a:fillRect/>
          </a:stretch>
        </p:blipFill>
        <p:spPr>
          <a:xfrm>
            <a:off x="1083957" y="838200"/>
            <a:ext cx="6976085" cy="54864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Needle Insertion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55</a:t>
            </a:fld>
            <a:endParaRPr lang="en-US"/>
          </a:p>
        </p:txBody>
      </p:sp>
      <p:pic>
        <p:nvPicPr>
          <p:cNvPr id="7" name="Content Placeholder 6" descr="usneedle.png"/>
          <p:cNvPicPr>
            <a:picLocks noGrp="1" noChangeAspect="1"/>
          </p:cNvPicPr>
          <p:nvPr>
            <p:ph sz="quarter" idx="1"/>
          </p:nvPr>
        </p:nvPicPr>
        <p:blipFill>
          <a:blip r:embed="rId3" cstate="print"/>
          <a:stretch>
            <a:fillRect/>
          </a:stretch>
        </p:blipFill>
        <p:spPr>
          <a:xfrm>
            <a:off x="1234519" y="838200"/>
            <a:ext cx="6674961" cy="54864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Breast Imaging</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56</a:t>
            </a:fld>
            <a:endParaRPr lang="en-US"/>
          </a:p>
        </p:txBody>
      </p:sp>
      <p:sp>
        <p:nvSpPr>
          <p:cNvPr id="6" name="Content Placeholder 5"/>
          <p:cNvSpPr>
            <a:spLocks noGrp="1"/>
          </p:cNvSpPr>
          <p:nvPr>
            <p:ph sz="quarter" idx="1"/>
          </p:nvPr>
        </p:nvSpPr>
        <p:spPr/>
        <p:txBody>
          <a:bodyPr/>
          <a:lstStyle/>
          <a:p>
            <a:r>
              <a:rPr lang="en-US" dirty="0" smtClean="0"/>
              <a:t>useful when x-ray may be dangerous or ineffective</a:t>
            </a:r>
            <a:endParaRPr lang="en-US" dirty="0"/>
          </a:p>
        </p:txBody>
      </p:sp>
      <p:pic>
        <p:nvPicPr>
          <p:cNvPr id="7" name="Picture 6" descr="usbreast.png"/>
          <p:cNvPicPr>
            <a:picLocks noChangeAspect="1"/>
          </p:cNvPicPr>
          <p:nvPr/>
        </p:nvPicPr>
        <p:blipFill>
          <a:blip r:embed="rId2" cstate="print"/>
          <a:stretch>
            <a:fillRect/>
          </a:stretch>
        </p:blipFill>
        <p:spPr>
          <a:xfrm>
            <a:off x="0" y="1524000"/>
            <a:ext cx="9144000" cy="4594975"/>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a:t>
            </a:r>
            <a:r>
              <a:rPr lang="en-US" dirty="0" err="1" smtClean="0"/>
              <a:t>Musculosketal</a:t>
            </a:r>
            <a:r>
              <a:rPr lang="en-US" dirty="0" smtClean="0"/>
              <a:t> Imaging</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57</a:t>
            </a:fld>
            <a:endParaRPr lang="en-US"/>
          </a:p>
        </p:txBody>
      </p:sp>
      <p:pic>
        <p:nvPicPr>
          <p:cNvPr id="7" name="Content Placeholder 6" descr="usmusculosketal.png"/>
          <p:cNvPicPr>
            <a:picLocks noGrp="1" noChangeAspect="1"/>
          </p:cNvPicPr>
          <p:nvPr>
            <p:ph sz="quarter" idx="1"/>
          </p:nvPr>
        </p:nvPicPr>
        <p:blipFill>
          <a:blip r:embed="rId2" cstate="print"/>
          <a:stretch>
            <a:fillRect/>
          </a:stretch>
        </p:blipFill>
        <p:spPr>
          <a:xfrm>
            <a:off x="152400" y="1524000"/>
            <a:ext cx="8839200" cy="3192867"/>
          </a:xfrm>
        </p:spPr>
      </p:pic>
      <p:sp>
        <p:nvSpPr>
          <p:cNvPr id="8" name="TextBox 7"/>
          <p:cNvSpPr txBox="1"/>
          <p:nvPr/>
        </p:nvSpPr>
        <p:spPr>
          <a:xfrm>
            <a:off x="914400" y="4800600"/>
            <a:ext cx="2228495" cy="369332"/>
          </a:xfrm>
          <a:prstGeom prst="rect">
            <a:avLst/>
          </a:prstGeom>
          <a:noFill/>
        </p:spPr>
        <p:txBody>
          <a:bodyPr wrap="none" rtlCol="0">
            <a:spAutoFit/>
          </a:bodyPr>
          <a:lstStyle/>
          <a:p>
            <a:r>
              <a:rPr lang="en-US" dirty="0" smtClean="0"/>
              <a:t>flexor </a:t>
            </a:r>
            <a:r>
              <a:rPr lang="en-US" dirty="0" err="1" smtClean="0"/>
              <a:t>pollicus</a:t>
            </a:r>
            <a:r>
              <a:rPr lang="en-US" dirty="0" smtClean="0"/>
              <a:t> tendon</a:t>
            </a:r>
            <a:endParaRPr lang="en-US" dirty="0"/>
          </a:p>
        </p:txBody>
      </p:sp>
      <p:sp>
        <p:nvSpPr>
          <p:cNvPr id="9" name="TextBox 8"/>
          <p:cNvSpPr txBox="1"/>
          <p:nvPr/>
        </p:nvSpPr>
        <p:spPr>
          <a:xfrm>
            <a:off x="6248400" y="4800600"/>
            <a:ext cx="1262525" cy="369332"/>
          </a:xfrm>
          <a:prstGeom prst="rect">
            <a:avLst/>
          </a:prstGeom>
          <a:noFill/>
        </p:spPr>
        <p:txBody>
          <a:bodyPr wrap="none" rtlCol="0">
            <a:spAutoFit/>
          </a:bodyPr>
          <a:lstStyle/>
          <a:p>
            <a:r>
              <a:rPr lang="en-US" dirty="0" smtClean="0"/>
              <a:t>rotator cuff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Photoelectric Attenuation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a:t>
            </a:fld>
            <a:endParaRPr lang="en-US"/>
          </a:p>
        </p:txBody>
      </p:sp>
      <p:sp>
        <p:nvSpPr>
          <p:cNvPr id="6" name="Content Placeholder 5"/>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characteristic X-ray has low energy and is absorbed by tissue</a:t>
            </a:r>
          </a:p>
          <a:p>
            <a:r>
              <a:rPr lang="en-US" dirty="0" smtClean="0"/>
              <a:t>net result is that the incident X-ray is completely absorbed and does not reach the detector</a:t>
            </a:r>
            <a:endParaRPr lang="en-US" dirty="0"/>
          </a:p>
        </p:txBody>
      </p:sp>
      <p:pic>
        <p:nvPicPr>
          <p:cNvPr id="7" name="Picture 6" descr="xrayphotoelectric.png"/>
          <p:cNvPicPr>
            <a:picLocks noChangeAspect="1"/>
          </p:cNvPicPr>
          <p:nvPr/>
        </p:nvPicPr>
        <p:blipFill>
          <a:blip r:embed="rId3" cstate="print"/>
          <a:stretch>
            <a:fillRect/>
          </a:stretch>
        </p:blipFill>
        <p:spPr>
          <a:xfrm>
            <a:off x="0" y="762000"/>
            <a:ext cx="9144000" cy="34772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Photoelectric Attenuation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7</a:t>
            </a:fld>
            <a:endParaRPr lang="en-US"/>
          </a:p>
        </p:txBody>
      </p:sp>
      <p:sp>
        <p:nvSpPr>
          <p:cNvPr id="6" name="Content Placeholder 5"/>
          <p:cNvSpPr>
            <a:spLocks noGrp="1"/>
          </p:cNvSpPr>
          <p:nvPr>
            <p:ph sz="quarter" idx="1"/>
          </p:nvPr>
        </p:nvSpPr>
        <p:spPr/>
        <p:txBody>
          <a:bodyPr/>
          <a:lstStyle/>
          <a:p>
            <a:r>
              <a:rPr lang="en-US" dirty="0" smtClean="0"/>
              <a:t>probability of a photoelectric interaction </a:t>
            </a:r>
            <a:r>
              <a:rPr lang="en-US" dirty="0" err="1" smtClean="0"/>
              <a:t>P</a:t>
            </a:r>
            <a:r>
              <a:rPr lang="en-US" baseline="-25000" dirty="0" err="1" smtClean="0"/>
              <a:t>pe</a:t>
            </a:r>
            <a:r>
              <a:rPr lang="en-US" dirty="0" smtClean="0"/>
              <a:t> occurring is</a:t>
            </a:r>
            <a:endParaRPr lang="en-US" dirty="0"/>
          </a:p>
        </p:txBody>
      </p:sp>
      <p:graphicFrame>
        <p:nvGraphicFramePr>
          <p:cNvPr id="4098" name="Object 2"/>
          <p:cNvGraphicFramePr>
            <a:graphicFrameLocks noChangeAspect="1"/>
          </p:cNvGraphicFramePr>
          <p:nvPr/>
        </p:nvGraphicFramePr>
        <p:xfrm>
          <a:off x="2133600" y="2133600"/>
          <a:ext cx="4876800" cy="2336800"/>
        </p:xfrm>
        <a:graphic>
          <a:graphicData uri="http://schemas.openxmlformats.org/presentationml/2006/ole">
            <p:oleObj spid="_x0000_s4098" name="Equation" r:id="rId4" imgW="2438280" imgH="11682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Compton Scattering</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8</a:t>
            </a:fld>
            <a:endParaRPr lang="en-US"/>
          </a:p>
        </p:txBody>
      </p:sp>
      <p:sp>
        <p:nvSpPr>
          <p:cNvPr id="6" name="Content Placeholder 5"/>
          <p:cNvSpPr>
            <a:spLocks noGrp="1"/>
          </p:cNvSpPr>
          <p:nvPr>
            <p:ph sz="quarter" idx="1"/>
          </p:nvPr>
        </p:nvSpPr>
        <p:spPr/>
        <p:txBody>
          <a:bodyPr/>
          <a:lstStyle/>
          <a:p>
            <a:r>
              <a:rPr lang="en-US" dirty="0" smtClean="0"/>
              <a:t>a fraction of the incident X-ray energy is transferred to a loosely bound electron causing the electron to be ejected and the X-ray to be deflected</a:t>
            </a:r>
            <a:endParaRPr lang="en-US" dirty="0"/>
          </a:p>
        </p:txBody>
      </p:sp>
      <p:pic>
        <p:nvPicPr>
          <p:cNvPr id="7" name="Picture 6" descr="xraycompton.png"/>
          <p:cNvPicPr>
            <a:picLocks noChangeAspect="1"/>
          </p:cNvPicPr>
          <p:nvPr/>
        </p:nvPicPr>
        <p:blipFill>
          <a:blip r:embed="rId2" cstate="print"/>
          <a:stretch>
            <a:fillRect/>
          </a:stretch>
        </p:blipFill>
        <p:spPr>
          <a:xfrm>
            <a:off x="210095" y="2134009"/>
            <a:ext cx="8723810" cy="32761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X-Ray Attenuation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10/23/2012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9</a:t>
            </a:fld>
            <a:endParaRPr lang="en-US"/>
          </a:p>
        </p:txBody>
      </p:sp>
      <p:sp>
        <p:nvSpPr>
          <p:cNvPr id="6" name="Content Placeholder 5"/>
          <p:cNvSpPr>
            <a:spLocks noGrp="1"/>
          </p:cNvSpPr>
          <p:nvPr>
            <p:ph sz="quarter" idx="1"/>
          </p:nvPr>
        </p:nvSpPr>
        <p:spPr/>
        <p:txBody>
          <a:bodyPr/>
          <a:lstStyle/>
          <a:p>
            <a:r>
              <a:rPr lang="en-US" dirty="0" smtClean="0"/>
              <a:t>attenuation of X-ray through the body has been experimentally determined to be an exponential process</a:t>
            </a:r>
          </a:p>
          <a:p>
            <a:pPr lvl="1"/>
            <a:r>
              <a:rPr lang="en-US" dirty="0" smtClean="0"/>
              <a:t>number of X-rays, N, transmitted through tissue of thickness </a:t>
            </a:r>
            <a:r>
              <a:rPr lang="en-US" i="1" dirty="0" smtClean="0">
                <a:latin typeface="Times New Roman" pitchFamily="18" charset="0"/>
                <a:cs typeface="Times New Roman" pitchFamily="18" charset="0"/>
              </a:rPr>
              <a:t>x</a:t>
            </a:r>
            <a:endParaRPr lang="en-US" i="1" dirty="0">
              <a:latin typeface="Times New Roman" pitchFamily="18" charset="0"/>
              <a:cs typeface="Times New Roman" pitchFamily="18" charset="0"/>
            </a:endParaRPr>
          </a:p>
        </p:txBody>
      </p:sp>
      <p:graphicFrame>
        <p:nvGraphicFramePr>
          <p:cNvPr id="5122" name="Object 2"/>
          <p:cNvGraphicFramePr>
            <a:graphicFrameLocks noChangeAspect="1"/>
          </p:cNvGraphicFramePr>
          <p:nvPr/>
        </p:nvGraphicFramePr>
        <p:xfrm>
          <a:off x="2540000" y="2362200"/>
          <a:ext cx="4064000" cy="1879600"/>
        </p:xfrm>
        <a:graphic>
          <a:graphicData uri="http://schemas.openxmlformats.org/presentationml/2006/ole">
            <p:oleObj spid="_x0000_s5122" name="Equation" r:id="rId3" imgW="2031840" imgH="939600" progId="Equation.3">
              <p:embed/>
            </p:oleObj>
          </a:graphicData>
        </a:graphic>
      </p:graphicFrame>
      <p:graphicFrame>
        <p:nvGraphicFramePr>
          <p:cNvPr id="5123" name="Object 3"/>
          <p:cNvGraphicFramePr>
            <a:graphicFrameLocks noChangeAspect="1"/>
          </p:cNvGraphicFramePr>
          <p:nvPr/>
        </p:nvGraphicFramePr>
        <p:xfrm>
          <a:off x="2451100" y="4775200"/>
          <a:ext cx="4241800" cy="482600"/>
        </p:xfrm>
        <a:graphic>
          <a:graphicData uri="http://schemas.openxmlformats.org/presentationml/2006/ole">
            <p:oleObj spid="_x0000_s5123" name="Equation" r:id="rId4" imgW="2120760" imgH="241200" progId="Equation.3">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3869</TotalTime>
  <Words>3646</Words>
  <Application>Microsoft Office PowerPoint</Application>
  <PresentationFormat>On-screen Show (4:3)</PresentationFormat>
  <Paragraphs>527</Paragraphs>
  <Slides>57</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Origin</vt:lpstr>
      <vt:lpstr>Equation</vt:lpstr>
      <vt:lpstr>Microsoft Equation 3.0</vt:lpstr>
      <vt:lpstr>Medical Imaging</vt:lpstr>
      <vt:lpstr>The First Revolution: X-Ray Radiography</vt:lpstr>
      <vt:lpstr>X-Rays</vt:lpstr>
      <vt:lpstr>Generating X-Rays</vt:lpstr>
      <vt:lpstr>Interaction with Matter</vt:lpstr>
      <vt:lpstr>Photoelectric Attenuation</vt:lpstr>
      <vt:lpstr>Photoelectric Attenuation</vt:lpstr>
      <vt:lpstr>Compton Scattering</vt:lpstr>
      <vt:lpstr>X-Ray Attenuation</vt:lpstr>
      <vt:lpstr>X-Ray Attenuation</vt:lpstr>
      <vt:lpstr>Anti-Scatter Grids</vt:lpstr>
      <vt:lpstr>Anti-Scatter Grids</vt:lpstr>
      <vt:lpstr>Contrast Agents</vt:lpstr>
      <vt:lpstr>Contrast Agent</vt:lpstr>
      <vt:lpstr>Contrast Agents</vt:lpstr>
      <vt:lpstr>Hardware</vt:lpstr>
      <vt:lpstr>Hardware</vt:lpstr>
      <vt:lpstr>The Second Revolution: X-Ray CT</vt:lpstr>
      <vt:lpstr>Slide 19</vt:lpstr>
      <vt:lpstr>Slide 20</vt:lpstr>
      <vt:lpstr>Slide 21</vt:lpstr>
      <vt:lpstr>CT Images</vt:lpstr>
      <vt:lpstr>Numbers in a Box Puzzle</vt:lpstr>
      <vt:lpstr>Numbers in a Box Puzzle</vt:lpstr>
      <vt:lpstr>Numbers in a Box Puzzle</vt:lpstr>
      <vt:lpstr>Numbers in a Box Puzzle</vt:lpstr>
      <vt:lpstr>Numbers in a Box Puzzle</vt:lpstr>
      <vt:lpstr>Ultrasound</vt:lpstr>
      <vt:lpstr>Ultrasound Imaging</vt:lpstr>
      <vt:lpstr>Basic Principle of Ultrasound Imaging</vt:lpstr>
      <vt:lpstr>Characteristics</vt:lpstr>
      <vt:lpstr>Acoustic Properties of Tissue</vt:lpstr>
      <vt:lpstr>Acoustic Properties of Tissue</vt:lpstr>
      <vt:lpstr>Acoustic Properties of Tissue</vt:lpstr>
      <vt:lpstr>Acoustic Properties of Tissue</vt:lpstr>
      <vt:lpstr>Wave Reflection, Transmission, and Refraction</vt:lpstr>
      <vt:lpstr>Wave Reflection, Transmission, and Refraction</vt:lpstr>
      <vt:lpstr>Wave Reflection, Transmission, and Refraction</vt:lpstr>
      <vt:lpstr>Slide 39</vt:lpstr>
      <vt:lpstr>Wave Scattering</vt:lpstr>
      <vt:lpstr>Attenuation</vt:lpstr>
      <vt:lpstr>Single Element US Transducer</vt:lpstr>
      <vt:lpstr>Beam Geometry</vt:lpstr>
      <vt:lpstr>Beam Focusing</vt:lpstr>
      <vt:lpstr>Transducer Geometries: Linear Array</vt:lpstr>
      <vt:lpstr>Transducer Geometries: Phased Array</vt:lpstr>
      <vt:lpstr>Trans. Geometries: Multidimensional Array</vt:lpstr>
      <vt:lpstr>Scanning Modes: A-mode</vt:lpstr>
      <vt:lpstr>Scanning Modes: M-mode</vt:lpstr>
      <vt:lpstr>Scanning Modes: B-mode</vt:lpstr>
      <vt:lpstr>Scanning Modes: B-mode</vt:lpstr>
      <vt:lpstr>Doppler Ultrasound</vt:lpstr>
      <vt:lpstr>Doppler Ultrasound</vt:lpstr>
      <vt:lpstr>Doppler Ultrasound</vt:lpstr>
      <vt:lpstr>Applications: Needle Insertion</vt:lpstr>
      <vt:lpstr>Applications: Breast Imaging</vt:lpstr>
      <vt:lpstr>Applications: Musculosketal Imaging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02</dc:title>
  <dc:creator>mab</dc:creator>
  <cp:lastModifiedBy>burton</cp:lastModifiedBy>
  <cp:revision>65</cp:revision>
  <dcterms:created xsi:type="dcterms:W3CDTF">2011-01-07T01:27:12Z</dcterms:created>
  <dcterms:modified xsi:type="dcterms:W3CDTF">2012-10-24T03:56:36Z</dcterms:modified>
</cp:coreProperties>
</file>