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521" r:id="rId2"/>
    <p:sldId id="522" r:id="rId3"/>
    <p:sldId id="523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34" r:id="rId14"/>
    <p:sldId id="533" r:id="rId15"/>
    <p:sldId id="535" r:id="rId16"/>
    <p:sldId id="536" r:id="rId17"/>
    <p:sldId id="537" r:id="rId18"/>
    <p:sldId id="538" r:id="rId19"/>
    <p:sldId id="539" r:id="rId20"/>
    <p:sldId id="540" r:id="rId21"/>
    <p:sldId id="541" r:id="rId22"/>
    <p:sldId id="542" r:id="rId23"/>
    <p:sldId id="543" r:id="rId24"/>
    <p:sldId id="544" r:id="rId25"/>
    <p:sldId id="545" r:id="rId26"/>
    <p:sldId id="54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125" d="100"/>
          <a:sy n="125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4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B8DE410C-548C-4175-A52F-A7A6DEA1EC1F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96C-4657-42E4-BA8F-2F4F6816E90D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DCC5-ABBA-4500-9AB1-154014DA660B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619C9BC-6667-4703-9427-B203200B4749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08FE-5FDA-488B-9814-6E196D8A6300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2400" y="152400"/>
            <a:ext cx="8839200" cy="533400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8B83-1654-4051-B09A-2165CBE5FE3E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52400" y="152400"/>
            <a:ext cx="8839200" cy="533400"/>
          </a:xfrm>
          <a:prstGeom prst="rect">
            <a:avLst/>
          </a:prstGeom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2F4C-17BB-43F3-87CC-D5F9A27DF5B5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800-D427-4FE6-A63D-7627C8050503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4CD7-0505-4D04-83B9-C92B22514E0B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2B2F-5AB0-45F0-A353-28B725C9D3B3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AD71F2-79F5-4BBD-B8F3-A63A44006ACD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works.com/products/demos/image/watershed/ipexwatershed.html" TargetMode="External"/><Relationship Id="rId2" Type="http://schemas.openxmlformats.org/officeDocument/2006/relationships/hyperlink" Target="http://cmm.ensmp.fr/~beucher/wtshed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Region-Based Segmentation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basic idea</a:t>
            </a:r>
          </a:p>
          <a:p>
            <a:pPr lvl="1"/>
            <a:r>
              <a:rPr lang="en-US" dirty="0" smtClean="0"/>
              <a:t>divide image into zones of maximum homogeneity</a:t>
            </a:r>
          </a:p>
          <a:p>
            <a:pPr lvl="1"/>
            <a:r>
              <a:rPr lang="en-US" dirty="0" smtClean="0"/>
              <a:t>for some homogeneity measure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homogeneity can be computed based on</a:t>
            </a:r>
          </a:p>
          <a:p>
            <a:pPr lvl="1"/>
            <a:r>
              <a:rPr lang="en-US" dirty="0" smtClean="0"/>
              <a:t>intensity</a:t>
            </a:r>
          </a:p>
          <a:p>
            <a:pPr lvl="1"/>
            <a:r>
              <a:rPr lang="en-US" dirty="0" smtClean="0"/>
              <a:t>color (not usually applicable in medical imaging)</a:t>
            </a:r>
          </a:p>
          <a:p>
            <a:pPr lvl="1"/>
            <a:r>
              <a:rPr lang="en-US" dirty="0" smtClean="0"/>
              <a:t>texture</a:t>
            </a:r>
          </a:p>
          <a:p>
            <a:pPr lvl="1"/>
            <a:r>
              <a:rPr lang="en-US" dirty="0" smtClean="0"/>
              <a:t>shape</a:t>
            </a:r>
          </a:p>
          <a:p>
            <a:pPr lvl="1"/>
            <a:endParaRPr lang="en-US" dirty="0"/>
          </a:p>
        </p:txBody>
      </p:sp>
      <p:graphicFrame>
        <p:nvGraphicFramePr>
          <p:cNvPr id="178178" name="Object 2"/>
          <p:cNvGraphicFramePr>
            <a:graphicFrameLocks noChangeAspect="1"/>
          </p:cNvGraphicFramePr>
          <p:nvPr/>
        </p:nvGraphicFramePr>
        <p:xfrm>
          <a:off x="1358900" y="2374900"/>
          <a:ext cx="6426200" cy="1054100"/>
        </p:xfrm>
        <a:graphic>
          <a:graphicData uri="http://schemas.openxmlformats.org/presentationml/2006/ole">
            <p:oleObj spid="_x0000_s178178" name="Equation" r:id="rId3" imgW="321300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Watershed Segmentation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regions boundaries are the watersheds</a:t>
            </a:r>
          </a:p>
          <a:p>
            <a:r>
              <a:rPr lang="en-US" dirty="0" smtClean="0"/>
              <a:t>to find the watersheds</a:t>
            </a:r>
          </a:p>
          <a:p>
            <a:pPr lvl="1"/>
            <a:r>
              <a:rPr lang="en-US" dirty="0" smtClean="0"/>
              <a:t>fill the catchment basins with water starting from the local minima</a:t>
            </a:r>
          </a:p>
          <a:p>
            <a:pPr lvl="1"/>
            <a:r>
              <a:rPr lang="en-US" dirty="0" smtClean="0"/>
              <a:t>if two catchment basins would merge by adding a little more water then build a dam between the two basins</a:t>
            </a:r>
          </a:p>
          <a:p>
            <a:pPr lvl="2"/>
            <a:r>
              <a:rPr lang="en-US" dirty="0" smtClean="0"/>
              <a:t>the dams are the watersheds</a:t>
            </a:r>
            <a:endParaRPr lang="en-US" dirty="0"/>
          </a:p>
        </p:txBody>
      </p:sp>
      <p:pic>
        <p:nvPicPr>
          <p:cNvPr id="7" name="Picture 10" descr="fig4-1"/>
          <p:cNvPicPr>
            <a:picLocks noChangeAspect="1" noChangeArrowheads="1"/>
          </p:cNvPicPr>
          <p:nvPr/>
        </p:nvPicPr>
        <p:blipFill>
          <a:blip r:embed="rId2" cstate="print"/>
          <a:srcRect t="36128" r="8568"/>
          <a:stretch>
            <a:fillRect/>
          </a:stretch>
        </p:blipFill>
        <p:spPr bwMode="auto">
          <a:xfrm>
            <a:off x="0" y="3848100"/>
            <a:ext cx="4578350" cy="2195513"/>
          </a:xfrm>
          <a:prstGeom prst="rect">
            <a:avLst/>
          </a:prstGeom>
          <a:noFill/>
        </p:spPr>
      </p:pic>
      <p:pic>
        <p:nvPicPr>
          <p:cNvPr id="8" name="Picture 13" descr="fig4-2"/>
          <p:cNvPicPr>
            <a:picLocks noChangeAspect="1" noChangeArrowheads="1"/>
          </p:cNvPicPr>
          <p:nvPr/>
        </p:nvPicPr>
        <p:blipFill>
          <a:blip r:embed="rId3" cstate="print"/>
          <a:srcRect l="2470" r="8545" b="33907"/>
          <a:stretch>
            <a:fillRect/>
          </a:stretch>
        </p:blipFill>
        <p:spPr bwMode="auto">
          <a:xfrm>
            <a:off x="4541838" y="3817938"/>
            <a:ext cx="4602162" cy="2322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Watershed Segmentation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http://cmm.ensmp.fr/~beucher/wtshed.html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http://www.mathworks.com/products/demos/image/watershed/ipexwatershed.html</a:t>
            </a:r>
            <a:endParaRPr lang="en-US" dirty="0" smtClean="0"/>
          </a:p>
          <a:p>
            <a:r>
              <a:rPr lang="en-US" dirty="0" smtClean="0"/>
              <a:t>Jean </a:t>
            </a:r>
            <a:r>
              <a:rPr lang="en-US" dirty="0" err="1" smtClean="0"/>
              <a:t>Cousty</a:t>
            </a:r>
            <a:r>
              <a:rPr lang="en-US" dirty="0" smtClean="0"/>
              <a:t>, Gilles Bertrand, Laurent </a:t>
            </a:r>
            <a:r>
              <a:rPr lang="en-US" dirty="0" err="1" smtClean="0"/>
              <a:t>Najman</a:t>
            </a:r>
            <a:r>
              <a:rPr lang="en-US" dirty="0" smtClean="0"/>
              <a:t>, and Michel </a:t>
            </a:r>
            <a:r>
              <a:rPr lang="en-US" dirty="0" err="1" smtClean="0"/>
              <a:t>Couprie</a:t>
            </a:r>
            <a:r>
              <a:rPr lang="en-US" dirty="0" smtClean="0"/>
              <a:t>. Watershed Cuts: Minimum Spanning Forests and the Drop of Water Principle. IEEE Transactions on Pattern Analysis and Machine Intelligence. 31 (8). August 2009. pp. 1362–1374.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Segmentation via Non-rigid Registration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suppose that you have a contour (defined by a set of points) of a shape</a:t>
            </a:r>
          </a:p>
          <a:p>
            <a:pPr lvl="1"/>
            <a:r>
              <a:rPr lang="en-US" dirty="0" smtClean="0"/>
              <a:t>can we transfer the contour onto an image by finding the corresponding set of points on the image?</a:t>
            </a:r>
          </a:p>
          <a:p>
            <a:pPr lvl="1"/>
            <a:endParaRPr lang="en-US" dirty="0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2895600"/>
            <a:ext cx="68961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/>
              <a:t> corresponding control points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 functions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/>
              <a:t> such that</a:t>
            </a:r>
            <a:endParaRPr lang="en-US" dirty="0"/>
          </a:p>
        </p:txBody>
      </p:sp>
      <p:graphicFrame>
        <p:nvGraphicFramePr>
          <p:cNvPr id="199682" name="Object 2"/>
          <p:cNvGraphicFramePr>
            <a:graphicFrameLocks noChangeAspect="1"/>
          </p:cNvGraphicFramePr>
          <p:nvPr/>
        </p:nvGraphicFramePr>
        <p:xfrm>
          <a:off x="2870200" y="1600200"/>
          <a:ext cx="3403600" cy="527050"/>
        </p:xfrm>
        <a:graphic>
          <a:graphicData uri="http://schemas.openxmlformats.org/presentationml/2006/ole">
            <p:oleObj spid="_x0000_s199682" name="Equation" r:id="rId3" imgW="1701720" imgH="228600" progId="Equation.3">
              <p:embed/>
            </p:oleObj>
          </a:graphicData>
        </a:graphic>
      </p:graphicFrame>
      <p:graphicFrame>
        <p:nvGraphicFramePr>
          <p:cNvPr id="199683" name="Object 3"/>
          <p:cNvGraphicFramePr>
            <a:graphicFrameLocks noChangeAspect="1"/>
          </p:cNvGraphicFramePr>
          <p:nvPr/>
        </p:nvGraphicFramePr>
        <p:xfrm>
          <a:off x="3200400" y="3200400"/>
          <a:ext cx="3124200" cy="1054100"/>
        </p:xfrm>
        <a:graphic>
          <a:graphicData uri="http://schemas.openxmlformats.org/presentationml/2006/ole">
            <p:oleObj spid="_x0000_s199683" name="Equation" r:id="rId4" imgW="156204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Polynomial Transformation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might choose functions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/>
              <a:t> to be polynomials 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easy to solve in a least-squares way</a:t>
            </a:r>
            <a:endParaRPr lang="en-US" dirty="0"/>
          </a:p>
        </p:txBody>
      </p:sp>
      <p:graphicFrame>
        <p:nvGraphicFramePr>
          <p:cNvPr id="198660" name="Object 4"/>
          <p:cNvGraphicFramePr>
            <a:graphicFrameLocks noChangeAspect="1"/>
          </p:cNvGraphicFramePr>
          <p:nvPr/>
        </p:nvGraphicFramePr>
        <p:xfrm>
          <a:off x="1498600" y="1981200"/>
          <a:ext cx="6146800" cy="1230312"/>
        </p:xfrm>
        <a:graphic>
          <a:graphicData uri="http://schemas.openxmlformats.org/presentationml/2006/ole">
            <p:oleObj spid="_x0000_s198660" name="Equation" r:id="rId3" imgW="3073320" imgH="53316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Polynomial Transformation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 descr="I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2290" t="20831" r="33332" b="33332"/>
          <a:stretch>
            <a:fillRect/>
          </a:stretch>
        </p:blipFill>
        <p:spPr>
          <a:xfrm>
            <a:off x="304800" y="914400"/>
            <a:ext cx="2514600" cy="2514600"/>
          </a:xfrm>
        </p:spPr>
      </p:pic>
      <p:pic>
        <p:nvPicPr>
          <p:cNvPr id="8" name="Picture 7" descr="I3.png"/>
          <p:cNvPicPr>
            <a:picLocks noChangeAspect="1"/>
          </p:cNvPicPr>
          <p:nvPr/>
        </p:nvPicPr>
        <p:blipFill>
          <a:blip r:embed="rId3" cstate="print"/>
          <a:srcRect l="32323" t="20875" r="33299" b="33288"/>
          <a:stretch>
            <a:fillRect/>
          </a:stretch>
        </p:blipFill>
        <p:spPr>
          <a:xfrm>
            <a:off x="3314700" y="914400"/>
            <a:ext cx="2514600" cy="2514600"/>
          </a:xfrm>
          <a:prstGeom prst="rect">
            <a:avLst/>
          </a:prstGeom>
        </p:spPr>
      </p:pic>
      <p:pic>
        <p:nvPicPr>
          <p:cNvPr id="9" name="Picture 8" descr="I4.png"/>
          <p:cNvPicPr>
            <a:picLocks noChangeAspect="1"/>
          </p:cNvPicPr>
          <p:nvPr/>
        </p:nvPicPr>
        <p:blipFill>
          <a:blip r:embed="rId4" cstate="print"/>
          <a:srcRect l="32356" t="20918" r="33266" b="33245"/>
          <a:stretch>
            <a:fillRect/>
          </a:stretch>
        </p:blipFill>
        <p:spPr>
          <a:xfrm>
            <a:off x="6324600" y="914400"/>
            <a:ext cx="2514600" cy="2514600"/>
          </a:xfrm>
          <a:prstGeom prst="rect">
            <a:avLst/>
          </a:prstGeom>
        </p:spPr>
      </p:pic>
      <p:pic>
        <p:nvPicPr>
          <p:cNvPr id="10" name="Picture 9" descr="B2.png"/>
          <p:cNvPicPr>
            <a:picLocks noChangeAspect="1"/>
          </p:cNvPicPr>
          <p:nvPr/>
        </p:nvPicPr>
        <p:blipFill>
          <a:blip r:embed="rId5" cstate="print"/>
          <a:srcRect l="30207" t="18053" r="30207" b="30554"/>
          <a:stretch>
            <a:fillRect/>
          </a:stretch>
        </p:blipFill>
        <p:spPr>
          <a:xfrm>
            <a:off x="304800" y="3276600"/>
            <a:ext cx="2895600" cy="2819400"/>
          </a:xfrm>
          <a:prstGeom prst="rect">
            <a:avLst/>
          </a:prstGeom>
        </p:spPr>
      </p:pic>
      <p:pic>
        <p:nvPicPr>
          <p:cNvPr id="11" name="Picture 10" descr="B3.png"/>
          <p:cNvPicPr>
            <a:picLocks noChangeAspect="1"/>
          </p:cNvPicPr>
          <p:nvPr/>
        </p:nvPicPr>
        <p:blipFill>
          <a:blip r:embed="rId6" cstate="print"/>
          <a:srcRect l="26072" t="19486" r="26007" b="22176"/>
          <a:stretch>
            <a:fillRect/>
          </a:stretch>
        </p:blipFill>
        <p:spPr>
          <a:xfrm>
            <a:off x="2971800" y="3429000"/>
            <a:ext cx="3505200" cy="3200400"/>
          </a:xfrm>
          <a:prstGeom prst="rect">
            <a:avLst/>
          </a:prstGeom>
        </p:spPr>
      </p:pic>
      <p:pic>
        <p:nvPicPr>
          <p:cNvPr id="12" name="Picture 11" descr="B4.png"/>
          <p:cNvPicPr>
            <a:picLocks noChangeAspect="1"/>
          </p:cNvPicPr>
          <p:nvPr/>
        </p:nvPicPr>
        <p:blipFill>
          <a:blip r:embed="rId7" cstate="print"/>
          <a:srcRect l="36523" t="23696" r="30141" b="30467"/>
          <a:stretch>
            <a:fillRect/>
          </a:stretch>
        </p:blipFill>
        <p:spPr>
          <a:xfrm>
            <a:off x="6477000" y="3429000"/>
            <a:ext cx="24384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 Plate </a:t>
            </a:r>
            <a:r>
              <a:rPr lang="en-US" dirty="0" err="1" smtClean="0"/>
              <a:t>Spline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Goshtasby</a:t>
            </a:r>
            <a:r>
              <a:rPr lang="en-US" sz="1800" dirty="0" smtClean="0"/>
              <a:t>, IEEE Transactions on </a:t>
            </a:r>
            <a:r>
              <a:rPr lang="en-US" sz="1800" dirty="0" err="1" smtClean="0"/>
              <a:t>Geoscience</a:t>
            </a:r>
            <a:r>
              <a:rPr lang="en-US" sz="1800" dirty="0" smtClean="0"/>
              <a:t> and Remote Sensing, 26(1), Jan 1988.</a:t>
            </a:r>
            <a:endParaRPr lang="en-US" sz="1800" dirty="0"/>
          </a:p>
        </p:txBody>
      </p:sp>
      <p:pic>
        <p:nvPicPr>
          <p:cNvPr id="10" name="Content Placeholder 6" descr="rubbershe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05107"/>
            <a:ext cx="8839200" cy="47146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562600"/>
            <a:ext cx="259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undeformed</a:t>
            </a:r>
            <a:r>
              <a:rPr lang="en-US" dirty="0" smtClean="0">
                <a:solidFill>
                  <a:schemeClr val="bg1"/>
                </a:solidFill>
              </a:rPr>
              <a:t> rubber sheet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562600"/>
            <a:ext cx="396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deformed rubber sheet (pulled at edges)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 Plate </a:t>
            </a:r>
            <a:r>
              <a:rPr lang="en-US" dirty="0" err="1" smtClean="0"/>
              <a:t>Spline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using 20 control points</a:t>
            </a:r>
            <a:endParaRPr lang="en-US" sz="1800" dirty="0"/>
          </a:p>
        </p:txBody>
      </p:sp>
      <p:pic>
        <p:nvPicPr>
          <p:cNvPr id="11" name="Content Placeholder 6" descr="rubbershee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34368"/>
            <a:ext cx="8839200" cy="46940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5562600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thin plate </a:t>
            </a:r>
            <a:r>
              <a:rPr lang="en-US" dirty="0" err="1" smtClean="0">
                <a:solidFill>
                  <a:schemeClr val="bg1"/>
                </a:solidFill>
              </a:rPr>
              <a:t>spline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562600"/>
            <a:ext cx="22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polynomial (degree 2)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 Plate </a:t>
            </a:r>
            <a:r>
              <a:rPr lang="en-US" dirty="0" err="1" smtClean="0"/>
              <a:t>Splines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tp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4876800" cy="3657600"/>
          </a:xfrm>
          <a:prstGeom prst="rect">
            <a:avLst/>
          </a:prstGeom>
        </p:spPr>
      </p:pic>
      <p:pic>
        <p:nvPicPr>
          <p:cNvPr id="8" name="Picture 7" descr="tp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600200"/>
            <a:ext cx="487680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4876800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image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4876800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image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centrally located control points</a:t>
            </a:r>
            <a:endParaRPr lang="en-US" dirty="0"/>
          </a:p>
        </p:txBody>
      </p:sp>
      <p:pic>
        <p:nvPicPr>
          <p:cNvPr id="7" name="Picture 6" descr="controlpoin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7945" y="1524000"/>
            <a:ext cx="7068109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 Merging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possible approach</a:t>
            </a:r>
          </a:p>
          <a:p>
            <a:pPr lvl="1"/>
            <a:r>
              <a:rPr lang="en-US" dirty="0" smtClean="0"/>
              <a:t>assume every pixel is a region and merge pixels based on similarity</a:t>
            </a:r>
          </a:p>
          <a:p>
            <a:r>
              <a:rPr lang="en-US" dirty="0" smtClean="0"/>
              <a:t>alternatively</a:t>
            </a:r>
          </a:p>
          <a:p>
            <a:pPr lvl="1"/>
            <a:r>
              <a:rPr lang="en-US" dirty="0" err="1" smtClean="0"/>
              <a:t>oversegment</a:t>
            </a:r>
            <a:r>
              <a:rPr lang="en-US" dirty="0" smtClean="0"/>
              <a:t> the image into regions and merge regions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4944" y="3276600"/>
            <a:ext cx="705411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partition image into regions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form region adjacency graph (RAG)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for each region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consider its adjacent region and test for homogeneity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if                            then merge the regions and update the RAG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repeat step 3 until no regions are merged</a:t>
            </a:r>
            <a:endParaRPr lang="en-US" dirty="0"/>
          </a:p>
        </p:txBody>
      </p:sp>
      <p:graphicFrame>
        <p:nvGraphicFramePr>
          <p:cNvPr id="179202" name="Object 2"/>
          <p:cNvGraphicFramePr>
            <a:graphicFrameLocks noChangeAspect="1"/>
          </p:cNvGraphicFramePr>
          <p:nvPr/>
        </p:nvGraphicFramePr>
        <p:xfrm>
          <a:off x="2133600" y="4419600"/>
          <a:ext cx="1524000" cy="370417"/>
        </p:xfrm>
        <a:graphic>
          <a:graphicData uri="http://schemas.openxmlformats.org/presentationml/2006/ole">
            <p:oleObj spid="_x0000_s179202" name="Equation" r:id="rId3" imgW="114300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minustarge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600200"/>
            <a:ext cx="4876800" cy="3657600"/>
          </a:xfrm>
          <a:prstGeom prst="rect">
            <a:avLst/>
          </a:prstGeom>
        </p:spPr>
      </p:pic>
      <p:pic>
        <p:nvPicPr>
          <p:cNvPr id="8" name="Picture 7" descr="tp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487680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4876800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warped image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4876800"/>
            <a:ext cx="2729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 between warped</a:t>
            </a:r>
          </a:p>
          <a:p>
            <a:r>
              <a:rPr lang="en-US" dirty="0" smtClean="0"/>
              <a:t>and target images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control points located at periphery</a:t>
            </a:r>
            <a:endParaRPr lang="en-US" dirty="0"/>
          </a:p>
        </p:txBody>
      </p:sp>
      <p:pic>
        <p:nvPicPr>
          <p:cNvPr id="9" name="Content Placeholder 6" descr="controlpoin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7945" y="1524000"/>
            <a:ext cx="706811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minustarge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600200"/>
            <a:ext cx="4876800" cy="3657600"/>
          </a:xfrm>
          <a:prstGeom prst="rect">
            <a:avLst/>
          </a:prstGeom>
        </p:spPr>
      </p:pic>
      <p:pic>
        <p:nvPicPr>
          <p:cNvPr id="8" name="Picture 7" descr="tp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487680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6800" y="4876800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warped image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4876800"/>
            <a:ext cx="2729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 between warped</a:t>
            </a:r>
          </a:p>
          <a:p>
            <a:r>
              <a:rPr lang="en-US" dirty="0" smtClean="0"/>
              <a:t>and target images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8271" y="838200"/>
            <a:ext cx="414745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 Plate </a:t>
            </a:r>
            <a:r>
              <a:rPr lang="en-US" dirty="0" err="1" smtClean="0"/>
              <a:t>Spline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surface of an infinite plate loaded with point loads is called a surface </a:t>
            </a:r>
            <a:r>
              <a:rPr lang="en-US" dirty="0" err="1" smtClean="0"/>
              <a:t>spline</a:t>
            </a:r>
            <a:r>
              <a:rPr lang="en-US" dirty="0" smtClean="0"/>
              <a:t> and is given by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is the position of the </a:t>
            </a:r>
            <a:r>
              <a:rPr lang="en-US" dirty="0" err="1" smtClean="0"/>
              <a:t>j</a:t>
            </a:r>
            <a:r>
              <a:rPr lang="en-US" i="1" baseline="30000" dirty="0" err="1" smtClean="0"/>
              <a:t>th</a:t>
            </a:r>
            <a:r>
              <a:rPr lang="en-US" dirty="0" smtClean="0"/>
              <a:t> point load</a:t>
            </a:r>
            <a:endParaRPr lang="en-US" dirty="0"/>
          </a:p>
        </p:txBody>
      </p:sp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2235200" y="1981200"/>
          <a:ext cx="4673600" cy="1025525"/>
        </p:xfrm>
        <a:graphic>
          <a:graphicData uri="http://schemas.openxmlformats.org/presentationml/2006/ole">
            <p:oleObj spid="_x0000_s206850" name="Equation" r:id="rId3" imgW="2336760" imgH="444240" progId="Equation.3">
              <p:embed/>
            </p:oleObj>
          </a:graphicData>
        </a:graphic>
      </p:graphicFrame>
      <p:graphicFrame>
        <p:nvGraphicFramePr>
          <p:cNvPr id="206851" name="Object 3"/>
          <p:cNvGraphicFramePr>
            <a:graphicFrameLocks noChangeAspect="1"/>
          </p:cNvGraphicFramePr>
          <p:nvPr/>
        </p:nvGraphicFramePr>
        <p:xfrm>
          <a:off x="3098800" y="3352800"/>
          <a:ext cx="2946400" cy="614362"/>
        </p:xfrm>
        <a:graphic>
          <a:graphicData uri="http://schemas.openxmlformats.org/presentationml/2006/ole">
            <p:oleObj spid="_x0000_s206851" name="Equation" r:id="rId4" imgW="1473120" imgH="26640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 Plate </a:t>
            </a:r>
            <a:r>
              <a:rPr lang="en-US" dirty="0" err="1" smtClean="0"/>
              <a:t>Spline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coefficients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/>
              <a:t> must meet certain constraints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constraints are related to the original integral equation that the thin plate </a:t>
            </a:r>
            <a:r>
              <a:rPr lang="en-US" dirty="0" err="1" smtClean="0"/>
              <a:t>spline</a:t>
            </a:r>
            <a:r>
              <a:rPr lang="en-US" dirty="0" smtClean="0"/>
              <a:t> minimizes </a:t>
            </a:r>
            <a:endParaRPr lang="en-US" dirty="0"/>
          </a:p>
        </p:txBody>
      </p:sp>
      <p:graphicFrame>
        <p:nvGraphicFramePr>
          <p:cNvPr id="207874" name="Object 2"/>
          <p:cNvGraphicFramePr>
            <a:graphicFrameLocks noChangeAspect="1"/>
          </p:cNvGraphicFramePr>
          <p:nvPr/>
        </p:nvGraphicFramePr>
        <p:xfrm>
          <a:off x="3822700" y="1524000"/>
          <a:ext cx="1498600" cy="3192463"/>
        </p:xfrm>
        <a:graphic>
          <a:graphicData uri="http://schemas.openxmlformats.org/presentationml/2006/ole">
            <p:oleObj spid="_x0000_s207874" name="Equation" r:id="rId3" imgW="749160" imgH="1384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 Plate </a:t>
            </a:r>
            <a:r>
              <a:rPr lang="en-US" dirty="0" err="1" smtClean="0"/>
              <a:t>Spline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by choosing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2527300" y="633413"/>
          <a:ext cx="4089400" cy="2109787"/>
        </p:xfrm>
        <a:graphic>
          <a:graphicData uri="http://schemas.openxmlformats.org/presentationml/2006/ole">
            <p:oleObj spid="_x0000_s208898" name="Equation" r:id="rId3" imgW="2044440" imgH="914400" progId="Equation.3">
              <p:embed/>
            </p:oleObj>
          </a:graphicData>
        </a:graphic>
      </p:graphicFrame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482600" y="3124200"/>
          <a:ext cx="1498600" cy="3192463"/>
        </p:xfrm>
        <a:graphic>
          <a:graphicData uri="http://schemas.openxmlformats.org/presentationml/2006/ole">
            <p:oleObj spid="_x0000_s208900" name="Equation" r:id="rId4" imgW="749160" imgH="1384200" progId="Equation.3">
              <p:embed/>
            </p:oleObj>
          </a:graphicData>
        </a:graphic>
      </p:graphicFrame>
      <p:graphicFrame>
        <p:nvGraphicFramePr>
          <p:cNvPr id="208901" name="Object 5"/>
          <p:cNvGraphicFramePr>
            <a:graphicFrameLocks noChangeAspect="1"/>
          </p:cNvGraphicFramePr>
          <p:nvPr/>
        </p:nvGraphicFramePr>
        <p:xfrm>
          <a:off x="2362200" y="3124200"/>
          <a:ext cx="1524000" cy="3192463"/>
        </p:xfrm>
        <a:graphic>
          <a:graphicData uri="http://schemas.openxmlformats.org/presentationml/2006/ole">
            <p:oleObj spid="_x0000_s208901" name="Equation" r:id="rId5" imgW="761760" imgH="13842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6311" y="2819400"/>
            <a:ext cx="4360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and imposing the </a:t>
            </a:r>
            <a:r>
              <a:rPr lang="en-US" sz="2800" dirty="0" smtClean="0"/>
              <a:t>constraints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83511" y="4495800"/>
            <a:ext cx="436638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we can solve a linear system of</a:t>
            </a:r>
          </a:p>
          <a:p>
            <a:r>
              <a:rPr lang="en-US" sz="2600" dirty="0" smtClean="0"/>
              <a:t>equations to compute the</a:t>
            </a:r>
          </a:p>
          <a:p>
            <a:r>
              <a:rPr lang="en-US" sz="2600" dirty="0" smtClean="0"/>
              <a:t>thin plate </a:t>
            </a:r>
            <a:r>
              <a:rPr lang="en-US" sz="2600" dirty="0" err="1" smtClean="0"/>
              <a:t>spline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 Merging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simple homogeneity test</a:t>
            </a:r>
          </a:p>
          <a:p>
            <a:pPr lvl="1"/>
            <a:r>
              <a:rPr lang="en-US" dirty="0" smtClean="0"/>
              <a:t>compare mean region intensities and merge if the intensities are within a threshold distance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has the same problems as other threshold approaches</a:t>
            </a:r>
            <a:endParaRPr lang="en-US" dirty="0"/>
          </a:p>
        </p:txBody>
      </p:sp>
      <p:graphicFrame>
        <p:nvGraphicFramePr>
          <p:cNvPr id="180226" name="Object 2"/>
          <p:cNvGraphicFramePr>
            <a:graphicFrameLocks noChangeAspect="1"/>
          </p:cNvGraphicFramePr>
          <p:nvPr/>
        </p:nvGraphicFramePr>
        <p:xfrm>
          <a:off x="1600200" y="2257425"/>
          <a:ext cx="5943600" cy="1171575"/>
        </p:xfrm>
        <a:graphic>
          <a:graphicData uri="http://schemas.openxmlformats.org/presentationml/2006/ole">
            <p:oleObj spid="_x0000_s180226" name="Equation" r:id="rId3" imgW="297180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 Merging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homogeneity test as hypothesis testing</a:t>
            </a:r>
          </a:p>
          <a:p>
            <a:pPr lvl="1"/>
            <a:r>
              <a:rPr lang="en-US" dirty="0" smtClean="0"/>
              <a:t>assume or estimate a statistical distribution of the pixel intensities over a region and use a statistical hypothesis test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: Both regions are the same (the pixel intensities come from the same distribution)</a:t>
            </a:r>
          </a:p>
          <a:p>
            <a:pPr lvl="1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: Both regions are different (the pixel intensities come from different distributions)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 Merging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homogeneity test as hypothesis testing example</a:t>
            </a:r>
          </a:p>
          <a:p>
            <a:pPr lvl="1"/>
            <a:r>
              <a:rPr lang="en-US" dirty="0" smtClean="0"/>
              <a:t>if we assume that pixel intensities are Gaussian distributed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we assume pixel intensities are independent then the joint probability density under the null hypothesis is</a:t>
            </a:r>
            <a:endParaRPr lang="en-US" dirty="0"/>
          </a:p>
        </p:txBody>
      </p:sp>
      <p:graphicFrame>
        <p:nvGraphicFramePr>
          <p:cNvPr id="181250" name="Object 2"/>
          <p:cNvGraphicFramePr>
            <a:graphicFrameLocks noChangeAspect="1"/>
          </p:cNvGraphicFramePr>
          <p:nvPr/>
        </p:nvGraphicFramePr>
        <p:xfrm>
          <a:off x="1600200" y="1905000"/>
          <a:ext cx="5943600" cy="1112838"/>
        </p:xfrm>
        <a:graphic>
          <a:graphicData uri="http://schemas.openxmlformats.org/presentationml/2006/ole">
            <p:oleObj spid="_x0000_s181250" name="Equation" r:id="rId3" imgW="2971800" imgH="482400" progId="Equation.3">
              <p:embed/>
            </p:oleObj>
          </a:graphicData>
        </a:graphic>
      </p:graphicFrame>
      <p:graphicFrame>
        <p:nvGraphicFramePr>
          <p:cNvPr id="181251" name="Object 3"/>
          <p:cNvGraphicFramePr>
            <a:graphicFrameLocks noChangeAspect="1"/>
          </p:cNvGraphicFramePr>
          <p:nvPr/>
        </p:nvGraphicFramePr>
        <p:xfrm>
          <a:off x="1676400" y="4416425"/>
          <a:ext cx="5638800" cy="966788"/>
        </p:xfrm>
        <a:graphic>
          <a:graphicData uri="http://schemas.openxmlformats.org/presentationml/2006/ole">
            <p:oleObj spid="_x0000_s181251" name="Equation" r:id="rId4" imgW="281916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 Merging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homogeneity test as hypothesis testing example (cont)</a:t>
            </a:r>
          </a:p>
          <a:p>
            <a:pPr lvl="1"/>
            <a:r>
              <a:rPr lang="en-US" dirty="0" smtClean="0"/>
              <a:t>if we assume pixel intensities are independent then the joint probability density under the null hypothesis is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the likelihood ratio is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is below a threshold value then merge the two regions</a:t>
            </a:r>
            <a:endParaRPr lang="en-US" dirty="0"/>
          </a:p>
        </p:txBody>
      </p:sp>
      <p:graphicFrame>
        <p:nvGraphicFramePr>
          <p:cNvPr id="181251" name="Object 3"/>
          <p:cNvGraphicFramePr>
            <a:graphicFrameLocks noChangeAspect="1"/>
          </p:cNvGraphicFramePr>
          <p:nvPr/>
        </p:nvGraphicFramePr>
        <p:xfrm>
          <a:off x="203200" y="2209800"/>
          <a:ext cx="8737600" cy="1025525"/>
        </p:xfrm>
        <a:graphic>
          <a:graphicData uri="http://schemas.openxmlformats.org/presentationml/2006/ole">
            <p:oleObj spid="_x0000_s182275" name="Equation" r:id="rId3" imgW="4368600" imgH="444240" progId="Equation.3">
              <p:embed/>
            </p:oleObj>
          </a:graphicData>
        </a:graphic>
      </p:graphicFrame>
      <p:graphicFrame>
        <p:nvGraphicFramePr>
          <p:cNvPr id="182276" name="Object 3"/>
          <p:cNvGraphicFramePr>
            <a:graphicFrameLocks noChangeAspect="1"/>
          </p:cNvGraphicFramePr>
          <p:nvPr/>
        </p:nvGraphicFramePr>
        <p:xfrm>
          <a:off x="2527300" y="3843338"/>
          <a:ext cx="4495800" cy="1112837"/>
        </p:xfrm>
        <a:graphic>
          <a:graphicData uri="http://schemas.openxmlformats.org/presentationml/2006/ole">
            <p:oleObj spid="_x0000_s182276" name="Equation" r:id="rId4" imgW="224784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Watershed Segmentation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topographic map of High Park</a:t>
            </a:r>
            <a:endParaRPr lang="en-US" dirty="0"/>
          </a:p>
        </p:txBody>
      </p:sp>
      <p:pic>
        <p:nvPicPr>
          <p:cNvPr id="7" name="Picture 6" descr="topo_high_p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343" y="1447800"/>
            <a:ext cx="5581313" cy="49465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Watershed Segmentation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watershed segmentation models the image as a topographic landscape with the pixel intensities representing elevation</a:t>
            </a:r>
          </a:p>
          <a:p>
            <a:r>
              <a:rPr lang="en-US" dirty="0" smtClean="0"/>
              <a:t>there are 3 kinds of points</a:t>
            </a:r>
          </a:p>
          <a:p>
            <a:pPr lvl="1"/>
            <a:r>
              <a:rPr lang="en-US" dirty="0" smtClean="0"/>
              <a:t>local minima</a:t>
            </a:r>
          </a:p>
          <a:p>
            <a:pPr lvl="1"/>
            <a:r>
              <a:rPr lang="en-US" dirty="0" smtClean="0"/>
              <a:t>points where a drop of water would fall to a single local minima</a:t>
            </a:r>
          </a:p>
          <a:p>
            <a:pPr lvl="2"/>
            <a:r>
              <a:rPr lang="en-US" dirty="0" smtClean="0"/>
              <a:t>“catchment basins”</a:t>
            </a:r>
          </a:p>
          <a:p>
            <a:pPr lvl="1"/>
            <a:r>
              <a:rPr lang="en-US" dirty="0" smtClean="0"/>
              <a:t>points where a drop of water would be equally likely to fall into more than one minima</a:t>
            </a:r>
          </a:p>
          <a:p>
            <a:pPr lvl="2"/>
            <a:r>
              <a:rPr lang="en-US" dirty="0" smtClean="0"/>
              <a:t>“watersheds”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Watershed Segmentation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CA0A33-8D6A-4020-BA1F-B65AE94B6184}" type="datetime1">
              <a:rPr lang="en-US" smtClean="0"/>
              <a:pPr algn="r"/>
              <a:t>11/11/2012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6" descr="img006"/>
          <p:cNvPicPr>
            <a:picLocks noChangeAspect="1" noChangeArrowheads="1"/>
          </p:cNvPicPr>
          <p:nvPr/>
        </p:nvPicPr>
        <p:blipFill>
          <a:blip r:embed="rId2" cstate="print"/>
          <a:srcRect l="696" t="1389" b="1389"/>
          <a:stretch>
            <a:fillRect/>
          </a:stretch>
        </p:blipFill>
        <p:spPr bwMode="auto">
          <a:xfrm>
            <a:off x="658378" y="1066800"/>
            <a:ext cx="7827244" cy="53340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5277</TotalTime>
  <Words>666</Words>
  <Application>Microsoft Office PowerPoint</Application>
  <PresentationFormat>On-screen Show (4:3)</PresentationFormat>
  <Paragraphs>166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Origin</vt:lpstr>
      <vt:lpstr>Equation</vt:lpstr>
      <vt:lpstr>Microsoft Equation 3.0</vt:lpstr>
      <vt:lpstr>Region-Based Segmentation</vt:lpstr>
      <vt:lpstr>Region Merging</vt:lpstr>
      <vt:lpstr>Region Merging</vt:lpstr>
      <vt:lpstr>Region Merging</vt:lpstr>
      <vt:lpstr>Region Merging</vt:lpstr>
      <vt:lpstr>Region Merging</vt:lpstr>
      <vt:lpstr>Watershed Segmentation</vt:lpstr>
      <vt:lpstr>Watershed Segmentation</vt:lpstr>
      <vt:lpstr>Watershed Segmentation</vt:lpstr>
      <vt:lpstr>Watershed Segmentation</vt:lpstr>
      <vt:lpstr>Watershed Segmentation</vt:lpstr>
      <vt:lpstr>Segmentation via Non-rigid Registration</vt:lpstr>
      <vt:lpstr>Slide 13</vt:lpstr>
      <vt:lpstr>Polynomial Transformation</vt:lpstr>
      <vt:lpstr>Polynomial Transformation</vt:lpstr>
      <vt:lpstr>Thin Plate Spline</vt:lpstr>
      <vt:lpstr>Thin Plate Spline</vt:lpstr>
      <vt:lpstr>Thin Plate Splines</vt:lpstr>
      <vt:lpstr>Slide 19</vt:lpstr>
      <vt:lpstr>Slide 20</vt:lpstr>
      <vt:lpstr>Slide 21</vt:lpstr>
      <vt:lpstr>Slide 22</vt:lpstr>
      <vt:lpstr>Slide 23</vt:lpstr>
      <vt:lpstr>Thin Plate Spline</vt:lpstr>
      <vt:lpstr>Thin Plate Spline</vt:lpstr>
      <vt:lpstr>Thin Plate Spline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burton</cp:lastModifiedBy>
  <cp:revision>75</cp:revision>
  <dcterms:created xsi:type="dcterms:W3CDTF">2011-01-07T01:27:12Z</dcterms:created>
  <dcterms:modified xsi:type="dcterms:W3CDTF">2012-11-12T03:17:39Z</dcterms:modified>
</cp:coreProperties>
</file>