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497" r:id="rId2"/>
    <p:sldId id="498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506" r:id="rId11"/>
    <p:sldId id="508" r:id="rId12"/>
    <p:sldId id="509" r:id="rId13"/>
    <p:sldId id="510" r:id="rId14"/>
    <p:sldId id="511" r:id="rId15"/>
    <p:sldId id="512" r:id="rId16"/>
    <p:sldId id="513" r:id="rId17"/>
    <p:sldId id="514" r:id="rId18"/>
    <p:sldId id="515" r:id="rId19"/>
    <p:sldId id="516" r:id="rId20"/>
    <p:sldId id="517" r:id="rId21"/>
    <p:sldId id="518" r:id="rId22"/>
    <p:sldId id="519" r:id="rId23"/>
    <p:sldId id="52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152400" y="152400"/>
            <a:ext cx="8839200" cy="533400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152400" y="152400"/>
            <a:ext cx="8839200" cy="533400"/>
          </a:xfrm>
          <a:prstGeom prst="rect">
            <a:avLst/>
          </a:prstGeom>
        </p:spPr>
        <p:txBody>
          <a:bodyPr vert="horz" anchor="b" anchorCtr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8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John F. Canny 1986</a:t>
            </a:r>
          </a:p>
          <a:p>
            <a:r>
              <a:rPr lang="en-US" dirty="0" smtClean="0"/>
              <a:t>aims to meet several criteria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low error rate</a:t>
            </a:r>
          </a:p>
          <a:p>
            <a:pPr marL="1005840" lvl="2" indent="-457200"/>
            <a:r>
              <a:rPr lang="en-US" dirty="0" smtClean="0"/>
              <a:t>edges should not be missed and detector should not respond to non-edges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good localization</a:t>
            </a:r>
          </a:p>
          <a:p>
            <a:pPr marL="1005840" lvl="2" indent="-457200"/>
            <a:r>
              <a:rPr lang="en-US" dirty="0" smtClean="0"/>
              <a:t>detected edge locations should be as close as possible to actual edge locations</a:t>
            </a:r>
          </a:p>
          <a:p>
            <a:pPr marL="731520" lvl="1" indent="-457200">
              <a:buFont typeface="+mj-lt"/>
              <a:buAutoNum type="arabicPeriod"/>
            </a:pPr>
            <a:r>
              <a:rPr lang="en-US" dirty="0" smtClean="0"/>
              <a:t>minimal response</a:t>
            </a:r>
          </a:p>
          <a:p>
            <a:pPr marL="1005840" lvl="2" indent="-457200"/>
            <a:r>
              <a:rPr lang="en-US" dirty="0" smtClean="0"/>
              <a:t>one response per edge (no fat or double edges)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example: finding a square of known size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36576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true location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run an edge detector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possible square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421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accumulate the possible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14600" y="1371600"/>
            <a:ext cx="13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accumulator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possible square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accumulate the possible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1371600"/>
            <a:ext cx="13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accumulator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possible square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accumulate the possible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4600" y="1371600"/>
            <a:ext cx="13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accumulator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possible square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421959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accumulate the possible center locations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23744" y="1828800"/>
          <a:ext cx="384048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53200" y="3429000"/>
            <a:ext cx="19030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maximum value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=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estimated location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1371600"/>
            <a:ext cx="13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accumulator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gradient magnitude for edge detection</a:t>
            </a:r>
          </a:p>
          <a:p>
            <a:pPr lvl="1"/>
            <a:r>
              <a:rPr lang="en-US" dirty="0" smtClean="0"/>
              <a:t>e.g., one of the first derivative kernels</a:t>
            </a:r>
          </a:p>
          <a:p>
            <a:pPr lvl="1"/>
            <a:r>
              <a:rPr lang="en-US" dirty="0" smtClean="0"/>
              <a:t>sensitive to image noise</a:t>
            </a:r>
          </a:p>
          <a:p>
            <a:r>
              <a:rPr lang="en-US" dirty="0" smtClean="0"/>
              <a:t>input image is smoothed slightly to reduce image noise</a:t>
            </a:r>
          </a:p>
          <a:p>
            <a:r>
              <a:rPr lang="en-US" dirty="0" smtClean="0"/>
              <a:t>smoothing can be accomplished using an appropriate filter</a:t>
            </a:r>
          </a:p>
        </p:txBody>
      </p:sp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3848100" y="3505200"/>
          <a:ext cx="1447800" cy="1636713"/>
        </p:xfrm>
        <a:graphic>
          <a:graphicData uri="http://schemas.openxmlformats.org/presentationml/2006/ole">
            <p:oleObj spid="_x0000_s141314" name="Equation" r:id="rId3" imgW="723600" imgH="71100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77125" y="5334000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 filter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parametric shapes the accumulation is done in the parameter space</a:t>
            </a:r>
          </a:p>
          <a:p>
            <a:pPr lvl="1"/>
            <a:r>
              <a:rPr lang="en-US" dirty="0" smtClean="0"/>
              <a:t>consider a line given by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8" name="Picture 7" descr="hough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133600"/>
            <a:ext cx="5486400" cy="4114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934200" y="27432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= 0.5</a:t>
            </a:r>
            <a:r>
              <a:rPr lang="en-US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lines passing through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(2, 2)</a:t>
            </a:r>
            <a:r>
              <a:rPr lang="en-US" dirty="0" smtClean="0"/>
              <a:t> have the form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similarly, all </a:t>
            </a:r>
            <a:r>
              <a:rPr lang="en-US" dirty="0" smtClean="0"/>
              <a:t>lines passing through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(4, 3)</a:t>
            </a:r>
            <a:r>
              <a:rPr lang="en-US" dirty="0" smtClean="0"/>
              <a:t> </a:t>
            </a:r>
            <a:r>
              <a:rPr lang="en-US" dirty="0" smtClean="0"/>
              <a:t>have the </a:t>
            </a:r>
            <a:r>
              <a:rPr lang="en-US" dirty="0" smtClean="0"/>
              <a:t>form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similarly, all lines passing through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(6, 4)</a:t>
            </a:r>
            <a:r>
              <a:rPr lang="en-US" dirty="0" smtClean="0"/>
              <a:t> </a:t>
            </a:r>
            <a:r>
              <a:rPr lang="en-US" dirty="0" smtClean="0"/>
              <a:t>have the </a:t>
            </a:r>
            <a:r>
              <a:rPr lang="en-US" dirty="0" smtClean="0"/>
              <a:t>form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i.e., each point in image space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dirty="0" smtClean="0"/>
              <a:t> is a line in the parameter space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kq</a:t>
            </a: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46434" name="Object 2"/>
          <p:cNvGraphicFramePr>
            <a:graphicFrameLocks noChangeAspect="1"/>
          </p:cNvGraphicFramePr>
          <p:nvPr/>
        </p:nvGraphicFramePr>
        <p:xfrm>
          <a:off x="2794000" y="1524000"/>
          <a:ext cx="3556000" cy="468313"/>
        </p:xfrm>
        <a:graphic>
          <a:graphicData uri="http://schemas.openxmlformats.org/presentationml/2006/ole">
            <p:oleObj spid="_x0000_s146434" name="Equation" r:id="rId3" imgW="1777680" imgH="203040" progId="Equation.3">
              <p:embed/>
            </p:oleObj>
          </a:graphicData>
        </a:graphic>
      </p:graphicFrame>
      <p:graphicFrame>
        <p:nvGraphicFramePr>
          <p:cNvPr id="146435" name="Object 3"/>
          <p:cNvGraphicFramePr>
            <a:graphicFrameLocks noChangeAspect="1"/>
          </p:cNvGraphicFramePr>
          <p:nvPr/>
        </p:nvGraphicFramePr>
        <p:xfrm>
          <a:off x="2781300" y="2960688"/>
          <a:ext cx="3581400" cy="468312"/>
        </p:xfrm>
        <a:graphic>
          <a:graphicData uri="http://schemas.openxmlformats.org/presentationml/2006/ole">
            <p:oleObj spid="_x0000_s146435" name="Equation" r:id="rId4" imgW="1790640" imgH="203040" progId="Equation.3">
              <p:embed/>
            </p:oleObj>
          </a:graphicData>
        </a:graphic>
      </p:graphicFrame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2768600" y="4419600"/>
          <a:ext cx="3606800" cy="468312"/>
        </p:xfrm>
        <a:graphic>
          <a:graphicData uri="http://schemas.openxmlformats.org/presentationml/2006/ole">
            <p:oleObj spid="_x0000_s146436" name="Equation" r:id="rId5" imgW="1803240" imgH="20304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intersection point of the lines in the parameter space corresponds to the line in image space</a:t>
            </a:r>
            <a:endParaRPr lang="en-US" dirty="0"/>
          </a:p>
        </p:txBody>
      </p:sp>
      <p:pic>
        <p:nvPicPr>
          <p:cNvPr id="7" name="Picture 6" descr="hough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1981200"/>
            <a:ext cx="5486400" cy="4114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00400" y="3244334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(0.5, 1)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11/7/2012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perform the accumulation we need to </a:t>
            </a:r>
            <a:r>
              <a:rPr lang="en-US" dirty="0" err="1" smtClean="0"/>
              <a:t>discretize</a:t>
            </a:r>
            <a:r>
              <a:rPr lang="en-US" dirty="0" smtClean="0"/>
              <a:t> the parameter space</a:t>
            </a:r>
          </a:p>
          <a:p>
            <a:pPr lvl="1"/>
            <a:r>
              <a:rPr lang="en-US" dirty="0" smtClean="0"/>
              <a:t>a careful choice of the parameterization is needed</a:t>
            </a:r>
          </a:p>
          <a:p>
            <a:r>
              <a:rPr lang="en-US" dirty="0" smtClean="0"/>
              <a:t>our line example is a poor parameterization because the range of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/>
              <a:t>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(-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  <a:sym typeface="Symbol"/>
              </a:rPr>
              <a:t>)</a:t>
            </a:r>
            <a:r>
              <a:rPr lang="en-US" dirty="0" smtClean="0">
                <a:sym typeface="Symbol"/>
              </a:rPr>
              <a:t> </a:t>
            </a:r>
          </a:p>
          <a:p>
            <a:pPr lvl="1"/>
            <a:r>
              <a:rPr lang="en-US" dirty="0" smtClean="0">
                <a:sym typeface="Symbol"/>
              </a:rPr>
              <a:t>instead use</a:t>
            </a:r>
            <a:endParaRPr lang="en-US" dirty="0"/>
          </a:p>
        </p:txBody>
      </p:sp>
      <p:graphicFrame>
        <p:nvGraphicFramePr>
          <p:cNvPr id="147458" name="Object 2"/>
          <p:cNvGraphicFramePr>
            <a:graphicFrameLocks noChangeAspect="1"/>
          </p:cNvGraphicFramePr>
          <p:nvPr/>
        </p:nvGraphicFramePr>
        <p:xfrm>
          <a:off x="685800" y="3581400"/>
          <a:ext cx="5969000" cy="1990725"/>
        </p:xfrm>
        <a:graphic>
          <a:graphicData uri="http://schemas.openxmlformats.org/presentationml/2006/ole">
            <p:oleObj spid="_x0000_s147458" name="Equation" r:id="rId3" imgW="2984400" imgH="863280" progId="Equation.3">
              <p:embed/>
            </p:oleObj>
          </a:graphicData>
        </a:graphic>
      </p:graphicFrame>
      <p:pic>
        <p:nvPicPr>
          <p:cNvPr id="147460" name="Picture 4" descr="File:R theta lin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4495800"/>
            <a:ext cx="2705100" cy="2276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Gaussian filter of size 5</a:t>
            </a:r>
            <a:endParaRPr lang="en-US" dirty="0"/>
          </a:p>
        </p:txBody>
      </p:sp>
      <p:graphicFrame>
        <p:nvGraphicFramePr>
          <p:cNvPr id="142338" name="Object 2"/>
          <p:cNvGraphicFramePr>
            <a:graphicFrameLocks noChangeAspect="1"/>
          </p:cNvGraphicFramePr>
          <p:nvPr/>
        </p:nvGraphicFramePr>
        <p:xfrm>
          <a:off x="3009900" y="2113756"/>
          <a:ext cx="3124200" cy="2630487"/>
        </p:xfrm>
        <a:graphic>
          <a:graphicData uri="http://schemas.openxmlformats.org/presentationml/2006/ole">
            <p:oleObj spid="_x0000_s142338" name="Equation" r:id="rId3" imgW="1562040" imgH="1143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smoothing, the gradient magnitude and direction are found</a:t>
            </a:r>
            <a:endParaRPr lang="en-US" dirty="0"/>
          </a:p>
        </p:txBody>
      </p:sp>
      <p:graphicFrame>
        <p:nvGraphicFramePr>
          <p:cNvPr id="143362" name="Object 2"/>
          <p:cNvGraphicFramePr>
            <a:graphicFrameLocks noChangeAspect="1"/>
          </p:cNvGraphicFramePr>
          <p:nvPr/>
        </p:nvGraphicFramePr>
        <p:xfrm>
          <a:off x="1841500" y="1600200"/>
          <a:ext cx="2413000" cy="1636713"/>
        </p:xfrm>
        <a:graphic>
          <a:graphicData uri="http://schemas.openxmlformats.org/presentationml/2006/ole">
            <p:oleObj spid="_x0000_s143362" name="Equation" r:id="rId3" imgW="1206360" imgH="711000" progId="Equation.3">
              <p:embed/>
            </p:oleObj>
          </a:graphicData>
        </a:graphic>
      </p:graphicFrame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4800600" y="1600200"/>
          <a:ext cx="2565400" cy="1636713"/>
        </p:xfrm>
        <a:graphic>
          <a:graphicData uri="http://schemas.openxmlformats.org/presentationml/2006/ole">
            <p:oleObj spid="_x0000_s143363" name="Equation" r:id="rId4" imgW="1282680" imgH="711000" progId="Equation.3">
              <p:embed/>
            </p:oleObj>
          </a:graphicData>
        </a:graphic>
      </p:graphicFrame>
      <p:graphicFrame>
        <p:nvGraphicFramePr>
          <p:cNvPr id="143364" name="Object 4"/>
          <p:cNvGraphicFramePr>
            <a:graphicFrameLocks noChangeAspect="1"/>
          </p:cNvGraphicFramePr>
          <p:nvPr/>
        </p:nvGraphicFramePr>
        <p:xfrm>
          <a:off x="3441700" y="3429000"/>
          <a:ext cx="2260600" cy="2922588"/>
        </p:xfrm>
        <a:graphic>
          <a:graphicData uri="http://schemas.openxmlformats.org/presentationml/2006/ole">
            <p:oleObj spid="_x0000_s143364" name="Equation" r:id="rId5" imgW="1130040" imgH="126972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7211" y="1600200"/>
            <a:ext cx="6789577" cy="5249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computing the gradient, non-maximum suppression of the gradient is performed</a:t>
            </a:r>
            <a:endParaRPr lang="en-US" dirty="0"/>
          </a:p>
        </p:txBody>
      </p:sp>
      <p:pic>
        <p:nvPicPr>
          <p:cNvPr id="144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50292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finally, the gradient is </a:t>
            </a:r>
            <a:r>
              <a:rPr lang="en-US" dirty="0" err="1" smtClean="0"/>
              <a:t>thresholded</a:t>
            </a:r>
            <a:r>
              <a:rPr lang="en-US" dirty="0" smtClean="0"/>
              <a:t> using hysteresis </a:t>
            </a:r>
            <a:r>
              <a:rPr lang="en-US" dirty="0" err="1" smtClean="0"/>
              <a:t>thresholding</a:t>
            </a:r>
            <a:endParaRPr lang="en-US" dirty="0" smtClean="0"/>
          </a:p>
          <a:p>
            <a:r>
              <a:rPr lang="en-US" dirty="0" smtClean="0"/>
              <a:t>idea: edges should form continuous curves in the image</a:t>
            </a:r>
          </a:p>
          <a:p>
            <a:pPr lvl="1"/>
            <a:r>
              <a:rPr lang="en-US" dirty="0" smtClean="0"/>
              <a:t>a single threshold will tend to break an edge curve into pieces</a:t>
            </a:r>
          </a:p>
          <a:p>
            <a:pPr lvl="1"/>
            <a:r>
              <a:rPr lang="en-US" dirty="0" smtClean="0"/>
              <a:t>can recover the weaker sections by connecting them to stronger sections</a:t>
            </a:r>
          </a:p>
          <a:p>
            <a:r>
              <a:rPr lang="en-US" dirty="0" smtClean="0"/>
              <a:t>use 2 thresholds</a:t>
            </a:r>
          </a:p>
          <a:p>
            <a:pPr lvl="1"/>
            <a:r>
              <a:rPr lang="en-US" dirty="0" smtClean="0"/>
              <a:t>high threshold T1: if the gradient magnitude is greater than T1 then an edge has been detected</a:t>
            </a:r>
          </a:p>
          <a:p>
            <a:pPr lvl="1"/>
            <a:r>
              <a:rPr lang="en-US" dirty="0" smtClean="0"/>
              <a:t>low threshold T2: if the gradient magnitude is less than T2 then no edge is detected</a:t>
            </a:r>
          </a:p>
          <a:p>
            <a:pPr lvl="1"/>
            <a:r>
              <a:rPr lang="en-US" dirty="0" smtClean="0"/>
              <a:t>where the gradient magnitude is between T1 and T2: considered candidate pixel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candidate pixel</a:t>
            </a:r>
          </a:p>
          <a:p>
            <a:pPr lvl="1"/>
            <a:r>
              <a:rPr lang="en-US" dirty="0" smtClean="0"/>
              <a:t>move along the edge (perpendicular to gradient direction) in both directions as long as the gradient &gt; T2</a:t>
            </a:r>
          </a:p>
          <a:p>
            <a:pPr lvl="1"/>
            <a:r>
              <a:rPr lang="en-US" dirty="0" smtClean="0"/>
              <a:t>if the candidate pixel is connected to an edge then an edge is detected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Canny Edge Detection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4541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8382" y="838200"/>
            <a:ext cx="7107236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838200"/>
            <a:ext cx="2009775" cy="722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524000"/>
            <a:ext cx="1866900" cy="354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Hough Transforms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11/6/2012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an image contains objects with known shape and size then segmentation can be viewed as finding objects in the image</a:t>
            </a:r>
          </a:p>
          <a:p>
            <a:pPr lvl="1"/>
            <a:r>
              <a:rPr lang="en-US" dirty="0" smtClean="0"/>
              <a:t>lines</a:t>
            </a:r>
          </a:p>
          <a:p>
            <a:pPr lvl="1"/>
            <a:r>
              <a:rPr lang="en-US" dirty="0" smtClean="0"/>
              <a:t>circles</a:t>
            </a:r>
          </a:p>
          <a:p>
            <a:pPr lvl="1"/>
            <a:r>
              <a:rPr lang="en-US" dirty="0" smtClean="0"/>
              <a:t>ellipses</a:t>
            </a:r>
          </a:p>
          <a:p>
            <a:r>
              <a:rPr lang="en-US" dirty="0" smtClean="0"/>
              <a:t>Hough transform can be used to find positions of known shapes in an image even when there is some occlusion or overlap</a:t>
            </a:r>
          </a:p>
          <a:p>
            <a:pPr lvl="1"/>
            <a:r>
              <a:rPr lang="en-US" dirty="0" smtClean="0"/>
              <a:t>bubble chamber image analysis (Hough, 1959)</a:t>
            </a:r>
          </a:p>
          <a:p>
            <a:pPr lvl="1"/>
            <a:r>
              <a:rPr lang="en-US" dirty="0" smtClean="0"/>
              <a:t>lines and curves (</a:t>
            </a:r>
            <a:r>
              <a:rPr lang="en-US" dirty="0" err="1" smtClean="0"/>
              <a:t>Duda</a:t>
            </a:r>
            <a:r>
              <a:rPr lang="en-US" dirty="0" smtClean="0"/>
              <a:t> and Hart, 1972)</a:t>
            </a:r>
          </a:p>
          <a:p>
            <a:pPr lvl="1"/>
            <a:r>
              <a:rPr lang="en-US" dirty="0" smtClean="0"/>
              <a:t>arbitrary shapes (Ballard, 1981)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4885</TotalTime>
  <Words>909</Words>
  <Application>Microsoft Office PowerPoint</Application>
  <PresentationFormat>On-screen Show (4:3)</PresentationFormat>
  <Paragraphs>431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Origin</vt:lpstr>
      <vt:lpstr>Microsoft Equation 3.0</vt:lpstr>
      <vt:lpstr>Canny Edge Detection</vt:lpstr>
      <vt:lpstr>Canny Edge Detection</vt:lpstr>
      <vt:lpstr>Canny Edge Detection</vt:lpstr>
      <vt:lpstr>Canny Edge Detector</vt:lpstr>
      <vt:lpstr>Canny Edge Detection</vt:lpstr>
      <vt:lpstr>Canny Edge Detection</vt:lpstr>
      <vt:lpstr>Canny Edge Detection</vt:lpstr>
      <vt:lpstr>Canny Edge Detection</vt:lpstr>
      <vt:lpstr>Hough Transforms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  <vt:lpstr>Hough Transform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72</cp:revision>
  <dcterms:created xsi:type="dcterms:W3CDTF">2011-01-07T01:27:12Z</dcterms:created>
  <dcterms:modified xsi:type="dcterms:W3CDTF">2012-11-07T06:06:55Z</dcterms:modified>
</cp:coreProperties>
</file>