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2"/>
  </p:notesMasterIdLst>
  <p:sldIdLst>
    <p:sldId id="476" r:id="rId2"/>
    <p:sldId id="477" r:id="rId3"/>
    <p:sldId id="478" r:id="rId4"/>
    <p:sldId id="479" r:id="rId5"/>
    <p:sldId id="480" r:id="rId6"/>
    <p:sldId id="481" r:id="rId7"/>
    <p:sldId id="482" r:id="rId8"/>
    <p:sldId id="488" r:id="rId9"/>
    <p:sldId id="484" r:id="rId10"/>
    <p:sldId id="485" r:id="rId11"/>
    <p:sldId id="486" r:id="rId12"/>
    <p:sldId id="487" r:id="rId13"/>
    <p:sldId id="489" r:id="rId14"/>
    <p:sldId id="490" r:id="rId15"/>
    <p:sldId id="491" r:id="rId16"/>
    <p:sldId id="492" r:id="rId17"/>
    <p:sldId id="493" r:id="rId18"/>
    <p:sldId id="494" r:id="rId19"/>
    <p:sldId id="495" r:id="rId20"/>
    <p:sldId id="496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67" autoAdjust="0"/>
  </p:normalViewPr>
  <p:slideViewPr>
    <p:cSldViewPr showGuides="1"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0D53A-A3A9-4785-8F95-13CA35C29A76}" type="datetimeFigureOut">
              <a:rPr lang="en-US" smtClean="0"/>
              <a:pPr/>
              <a:t>11/5/2012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0FFDE-72E4-4E33-A11F-D22F07A26A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5173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76962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76962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28600"/>
          </a:xfrm>
        </p:spPr>
        <p:txBody>
          <a:bodyPr/>
          <a:lstStyle>
            <a:lvl1pPr algn="r">
              <a:defRPr sz="1400"/>
            </a:lvl1pPr>
          </a:lstStyle>
          <a:p>
            <a:fld id="{B8DE410C-548C-4175-A52F-A7A6DEA1EC1F}" type="datetime1">
              <a:rPr lang="en-US" smtClean="0"/>
              <a:pPr/>
              <a:t>11/5/2012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219200" cy="24384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81000" y="3657599"/>
            <a:ext cx="8610600" cy="127063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381000" y="5029200"/>
            <a:ext cx="8610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152400" y="36576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152400" y="502920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F296C-4657-42E4-BA8F-2F4F6816E90D}" type="datetime1">
              <a:rPr lang="en-US" smtClean="0"/>
              <a:pPr/>
              <a:t>11/5/2012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DCC5-ABBA-4500-9AB1-154014DA660B}" type="datetime1">
              <a:rPr lang="en-US" smtClean="0"/>
              <a:pPr/>
              <a:t>11/5/2012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45110"/>
          </a:xfrm>
        </p:spPr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11/5/2012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477000"/>
            <a:ext cx="4876800" cy="24511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981200" cy="24511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52400" y="838200"/>
            <a:ext cx="8839200" cy="54864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619C9BC-6667-4703-9427-B203200B4749}" type="datetime1">
              <a:rPr lang="en-US" smtClean="0"/>
              <a:pPr/>
              <a:t>11/5/2012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C08FE-5FDA-488B-9814-6E196D8A6300}" type="datetime1">
              <a:rPr lang="en-US" smtClean="0"/>
              <a:pPr/>
              <a:t>11/5/2012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152400" y="152400"/>
            <a:ext cx="8839200" cy="533400"/>
          </a:xfrm>
          <a:prstGeom prst="rect">
            <a:avLst/>
          </a:prstGeom>
        </p:spPr>
        <p:txBody>
          <a:bodyPr vert="horz" anchor="b" anchorCtr="0">
            <a:normAutofit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Click to edit Master title style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8B83-1654-4051-B09A-2165CBE5FE3E}" type="datetime1">
              <a:rPr lang="en-US" smtClean="0"/>
              <a:pPr/>
              <a:t>11/5/2012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Title 1"/>
          <p:cNvSpPr txBox="1">
            <a:spLocks/>
          </p:cNvSpPr>
          <p:nvPr userDrawn="1"/>
        </p:nvSpPr>
        <p:spPr>
          <a:xfrm>
            <a:off x="152400" y="152400"/>
            <a:ext cx="8839200" cy="533400"/>
          </a:xfrm>
          <a:prstGeom prst="rect">
            <a:avLst/>
          </a:prstGeom>
        </p:spPr>
        <p:txBody>
          <a:bodyPr vert="horz" anchor="b" anchorCtr="0">
            <a:normAutofit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Click to edit Master title style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02F4C-17BB-43F3-87CC-D5F9A27DF5B5}" type="datetime1">
              <a:rPr lang="en-US" smtClean="0"/>
              <a:pPr/>
              <a:t>11/5/2012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4800-D427-4FE6-A63D-7627C8050503}" type="datetime1">
              <a:rPr lang="en-US" smtClean="0"/>
              <a:pPr/>
              <a:t>11/5/2012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34CD7-0505-4D04-83B9-C92B22514E0B}" type="datetime1">
              <a:rPr lang="en-US" smtClean="0"/>
              <a:pPr/>
              <a:t>11/5/2012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2B2F-5AB0-45F0-A353-28B725C9D3B3}" type="datetime1">
              <a:rPr lang="en-US" smtClean="0"/>
              <a:pPr/>
              <a:t>11/5/2012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4AD71F2-79F5-4BBD-B8F3-A63A44006ACD}" type="datetime1">
              <a:rPr lang="en-US" smtClean="0"/>
              <a:pPr/>
              <a:t>11/5/2012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w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13" Type="http://schemas.openxmlformats.org/officeDocument/2006/relationships/oleObject" Target="../embeddings/oleObject8.bin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12" Type="http://schemas.openxmlformats.org/officeDocument/2006/relationships/image" Target="../media/image1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5.wmf"/><Relationship Id="rId11" Type="http://schemas.openxmlformats.org/officeDocument/2006/relationships/oleObject" Target="../embeddings/oleObject7.bin"/><Relationship Id="rId5" Type="http://schemas.openxmlformats.org/officeDocument/2006/relationships/oleObject" Target="../embeddings/oleObject4.bin"/><Relationship Id="rId10" Type="http://schemas.openxmlformats.org/officeDocument/2006/relationships/image" Target="../media/image17.wmf"/><Relationship Id="rId4" Type="http://schemas.openxmlformats.org/officeDocument/2006/relationships/image" Target="../media/image14.wmf"/><Relationship Id="rId9" Type="http://schemas.openxmlformats.org/officeDocument/2006/relationships/oleObject" Target="../embeddings/oleObject6.bin"/><Relationship Id="rId14" Type="http://schemas.openxmlformats.org/officeDocument/2006/relationships/image" Target="../media/image19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medical.nema.org/standard.html" TargetMode="External"/><Relationship Id="rId2" Type="http://schemas.openxmlformats.org/officeDocument/2006/relationships/hyperlink" Target="DICOM_Brochure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sup55_03.pdf" TargetMode="External"/><Relationship Id="rId2" Type="http://schemas.openxmlformats.org/officeDocument/2006/relationships/hyperlink" Target="http://www.mathworks.com/help/images/scientific-file-formats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blogs.mathworks.com/steve/2006/02/17/all-about-pixel-colors-window-level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Volume_rendering" TargetMode="External"/><Relationship Id="rId2" Type="http://schemas.openxmlformats.org/officeDocument/2006/relationships/hyperlink" Target="http://www.fovia.com/galleryhome.ph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amazon.com/Visualization-Medicine-Algorithms-Applications-Kaufmann/dp/0123705967/ref=sr_1_6?s=books&amp;ie=UTF8&amp;qid=1351919946&amp;sr=1-6&amp;keywords=volume+rendering" TargetMode="External"/><Relationship Id="rId5" Type="http://schemas.openxmlformats.org/officeDocument/2006/relationships/hyperlink" Target="http://www.amazon.com/Real-Time-Graphics-Klaus-Engel/dp/1568812663/ref=sr_1_2?s=books&amp;ie=UTF8&amp;qid=1351919854&amp;sr=1-2&amp;keywords=volume+rendering" TargetMode="External"/><Relationship Id="rId4" Type="http://schemas.openxmlformats.org/officeDocument/2006/relationships/hyperlink" Target="http://en.wikipedia.org/wiki/Volume_ray_casting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DICOM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11/5/2012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Segmentation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11/5/2012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segmentation is task dependent</a:t>
            </a:r>
          </a:p>
          <a:p>
            <a:pPr lvl="1"/>
            <a:r>
              <a:rPr lang="en-US" dirty="0" smtClean="0"/>
              <a:t>the whole organ?</a:t>
            </a:r>
          </a:p>
          <a:p>
            <a:pPr lvl="1"/>
            <a:r>
              <a:rPr lang="en-US" dirty="0" smtClean="0"/>
              <a:t>all of the parts of the organ?</a:t>
            </a:r>
          </a:p>
          <a:p>
            <a:pPr lvl="1"/>
            <a:r>
              <a:rPr lang="en-US" dirty="0" smtClean="0"/>
              <a:t>a specific part of the organ?</a:t>
            </a:r>
          </a:p>
          <a:p>
            <a:pPr lvl="1"/>
            <a:r>
              <a:rPr lang="en-US" dirty="0" smtClean="0"/>
              <a:t>unusual regions?</a:t>
            </a:r>
            <a:endParaRPr lang="en-US" dirty="0"/>
          </a:p>
        </p:txBody>
      </p:sp>
      <p:pic>
        <p:nvPicPr>
          <p:cNvPr id="8499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2800" y="2667000"/>
            <a:ext cx="5346452" cy="361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Bottom-up versus Top-down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11/5/2012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bottom-up segmentation</a:t>
            </a:r>
          </a:p>
          <a:p>
            <a:pPr lvl="1"/>
            <a:r>
              <a:rPr lang="en-US" dirty="0" smtClean="0"/>
              <a:t>no prior knowledge of what objects are in the scene</a:t>
            </a:r>
          </a:p>
          <a:p>
            <a:pPr lvl="2"/>
            <a:r>
              <a:rPr lang="en-US" dirty="0" smtClean="0"/>
              <a:t>segmentation into homogeneous regions</a:t>
            </a:r>
          </a:p>
          <a:p>
            <a:pPr lvl="1"/>
            <a:r>
              <a:rPr lang="en-US" dirty="0" smtClean="0"/>
              <a:t>unlikely to produce a complete segmentation except in simple cases</a:t>
            </a:r>
          </a:p>
          <a:p>
            <a:r>
              <a:rPr lang="en-US" dirty="0" smtClean="0"/>
              <a:t>top-down segmentation</a:t>
            </a:r>
          </a:p>
          <a:p>
            <a:pPr lvl="1"/>
            <a:r>
              <a:rPr lang="en-US" dirty="0" smtClean="0"/>
              <a:t>objects in the image are recognized (using a detector) and then segmented</a:t>
            </a:r>
          </a:p>
          <a:p>
            <a:pPr lvl="1"/>
            <a:r>
              <a:rPr lang="en-US" dirty="0" smtClean="0"/>
              <a:t>uses prior knowledge of object classes to guide segmentation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Approaches to Segmentation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11/5/2012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thresholding</a:t>
            </a:r>
            <a:endParaRPr lang="en-US" dirty="0" smtClean="0"/>
          </a:p>
          <a:p>
            <a:pPr lvl="1"/>
            <a:r>
              <a:rPr lang="en-US" dirty="0" smtClean="0"/>
              <a:t>usually intensity-based</a:t>
            </a:r>
          </a:p>
          <a:p>
            <a:r>
              <a:rPr lang="en-US" dirty="0" smtClean="0"/>
              <a:t>edges</a:t>
            </a:r>
          </a:p>
          <a:p>
            <a:pPr lvl="1"/>
            <a:r>
              <a:rPr lang="en-US" dirty="0" smtClean="0"/>
              <a:t>edge detection followed by edge </a:t>
            </a:r>
            <a:r>
              <a:rPr lang="en-US" dirty="0" smtClean="0"/>
              <a:t>grouping to find boundaries separating regions</a:t>
            </a:r>
            <a:endParaRPr lang="en-US" dirty="0" smtClean="0"/>
          </a:p>
          <a:p>
            <a:r>
              <a:rPr lang="en-US" dirty="0" smtClean="0"/>
              <a:t>regions</a:t>
            </a:r>
          </a:p>
          <a:p>
            <a:pPr lvl="1"/>
            <a:r>
              <a:rPr lang="en-US" dirty="0" smtClean="0"/>
              <a:t>individual regions </a:t>
            </a:r>
            <a:r>
              <a:rPr lang="en-US" dirty="0" smtClean="0"/>
              <a:t>are found directly by region growing, splitting, and merging</a:t>
            </a: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Thresholding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11/5/2012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global intensity </a:t>
            </a:r>
            <a:r>
              <a:rPr lang="en-US" dirty="0" err="1" smtClean="0"/>
              <a:t>thresholding</a:t>
            </a:r>
            <a:r>
              <a:rPr lang="en-US" dirty="0" smtClean="0"/>
              <a:t> is the simplest segmentation process</a:t>
            </a:r>
          </a:p>
          <a:p>
            <a:r>
              <a:rPr lang="en-US" dirty="0" smtClean="0"/>
              <a:t>input image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dirty="0" smtClean="0"/>
              <a:t>, output image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for each pixel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works only if the objects in the image are distinct from the background intensity</a:t>
            </a:r>
            <a:endParaRPr lang="en-US" dirty="0"/>
          </a:p>
        </p:txBody>
      </p:sp>
      <p:graphicFrame>
        <p:nvGraphicFramePr>
          <p:cNvPr id="87042" name="Object 9"/>
          <p:cNvGraphicFramePr>
            <a:graphicFrameLocks noChangeAspect="1"/>
          </p:cNvGraphicFramePr>
          <p:nvPr/>
        </p:nvGraphicFramePr>
        <p:xfrm>
          <a:off x="2971800" y="3062287"/>
          <a:ext cx="3200400" cy="1052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43" name="Equation" r:id="rId3" imgW="1600200" imgH="457200" progId="Equation.3">
                  <p:embed/>
                </p:oleObj>
              </mc:Choice>
              <mc:Fallback>
                <p:oleObj name="Equation" r:id="rId3" imgW="1600200" imgH="4572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3062287"/>
                        <a:ext cx="3200400" cy="1052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Thresholding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11/5/2012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10" name="Content Placeholder 9" descr="thresholding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955110" y="838200"/>
            <a:ext cx="7233780" cy="5486400"/>
          </a:xfrm>
        </p:spPr>
      </p:pic>
      <p:sp>
        <p:nvSpPr>
          <p:cNvPr id="11" name="TextBox 10"/>
          <p:cNvSpPr txBox="1"/>
          <p:nvPr/>
        </p:nvSpPr>
        <p:spPr>
          <a:xfrm>
            <a:off x="2133600" y="3059668"/>
            <a:ext cx="995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original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5791200" y="3059668"/>
            <a:ext cx="16028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good threshold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905000" y="5943600"/>
            <a:ext cx="18737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threshold too low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715000" y="5943600"/>
            <a:ext cx="1911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threshold too high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Threshold Detection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11/5/2012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histogram of intensity values can be helpful in selecting a threshold value</a:t>
            </a:r>
            <a:endParaRPr lang="en-US" dirty="0"/>
          </a:p>
        </p:txBody>
      </p:sp>
      <p:pic>
        <p:nvPicPr>
          <p:cNvPr id="7" name="Picture 6" descr="thresholding_histogra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14500" y="1676400"/>
            <a:ext cx="5715000" cy="4624552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Optimal </a:t>
            </a:r>
            <a:r>
              <a:rPr lang="en-US" dirty="0" err="1" smtClean="0"/>
              <a:t>Thresholding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11/5/2012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histogram is treated as the sum of two or more probability densities</a:t>
            </a:r>
          </a:p>
          <a:p>
            <a:pPr lvl="1"/>
            <a:r>
              <a:rPr lang="en-US" dirty="0" smtClean="0"/>
              <a:t>choose threshold to minimize segmentation error</a:t>
            </a:r>
            <a:endParaRPr lang="en-US" dirty="0"/>
          </a:p>
        </p:txBody>
      </p:sp>
      <p:pic>
        <p:nvPicPr>
          <p:cNvPr id="132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2514600"/>
            <a:ext cx="7162800" cy="36897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Optimal </a:t>
            </a:r>
            <a:r>
              <a:rPr lang="en-US" dirty="0" err="1" smtClean="0"/>
              <a:t>Thresholding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11/5/2012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98774" y="2971800"/>
            <a:ext cx="5346452" cy="361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63038" y="914400"/>
            <a:ext cx="6217924" cy="2119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Edge-based Segmentation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11/5/2012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edge-based segmentation tries to find the borders separating regions</a:t>
            </a:r>
          </a:p>
          <a:p>
            <a:r>
              <a:rPr lang="en-US" dirty="0" smtClean="0"/>
              <a:t>edges are found using an edge detector</a:t>
            </a:r>
          </a:p>
          <a:p>
            <a:pPr lvl="1"/>
            <a:r>
              <a:rPr lang="en-US" dirty="0" smtClean="0"/>
              <a:t>detected edges usually do not form closed borders</a:t>
            </a:r>
          </a:p>
          <a:p>
            <a:pPr lvl="1"/>
            <a:r>
              <a:rPr lang="en-US" dirty="0" smtClean="0"/>
              <a:t>detectors can miss weak edges</a:t>
            </a:r>
          </a:p>
          <a:p>
            <a:pPr lvl="1"/>
            <a:r>
              <a:rPr lang="en-US" dirty="0" smtClean="0"/>
              <a:t>detectors can find too many edges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Edge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11/5/2012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an edge is a discontinuity in image intensity along one direction</a:t>
            </a:r>
          </a:p>
          <a:p>
            <a:r>
              <a:rPr lang="en-US" dirty="0" smtClean="0"/>
              <a:t>edges in real images are often blurry and noisy</a:t>
            </a:r>
          </a:p>
        </p:txBody>
      </p:sp>
      <p:pic>
        <p:nvPicPr>
          <p:cNvPr id="12" name="Picture 11" descr="edge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86400" y="3048000"/>
            <a:ext cx="3657600" cy="2743200"/>
          </a:xfrm>
          <a:prstGeom prst="rect">
            <a:avLst/>
          </a:prstGeom>
        </p:spPr>
      </p:pic>
      <p:pic>
        <p:nvPicPr>
          <p:cNvPr id="11" name="Picture 10" descr="edge1.png"/>
          <p:cNvPicPr>
            <a:picLocks noChangeAspect="1"/>
          </p:cNvPicPr>
          <p:nvPr/>
        </p:nvPicPr>
        <p:blipFill>
          <a:blip r:embed="rId3" cstate="print"/>
          <a:srcRect r="8333"/>
          <a:stretch>
            <a:fillRect/>
          </a:stretch>
        </p:blipFill>
        <p:spPr>
          <a:xfrm>
            <a:off x="2743200" y="3048000"/>
            <a:ext cx="3352800" cy="2743200"/>
          </a:xfrm>
          <a:prstGeom prst="rect">
            <a:avLst/>
          </a:prstGeom>
        </p:spPr>
      </p:pic>
      <p:pic>
        <p:nvPicPr>
          <p:cNvPr id="10" name="Picture 9" descr="edge0.png"/>
          <p:cNvPicPr>
            <a:picLocks noChangeAspect="1"/>
          </p:cNvPicPr>
          <p:nvPr/>
        </p:nvPicPr>
        <p:blipFill>
          <a:blip r:embed="rId4" cstate="print"/>
          <a:srcRect r="10417"/>
          <a:stretch>
            <a:fillRect/>
          </a:stretch>
        </p:blipFill>
        <p:spPr>
          <a:xfrm>
            <a:off x="0" y="3048000"/>
            <a:ext cx="3276600" cy="27432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DICOM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11/5/2012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set of standards developed shortly after commercial CT machines started becoming available (early 1980s)</a:t>
            </a:r>
          </a:p>
          <a:p>
            <a:pPr lvl="1"/>
            <a:r>
              <a:rPr lang="en-US" dirty="0" smtClean="0"/>
              <a:t>in part to allow access to image data by people other than the manufacturers</a:t>
            </a:r>
          </a:p>
          <a:p>
            <a:r>
              <a:rPr lang="en-US" dirty="0" smtClean="0"/>
              <a:t>intent</a:t>
            </a:r>
          </a:p>
          <a:p>
            <a:pPr lvl="1"/>
            <a:r>
              <a:rPr lang="en-US" dirty="0" smtClean="0"/>
              <a:t>promote communication of digital image information, regardless of device manufacturer</a:t>
            </a:r>
          </a:p>
          <a:p>
            <a:pPr lvl="1"/>
            <a:r>
              <a:rPr lang="en-US" dirty="0" smtClean="0"/>
              <a:t>facilitate the development and expansion of picture archiving and communication systems (PACS) that can also interface with other systems of hospital information</a:t>
            </a:r>
          </a:p>
          <a:p>
            <a:pPr lvl="1"/>
            <a:r>
              <a:rPr lang="en-US" dirty="0" smtClean="0"/>
              <a:t>allow the creation of diagnostic information data bases that can be interrogated by a wide variety of devices distributed geographically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Edge Detection Kernels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11/5/2012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discrete approximations to first derivative</a:t>
            </a:r>
          </a:p>
          <a:p>
            <a:pPr lvl="1"/>
            <a:r>
              <a:rPr lang="en-US" dirty="0" smtClean="0"/>
              <a:t>attempt to compute the image gradient magnitude</a:t>
            </a:r>
            <a:endParaRPr lang="en-US" dirty="0"/>
          </a:p>
        </p:txBody>
      </p:sp>
      <p:graphicFrame>
        <p:nvGraphicFramePr>
          <p:cNvPr id="134146" name="Object 9"/>
          <p:cNvGraphicFramePr>
            <a:graphicFrameLocks noChangeAspect="1"/>
          </p:cNvGraphicFramePr>
          <p:nvPr/>
        </p:nvGraphicFramePr>
        <p:xfrm>
          <a:off x="685800" y="1981200"/>
          <a:ext cx="1270000" cy="1052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52" name="Equation" r:id="rId3" imgW="634680" imgH="457200" progId="Equation.3">
                  <p:embed/>
                </p:oleObj>
              </mc:Choice>
              <mc:Fallback>
                <p:oleObj name="Equation" r:id="rId3" imgW="634680" imgH="4572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981200"/>
                        <a:ext cx="1270000" cy="1052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4147" name="Object 9"/>
          <p:cNvGraphicFramePr>
            <a:graphicFrameLocks noChangeAspect="1"/>
          </p:cNvGraphicFramePr>
          <p:nvPr/>
        </p:nvGraphicFramePr>
        <p:xfrm>
          <a:off x="2057400" y="1981200"/>
          <a:ext cx="1270000" cy="1052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53" name="Equation" r:id="rId5" imgW="634680" imgH="457200" progId="Equation.3">
                  <p:embed/>
                </p:oleObj>
              </mc:Choice>
              <mc:Fallback>
                <p:oleObj name="Equation" r:id="rId5" imgW="634680" imgH="4572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1981200"/>
                        <a:ext cx="1270000" cy="1052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4148" name="Object 9"/>
          <p:cNvGraphicFramePr>
            <a:graphicFrameLocks noChangeAspect="1"/>
          </p:cNvGraphicFramePr>
          <p:nvPr/>
        </p:nvGraphicFramePr>
        <p:xfrm>
          <a:off x="4800600" y="3048000"/>
          <a:ext cx="1701800" cy="1636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54" name="Equation" r:id="rId7" imgW="850680" imgH="711000" progId="Equation.3">
                  <p:embed/>
                </p:oleObj>
              </mc:Choice>
              <mc:Fallback>
                <p:oleObj name="Equation" r:id="rId7" imgW="850680" imgH="7110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3048000"/>
                        <a:ext cx="1701800" cy="1636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4149" name="Object 9"/>
          <p:cNvGraphicFramePr>
            <a:graphicFrameLocks noChangeAspect="1"/>
          </p:cNvGraphicFramePr>
          <p:nvPr/>
        </p:nvGraphicFramePr>
        <p:xfrm>
          <a:off x="6705600" y="3048000"/>
          <a:ext cx="1879600" cy="1636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55" name="Equation" r:id="rId9" imgW="939600" imgH="711000" progId="Equation.3">
                  <p:embed/>
                </p:oleObj>
              </mc:Choice>
              <mc:Fallback>
                <p:oleObj name="Equation" r:id="rId9" imgW="939600" imgH="7110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3048000"/>
                        <a:ext cx="1879600" cy="1636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4150" name="Object 9"/>
          <p:cNvGraphicFramePr>
            <a:graphicFrameLocks noChangeAspect="1"/>
          </p:cNvGraphicFramePr>
          <p:nvPr/>
        </p:nvGraphicFramePr>
        <p:xfrm>
          <a:off x="533400" y="4800600"/>
          <a:ext cx="1828800" cy="1636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56" name="Equation" r:id="rId11" imgW="914400" imgH="711000" progId="Equation.3">
                  <p:embed/>
                </p:oleObj>
              </mc:Choice>
              <mc:Fallback>
                <p:oleObj name="Equation" r:id="rId11" imgW="914400" imgH="7110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4800600"/>
                        <a:ext cx="1828800" cy="1636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4151" name="Object 9"/>
          <p:cNvGraphicFramePr>
            <a:graphicFrameLocks noChangeAspect="1"/>
          </p:cNvGraphicFramePr>
          <p:nvPr/>
        </p:nvGraphicFramePr>
        <p:xfrm>
          <a:off x="2514600" y="4800600"/>
          <a:ext cx="1930400" cy="1636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57" name="Equation" r:id="rId13" imgW="965160" imgH="711000" progId="Equation.3">
                  <p:embed/>
                </p:oleObj>
              </mc:Choice>
              <mc:Fallback>
                <p:oleObj name="Equation" r:id="rId13" imgW="965160" imgH="7110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4800600"/>
                        <a:ext cx="1930400" cy="1636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3505200" y="2286000"/>
            <a:ext cx="15540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Roberts Cross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704518" y="3657600"/>
            <a:ext cx="8674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Prewitt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572000" y="5410200"/>
            <a:ext cx="6944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Sobel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DICOM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11/5/2012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hlinkClick r:id="rId2" action="ppaction://hlinkfile"/>
              </a:rPr>
              <a:t>brochure</a:t>
            </a:r>
            <a:endParaRPr lang="en-US" dirty="0" smtClean="0">
              <a:hlinkClick r:id="rId3"/>
            </a:endParaRPr>
          </a:p>
          <a:p>
            <a:r>
              <a:rPr lang="en-US" dirty="0" smtClean="0">
                <a:hlinkClick r:id="rId3"/>
              </a:rPr>
              <a:t>http://medical.nema.org/standard.html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DICOM in </a:t>
            </a:r>
            <a:r>
              <a:rPr lang="en-US" dirty="0" err="1" smtClean="0"/>
              <a:t>Matlab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11/5/2012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functionality provided via the Image Processing toolbox</a:t>
            </a:r>
            <a:endParaRPr lang="en-US" dirty="0" smtClean="0">
              <a:hlinkClick r:id="rId2"/>
            </a:endParaRPr>
          </a:p>
          <a:p>
            <a:pPr lvl="1"/>
            <a:r>
              <a:rPr lang="en-US" dirty="0" smtClean="0">
                <a:hlinkClick r:id="rId2"/>
              </a:rPr>
              <a:t>http://www.mathworks.com/help/images/index.html</a:t>
            </a:r>
          </a:p>
          <a:p>
            <a:pPr lvl="1"/>
            <a:r>
              <a:rPr lang="en-US" dirty="0" smtClean="0">
                <a:hlinkClick r:id="rId2"/>
              </a:rPr>
              <a:t>http://www.mathworks.com/help/images/scientific-file-formats.html</a:t>
            </a:r>
            <a:endParaRPr lang="en-US" dirty="0" smtClean="0"/>
          </a:p>
          <a:p>
            <a:r>
              <a:rPr lang="en-US" dirty="0" smtClean="0"/>
              <a:t>there is a lot of confidential information embedded in a DICOM image</a:t>
            </a:r>
          </a:p>
          <a:p>
            <a:pPr lvl="1"/>
            <a:r>
              <a:rPr lang="en-US" dirty="0" smtClean="0">
                <a:hlinkClick r:id="rId3" action="ppaction://hlinkfile"/>
              </a:rPr>
              <a:t>Supplement 55 Attribute Level Confidentiality (including De-</a:t>
            </a:r>
            <a:r>
              <a:rPr lang="en-US" dirty="0" err="1" smtClean="0">
                <a:hlinkClick r:id="rId3" action="ppaction://hlinkfile"/>
              </a:rPr>
              <a:t>identifiation</a:t>
            </a:r>
            <a:r>
              <a:rPr lang="en-US" dirty="0" smtClean="0">
                <a:hlinkClick r:id="rId3" action="ppaction://hlinkfile"/>
              </a:rPr>
              <a:t>)</a:t>
            </a:r>
            <a:endParaRPr lang="en-US" dirty="0" smtClean="0"/>
          </a:p>
          <a:p>
            <a:pPr lvl="1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dicomanon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Viewing Medical Images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11/5/2012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for many types of medical images there is a mismatch between the range of the image data and the range of values that can be displayed</a:t>
            </a:r>
          </a:p>
          <a:p>
            <a:pPr lvl="1"/>
            <a:r>
              <a:rPr lang="en-US" dirty="0" smtClean="0"/>
              <a:t>CT range = -1024 to 3072</a:t>
            </a:r>
          </a:p>
          <a:p>
            <a:pPr lvl="1"/>
            <a:r>
              <a:rPr lang="en-US" dirty="0" smtClean="0"/>
              <a:t>8-bit grayscale = 256 gray levels</a:t>
            </a:r>
          </a:p>
          <a:p>
            <a:r>
              <a:rPr lang="en-US" dirty="0" smtClean="0"/>
              <a:t>need to map the image data range to display range</a:t>
            </a:r>
          </a:p>
          <a:p>
            <a:pPr lvl="1"/>
            <a:r>
              <a:rPr lang="en-US" dirty="0" smtClean="0"/>
              <a:t>“window” and “level” in medical imaging</a:t>
            </a:r>
          </a:p>
          <a:p>
            <a:pPr lvl="1"/>
            <a:r>
              <a:rPr lang="en-US" dirty="0" smtClean="0">
                <a:hlinkClick r:id="rId2"/>
              </a:rPr>
              <a:t>http://blogs.mathworks.com/steve/2006/02/17/all-about-pixel-colors-window-level/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Viewing Medical Images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11/5/2012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modern imaging workstations support volume rendering of 3D images</a:t>
            </a:r>
          </a:p>
          <a:p>
            <a:pPr lvl="1"/>
            <a:r>
              <a:rPr lang="en-US" dirty="0" smtClean="0">
                <a:hlinkClick r:id="rId2"/>
              </a:rPr>
              <a:t>http://www.fovia.com/galleryhome.php</a:t>
            </a:r>
            <a:endParaRPr lang="en-US" dirty="0" smtClean="0"/>
          </a:p>
          <a:p>
            <a:r>
              <a:rPr lang="en-US" dirty="0" smtClean="0"/>
              <a:t>not a graphics course, but…</a:t>
            </a:r>
          </a:p>
          <a:p>
            <a:pPr lvl="1"/>
            <a:r>
              <a:rPr lang="en-US" dirty="0" smtClean="0">
                <a:hlinkClick r:id="rId3"/>
              </a:rPr>
              <a:t>http://en.wikipedia.org/wiki/Volume_rendering</a:t>
            </a:r>
            <a:endParaRPr lang="en-US" dirty="0" smtClean="0"/>
          </a:p>
          <a:p>
            <a:pPr lvl="1"/>
            <a:r>
              <a:rPr lang="en-US" dirty="0" smtClean="0">
                <a:hlinkClick r:id="rId4"/>
              </a:rPr>
              <a:t>http://en.wikipedia.org/wiki/Volume_ray_casting</a:t>
            </a:r>
            <a:endParaRPr lang="en-US" dirty="0" smtClean="0"/>
          </a:p>
          <a:p>
            <a:pPr lvl="1"/>
            <a:r>
              <a:rPr lang="en-US" dirty="0" smtClean="0">
                <a:hlinkClick r:id="rId5"/>
              </a:rPr>
              <a:t>Real-Time Volume Graphics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>
                <a:hlinkClick r:id="rId6"/>
              </a:rPr>
              <a:t>Visualization in Medicine: Theory, Algorithms, and Applications</a:t>
            </a: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Segmentation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11/5/2012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11/5/2012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7" name="Picture 21" descr="D:\ellis\talks\images\osteoma02\slice18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219200"/>
            <a:ext cx="4724400" cy="4531685"/>
          </a:xfrm>
          <a:prstGeom prst="rect">
            <a:avLst/>
          </a:prstGeom>
          <a:noFill/>
        </p:spPr>
      </p:pic>
      <p:pic>
        <p:nvPicPr>
          <p:cNvPr id="8" name="Picture 1035" descr="D:\ellis\talks\images\osteoma02\lateral.tif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rcRect l="9697" t="17807" r="9697" b="42091"/>
          <a:stretch>
            <a:fillRect/>
          </a:stretch>
        </p:blipFill>
        <p:spPr bwMode="auto">
          <a:xfrm>
            <a:off x="5638800" y="1219200"/>
            <a:ext cx="3017303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Segmentation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11/5/2012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divide an image into parts that correspond to salient regions (e.g., objects or parts of objects)</a:t>
            </a:r>
          </a:p>
          <a:p>
            <a:r>
              <a:rPr lang="en-US" dirty="0" smtClean="0"/>
              <a:t>complete segmentation</a:t>
            </a:r>
          </a:p>
          <a:p>
            <a:pPr lvl="1"/>
            <a:r>
              <a:rPr lang="en-US" dirty="0" smtClean="0"/>
              <a:t>produces a set of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dirty="0" smtClean="0"/>
              <a:t> disjoint regions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/>
              <a:t> corresponding uniquely with objects in the image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partial segmentation</a:t>
            </a:r>
          </a:p>
          <a:p>
            <a:pPr lvl="1"/>
            <a:r>
              <a:rPr lang="en-US" dirty="0" smtClean="0"/>
              <a:t>regions do not correspond directly to objects in the image</a:t>
            </a:r>
            <a:endParaRPr lang="en-US" dirty="0"/>
          </a:p>
        </p:txBody>
      </p:sp>
      <p:graphicFrame>
        <p:nvGraphicFramePr>
          <p:cNvPr id="86018" name="Object 9"/>
          <p:cNvGraphicFramePr>
            <a:graphicFrameLocks noChangeAspect="1"/>
          </p:cNvGraphicFramePr>
          <p:nvPr/>
        </p:nvGraphicFramePr>
        <p:xfrm>
          <a:off x="1892300" y="2968625"/>
          <a:ext cx="5359400" cy="993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19" name="Equation" r:id="rId3" imgW="2679480" imgH="431640" progId="Equation.3">
                  <p:embed/>
                </p:oleObj>
              </mc:Choice>
              <mc:Fallback>
                <p:oleObj name="Equation" r:id="rId3" imgW="2679480" imgH="43164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92300" y="2968625"/>
                        <a:ext cx="5359400" cy="993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4629</TotalTime>
  <Words>574</Words>
  <Application>Microsoft Office PowerPoint</Application>
  <PresentationFormat>On-screen Show (4:3)</PresentationFormat>
  <Paragraphs>131</Paragraphs>
  <Slides>20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Origin</vt:lpstr>
      <vt:lpstr>Equation</vt:lpstr>
      <vt:lpstr>DICOM</vt:lpstr>
      <vt:lpstr>DICOM</vt:lpstr>
      <vt:lpstr>DICOM</vt:lpstr>
      <vt:lpstr>DICOM in Matlab</vt:lpstr>
      <vt:lpstr>Viewing Medical Images</vt:lpstr>
      <vt:lpstr>Viewing Medical Images</vt:lpstr>
      <vt:lpstr>Segmentation</vt:lpstr>
      <vt:lpstr>PowerPoint Presentation</vt:lpstr>
      <vt:lpstr>Segmentation</vt:lpstr>
      <vt:lpstr>Segmentation</vt:lpstr>
      <vt:lpstr>Bottom-up versus Top-down</vt:lpstr>
      <vt:lpstr>Approaches to Segmentation</vt:lpstr>
      <vt:lpstr>Thresholding</vt:lpstr>
      <vt:lpstr>Thresholding</vt:lpstr>
      <vt:lpstr>Threshold Detection</vt:lpstr>
      <vt:lpstr>Optimal Thresholding</vt:lpstr>
      <vt:lpstr>Optimal Thresholding</vt:lpstr>
      <vt:lpstr>Edge-based Segmentation</vt:lpstr>
      <vt:lpstr>Edge</vt:lpstr>
      <vt:lpstr>Edge Detection Kernels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02</dc:title>
  <dc:creator>mab</dc:creator>
  <cp:lastModifiedBy>Burton Ma</cp:lastModifiedBy>
  <cp:revision>71</cp:revision>
  <dcterms:created xsi:type="dcterms:W3CDTF">2011-01-07T01:27:12Z</dcterms:created>
  <dcterms:modified xsi:type="dcterms:W3CDTF">2012-11-05T16:50:20Z</dcterms:modified>
</cp:coreProperties>
</file>