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476" r:id="rId2"/>
    <p:sldId id="477" r:id="rId3"/>
    <p:sldId id="478" r:id="rId4"/>
    <p:sldId id="479" r:id="rId5"/>
    <p:sldId id="480" r:id="rId6"/>
    <p:sldId id="481" r:id="rId7"/>
    <p:sldId id="482" r:id="rId8"/>
    <p:sldId id="488" r:id="rId9"/>
    <p:sldId id="484" r:id="rId10"/>
    <p:sldId id="485" r:id="rId11"/>
    <p:sldId id="486" r:id="rId12"/>
    <p:sldId id="487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52400" y="152400"/>
            <a:ext cx="8839200" cy="533400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52400" y="152400"/>
            <a:ext cx="8839200" cy="533400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dical.nema.org/standard.html" TargetMode="External"/><Relationship Id="rId2" Type="http://schemas.openxmlformats.org/officeDocument/2006/relationships/hyperlink" Target="DICOM_Brochur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up55_03.pdf" TargetMode="External"/><Relationship Id="rId2" Type="http://schemas.openxmlformats.org/officeDocument/2006/relationships/hyperlink" Target="http://www.mathworks.com/help/images/scientific-file-format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athworks.com/steve/2006/02/17/all-about-pixel-colors-window-leve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olume_rendering" TargetMode="External"/><Relationship Id="rId2" Type="http://schemas.openxmlformats.org/officeDocument/2006/relationships/hyperlink" Target="http://www.fovia.com/galleryhom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mazon.com/Visualization-Medicine-Algorithms-Applications-Kaufmann/dp/0123705967/ref=sr_1_6?s=books&amp;ie=UTF8&amp;qid=1351919946&amp;sr=1-6&amp;keywords=volume+rendering" TargetMode="External"/><Relationship Id="rId5" Type="http://schemas.openxmlformats.org/officeDocument/2006/relationships/hyperlink" Target="http://www.amazon.com/Real-Time-Graphics-Klaus-Engel/dp/1568812663/ref=sr_1_2?s=books&amp;ie=UTF8&amp;qid=1351919854&amp;sr=1-2&amp;keywords=volume+rendering" TargetMode="External"/><Relationship Id="rId4" Type="http://schemas.openxmlformats.org/officeDocument/2006/relationships/hyperlink" Target="http://en.wikipedia.org/wiki/Volume_ray_casti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DICOM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segmentation is task dependent</a:t>
            </a:r>
          </a:p>
          <a:p>
            <a:pPr lvl="1"/>
            <a:r>
              <a:rPr lang="en-US" dirty="0" smtClean="0"/>
              <a:t>the whole organ?</a:t>
            </a:r>
          </a:p>
          <a:p>
            <a:pPr lvl="1"/>
            <a:r>
              <a:rPr lang="en-US" dirty="0" smtClean="0"/>
              <a:t>all of the parts of the organ?</a:t>
            </a:r>
          </a:p>
          <a:p>
            <a:pPr lvl="1"/>
            <a:r>
              <a:rPr lang="en-US" dirty="0" smtClean="0"/>
              <a:t>a specific part of the organ?</a:t>
            </a:r>
          </a:p>
          <a:p>
            <a:pPr lvl="1"/>
            <a:r>
              <a:rPr lang="en-US" dirty="0" smtClean="0"/>
              <a:t>unusual regions?</a:t>
            </a:r>
            <a:endParaRPr lang="en-US" dirty="0"/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667000"/>
            <a:ext cx="5346452" cy="3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Bottom-up versus Top-down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bottom-up segmentation</a:t>
            </a:r>
          </a:p>
          <a:p>
            <a:pPr lvl="1"/>
            <a:r>
              <a:rPr lang="en-US" dirty="0" smtClean="0"/>
              <a:t>no prior knowledge of what objects are in the scene</a:t>
            </a:r>
          </a:p>
          <a:p>
            <a:pPr lvl="2"/>
            <a:r>
              <a:rPr lang="en-US" dirty="0" smtClean="0"/>
              <a:t>segmentation into homogeneous regions</a:t>
            </a:r>
          </a:p>
          <a:p>
            <a:pPr lvl="1"/>
            <a:r>
              <a:rPr lang="en-US" dirty="0" smtClean="0"/>
              <a:t>unlikely to produce a complete segmentation except in simple cases</a:t>
            </a:r>
          </a:p>
          <a:p>
            <a:r>
              <a:rPr lang="en-US" dirty="0" smtClean="0"/>
              <a:t>top-down segmentation</a:t>
            </a:r>
          </a:p>
          <a:p>
            <a:pPr lvl="1"/>
            <a:r>
              <a:rPr lang="en-US" dirty="0" smtClean="0"/>
              <a:t>objects in the image are recognized (using a detector) and then segmented</a:t>
            </a:r>
          </a:p>
          <a:p>
            <a:pPr lvl="1"/>
            <a:r>
              <a:rPr lang="en-US" dirty="0" smtClean="0"/>
              <a:t>uses prior knowledge of object classes to guide segmentation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to Segmentation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thresholding</a:t>
            </a:r>
            <a:endParaRPr lang="en-US" dirty="0" smtClean="0"/>
          </a:p>
          <a:p>
            <a:pPr lvl="1"/>
            <a:r>
              <a:rPr lang="en-US" dirty="0" smtClean="0"/>
              <a:t>usually intensity-based</a:t>
            </a:r>
          </a:p>
          <a:p>
            <a:r>
              <a:rPr lang="en-US" dirty="0" smtClean="0"/>
              <a:t>edges</a:t>
            </a:r>
          </a:p>
          <a:p>
            <a:pPr lvl="1"/>
            <a:r>
              <a:rPr lang="en-US" dirty="0" smtClean="0"/>
              <a:t>edge detection followed by edge </a:t>
            </a:r>
            <a:r>
              <a:rPr lang="en-US" dirty="0" smtClean="0"/>
              <a:t>grouping to find boundaries separating regions</a:t>
            </a:r>
            <a:endParaRPr lang="en-US" dirty="0" smtClean="0"/>
          </a:p>
          <a:p>
            <a:r>
              <a:rPr lang="en-US" dirty="0" smtClean="0"/>
              <a:t>regions</a:t>
            </a:r>
          </a:p>
          <a:p>
            <a:pPr lvl="1"/>
            <a:r>
              <a:rPr lang="en-US" dirty="0" smtClean="0"/>
              <a:t>individual regions </a:t>
            </a:r>
            <a:r>
              <a:rPr lang="en-US" dirty="0" smtClean="0"/>
              <a:t>are found directly by region growing, splitting, and merging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Thresholding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global intensity </a:t>
            </a:r>
            <a:r>
              <a:rPr lang="en-US" dirty="0" err="1" smtClean="0"/>
              <a:t>thresholding</a:t>
            </a:r>
            <a:r>
              <a:rPr lang="en-US" dirty="0" smtClean="0"/>
              <a:t> is the simplest segmentation process</a:t>
            </a:r>
          </a:p>
          <a:p>
            <a:r>
              <a:rPr lang="en-US" dirty="0" smtClean="0"/>
              <a:t>input image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, output image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each pixel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works only if the objects in the image are distinct from the background intensity</a:t>
            </a:r>
            <a:endParaRPr lang="en-US" dirty="0"/>
          </a:p>
        </p:txBody>
      </p:sp>
      <p:graphicFrame>
        <p:nvGraphicFramePr>
          <p:cNvPr id="87042" name="Object 9"/>
          <p:cNvGraphicFramePr>
            <a:graphicFrameLocks noChangeAspect="1"/>
          </p:cNvGraphicFramePr>
          <p:nvPr/>
        </p:nvGraphicFramePr>
        <p:xfrm>
          <a:off x="2971800" y="3062287"/>
          <a:ext cx="32004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3" name="Equation" r:id="rId3" imgW="1600200" imgH="457200" progId="Equation.3">
                  <p:embed/>
                </p:oleObj>
              </mc:Choice>
              <mc:Fallback>
                <p:oleObj name="Equation" r:id="rId3" imgW="16002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062287"/>
                        <a:ext cx="3200400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Thresholding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Content Placeholder 9" descr="thresholdin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55110" y="838200"/>
            <a:ext cx="7233780" cy="5486400"/>
          </a:xfrm>
        </p:spPr>
      </p:pic>
      <p:sp>
        <p:nvSpPr>
          <p:cNvPr id="11" name="TextBox 10"/>
          <p:cNvSpPr txBox="1"/>
          <p:nvPr/>
        </p:nvSpPr>
        <p:spPr>
          <a:xfrm>
            <a:off x="2133600" y="3059668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original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3059668"/>
            <a:ext cx="1602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threshold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5943600"/>
            <a:ext cx="187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too low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5943600"/>
            <a:ext cx="191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too high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Threshold Detection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histogram of intensity values can be helpful in selecting a threshold value</a:t>
            </a:r>
            <a:endParaRPr lang="en-US" dirty="0"/>
          </a:p>
        </p:txBody>
      </p:sp>
      <p:pic>
        <p:nvPicPr>
          <p:cNvPr id="7" name="Picture 6" descr="thresholding_histo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1676400"/>
            <a:ext cx="5715000" cy="462455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</a:t>
            </a:r>
            <a:r>
              <a:rPr lang="en-US" dirty="0" err="1" smtClean="0"/>
              <a:t>Thresholding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histogram is treated as the sum of two or more probability densities</a:t>
            </a:r>
          </a:p>
          <a:p>
            <a:pPr lvl="1"/>
            <a:r>
              <a:rPr lang="en-US" dirty="0" smtClean="0"/>
              <a:t>choose threshold to minimize segmentation error</a:t>
            </a:r>
            <a:endParaRPr lang="en-US" dirty="0"/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7162800" cy="368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</a:t>
            </a:r>
            <a:r>
              <a:rPr lang="en-US" dirty="0" err="1" smtClean="0"/>
              <a:t>Thresholding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774" y="2971800"/>
            <a:ext cx="5346452" cy="3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3038" y="914400"/>
            <a:ext cx="6217924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Edge-based Segmentation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edge-based segmentation tries to find the borders separating regions</a:t>
            </a:r>
          </a:p>
          <a:p>
            <a:r>
              <a:rPr lang="en-US" dirty="0" smtClean="0"/>
              <a:t>edges are found using an edge detector</a:t>
            </a:r>
          </a:p>
          <a:p>
            <a:pPr lvl="1"/>
            <a:r>
              <a:rPr lang="en-US" dirty="0" smtClean="0"/>
              <a:t>detected edges usually do not form closed borders</a:t>
            </a:r>
          </a:p>
          <a:p>
            <a:pPr lvl="1"/>
            <a:r>
              <a:rPr lang="en-US" dirty="0" smtClean="0"/>
              <a:t>detectors can miss weak edges</a:t>
            </a:r>
          </a:p>
          <a:p>
            <a:pPr lvl="1"/>
            <a:r>
              <a:rPr lang="en-US" dirty="0" smtClean="0"/>
              <a:t>detectors can find too many edges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edge is a discontinuity in image intensity along one direction</a:t>
            </a:r>
          </a:p>
          <a:p>
            <a:r>
              <a:rPr lang="en-US" dirty="0" smtClean="0"/>
              <a:t>edges in real images are often blurry and noisy</a:t>
            </a:r>
          </a:p>
        </p:txBody>
      </p:sp>
      <p:pic>
        <p:nvPicPr>
          <p:cNvPr id="12" name="Picture 11" descr="ed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048000"/>
            <a:ext cx="3657600" cy="2743200"/>
          </a:xfrm>
          <a:prstGeom prst="rect">
            <a:avLst/>
          </a:prstGeom>
        </p:spPr>
      </p:pic>
      <p:pic>
        <p:nvPicPr>
          <p:cNvPr id="11" name="Picture 10" descr="edge1.png"/>
          <p:cNvPicPr>
            <a:picLocks noChangeAspect="1"/>
          </p:cNvPicPr>
          <p:nvPr/>
        </p:nvPicPr>
        <p:blipFill>
          <a:blip r:embed="rId3" cstate="print"/>
          <a:srcRect r="8333"/>
          <a:stretch>
            <a:fillRect/>
          </a:stretch>
        </p:blipFill>
        <p:spPr>
          <a:xfrm>
            <a:off x="2743200" y="3048000"/>
            <a:ext cx="3352800" cy="2743200"/>
          </a:xfrm>
          <a:prstGeom prst="rect">
            <a:avLst/>
          </a:prstGeom>
        </p:spPr>
      </p:pic>
      <p:pic>
        <p:nvPicPr>
          <p:cNvPr id="10" name="Picture 9" descr="edge0.png"/>
          <p:cNvPicPr>
            <a:picLocks noChangeAspect="1"/>
          </p:cNvPicPr>
          <p:nvPr/>
        </p:nvPicPr>
        <p:blipFill>
          <a:blip r:embed="rId4" cstate="print"/>
          <a:srcRect r="10417"/>
          <a:stretch>
            <a:fillRect/>
          </a:stretch>
        </p:blipFill>
        <p:spPr>
          <a:xfrm>
            <a:off x="0" y="3048000"/>
            <a:ext cx="32766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 of standards developed shortly after commercial CT machines started becoming available (early 1980s)</a:t>
            </a:r>
          </a:p>
          <a:p>
            <a:pPr lvl="1"/>
            <a:r>
              <a:rPr lang="en-US" dirty="0" smtClean="0"/>
              <a:t>in part to allow access to image data by people other than the manufacturers</a:t>
            </a:r>
          </a:p>
          <a:p>
            <a:r>
              <a:rPr lang="en-US" dirty="0" smtClean="0"/>
              <a:t>intent</a:t>
            </a:r>
          </a:p>
          <a:p>
            <a:pPr lvl="1"/>
            <a:r>
              <a:rPr lang="en-US" dirty="0" smtClean="0"/>
              <a:t>promote communication of digital image information, regardless of device manufacturer</a:t>
            </a:r>
          </a:p>
          <a:p>
            <a:pPr lvl="1"/>
            <a:r>
              <a:rPr lang="en-US" dirty="0" smtClean="0"/>
              <a:t>facilitate the development and expansion of picture archiving and communication systems (PACS) that can also interface with other systems of hospital information</a:t>
            </a:r>
          </a:p>
          <a:p>
            <a:pPr lvl="1"/>
            <a:r>
              <a:rPr lang="en-US" dirty="0" smtClean="0"/>
              <a:t>allow the creation of diagnostic information data bases that can be interrogated by a wide variety of devices distributed geographically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Edge Detection Kernels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discrete approximations to first derivative</a:t>
            </a:r>
          </a:p>
          <a:p>
            <a:pPr lvl="1"/>
            <a:r>
              <a:rPr lang="en-US" dirty="0" smtClean="0"/>
              <a:t>attempt to compute the image gradient magnitude</a:t>
            </a:r>
            <a:endParaRPr lang="en-US" dirty="0"/>
          </a:p>
        </p:txBody>
      </p:sp>
      <p:graphicFrame>
        <p:nvGraphicFramePr>
          <p:cNvPr id="134146" name="Object 9"/>
          <p:cNvGraphicFramePr>
            <a:graphicFrameLocks noChangeAspect="1"/>
          </p:cNvGraphicFramePr>
          <p:nvPr/>
        </p:nvGraphicFramePr>
        <p:xfrm>
          <a:off x="685800" y="1981200"/>
          <a:ext cx="12700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2" name="Equation" r:id="rId3" imgW="634680" imgH="457200" progId="Equation.3">
                  <p:embed/>
                </p:oleObj>
              </mc:Choice>
              <mc:Fallback>
                <p:oleObj name="Equation" r:id="rId3" imgW="63468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12700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7" name="Object 9"/>
          <p:cNvGraphicFramePr>
            <a:graphicFrameLocks noChangeAspect="1"/>
          </p:cNvGraphicFramePr>
          <p:nvPr/>
        </p:nvGraphicFramePr>
        <p:xfrm>
          <a:off x="2057400" y="1981200"/>
          <a:ext cx="12700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3" name="Equation" r:id="rId5" imgW="634680" imgH="457200" progId="Equation.3">
                  <p:embed/>
                </p:oleObj>
              </mc:Choice>
              <mc:Fallback>
                <p:oleObj name="Equation" r:id="rId5" imgW="6346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1270000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8" name="Object 9"/>
          <p:cNvGraphicFramePr>
            <a:graphicFrameLocks noChangeAspect="1"/>
          </p:cNvGraphicFramePr>
          <p:nvPr/>
        </p:nvGraphicFramePr>
        <p:xfrm>
          <a:off x="4800600" y="3048000"/>
          <a:ext cx="170180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4" name="Equation" r:id="rId7" imgW="850680" imgH="711000" progId="Equation.3">
                  <p:embed/>
                </p:oleObj>
              </mc:Choice>
              <mc:Fallback>
                <p:oleObj name="Equation" r:id="rId7" imgW="85068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048000"/>
                        <a:ext cx="1701800" cy="163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9"/>
          <p:cNvGraphicFramePr>
            <a:graphicFrameLocks noChangeAspect="1"/>
          </p:cNvGraphicFramePr>
          <p:nvPr/>
        </p:nvGraphicFramePr>
        <p:xfrm>
          <a:off x="6705600" y="3048000"/>
          <a:ext cx="187960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5" name="Equation" r:id="rId9" imgW="939600" imgH="711000" progId="Equation.3">
                  <p:embed/>
                </p:oleObj>
              </mc:Choice>
              <mc:Fallback>
                <p:oleObj name="Equation" r:id="rId9" imgW="93960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048000"/>
                        <a:ext cx="1879600" cy="163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9"/>
          <p:cNvGraphicFramePr>
            <a:graphicFrameLocks noChangeAspect="1"/>
          </p:cNvGraphicFramePr>
          <p:nvPr/>
        </p:nvGraphicFramePr>
        <p:xfrm>
          <a:off x="533400" y="4800600"/>
          <a:ext cx="182880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6" name="Equation" r:id="rId11" imgW="914400" imgH="711000" progId="Equation.3">
                  <p:embed/>
                </p:oleObj>
              </mc:Choice>
              <mc:Fallback>
                <p:oleObj name="Equation" r:id="rId11" imgW="91440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00600"/>
                        <a:ext cx="1828800" cy="163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1" name="Object 9"/>
          <p:cNvGraphicFramePr>
            <a:graphicFrameLocks noChangeAspect="1"/>
          </p:cNvGraphicFramePr>
          <p:nvPr/>
        </p:nvGraphicFramePr>
        <p:xfrm>
          <a:off x="2514600" y="4800600"/>
          <a:ext cx="193040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7" name="Equation" r:id="rId13" imgW="965160" imgH="711000" progId="Equation.3">
                  <p:embed/>
                </p:oleObj>
              </mc:Choice>
              <mc:Fallback>
                <p:oleObj name="Equation" r:id="rId13" imgW="96516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00600"/>
                        <a:ext cx="1930400" cy="163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5200" y="2286000"/>
            <a:ext cx="1554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Roberts Cross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04518" y="3657600"/>
            <a:ext cx="86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Prewitt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54102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Sobel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brochure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http://medical.nema.org/standard.html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DICOM in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functionality provided via the Image Processing toolbox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http://www.mathworks.com/help/images/index.html</a:t>
            </a:r>
          </a:p>
          <a:p>
            <a:pPr lvl="1"/>
            <a:r>
              <a:rPr lang="en-US" dirty="0" smtClean="0">
                <a:hlinkClick r:id="rId2"/>
              </a:rPr>
              <a:t>http://www.mathworks.com/help/images/scientific-file-formats.html</a:t>
            </a:r>
            <a:endParaRPr lang="en-US" dirty="0" smtClean="0"/>
          </a:p>
          <a:p>
            <a:r>
              <a:rPr lang="en-US" dirty="0" smtClean="0"/>
              <a:t>there is a lot of confidential information embedded in a DICOM image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Supplement 55 Attribute Level Confidentiality (including De-</a:t>
            </a:r>
            <a:r>
              <a:rPr lang="en-US" dirty="0" err="1" smtClean="0">
                <a:hlinkClick r:id="rId3" action="ppaction://hlinkfile"/>
              </a:rPr>
              <a:t>identifiation</a:t>
            </a:r>
            <a:r>
              <a:rPr lang="en-US" dirty="0" smtClean="0">
                <a:hlinkClick r:id="rId3" action="ppaction://hlinkfile"/>
              </a:rPr>
              <a:t>)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dicomanon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Viewing Medical Images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many types of medical images there is a mismatch between the range of the image data and the range of values that can be displayed</a:t>
            </a:r>
          </a:p>
          <a:p>
            <a:pPr lvl="1"/>
            <a:r>
              <a:rPr lang="en-US" dirty="0" smtClean="0"/>
              <a:t>CT range = -1024 to 3072</a:t>
            </a:r>
          </a:p>
          <a:p>
            <a:pPr lvl="1"/>
            <a:r>
              <a:rPr lang="en-US" dirty="0" smtClean="0"/>
              <a:t>8-bit grayscale = 256 gray levels</a:t>
            </a:r>
          </a:p>
          <a:p>
            <a:r>
              <a:rPr lang="en-US" dirty="0" smtClean="0"/>
              <a:t>need to map the image data range to display range</a:t>
            </a:r>
          </a:p>
          <a:p>
            <a:pPr lvl="1"/>
            <a:r>
              <a:rPr lang="en-US" dirty="0" smtClean="0"/>
              <a:t>“window” and “level” in medical imaging</a:t>
            </a:r>
          </a:p>
          <a:p>
            <a:pPr lvl="1"/>
            <a:r>
              <a:rPr lang="en-US" dirty="0" smtClean="0">
                <a:hlinkClick r:id="rId2"/>
              </a:rPr>
              <a:t>http://blogs.mathworks.com/steve/2006/02/17/all-about-pixel-colors-window-level/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Viewing Medical Images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modern imaging workstations support volume rendering of 3D images</a:t>
            </a:r>
          </a:p>
          <a:p>
            <a:pPr lvl="1"/>
            <a:r>
              <a:rPr lang="en-US" dirty="0" smtClean="0">
                <a:hlinkClick r:id="rId2"/>
              </a:rPr>
              <a:t>http://www.fovia.com/galleryhome.php</a:t>
            </a:r>
            <a:endParaRPr lang="en-US" dirty="0" smtClean="0"/>
          </a:p>
          <a:p>
            <a:r>
              <a:rPr lang="en-US" dirty="0" smtClean="0"/>
              <a:t>not a graphics course, but…</a:t>
            </a:r>
          </a:p>
          <a:p>
            <a:pPr lvl="1"/>
            <a:r>
              <a:rPr lang="en-US" dirty="0" smtClean="0">
                <a:hlinkClick r:id="rId3"/>
              </a:rPr>
              <a:t>http://en.wikipedia.org/wiki/Volume_rendering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http://en.wikipedia.org/wiki/Volume_ray_casting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Real-Time Volume Graphics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Visualization in Medicine: Theory, Algorithms, and Applications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1" descr="D:\ellis\talks\images\osteoma02\slice18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4724400" cy="4531685"/>
          </a:xfrm>
          <a:prstGeom prst="rect">
            <a:avLst/>
          </a:prstGeom>
          <a:noFill/>
        </p:spPr>
      </p:pic>
      <p:pic>
        <p:nvPicPr>
          <p:cNvPr id="8" name="Picture 1035" descr="D:\ellis\talks\images\osteoma02\lateral.t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l="9697" t="17807" r="9697" b="42091"/>
          <a:stretch>
            <a:fillRect/>
          </a:stretch>
        </p:blipFill>
        <p:spPr bwMode="auto">
          <a:xfrm>
            <a:off x="5638800" y="1219200"/>
            <a:ext cx="301730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11/5/2012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divide an image into parts that correspond to salient regions (e.g., objects or parts of objects)</a:t>
            </a:r>
          </a:p>
          <a:p>
            <a:r>
              <a:rPr lang="en-US" dirty="0" smtClean="0"/>
              <a:t>complete segmentation</a:t>
            </a:r>
          </a:p>
          <a:p>
            <a:pPr lvl="1"/>
            <a:r>
              <a:rPr lang="en-US" dirty="0" smtClean="0"/>
              <a:t>produces a set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disjoint regions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corresponding uniquely with objects in the image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partial segmentation</a:t>
            </a:r>
          </a:p>
          <a:p>
            <a:pPr lvl="1"/>
            <a:r>
              <a:rPr lang="en-US" dirty="0" smtClean="0"/>
              <a:t>regions do not correspond directly to objects in the image</a:t>
            </a:r>
            <a:endParaRPr lang="en-US" dirty="0"/>
          </a:p>
        </p:txBody>
      </p:sp>
      <p:graphicFrame>
        <p:nvGraphicFramePr>
          <p:cNvPr id="86018" name="Object 9"/>
          <p:cNvGraphicFramePr>
            <a:graphicFrameLocks noChangeAspect="1"/>
          </p:cNvGraphicFramePr>
          <p:nvPr/>
        </p:nvGraphicFramePr>
        <p:xfrm>
          <a:off x="1892300" y="2968625"/>
          <a:ext cx="53594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Equation" r:id="rId3" imgW="2679480" imgH="431640" progId="Equation.3">
                  <p:embed/>
                </p:oleObj>
              </mc:Choice>
              <mc:Fallback>
                <p:oleObj name="Equation" r:id="rId3" imgW="267948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2968625"/>
                        <a:ext cx="5359400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4629</TotalTime>
  <Words>574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Origin</vt:lpstr>
      <vt:lpstr>Equation</vt:lpstr>
      <vt:lpstr>DICOM</vt:lpstr>
      <vt:lpstr>DICOM</vt:lpstr>
      <vt:lpstr>DICOM</vt:lpstr>
      <vt:lpstr>DICOM in Matlab</vt:lpstr>
      <vt:lpstr>Viewing Medical Images</vt:lpstr>
      <vt:lpstr>Viewing Medical Images</vt:lpstr>
      <vt:lpstr>Segmentation</vt:lpstr>
      <vt:lpstr>PowerPoint Presentation</vt:lpstr>
      <vt:lpstr>Segmentation</vt:lpstr>
      <vt:lpstr>Segmentation</vt:lpstr>
      <vt:lpstr>Bottom-up versus Top-down</vt:lpstr>
      <vt:lpstr>Approaches to Segmentation</vt:lpstr>
      <vt:lpstr>Thresholding</vt:lpstr>
      <vt:lpstr>Thresholding</vt:lpstr>
      <vt:lpstr>Threshold Detection</vt:lpstr>
      <vt:lpstr>Optimal Thresholding</vt:lpstr>
      <vt:lpstr>Optimal Thresholding</vt:lpstr>
      <vt:lpstr>Edge-based Segmentation</vt:lpstr>
      <vt:lpstr>Edge</vt:lpstr>
      <vt:lpstr>Edge Detection Kernels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71</cp:revision>
  <dcterms:created xsi:type="dcterms:W3CDTF">2011-01-07T01:27:12Z</dcterms:created>
  <dcterms:modified xsi:type="dcterms:W3CDTF">2012-11-05T16:50:20Z</dcterms:modified>
</cp:coreProperties>
</file>