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97" r:id="rId3"/>
    <p:sldId id="304" r:id="rId4"/>
    <p:sldId id="305" r:id="rId5"/>
    <p:sldId id="306" r:id="rId6"/>
    <p:sldId id="307" r:id="rId7"/>
    <p:sldId id="309" r:id="rId8"/>
    <p:sldId id="310" r:id="rId9"/>
    <p:sldId id="311" r:id="rId10"/>
    <p:sldId id="312" r:id="rId11"/>
    <p:sldId id="31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Fiducial</a:t>
            </a:r>
            <a:r>
              <a:rPr lang="en-CA" dirty="0" smtClean="0"/>
              <a:t> Registration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Horn’s Method and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assume the measurement noise occurs only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 </a:t>
            </a:r>
            <a:endParaRPr lang="en-US" dirty="0"/>
          </a:p>
        </p:txBody>
      </p:sp>
      <p:graphicFrame>
        <p:nvGraphicFramePr>
          <p:cNvPr id="153604" name="Object 9"/>
          <p:cNvGraphicFramePr>
            <a:graphicFrameLocks noChangeAspect="1"/>
          </p:cNvGraphicFramePr>
          <p:nvPr/>
        </p:nvGraphicFramePr>
        <p:xfrm>
          <a:off x="3327400" y="3352800"/>
          <a:ext cx="2489200" cy="1666875"/>
        </p:xfrm>
        <a:graphic>
          <a:graphicData uri="http://schemas.openxmlformats.org/presentationml/2006/ole">
            <p:oleObj spid="_x0000_s153604" name="Equation" r:id="rId3" imgW="1244520" imgH="723600" progId="Equation.3">
              <p:embed/>
            </p:oleObj>
          </a:graphicData>
        </a:graphic>
      </p:graphicFrame>
      <p:graphicFrame>
        <p:nvGraphicFramePr>
          <p:cNvPr id="153605" name="Object 5"/>
          <p:cNvGraphicFramePr>
            <a:graphicFrameLocks noChangeAspect="1"/>
          </p:cNvGraphicFramePr>
          <p:nvPr/>
        </p:nvGraphicFramePr>
        <p:xfrm>
          <a:off x="863600" y="1600200"/>
          <a:ext cx="2844800" cy="525463"/>
        </p:xfrm>
        <a:graphic>
          <a:graphicData uri="http://schemas.openxmlformats.org/presentationml/2006/ole">
            <p:oleObj spid="_x0000_s153605" name="Equation" r:id="rId4" imgW="1422360" imgH="228600" progId="Equation.3">
              <p:embed/>
            </p:oleObj>
          </a:graphicData>
        </a:graphic>
      </p:graphicFrame>
      <p:graphicFrame>
        <p:nvGraphicFramePr>
          <p:cNvPr id="153606" name="Object 6"/>
          <p:cNvGraphicFramePr>
            <a:graphicFrameLocks noChangeAspect="1"/>
          </p:cNvGraphicFramePr>
          <p:nvPr/>
        </p:nvGraphicFramePr>
        <p:xfrm>
          <a:off x="889000" y="2286000"/>
          <a:ext cx="1473200" cy="554037"/>
        </p:xfrm>
        <a:graphic>
          <a:graphicData uri="http://schemas.openxmlformats.org/presentationml/2006/ole">
            <p:oleObj spid="_x0000_s153606" name="Equation" r:id="rId5" imgW="736560" imgH="241200" progId="Equation.3">
              <p:embed/>
            </p:oleObj>
          </a:graphicData>
        </a:graphic>
      </p:graphicFrame>
      <p:sp>
        <p:nvSpPr>
          <p:cNvPr id="12" name="Oval 11"/>
          <p:cNvSpPr/>
          <p:nvPr/>
        </p:nvSpPr>
        <p:spPr>
          <a:xfrm>
            <a:off x="5181600" y="4419600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0" y="4572000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has same distribution as </a:t>
            </a:r>
            <a:r>
              <a:rPr lang="en-US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1676400"/>
            <a:ext cx="4844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FLE is independent, isotropic, zero-mean Gaussian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14800" y="2362200"/>
            <a:ext cx="1506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FLE is additive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Horn’s Method and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happens if the FLE is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happens if the FLE is </a:t>
            </a:r>
            <a:r>
              <a:rPr lang="en-US" dirty="0" smtClean="0"/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use of the least-squares criteria assumes</a:t>
            </a:r>
          </a:p>
          <a:p>
            <a:pPr lvl="1"/>
            <a:r>
              <a:rPr lang="en-CA" dirty="0" smtClean="0"/>
              <a:t>identically distributed noise in each point</a:t>
            </a:r>
          </a:p>
          <a:p>
            <a:pPr lvl="1"/>
            <a:r>
              <a:rPr lang="en-CA" dirty="0" smtClean="0"/>
              <a:t>isotropic noise in each point</a:t>
            </a:r>
          </a:p>
          <a:p>
            <a:pPr lvl="2"/>
            <a:r>
              <a:rPr lang="en-CA" dirty="0" smtClean="0"/>
              <a:t>more accurate (although more complicated) algorithms are available if these criteria are not met</a:t>
            </a:r>
          </a:p>
          <a:p>
            <a:pPr lvl="3"/>
            <a:r>
              <a:rPr lang="en-CA" dirty="0" err="1" smtClean="0"/>
              <a:t>Matei</a:t>
            </a:r>
            <a:r>
              <a:rPr lang="en-CA" dirty="0" smtClean="0"/>
              <a:t> and Meer, IEEE PAMI, 28(10), Oct 2006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most commonly used noise distribution is the zero-mean Gaussian (or normal) distribution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     mean (location)</a:t>
            </a:r>
          </a:p>
          <a:p>
            <a:r>
              <a:rPr lang="en-CA" dirty="0" smtClean="0"/>
              <a:t>     covariance (spread)</a:t>
            </a:r>
          </a:p>
        </p:txBody>
      </p:sp>
      <p:graphicFrame>
        <p:nvGraphicFramePr>
          <p:cNvPr id="115714" name="Object 2"/>
          <p:cNvGraphicFramePr>
            <a:graphicFrameLocks noChangeAspect="1"/>
          </p:cNvGraphicFramePr>
          <p:nvPr/>
        </p:nvGraphicFramePr>
        <p:xfrm>
          <a:off x="3517900" y="2087563"/>
          <a:ext cx="2108200" cy="525462"/>
        </p:xfrm>
        <a:graphic>
          <a:graphicData uri="http://schemas.openxmlformats.org/presentationml/2006/ole">
            <p:oleObj spid="_x0000_s115714" name="Equation" r:id="rId3" imgW="1054080" imgH="228600" progId="Equation.3">
              <p:embed/>
            </p:oleObj>
          </a:graphicData>
        </a:graphic>
      </p:graphicFrame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529987" y="3733800"/>
          <a:ext cx="304800" cy="379413"/>
        </p:xfrm>
        <a:graphic>
          <a:graphicData uri="http://schemas.openxmlformats.org/presentationml/2006/ole">
            <p:oleObj spid="_x0000_s115715" name="Equation" r:id="rId4" imgW="152280" imgH="164880" progId="Equation.3">
              <p:embed/>
            </p:oleObj>
          </a:graphicData>
        </a:graphic>
      </p:graphicFrame>
      <p:graphicFrame>
        <p:nvGraphicFramePr>
          <p:cNvPr id="115716" name="Object 4"/>
          <p:cNvGraphicFramePr>
            <a:graphicFrameLocks noChangeAspect="1"/>
          </p:cNvGraphicFramePr>
          <p:nvPr/>
        </p:nvGraphicFramePr>
        <p:xfrm>
          <a:off x="545745" y="4133068"/>
          <a:ext cx="279400" cy="350837"/>
        </p:xfrm>
        <a:graphic>
          <a:graphicData uri="http://schemas.openxmlformats.org/presentationml/2006/ole">
            <p:oleObj spid="_x0000_s115716" name="Equation" r:id="rId5" imgW="139680" imgH="15228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67000" y="2831068"/>
            <a:ext cx="2502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fiducial</a:t>
            </a:r>
            <a:r>
              <a:rPr lang="en-US" dirty="0" smtClean="0"/>
              <a:t> localization error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886200" y="2514600"/>
            <a:ext cx="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 smtClean="0"/>
          </a:p>
          <a:p>
            <a:pPr lvl="1"/>
            <a:r>
              <a:rPr lang="en-CA" dirty="0" smtClean="0"/>
              <a:t>     standard deviation</a:t>
            </a:r>
          </a:p>
          <a:p>
            <a:pPr lvl="1"/>
            <a:r>
              <a:rPr lang="en-CA" dirty="0" smtClean="0"/>
              <a:t>            variance</a:t>
            </a:r>
            <a:endParaRPr lang="en-US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765792" y="1402307"/>
          <a:ext cx="304800" cy="320675"/>
        </p:xfrm>
        <a:graphic>
          <a:graphicData uri="http://schemas.openxmlformats.org/presentationml/2006/ole">
            <p:oleObj spid="_x0000_s116738" name="Equation" r:id="rId3" imgW="152280" imgH="139680" progId="Equation.3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773468" y="1684764"/>
          <a:ext cx="889000" cy="468312"/>
        </p:xfrm>
        <a:graphic>
          <a:graphicData uri="http://schemas.openxmlformats.org/presentationml/2006/ole">
            <p:oleObj spid="_x0000_s116739" name="Equation" r:id="rId4" imgW="444240" imgH="203040" progId="Equation.3">
              <p:embed/>
            </p:oleObj>
          </a:graphicData>
        </a:graphic>
      </p:graphicFrame>
      <p:pic>
        <p:nvPicPr>
          <p:cNvPr id="11" name="Picture 10" descr="normal1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4400" y="2455614"/>
            <a:ext cx="73152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isotropic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7" name="Picture 6" descr="normal2D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685800"/>
            <a:ext cx="7315200" cy="5486400"/>
          </a:xfrm>
          <a:prstGeom prst="rect">
            <a:avLst/>
          </a:prstGeom>
        </p:spPr>
      </p:pic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17762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18786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ormal2D_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19810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609600" y="2901950"/>
          <a:ext cx="1879600" cy="1054100"/>
        </p:xfrm>
        <a:graphic>
          <a:graphicData uri="http://schemas.openxmlformats.org/presentationml/2006/ole">
            <p:oleObj spid="_x0000_s120834" name="Equation" r:id="rId4" imgW="9396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horn_isotrop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1600200"/>
            <a:ext cx="4572000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Horn's method (and all other ordinary least-squares methods) is optimal when FLE is identical and isotropic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47800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948531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838200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71600" y="412646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391401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892132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6781801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15201" y="411479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4724400" y="2590800"/>
          <a:ext cx="406400" cy="557213"/>
        </p:xfrm>
        <a:graphic>
          <a:graphicData uri="http://schemas.openxmlformats.org/presentationml/2006/ole">
            <p:oleObj spid="_x0000_s121858" name="Equation" r:id="rId4" imgW="203040" imgH="241200" progId="Equation.3">
              <p:embed/>
            </p:oleObj>
          </a:graphicData>
        </a:graphic>
      </p:graphicFrame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5105400" y="4329113"/>
          <a:ext cx="381000" cy="555625"/>
        </p:xfrm>
        <a:graphic>
          <a:graphicData uri="http://schemas.openxmlformats.org/presentationml/2006/ole">
            <p:oleObj spid="_x0000_s121859" name="Equation" r:id="rId5" imgW="190440" imgH="241200" progId="Equation.3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3632200" y="5000625"/>
          <a:ext cx="406400" cy="557213"/>
        </p:xfrm>
        <a:graphic>
          <a:graphicData uri="http://schemas.openxmlformats.org/presentationml/2006/ole">
            <p:oleObj spid="_x0000_s121860" name="Equation" r:id="rId6" imgW="203040" imgH="24120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3505200" y="2424113"/>
          <a:ext cx="381000" cy="557212"/>
        </p:xfrm>
        <a:graphic>
          <a:graphicData uri="http://schemas.openxmlformats.org/presentationml/2006/ole">
            <p:oleObj spid="_x0000_s121861" name="Equation" r:id="rId7" imgW="1904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1662</TotalTime>
  <Words>217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Origin</vt:lpstr>
      <vt:lpstr>Microsoft Equation 3.0</vt:lpstr>
      <vt:lpstr>Equation</vt:lpstr>
      <vt:lpstr>Fiducial Registration 2</vt:lpstr>
      <vt:lpstr>Issues</vt:lpstr>
      <vt:lpstr>Characterizing Error</vt:lpstr>
      <vt:lpstr>Characterizing Error</vt:lpstr>
      <vt:lpstr>Characterizing Error</vt:lpstr>
      <vt:lpstr>Characterizing Error</vt:lpstr>
      <vt:lpstr>Characterizing Error</vt:lpstr>
      <vt:lpstr>Characterizing Error</vt:lpstr>
      <vt:lpstr>Horn's Method and FLE</vt:lpstr>
      <vt:lpstr>Horn’s Method and FLE</vt:lpstr>
      <vt:lpstr>Horn’s Method and FLE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23</cp:revision>
  <dcterms:created xsi:type="dcterms:W3CDTF">2011-01-07T01:27:12Z</dcterms:created>
  <dcterms:modified xsi:type="dcterms:W3CDTF">2012-09-24T01:18:09Z</dcterms:modified>
</cp:coreProperties>
</file>