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300" r:id="rId3"/>
    <p:sldId id="301" r:id="rId4"/>
    <p:sldId id="302" r:id="rId5"/>
    <p:sldId id="303" r:id="rId6"/>
    <p:sldId id="304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9" r:id="rId15"/>
    <p:sldId id="296" r:id="rId16"/>
    <p:sldId id="297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125" d="100"/>
          <a:sy n="12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Day 05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Horn's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2. Compute the Matrix 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compute the sum of the component products for all pairs of corresponding points</a:t>
            </a:r>
            <a:endParaRPr lang="en-US" dirty="0"/>
          </a:p>
        </p:txBody>
      </p:sp>
      <p:graphicFrame>
        <p:nvGraphicFramePr>
          <p:cNvPr id="101378" name="Object 9"/>
          <p:cNvGraphicFramePr>
            <a:graphicFrameLocks noChangeAspect="1"/>
          </p:cNvGraphicFramePr>
          <p:nvPr/>
        </p:nvGraphicFramePr>
        <p:xfrm>
          <a:off x="2578100" y="2057400"/>
          <a:ext cx="3987800" cy="1700213"/>
        </p:xfrm>
        <a:graphic>
          <a:graphicData uri="http://schemas.openxmlformats.org/presentationml/2006/ole">
            <p:oleObj spid="_x0000_s101378" name="Equation" r:id="rId3" imgW="1993680" imgH="73656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3. Compute the Matrix 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use the elements of M to compute N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lvl="1"/>
            <a:r>
              <a:rPr lang="en-CA" dirty="0" smtClean="0"/>
              <a:t>note that N is symmetric</a:t>
            </a:r>
            <a:endParaRPr lang="en-US" dirty="0"/>
          </a:p>
        </p:txBody>
      </p:sp>
      <p:graphicFrame>
        <p:nvGraphicFramePr>
          <p:cNvPr id="102402" name="Object 9"/>
          <p:cNvGraphicFramePr>
            <a:graphicFrameLocks noChangeAspect="1"/>
          </p:cNvGraphicFramePr>
          <p:nvPr/>
        </p:nvGraphicFramePr>
        <p:xfrm>
          <a:off x="594360" y="1676400"/>
          <a:ext cx="7955280" cy="1951673"/>
        </p:xfrm>
        <a:graphic>
          <a:graphicData uri="http://schemas.openxmlformats.org/presentationml/2006/ole">
            <p:oleObj spid="_x0000_s102402" name="Equation" r:id="rId3" imgW="4419360" imgH="939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4. Compute Eigenvectors and </a:t>
            </a:r>
            <a:r>
              <a:rPr lang="en-CA" dirty="0" err="1" smtClean="0"/>
              <a:t>Eigenvalues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compute the eigenvectors and </a:t>
            </a:r>
            <a:r>
              <a:rPr lang="en-CA" dirty="0" err="1" smtClean="0"/>
              <a:t>eigenvalues</a:t>
            </a:r>
            <a:r>
              <a:rPr lang="en-CA" dirty="0" smtClean="0"/>
              <a:t> of N</a:t>
            </a:r>
          </a:p>
          <a:p>
            <a:pPr lvl="1"/>
            <a:r>
              <a:rPr lang="en-CA" dirty="0" smtClean="0"/>
              <a:t>in principle, the eigenvectors and </a:t>
            </a:r>
            <a:r>
              <a:rPr lang="en-CA" dirty="0" err="1" smtClean="0"/>
              <a:t>eigenvalues</a:t>
            </a:r>
            <a:r>
              <a:rPr lang="en-CA" dirty="0" smtClean="0"/>
              <a:t> can be found by finding the roots of a 4</a:t>
            </a:r>
            <a:r>
              <a:rPr lang="en-CA" baseline="30000" dirty="0" smtClean="0"/>
              <a:t>th</a:t>
            </a:r>
            <a:r>
              <a:rPr lang="en-CA" dirty="0" smtClean="0"/>
              <a:t> order polynomial but numeric methods are easier</a:t>
            </a:r>
          </a:p>
          <a:p>
            <a:pPr lvl="2"/>
            <a:r>
              <a:rPr lang="en-CA" dirty="0" smtClean="0"/>
              <a:t>the fact that N is symmetric allows for efficient numeric </a:t>
            </a:r>
            <a:r>
              <a:rPr lang="en-CA" dirty="0" err="1" smtClean="0"/>
              <a:t>eigenvalue</a:t>
            </a:r>
            <a:r>
              <a:rPr lang="en-CA" dirty="0" smtClean="0"/>
              <a:t>/vector solvers</a:t>
            </a:r>
          </a:p>
          <a:p>
            <a:pPr lvl="2"/>
            <a:r>
              <a:rPr lang="en-CA" dirty="0" smtClean="0"/>
              <a:t>in </a:t>
            </a:r>
            <a:r>
              <a:rPr lang="en-CA" dirty="0" err="1" smtClean="0"/>
              <a:t>Matlab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1608" y="3276600"/>
            <a:ext cx="7725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% D is a diagonal matrix of </a:t>
            </a:r>
            <a:r>
              <a:rPr lang="en-CA" sz="2000" dirty="0" err="1" smtClean="0">
                <a:latin typeface="Courier New" pitchFamily="49" charset="0"/>
                <a:cs typeface="Courier New" pitchFamily="49" charset="0"/>
              </a:rPr>
              <a:t>eigenvalues</a:t>
            </a:r>
            <a:endParaRPr lang="en-CA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% columns of V are the corresponding eigenvectors</a:t>
            </a:r>
          </a:p>
          <a:p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[V, D] = </a:t>
            </a:r>
            <a:r>
              <a:rPr lang="en-CA" sz="2000" dirty="0" err="1" smtClean="0">
                <a:latin typeface="Courier New" pitchFamily="49" charset="0"/>
                <a:cs typeface="Courier New" pitchFamily="49" charset="0"/>
              </a:rPr>
              <a:t>eig</a:t>
            </a: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(N);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5. Find the Quaternion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quaternion representing the estimated rotation is the eigenvector corresponding to the largest positive </a:t>
            </a:r>
            <a:r>
              <a:rPr lang="en-CA" dirty="0" err="1" smtClean="0"/>
              <a:t>eigenvalue</a:t>
            </a:r>
            <a:endParaRPr lang="en-CA" dirty="0" smtClean="0"/>
          </a:p>
          <a:p>
            <a:pPr lvl="2"/>
            <a:r>
              <a:rPr lang="en-CA" dirty="0" smtClean="0"/>
              <a:t>in </a:t>
            </a:r>
            <a:r>
              <a:rPr lang="en-CA" dirty="0" err="1" smtClean="0"/>
              <a:t>Matlab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1608" y="2133600"/>
            <a:ext cx="54168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% y is the largest </a:t>
            </a:r>
            <a:r>
              <a:rPr lang="en-CA" sz="2000" dirty="0" err="1" smtClean="0">
                <a:latin typeface="Courier New" pitchFamily="49" charset="0"/>
                <a:cs typeface="Courier New" pitchFamily="49" charset="0"/>
              </a:rPr>
              <a:t>eigenvalue</a:t>
            </a:r>
            <a:endParaRPr lang="en-CA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% </a:t>
            </a:r>
            <a:r>
              <a:rPr lang="en-CA" sz="2000" dirty="0" err="1" smtClean="0">
                <a:latin typeface="Courier New" pitchFamily="49" charset="0"/>
                <a:cs typeface="Courier New" pitchFamily="49" charset="0"/>
              </a:rPr>
              <a:t>idx</a:t>
            </a: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 is the index of y in </a:t>
            </a:r>
            <a:r>
              <a:rPr lang="en-CA" sz="2000" dirty="0" err="1" smtClean="0">
                <a:latin typeface="Courier New" pitchFamily="49" charset="0"/>
                <a:cs typeface="Courier New" pitchFamily="49" charset="0"/>
              </a:rPr>
              <a:t>diag</a:t>
            </a: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(D)</a:t>
            </a:r>
          </a:p>
          <a:p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[y, </a:t>
            </a:r>
            <a:r>
              <a:rPr lang="en-CA" sz="2000" dirty="0" err="1" smtClean="0">
                <a:latin typeface="Courier New" pitchFamily="49" charset="0"/>
                <a:cs typeface="Courier New" pitchFamily="49" charset="0"/>
              </a:rPr>
              <a:t>idx</a:t>
            </a: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] = max(</a:t>
            </a:r>
            <a:r>
              <a:rPr lang="en-CA" sz="2000" dirty="0" err="1" smtClean="0">
                <a:latin typeface="Courier New" pitchFamily="49" charset="0"/>
                <a:cs typeface="Courier New" pitchFamily="49" charset="0"/>
              </a:rPr>
              <a:t>diag</a:t>
            </a: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(D));</a:t>
            </a:r>
          </a:p>
          <a:p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Q = V(:, </a:t>
            </a:r>
            <a:r>
              <a:rPr lang="en-CA" sz="2000" dirty="0" err="1" smtClean="0">
                <a:latin typeface="Courier New" pitchFamily="49" charset="0"/>
                <a:cs typeface="Courier New" pitchFamily="49" charset="0"/>
              </a:rPr>
              <a:t>idx</a:t>
            </a:r>
            <a:r>
              <a:rPr lang="en-CA" sz="20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Quaternions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 err="1" smtClean="0"/>
              <a:t>quaternions</a:t>
            </a:r>
            <a:r>
              <a:rPr lang="en-US" dirty="0" smtClean="0"/>
              <a:t> are another representation of rotations (and orientations)</a:t>
            </a:r>
          </a:p>
          <a:p>
            <a:r>
              <a:rPr lang="en-US" dirty="0" smtClean="0"/>
              <a:t>the unit quaternion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/>
              <a:t> can be thought of as a scalar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 and a vector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115714" name="Object 9"/>
          <p:cNvGraphicFramePr>
            <a:graphicFrameLocks noChangeAspect="1"/>
          </p:cNvGraphicFramePr>
          <p:nvPr/>
        </p:nvGraphicFramePr>
        <p:xfrm>
          <a:off x="1670050" y="2736850"/>
          <a:ext cx="5807075" cy="1530350"/>
        </p:xfrm>
        <a:graphic>
          <a:graphicData uri="http://schemas.openxmlformats.org/presentationml/2006/ole">
            <p:oleObj spid="_x0000_s115714" name="Equation" r:id="rId3" imgW="3225600" imgH="736560" progId="Equation.3">
              <p:embed/>
            </p:oleObj>
          </a:graphicData>
        </a:graphic>
      </p:graphicFrame>
      <p:graphicFrame>
        <p:nvGraphicFramePr>
          <p:cNvPr id="115715" name="Object 9"/>
          <p:cNvGraphicFramePr>
            <a:graphicFrameLocks noChangeAspect="1"/>
          </p:cNvGraphicFramePr>
          <p:nvPr/>
        </p:nvGraphicFramePr>
        <p:xfrm>
          <a:off x="2576513" y="4465637"/>
          <a:ext cx="3933825" cy="1477963"/>
        </p:xfrm>
        <a:graphic>
          <a:graphicData uri="http://schemas.openxmlformats.org/presentationml/2006/ole">
            <p:oleObj spid="_x0000_s115715" name="Equation" r:id="rId4" imgW="2184120" imgH="71100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6. Compute the Translation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use the </a:t>
            </a:r>
            <a:r>
              <a:rPr lang="en-CA" dirty="0" err="1" smtClean="0"/>
              <a:t>centroids</a:t>
            </a:r>
            <a:r>
              <a:rPr lang="en-CA" dirty="0" smtClean="0"/>
              <a:t> to compute the estimated translation</a:t>
            </a:r>
          </a:p>
          <a:p>
            <a:pPr lvl="1"/>
            <a:r>
              <a:rPr lang="en-CA" dirty="0" smtClean="0"/>
              <a:t>recall that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using the </a:t>
            </a:r>
            <a:r>
              <a:rPr lang="en-CA" dirty="0" err="1" smtClean="0"/>
              <a:t>centroids</a:t>
            </a:r>
            <a:endParaRPr lang="en-US" dirty="0"/>
          </a:p>
        </p:txBody>
      </p:sp>
      <p:graphicFrame>
        <p:nvGraphicFramePr>
          <p:cNvPr id="103426" name="Object 9"/>
          <p:cNvGraphicFramePr>
            <a:graphicFrameLocks noChangeAspect="1"/>
          </p:cNvGraphicFramePr>
          <p:nvPr/>
        </p:nvGraphicFramePr>
        <p:xfrm>
          <a:off x="3733800" y="1600200"/>
          <a:ext cx="1676400" cy="555625"/>
        </p:xfrm>
        <a:graphic>
          <a:graphicData uri="http://schemas.openxmlformats.org/presentationml/2006/ole">
            <p:oleObj spid="_x0000_s103426" name="Equation" r:id="rId3" imgW="838080" imgH="241200" progId="Equation.3">
              <p:embed/>
            </p:oleObj>
          </a:graphicData>
        </a:graphic>
      </p:graphicFrame>
      <p:graphicFrame>
        <p:nvGraphicFramePr>
          <p:cNvPr id="103427" name="Object 9"/>
          <p:cNvGraphicFramePr>
            <a:graphicFrameLocks noChangeAspect="1"/>
          </p:cNvGraphicFramePr>
          <p:nvPr/>
        </p:nvGraphicFramePr>
        <p:xfrm>
          <a:off x="2857500" y="3055938"/>
          <a:ext cx="3429000" cy="525462"/>
        </p:xfrm>
        <a:graphic>
          <a:graphicData uri="http://schemas.openxmlformats.org/presentationml/2006/ole">
            <p:oleObj spid="_x0000_s103427" name="Equation" r:id="rId4" imgW="171432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Issues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use of the least-squares criteria assumes</a:t>
            </a:r>
          </a:p>
          <a:p>
            <a:pPr lvl="1"/>
            <a:r>
              <a:rPr lang="en-CA" dirty="0" smtClean="0"/>
              <a:t>identically distributed noise in each point</a:t>
            </a:r>
          </a:p>
          <a:p>
            <a:pPr lvl="1"/>
            <a:r>
              <a:rPr lang="en-CA" dirty="0" smtClean="0"/>
              <a:t>isotropic noise in each point</a:t>
            </a:r>
          </a:p>
          <a:p>
            <a:pPr lvl="2"/>
            <a:r>
              <a:rPr lang="en-CA" dirty="0" smtClean="0"/>
              <a:t>more accurate (although more complicated) algorithms are available if these criteria are not met</a:t>
            </a:r>
          </a:p>
          <a:p>
            <a:pPr lvl="3"/>
            <a:r>
              <a:rPr lang="en-CA" dirty="0" err="1" smtClean="0"/>
              <a:t>Matei</a:t>
            </a:r>
            <a:r>
              <a:rPr lang="en-CA" dirty="0" smtClean="0"/>
              <a:t> and Meer, IEEE PAMI, 28(10), Oct 2006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Issues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inaccurate measurements (statistical outliers) will lead to a poor estimate of the transformation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out.png"/>
          <p:cNvPicPr>
            <a:picLocks noChangeAspect="1"/>
          </p:cNvPicPr>
          <p:nvPr/>
        </p:nvPicPr>
        <p:blipFill>
          <a:blip r:embed="rId2" cstate="print"/>
          <a:srcRect l="13636" r="13636"/>
          <a:stretch>
            <a:fillRect/>
          </a:stretch>
        </p:blipFill>
        <p:spPr>
          <a:xfrm>
            <a:off x="533400" y="1981200"/>
            <a:ext cx="3657600" cy="3771900"/>
          </a:xfrm>
          <a:prstGeom prst="rect">
            <a:avLst/>
          </a:prstGeom>
        </p:spPr>
      </p:pic>
      <p:pic>
        <p:nvPicPr>
          <p:cNvPr id="12" name="Picture 11" descr="outreg.png"/>
          <p:cNvPicPr>
            <a:picLocks noChangeAspect="1"/>
          </p:cNvPicPr>
          <p:nvPr/>
        </p:nvPicPr>
        <p:blipFill>
          <a:blip r:embed="rId3" cstate="print"/>
          <a:srcRect l="13636" r="13636"/>
          <a:stretch>
            <a:fillRect/>
          </a:stretch>
        </p:blipFill>
        <p:spPr>
          <a:xfrm>
            <a:off x="4876800" y="1981200"/>
            <a:ext cx="3657600" cy="3771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0" y="5791200"/>
            <a:ext cx="108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measured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5791200"/>
            <a:ext cx="112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registered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43000" y="2819400"/>
            <a:ext cx="25146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90600" y="4800600"/>
            <a:ext cx="1371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43000" y="2438400"/>
            <a:ext cx="244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perfect measurements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4648200"/>
            <a:ext cx="145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 inaccurate</a:t>
            </a:r>
          </a:p>
          <a:p>
            <a:pPr algn="ctr"/>
            <a:r>
              <a:rPr lang="en-US" dirty="0" smtClean="0"/>
              <a:t>measurement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Frames in Computer-Aided Surgery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3" descr="optotrak2"/>
          <p:cNvPicPr>
            <a:picLocks noChangeAspect="1" noChangeArrowheads="1"/>
          </p:cNvPicPr>
          <p:nvPr/>
        </p:nvPicPr>
        <p:blipFill>
          <a:blip r:embed="rId2" cstate="print"/>
          <a:srcRect r="29580"/>
          <a:stretch>
            <a:fillRect/>
          </a:stretch>
        </p:blipFill>
        <p:spPr bwMode="auto">
          <a:xfrm>
            <a:off x="609600" y="1524000"/>
            <a:ext cx="3382338" cy="32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oi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1066800" y="2895600"/>
            <a:ext cx="838200" cy="635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67531" y="2403475"/>
            <a:ext cx="997746" cy="79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57200" y="2901952"/>
            <a:ext cx="609600" cy="60324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971800"/>
            <a:ext cx="55976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8"/>
          <p:cNvGrpSpPr/>
          <p:nvPr/>
        </p:nvGrpSpPr>
        <p:grpSpPr>
          <a:xfrm rot="20760000">
            <a:off x="4667859" y="1599160"/>
            <a:ext cx="1447800" cy="1600200"/>
            <a:chOff x="4648200" y="4800600"/>
            <a:chExt cx="1447800" cy="1600200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5257800" y="5791200"/>
              <a:ext cx="838200" cy="635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4758531" y="5299075"/>
              <a:ext cx="997746" cy="79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4648200" y="5797552"/>
              <a:ext cx="609600" cy="60324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269903" y="205740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23"/>
          <p:cNvGrpSpPr/>
          <p:nvPr/>
        </p:nvGrpSpPr>
        <p:grpSpPr>
          <a:xfrm rot="1800000">
            <a:off x="7008666" y="1931157"/>
            <a:ext cx="1447800" cy="1600200"/>
            <a:chOff x="4648200" y="4876800"/>
            <a:chExt cx="1447800" cy="1600200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5257800" y="5867400"/>
              <a:ext cx="838200" cy="635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4758531" y="5375275"/>
              <a:ext cx="997746" cy="79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 flipV="1">
              <a:off x="4648200" y="5873752"/>
              <a:ext cx="609600" cy="60324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7772400" y="25146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Frames in Computer-Aided Surgery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" name="Picture 13" descr="pointer2.gif"/>
          <p:cNvPicPr>
            <a:picLocks noChangeAspect="1"/>
          </p:cNvPicPr>
          <p:nvPr/>
        </p:nvPicPr>
        <p:blipFill>
          <a:blip r:embed="rId2" cstate="print">
            <a:lum bright="-100000"/>
          </a:blip>
          <a:stretch>
            <a:fillRect/>
          </a:stretch>
        </p:blipFill>
        <p:spPr>
          <a:xfrm>
            <a:off x="304800" y="2362200"/>
            <a:ext cx="3810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4" descr="poi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9"/>
          <p:cNvGrpSpPr/>
          <p:nvPr/>
        </p:nvGrpSpPr>
        <p:grpSpPr>
          <a:xfrm rot="20760000">
            <a:off x="4667859" y="1599160"/>
            <a:ext cx="1447800" cy="1600200"/>
            <a:chOff x="4648200" y="4800600"/>
            <a:chExt cx="1447800" cy="1600200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5257800" y="5791200"/>
              <a:ext cx="838200" cy="635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4758531" y="5299075"/>
              <a:ext cx="997746" cy="79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 flipV="1">
              <a:off x="4648200" y="5797552"/>
              <a:ext cx="609600" cy="60324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269903" y="205740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4"/>
          <p:cNvGrpSpPr/>
          <p:nvPr/>
        </p:nvGrpSpPr>
        <p:grpSpPr>
          <a:xfrm rot="1800000">
            <a:off x="7008666" y="1931157"/>
            <a:ext cx="1447800" cy="1600200"/>
            <a:chOff x="4648200" y="4876800"/>
            <a:chExt cx="1447800" cy="160020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5257800" y="5867400"/>
              <a:ext cx="838200" cy="635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4758531" y="5375275"/>
              <a:ext cx="997746" cy="79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4648200" y="5873752"/>
              <a:ext cx="609600" cy="60324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7772400" y="25146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124200" y="3124200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2624931" y="2632075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38400" y="22098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Frames in CGI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 descr="pirates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4114800" cy="2920621"/>
          </a:xfrm>
        </p:spPr>
      </p:pic>
      <p:pic>
        <p:nvPicPr>
          <p:cNvPr id="8" name="Picture 7" descr="pirat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905000"/>
            <a:ext cx="4114800" cy="25657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Frames in Computer-Aided Surgery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sk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96720"/>
            <a:ext cx="3982720" cy="3464560"/>
          </a:xfrm>
          <a:prstGeom prst="rect">
            <a:avLst/>
          </a:prstGeom>
        </p:spPr>
      </p:pic>
      <p:pic>
        <p:nvPicPr>
          <p:cNvPr id="8" name="Picture 7" descr="skin_f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003514"/>
            <a:ext cx="4572000" cy="256848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85800" y="4648200"/>
            <a:ext cx="838200" cy="635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86531" y="4156075"/>
            <a:ext cx="997746" cy="79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4724400"/>
            <a:ext cx="7415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CT </a:t>
            </a: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/>
          <p:cNvGrpSpPr/>
          <p:nvPr/>
        </p:nvGrpSpPr>
        <p:grpSpPr>
          <a:xfrm rot="20760000">
            <a:off x="7447941" y="2056362"/>
            <a:ext cx="1447800" cy="1600200"/>
            <a:chOff x="4648200" y="4800600"/>
            <a:chExt cx="1447800" cy="16002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5257800" y="5791200"/>
              <a:ext cx="838200" cy="635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4758531" y="5299075"/>
              <a:ext cx="997746" cy="79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4648200" y="5797552"/>
              <a:ext cx="609600" cy="60324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8153400" y="30596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Fiducial</a:t>
            </a:r>
            <a:r>
              <a:rPr lang="en-CA" dirty="0" smtClean="0"/>
              <a:t> Registration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physical markers easily locatable in the medical imagery and on the patient are often used in neurosurgery to establish the spatial relationship between the patient and the images</a:t>
            </a:r>
          </a:p>
          <a:p>
            <a:r>
              <a:rPr lang="en-CA" dirty="0" smtClean="0"/>
              <a:t>same fundamental problem appears in many different fields and goes by many different names</a:t>
            </a:r>
          </a:p>
          <a:p>
            <a:pPr lvl="1"/>
            <a:r>
              <a:rPr lang="en-CA" dirty="0" err="1" smtClean="0"/>
              <a:t>fiducial</a:t>
            </a:r>
            <a:r>
              <a:rPr lang="en-CA" dirty="0" smtClean="0"/>
              <a:t> registration</a:t>
            </a:r>
          </a:p>
          <a:p>
            <a:pPr lvl="1"/>
            <a:r>
              <a:rPr lang="en-CA" dirty="0" smtClean="0"/>
              <a:t>point-based registration</a:t>
            </a:r>
          </a:p>
          <a:p>
            <a:pPr lvl="1"/>
            <a:r>
              <a:rPr lang="en-CA" dirty="0" smtClean="0"/>
              <a:t>paired-point registration</a:t>
            </a:r>
          </a:p>
          <a:p>
            <a:pPr lvl="1"/>
            <a:r>
              <a:rPr lang="en-CA" dirty="0" smtClean="0"/>
              <a:t>registration with </a:t>
            </a:r>
            <a:r>
              <a:rPr lang="en-CA" dirty="0" err="1" smtClean="0"/>
              <a:t>correspondances</a:t>
            </a:r>
            <a:endParaRPr lang="en-CA" dirty="0" smtClean="0"/>
          </a:p>
          <a:p>
            <a:pPr lvl="1"/>
            <a:r>
              <a:rPr lang="en-CA" dirty="0" smtClean="0"/>
              <a:t>absolute orientation</a:t>
            </a:r>
          </a:p>
          <a:p>
            <a:pPr lvl="1"/>
            <a:r>
              <a:rPr lang="en-CA" dirty="0" smtClean="0"/>
              <a:t>point fitting</a:t>
            </a:r>
          </a:p>
          <a:p>
            <a:pPr lvl="1"/>
            <a:r>
              <a:rPr lang="en-CA" dirty="0" smtClean="0"/>
              <a:t>...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Problem 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given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/>
              <a:t> points measured in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CA" dirty="0" smtClean="0"/>
              <a:t> and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CA" dirty="0" smtClean="0"/>
              <a:t> estimate the transformation       (or      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362200" y="4038599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862931" y="3546474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1752600" y="4044951"/>
            <a:ext cx="609600" cy="603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0" y="412646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400800" y="4038599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901531" y="3546474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791200" y="4044951"/>
            <a:ext cx="609600" cy="603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24600" y="411479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14718" y="3352799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95718" y="2743199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00518" y="4343399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81518" y="3428999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957718" y="4495799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5105400" y="3235325"/>
          <a:ext cx="381000" cy="498475"/>
        </p:xfrm>
        <a:graphic>
          <a:graphicData uri="http://schemas.openxmlformats.org/presentationml/2006/ole">
            <p:oleObj spid="_x0000_s93188" name="Equation" r:id="rId3" imgW="190440" imgH="215640" progId="Equation.3">
              <p:embed/>
            </p:oleObj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5105400" y="4343400"/>
          <a:ext cx="381000" cy="527050"/>
        </p:xfrm>
        <a:graphic>
          <a:graphicData uri="http://schemas.openxmlformats.org/presentationml/2006/ole">
            <p:oleObj spid="_x0000_s93189" name="Equation" r:id="rId4" imgW="190440" imgH="228600" progId="Equation.3">
              <p:embed/>
            </p:oleObj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4127500" y="4211638"/>
          <a:ext cx="355600" cy="498475"/>
        </p:xfrm>
        <a:graphic>
          <a:graphicData uri="http://schemas.openxmlformats.org/presentationml/2006/ole">
            <p:oleObj spid="_x0000_s93190" name="Equation" r:id="rId5" imgW="177480" imgH="215640" progId="Equation.3">
              <p:embed/>
            </p:oleObj>
          </a:graphicData>
        </a:graphic>
      </p:graphicFrame>
      <p:graphicFrame>
        <p:nvGraphicFramePr>
          <p:cNvPr id="93191" name="Object 7"/>
          <p:cNvGraphicFramePr>
            <a:graphicFrameLocks noChangeAspect="1"/>
          </p:cNvGraphicFramePr>
          <p:nvPr/>
        </p:nvGraphicFramePr>
        <p:xfrm>
          <a:off x="3429000" y="3206750"/>
          <a:ext cx="381000" cy="527050"/>
        </p:xfrm>
        <a:graphic>
          <a:graphicData uri="http://schemas.openxmlformats.org/presentationml/2006/ole">
            <p:oleObj spid="_x0000_s93191" name="Equation" r:id="rId6" imgW="190440" imgH="228600" progId="Equation.3">
              <p:embed/>
            </p:oleObj>
          </a:graphicData>
        </a:graphic>
      </p:graphicFrame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3962400" y="2224088"/>
          <a:ext cx="381000" cy="496887"/>
        </p:xfrm>
        <a:graphic>
          <a:graphicData uri="http://schemas.openxmlformats.org/presentationml/2006/ole">
            <p:oleObj spid="_x0000_s93192" name="Equation" r:id="rId7" imgW="190440" imgH="215640" progId="Equation.3">
              <p:embed/>
            </p:oleObj>
          </a:graphicData>
        </a:graphic>
      </p:graphicFrame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2590800" y="1219200"/>
          <a:ext cx="457200" cy="585788"/>
        </p:xfrm>
        <a:graphic>
          <a:graphicData uri="http://schemas.openxmlformats.org/presentationml/2006/ole">
            <p:oleObj spid="_x0000_s93193" name="Equation" r:id="rId8" imgW="228600" imgH="253800" progId="Equation.3">
              <p:embed/>
            </p:oleObj>
          </a:graphicData>
        </a:graphic>
      </p:graphicFrame>
      <p:graphicFrame>
        <p:nvGraphicFramePr>
          <p:cNvPr id="93194" name="Object 10"/>
          <p:cNvGraphicFramePr>
            <a:graphicFrameLocks noChangeAspect="1"/>
          </p:cNvGraphicFramePr>
          <p:nvPr/>
        </p:nvGraphicFramePr>
        <p:xfrm>
          <a:off x="3683000" y="1219200"/>
          <a:ext cx="431800" cy="585788"/>
        </p:xfrm>
        <a:graphic>
          <a:graphicData uri="http://schemas.openxmlformats.org/presentationml/2006/ole">
            <p:oleObj spid="_x0000_s93194" name="Equation" r:id="rId9" imgW="21564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Problem 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given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/>
              <a:t> points measured in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CA" dirty="0" smtClean="0"/>
              <a:t> and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find the transformation</a:t>
            </a:r>
          </a:p>
          <a:p>
            <a:pPr>
              <a:buNone/>
            </a:pP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residual errors</a:t>
            </a:r>
          </a:p>
          <a:p>
            <a:pPr>
              <a:buNone/>
            </a:pP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find the least-squares solution</a:t>
            </a:r>
            <a:endParaRPr lang="en-US" dirty="0"/>
          </a:p>
        </p:txBody>
      </p:sp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3683000" y="2805113"/>
          <a:ext cx="1778000" cy="555625"/>
        </p:xfrm>
        <a:graphic>
          <a:graphicData uri="http://schemas.openxmlformats.org/presentationml/2006/ole">
            <p:oleObj spid="_x0000_s99335" name="Equation" r:id="rId3" imgW="888840" imgH="241200" progId="Equation.3">
              <p:embed/>
            </p:oleObj>
          </a:graphicData>
        </a:graphic>
      </p:graphicFrame>
      <p:graphicFrame>
        <p:nvGraphicFramePr>
          <p:cNvPr id="93194" name="Object 10"/>
          <p:cNvGraphicFramePr>
            <a:graphicFrameLocks noChangeAspect="1"/>
          </p:cNvGraphicFramePr>
          <p:nvPr/>
        </p:nvGraphicFramePr>
        <p:xfrm>
          <a:off x="4089400" y="5481638"/>
          <a:ext cx="1016000" cy="995362"/>
        </p:xfrm>
        <a:graphic>
          <a:graphicData uri="http://schemas.openxmlformats.org/presentationml/2006/ole">
            <p:oleObj spid="_x0000_s99336" name="Equation" r:id="rId4" imgW="507960" imgH="431640" progId="Equation.3">
              <p:embed/>
            </p:oleObj>
          </a:graphicData>
        </a:graphic>
      </p:graphicFrame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3060700" y="1447800"/>
          <a:ext cx="3022600" cy="557213"/>
        </p:xfrm>
        <a:graphic>
          <a:graphicData uri="http://schemas.openxmlformats.org/presentationml/2006/ole">
            <p:oleObj spid="_x0000_s99337" name="Equation" r:id="rId5" imgW="1511280" imgH="241200" progId="Equation.3">
              <p:embed/>
            </p:oleObj>
          </a:graphicData>
        </a:graphic>
      </p:graphicFrame>
      <p:graphicFrame>
        <p:nvGraphicFramePr>
          <p:cNvPr id="99339" name="Object 9"/>
          <p:cNvGraphicFramePr>
            <a:graphicFrameLocks noChangeAspect="1"/>
          </p:cNvGraphicFramePr>
          <p:nvPr/>
        </p:nvGraphicFramePr>
        <p:xfrm>
          <a:off x="3441700" y="4176713"/>
          <a:ext cx="2260600" cy="555625"/>
        </p:xfrm>
        <a:graphic>
          <a:graphicData uri="http://schemas.openxmlformats.org/presentationml/2006/ole">
            <p:oleObj spid="_x0000_s99339" name="Equation" r:id="rId6" imgW="113004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1. Compute the </a:t>
            </a:r>
            <a:r>
              <a:rPr lang="en-CA" dirty="0" err="1" smtClean="0"/>
              <a:t>Centroids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compute and subtract </a:t>
            </a:r>
            <a:r>
              <a:rPr lang="en-CA" dirty="0" err="1" smtClean="0"/>
              <a:t>centroids</a:t>
            </a:r>
            <a:r>
              <a:rPr lang="en-CA" dirty="0" smtClean="0"/>
              <a:t> from both sets of measurements</a:t>
            </a:r>
            <a:endParaRPr lang="en-US" dirty="0"/>
          </a:p>
        </p:txBody>
      </p:sp>
      <p:graphicFrame>
        <p:nvGraphicFramePr>
          <p:cNvPr id="100354" name="Object 9"/>
          <p:cNvGraphicFramePr>
            <a:graphicFrameLocks noChangeAspect="1"/>
          </p:cNvGraphicFramePr>
          <p:nvPr/>
        </p:nvGraphicFramePr>
        <p:xfrm>
          <a:off x="2286000" y="1846262"/>
          <a:ext cx="1498600" cy="1582738"/>
        </p:xfrm>
        <a:graphic>
          <a:graphicData uri="http://schemas.openxmlformats.org/presentationml/2006/ole">
            <p:oleObj spid="_x0000_s100354" name="Equation" r:id="rId3" imgW="749160" imgH="685800" progId="Equation.3">
              <p:embed/>
            </p:oleObj>
          </a:graphicData>
        </a:graphic>
      </p:graphicFrame>
      <p:graphicFrame>
        <p:nvGraphicFramePr>
          <p:cNvPr id="100355" name="Object 9"/>
          <p:cNvGraphicFramePr>
            <a:graphicFrameLocks noChangeAspect="1"/>
          </p:cNvGraphicFramePr>
          <p:nvPr/>
        </p:nvGraphicFramePr>
        <p:xfrm>
          <a:off x="5257800" y="1846262"/>
          <a:ext cx="1549400" cy="1582738"/>
        </p:xfrm>
        <a:graphic>
          <a:graphicData uri="http://schemas.openxmlformats.org/presentationml/2006/ole">
            <p:oleObj spid="_x0000_s100355" name="Equation" r:id="rId4" imgW="774360" imgH="685800" progId="Equation.3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1390</TotalTime>
  <Words>482</Words>
  <Application>Microsoft Office PowerPoint</Application>
  <PresentationFormat>On-screen Show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Origin</vt:lpstr>
      <vt:lpstr>Equation</vt:lpstr>
      <vt:lpstr>Microsoft Equation 3.0</vt:lpstr>
      <vt:lpstr>Day 05</vt:lpstr>
      <vt:lpstr>Frames in Computer-Aided Surgery</vt:lpstr>
      <vt:lpstr>Frames in Computer-Aided Surgery</vt:lpstr>
      <vt:lpstr>Frames in CGI</vt:lpstr>
      <vt:lpstr>Frames in Computer-Aided Surgery</vt:lpstr>
      <vt:lpstr>Fiducial Registration</vt:lpstr>
      <vt:lpstr>Problem Statement</vt:lpstr>
      <vt:lpstr>Problem Statement</vt:lpstr>
      <vt:lpstr>1. Compute the Centroids</vt:lpstr>
      <vt:lpstr>2. Compute the Matrix M</vt:lpstr>
      <vt:lpstr>3. Compute the Matrix N</vt:lpstr>
      <vt:lpstr>4. Compute Eigenvectors and Eigenvalues</vt:lpstr>
      <vt:lpstr>5. Find the Quaternion</vt:lpstr>
      <vt:lpstr>Quaternions</vt:lpstr>
      <vt:lpstr>6. Compute the Translation</vt:lpstr>
      <vt:lpstr>Issues</vt:lpstr>
      <vt:lpstr>Issues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19</cp:revision>
  <dcterms:created xsi:type="dcterms:W3CDTF">2011-01-07T01:27:12Z</dcterms:created>
  <dcterms:modified xsi:type="dcterms:W3CDTF">2012-09-19T02:12:28Z</dcterms:modified>
</cp:coreProperties>
</file>