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5"/>
  </p:notesMasterIdLst>
  <p:sldIdLst>
    <p:sldId id="256" r:id="rId2"/>
    <p:sldId id="258" r:id="rId3"/>
    <p:sldId id="257" r:id="rId4"/>
    <p:sldId id="259" r:id="rId5"/>
    <p:sldId id="260" r:id="rId6"/>
    <p:sldId id="261" r:id="rId7"/>
    <p:sldId id="262" r:id="rId8"/>
    <p:sldId id="263" r:id="rId9"/>
    <p:sldId id="264" r:id="rId10"/>
    <p:sldId id="265" r:id="rId11"/>
    <p:sldId id="269" r:id="rId12"/>
    <p:sldId id="266" r:id="rId13"/>
    <p:sldId id="267" r:id="rId14"/>
    <p:sldId id="268" r:id="rId15"/>
    <p:sldId id="270" r:id="rId16"/>
    <p:sldId id="271" r:id="rId17"/>
    <p:sldId id="272" r:id="rId18"/>
    <p:sldId id="277" r:id="rId19"/>
    <p:sldId id="273" r:id="rId20"/>
    <p:sldId id="278" r:id="rId21"/>
    <p:sldId id="274" r:id="rId22"/>
    <p:sldId id="275" r:id="rId23"/>
    <p:sldId id="276"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FF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167" autoAdjust="0"/>
  </p:normalViewPr>
  <p:slideViewPr>
    <p:cSldViewPr showGuides="1">
      <p:cViewPr varScale="1">
        <p:scale>
          <a:sx n="111" d="100"/>
          <a:sy n="111" d="100"/>
        </p:scale>
        <p:origin x="-978"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C0D53A-A3A9-4785-8F95-13CA35C29A76}" type="datetimeFigureOut">
              <a:rPr lang="en-US" smtClean="0"/>
              <a:pPr/>
              <a:t>11/18/2012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20FFDE-72E4-4E33-A11F-D22F07A26A2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76962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76962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315200" y="6477000"/>
            <a:ext cx="1676400" cy="228600"/>
          </a:xfrm>
        </p:spPr>
        <p:txBody>
          <a:bodyPr/>
          <a:lstStyle>
            <a:lvl1pPr algn="r">
              <a:defRPr sz="1400"/>
            </a:lvl1pPr>
          </a:lstStyle>
          <a:p>
            <a:fld id="{B8DE410C-548C-4175-A52F-A7A6DEA1EC1F}" type="datetime1">
              <a:rPr lang="en-US" smtClean="0"/>
              <a:pPr/>
              <a:t>11/18/2012</a:t>
            </a:fld>
            <a:endParaRPr lang="en-US"/>
          </a:p>
        </p:txBody>
      </p:sp>
      <p:sp>
        <p:nvSpPr>
          <p:cNvPr id="17" name="Footer Placeholder 16"/>
          <p:cNvSpPr>
            <a:spLocks noGrp="1"/>
          </p:cNvSpPr>
          <p:nvPr>
            <p:ph type="ftr" sz="quarter" idx="11"/>
          </p:nvPr>
        </p:nvSpPr>
        <p:spPr>
          <a:xfrm>
            <a:off x="2898648" y="6355080"/>
            <a:ext cx="3474720" cy="365760"/>
          </a:xfrm>
        </p:spPr>
        <p:txBody>
          <a:bodyPr/>
          <a:lstStyle>
            <a:lvl1pPr algn="l">
              <a:defRPr/>
            </a:lvl1pPr>
          </a:lstStyle>
          <a:p>
            <a:endParaRPr lang="en-US" dirty="0"/>
          </a:p>
        </p:txBody>
      </p:sp>
      <p:sp>
        <p:nvSpPr>
          <p:cNvPr id="29" name="Slide Number Placeholder 28"/>
          <p:cNvSpPr>
            <a:spLocks noGrp="1"/>
          </p:cNvSpPr>
          <p:nvPr>
            <p:ph type="sldNum" sz="quarter" idx="12"/>
          </p:nvPr>
        </p:nvSpPr>
        <p:spPr>
          <a:xfrm>
            <a:off x="152400" y="6477000"/>
            <a:ext cx="1219200" cy="243840"/>
          </a:xfrm>
        </p:spPr>
        <p:txBody>
          <a:bodyPr/>
          <a:lstStyle/>
          <a:p>
            <a:fld id="{0E157DED-2631-4FEA-894F-3C72F5E7FC9E}" type="slidenum">
              <a:rPr lang="en-US" smtClean="0"/>
              <a:pPr/>
              <a:t>‹#›</a:t>
            </a:fld>
            <a:endParaRPr lang="en-US"/>
          </a:p>
        </p:txBody>
      </p:sp>
      <p:sp>
        <p:nvSpPr>
          <p:cNvPr id="21" name="Rectangle 20"/>
          <p:cNvSpPr/>
          <p:nvPr/>
        </p:nvSpPr>
        <p:spPr>
          <a:xfrm>
            <a:off x="381000" y="3657599"/>
            <a:ext cx="8610600" cy="127063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381000" y="5029200"/>
            <a:ext cx="86106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152400" y="36576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152400" y="502920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85F296C-4657-42E4-BA8F-2F4F6816E90D}" type="datetime1">
              <a:rPr lang="en-US" smtClean="0"/>
              <a:pPr/>
              <a:t>11/18/2012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157DED-2631-4FEA-894F-3C72F5E7FC9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F39DCC5-ABBA-4500-9AB1-154014DA660B}" type="datetime1">
              <a:rPr lang="en-US" smtClean="0"/>
              <a:pPr/>
              <a:t>11/18/2012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157DED-2631-4FEA-894F-3C72F5E7FC9E}"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533400"/>
          </a:xfrm>
        </p:spPr>
        <p:txBody>
          <a:body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a:xfrm>
            <a:off x="7315200" y="6477000"/>
            <a:ext cx="1676400" cy="245110"/>
          </a:xfrm>
        </p:spPr>
        <p:txBody>
          <a:bodyPr/>
          <a:lstStyle/>
          <a:p>
            <a:pPr algn="r"/>
            <a:fld id="{77CA0A33-8D6A-4020-BA1F-B65AE94B6184}" type="datetime1">
              <a:rPr lang="en-US" smtClean="0"/>
              <a:pPr algn="r"/>
              <a:t>11/18/2012</a:t>
            </a:fld>
            <a:endParaRPr lang="en-US" dirty="0"/>
          </a:p>
        </p:txBody>
      </p:sp>
      <p:sp>
        <p:nvSpPr>
          <p:cNvPr id="5" name="Footer Placeholder 4"/>
          <p:cNvSpPr>
            <a:spLocks noGrp="1"/>
          </p:cNvSpPr>
          <p:nvPr>
            <p:ph type="ftr" sz="quarter" idx="11"/>
          </p:nvPr>
        </p:nvSpPr>
        <p:spPr>
          <a:xfrm>
            <a:off x="2286000" y="6477000"/>
            <a:ext cx="4876800" cy="24511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152400" y="6477000"/>
            <a:ext cx="1981200" cy="245110"/>
          </a:xfrm>
        </p:spPr>
        <p:txBody>
          <a:bodyPr/>
          <a:lstStyle/>
          <a:p>
            <a:fld id="{0E157DED-2631-4FEA-894F-3C72F5E7FC9E}" type="slidenum">
              <a:rPr lang="en-US" smtClean="0"/>
              <a:pPr/>
              <a:t>‹#›</a:t>
            </a:fld>
            <a:endParaRPr lang="en-US"/>
          </a:p>
        </p:txBody>
      </p:sp>
      <p:sp>
        <p:nvSpPr>
          <p:cNvPr id="8" name="Content Placeholder 7"/>
          <p:cNvSpPr>
            <a:spLocks noGrp="1"/>
          </p:cNvSpPr>
          <p:nvPr>
            <p:ph sz="quarter" idx="1"/>
          </p:nvPr>
        </p:nvSpPr>
        <p:spPr>
          <a:xfrm>
            <a:off x="152400" y="838200"/>
            <a:ext cx="8839200" cy="54864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9619C9BC-6667-4703-9427-B203200B4749}" type="datetime1">
              <a:rPr lang="en-US" smtClean="0"/>
              <a:pPr/>
              <a:t>11/18/2012</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0E157DED-2631-4FEA-894F-3C72F5E7FC9E}"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3AC08FE-5FDA-488B-9814-6E196D8A6300}" type="datetime1">
              <a:rPr lang="en-US" smtClean="0"/>
              <a:pPr/>
              <a:t>11/18/2012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157DED-2631-4FEA-894F-3C72F5E7FC9E}"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Title 1"/>
          <p:cNvSpPr txBox="1">
            <a:spLocks/>
          </p:cNvSpPr>
          <p:nvPr userDrawn="1"/>
        </p:nvSpPr>
        <p:spPr>
          <a:xfrm>
            <a:off x="152400" y="152400"/>
            <a:ext cx="8839200" cy="533400"/>
          </a:xfrm>
          <a:prstGeom prst="rect">
            <a:avLst/>
          </a:prstGeom>
        </p:spPr>
        <p:txBody>
          <a:bodyPr vert="horz" anchor="b" anchorCtr="0">
            <a:normAutofit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smtClean="0">
                <a:ln>
                  <a:noFill/>
                </a:ln>
                <a:solidFill>
                  <a:schemeClr val="tx2"/>
                </a:solidFill>
                <a:effectLst/>
                <a:uLnTx/>
                <a:uFillTx/>
                <a:latin typeface="+mj-lt"/>
                <a:ea typeface="+mj-ea"/>
                <a:cs typeface="+mj-cs"/>
              </a:rPr>
              <a:t>Click to edit Master title style</a:t>
            </a:r>
            <a:endParaRPr kumimoji="0" lang="en-US" sz="32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dirty="0" smtClean="0"/>
              <a:t>Click to edit Master text styles</a:t>
            </a:r>
          </a:p>
        </p:txBody>
      </p:sp>
      <p:sp>
        <p:nvSpPr>
          <p:cNvPr id="7" name="Date Placeholder 6"/>
          <p:cNvSpPr>
            <a:spLocks noGrp="1"/>
          </p:cNvSpPr>
          <p:nvPr>
            <p:ph type="dt" sz="half" idx="10"/>
          </p:nvPr>
        </p:nvSpPr>
        <p:spPr/>
        <p:txBody>
          <a:bodyPr/>
          <a:lstStyle/>
          <a:p>
            <a:fld id="{7E978B83-1654-4051-B09A-2165CBE5FE3E}" type="datetime1">
              <a:rPr lang="en-US" smtClean="0"/>
              <a:pPr/>
              <a:t>11/18/2012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157DED-2631-4FEA-894F-3C72F5E7FC9E}"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Title 1"/>
          <p:cNvSpPr txBox="1">
            <a:spLocks/>
          </p:cNvSpPr>
          <p:nvPr userDrawn="1"/>
        </p:nvSpPr>
        <p:spPr>
          <a:xfrm>
            <a:off x="152400" y="152400"/>
            <a:ext cx="8839200" cy="533400"/>
          </a:xfrm>
          <a:prstGeom prst="rect">
            <a:avLst/>
          </a:prstGeom>
        </p:spPr>
        <p:txBody>
          <a:bodyPr vert="horz" anchor="b" anchorCtr="0">
            <a:normAutofit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smtClean="0">
                <a:ln>
                  <a:noFill/>
                </a:ln>
                <a:solidFill>
                  <a:schemeClr val="tx2"/>
                </a:solidFill>
                <a:effectLst/>
                <a:uLnTx/>
                <a:uFillTx/>
                <a:latin typeface="+mj-lt"/>
                <a:ea typeface="+mj-ea"/>
                <a:cs typeface="+mj-cs"/>
              </a:rPr>
              <a:t>Click to edit Master title style</a:t>
            </a:r>
            <a:endParaRPr kumimoji="0" lang="en-US" sz="32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C002F4C-17BB-43F3-87CC-D5F9A27DF5B5}" type="datetime1">
              <a:rPr lang="en-US" smtClean="0"/>
              <a:pPr/>
              <a:t>11/18/2012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157DED-2631-4FEA-894F-3C72F5E7FC9E}"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424800-D427-4FE6-A63D-7627C8050503}" type="datetime1">
              <a:rPr lang="en-US" smtClean="0"/>
              <a:pPr/>
              <a:t>11/18/2012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157DED-2631-4FEA-894F-3C72F5E7FC9E}"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1F34CD7-0505-4D04-83B9-C92B22514E0B}" type="datetime1">
              <a:rPr lang="en-US" smtClean="0"/>
              <a:pPr/>
              <a:t>11/18/2012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157DED-2631-4FEA-894F-3C72F5E7FC9E}"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3AC2B2F-5AB0-45F0-A353-28B725C9D3B3}" type="datetime1">
              <a:rPr lang="en-US" smtClean="0"/>
              <a:pPr/>
              <a:t>11/18/2012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157DED-2631-4FEA-894F-3C72F5E7FC9E}"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04AD71F2-79F5-4BBD-B8F3-A63A44006ACD}" type="datetime1">
              <a:rPr lang="en-US" smtClean="0"/>
              <a:pPr/>
              <a:t>11/18/2012</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0E157DED-2631-4FEA-894F-3C72F5E7FC9E}"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nejm.org/doi/full/10.1056/NEJMoa061115"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Checklists</a:t>
            </a:r>
            <a:endParaRPr lang="en-US" dirty="0"/>
          </a:p>
        </p:txBody>
      </p:sp>
      <p:sp>
        <p:nvSpPr>
          <p:cNvPr id="3" name="Subtitle 2"/>
          <p:cNvSpPr>
            <a:spLocks noGrp="1"/>
          </p:cNvSpPr>
          <p:nvPr>
            <p:ph type="subTitle" idx="1"/>
          </p:nvPr>
        </p:nvSpPr>
        <p:spPr/>
        <p:txBody>
          <a:bodyPr/>
          <a:lstStyle/>
          <a:p>
            <a:endParaRPr lang="en-US" dirty="0"/>
          </a:p>
        </p:txBody>
      </p:sp>
      <p:sp>
        <p:nvSpPr>
          <p:cNvPr id="4" name="Date Placeholder 3"/>
          <p:cNvSpPr>
            <a:spLocks noGrp="1"/>
          </p:cNvSpPr>
          <p:nvPr>
            <p:ph type="dt" sz="half" idx="10"/>
          </p:nvPr>
        </p:nvSpPr>
        <p:spPr/>
        <p:txBody>
          <a:bodyPr/>
          <a:lstStyle/>
          <a:p>
            <a:fld id="{CF0380BC-50EF-441E-9814-3AD4580E8883}" type="datetime1">
              <a:rPr lang="en-US" smtClean="0"/>
              <a:pPr/>
              <a:t>11/18/2012</a:t>
            </a:fld>
            <a:endParaRPr lang="en-US"/>
          </a:p>
        </p:txBody>
      </p:sp>
      <p:sp>
        <p:nvSpPr>
          <p:cNvPr id="5" name="Slide Number Placeholder 4"/>
          <p:cNvSpPr>
            <a:spLocks noGrp="1"/>
          </p:cNvSpPr>
          <p:nvPr>
            <p:ph type="sldNum" sz="quarter" idx="12"/>
          </p:nvPr>
        </p:nvSpPr>
        <p:spPr/>
        <p:txBody>
          <a:bodyPr/>
          <a:lstStyle/>
          <a:p>
            <a:fld id="{0E157DED-2631-4FEA-894F-3C72F5E7FC9E}" type="slidenum">
              <a:rPr lang="en-US" smtClean="0"/>
              <a:pPr/>
              <a:t>1</a:t>
            </a:fld>
            <a:endParaRPr lang="en-US"/>
          </a:p>
        </p:txBody>
      </p:sp>
      <p:sp>
        <p:nvSpPr>
          <p:cNvPr id="6" name="Footer Placeholder 5"/>
          <p:cNvSpPr>
            <a:spLocks noGrp="1"/>
          </p:cNvSpPr>
          <p:nvPr>
            <p:ph type="ftr" sz="quarter" idx="11"/>
          </p:nvPr>
        </p:nvSpPr>
        <p:spPr/>
        <p:txBody>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Checklists</a:t>
            </a:r>
            <a:endParaRPr lang="en-US" dirty="0"/>
          </a:p>
        </p:txBody>
      </p:sp>
      <p:sp>
        <p:nvSpPr>
          <p:cNvPr id="3" name="Date Placeholder 2"/>
          <p:cNvSpPr>
            <a:spLocks noGrp="1"/>
          </p:cNvSpPr>
          <p:nvPr>
            <p:ph type="dt" sz="half" idx="10"/>
          </p:nvPr>
        </p:nvSpPr>
        <p:spPr/>
        <p:txBody>
          <a:bodyPr/>
          <a:lstStyle/>
          <a:p>
            <a:pPr algn="r"/>
            <a:fld id="{77CA0A33-8D6A-4020-BA1F-B65AE94B6184}" type="datetime1">
              <a:rPr lang="en-US" smtClean="0"/>
              <a:pPr algn="r"/>
              <a:t>11/18/2012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157DED-2631-4FEA-894F-3C72F5E7FC9E}" type="slidenum">
              <a:rPr lang="en-US" smtClean="0"/>
              <a:pPr/>
              <a:t>10</a:t>
            </a:fld>
            <a:endParaRPr lang="en-US"/>
          </a:p>
        </p:txBody>
      </p:sp>
      <p:sp>
        <p:nvSpPr>
          <p:cNvPr id="6" name="Content Placeholder 5"/>
          <p:cNvSpPr>
            <a:spLocks noGrp="1"/>
          </p:cNvSpPr>
          <p:nvPr>
            <p:ph sz="quarter" idx="1"/>
          </p:nvPr>
        </p:nvSpPr>
        <p:spPr/>
        <p:txBody>
          <a:bodyPr/>
          <a:lstStyle/>
          <a:p>
            <a:endParaRPr lang="en-US" dirty="0" smtClean="0"/>
          </a:p>
          <a:p>
            <a:pPr>
              <a:buNone/>
            </a:pPr>
            <a:endParaRPr lang="en-US" dirty="0" smtClean="0"/>
          </a:p>
          <a:p>
            <a:r>
              <a:rPr lang="en-US" dirty="0" smtClean="0"/>
              <a:t>checklists have a long history in other professions</a:t>
            </a:r>
          </a:p>
          <a:p>
            <a:pPr lvl="1"/>
            <a:r>
              <a:rPr lang="en-US" dirty="0" smtClean="0"/>
              <a:t>aviation</a:t>
            </a:r>
          </a:p>
          <a:p>
            <a:pPr lvl="1"/>
            <a:r>
              <a:rPr lang="en-US" dirty="0" smtClean="0"/>
              <a:t>construction</a:t>
            </a:r>
          </a:p>
          <a:p>
            <a:pPr lvl="1"/>
            <a:r>
              <a:rPr lang="en-US" dirty="0" smtClean="0"/>
              <a:t>nursing</a:t>
            </a:r>
          </a:p>
          <a:p>
            <a:pPr lvl="1"/>
            <a:r>
              <a:rPr lang="en-US" dirty="0" smtClean="0"/>
              <a:t>cooking</a:t>
            </a:r>
          </a:p>
          <a:p>
            <a:pPr lvl="1"/>
            <a:r>
              <a:rPr lang="en-US" dirty="0" smtClean="0"/>
              <a:t>Van </a:t>
            </a:r>
            <a:r>
              <a:rPr lang="en-US" dirty="0" err="1" smtClean="0"/>
              <a:t>Halen</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a:p>
        </p:txBody>
      </p:sp>
      <p:sp>
        <p:nvSpPr>
          <p:cNvPr id="3" name="Date Placeholder 2"/>
          <p:cNvSpPr>
            <a:spLocks noGrp="1"/>
          </p:cNvSpPr>
          <p:nvPr>
            <p:ph type="dt" sz="half" idx="10"/>
          </p:nvPr>
        </p:nvSpPr>
        <p:spPr/>
        <p:txBody>
          <a:bodyPr/>
          <a:lstStyle/>
          <a:p>
            <a:pPr algn="r"/>
            <a:fld id="{77CA0A33-8D6A-4020-BA1F-B65AE94B6184}" type="datetime1">
              <a:rPr lang="en-US" smtClean="0"/>
              <a:pPr algn="r"/>
              <a:t>11/18/2012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157DED-2631-4FEA-894F-3C72F5E7FC9E}" type="slidenum">
              <a:rPr lang="en-US" smtClean="0"/>
              <a:pPr/>
              <a:t>11</a:t>
            </a:fld>
            <a:endParaRPr lang="en-US"/>
          </a:p>
        </p:txBody>
      </p:sp>
      <p:sp>
        <p:nvSpPr>
          <p:cNvPr id="6" name="Content Placeholder 5"/>
          <p:cNvSpPr>
            <a:spLocks noGrp="1"/>
          </p:cNvSpPr>
          <p:nvPr>
            <p:ph sz="quarter" idx="1"/>
          </p:nvPr>
        </p:nvSpPr>
        <p:spPr/>
        <p:txBody>
          <a:bodyPr/>
          <a:lstStyle/>
          <a:p>
            <a:pPr>
              <a:buNone/>
            </a:pPr>
            <a:endParaRPr lang="en-US" dirty="0" smtClean="0"/>
          </a:p>
          <a:p>
            <a:pPr>
              <a:buNone/>
            </a:pPr>
            <a:endParaRPr lang="en-US" dirty="0" smtClean="0"/>
          </a:p>
          <a:p>
            <a:pPr>
              <a:buNone/>
            </a:pPr>
            <a:endParaRPr lang="en-US" dirty="0" smtClean="0"/>
          </a:p>
          <a:p>
            <a:pPr>
              <a:buNone/>
            </a:pPr>
            <a:r>
              <a:rPr lang="en-US" dirty="0" smtClean="0"/>
              <a:t>	“When I would walk backstage, if I saw a brown M&amp;M in that bowl, well, we’d line-check the entire production. Guaranteed you’re going to arrive at a technical error… Guaranteed you’d run into a problem.”</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dirty="0"/>
          </a:p>
        </p:txBody>
      </p:sp>
      <p:sp>
        <p:nvSpPr>
          <p:cNvPr id="3" name="Date Placeholder 2"/>
          <p:cNvSpPr>
            <a:spLocks noGrp="1"/>
          </p:cNvSpPr>
          <p:nvPr>
            <p:ph type="dt" sz="half" idx="10"/>
          </p:nvPr>
        </p:nvSpPr>
        <p:spPr/>
        <p:txBody>
          <a:bodyPr/>
          <a:lstStyle/>
          <a:p>
            <a:pPr algn="r"/>
            <a:fld id="{77CA0A33-8D6A-4020-BA1F-B65AE94B6184}" type="datetime1">
              <a:rPr lang="en-US" smtClean="0"/>
              <a:pPr algn="r"/>
              <a:t>11/18/2012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157DED-2631-4FEA-894F-3C72F5E7FC9E}" type="slidenum">
              <a:rPr lang="en-US" smtClean="0"/>
              <a:pPr/>
              <a:t>12</a:t>
            </a:fld>
            <a:endParaRPr lang="en-US"/>
          </a:p>
        </p:txBody>
      </p:sp>
      <p:sp>
        <p:nvSpPr>
          <p:cNvPr id="6" name="Content Placeholder 5"/>
          <p:cNvSpPr>
            <a:spLocks noGrp="1"/>
          </p:cNvSpPr>
          <p:nvPr>
            <p:ph sz="quarter" idx="1"/>
          </p:nvPr>
        </p:nvSpPr>
        <p:spPr/>
        <p:txBody>
          <a:bodyPr/>
          <a:lstStyle/>
          <a:p>
            <a:r>
              <a:rPr lang="en-US" dirty="0" smtClean="0"/>
              <a:t>Peter </a:t>
            </a:r>
            <a:r>
              <a:rPr lang="en-US" dirty="0" err="1" smtClean="0"/>
              <a:t>Pronovost</a:t>
            </a:r>
            <a:r>
              <a:rPr lang="en-US" dirty="0" smtClean="0"/>
              <a:t>, Johns Hopkins Hospital, 2001</a:t>
            </a:r>
          </a:p>
          <a:p>
            <a:pPr lvl="1"/>
            <a:r>
              <a:rPr lang="en-US" dirty="0" smtClean="0"/>
              <a:t>checklist for preventing central line infections</a:t>
            </a:r>
          </a:p>
          <a:p>
            <a:pPr marL="1051560" lvl="2" indent="-457200">
              <a:buFont typeface="+mj-lt"/>
              <a:buAutoNum type="arabicPeriod"/>
            </a:pPr>
            <a:r>
              <a:rPr lang="en-US" dirty="0" smtClean="0"/>
              <a:t>wash hands with soap</a:t>
            </a:r>
          </a:p>
          <a:p>
            <a:pPr marL="1051560" lvl="2" indent="-457200">
              <a:buFont typeface="+mj-lt"/>
              <a:buAutoNum type="arabicPeriod"/>
            </a:pPr>
            <a:r>
              <a:rPr lang="en-US" dirty="0" smtClean="0"/>
              <a:t>clean the patient’s skin with antiseptic</a:t>
            </a:r>
          </a:p>
          <a:p>
            <a:pPr marL="1051560" lvl="2" indent="-457200">
              <a:buFont typeface="+mj-lt"/>
              <a:buAutoNum type="arabicPeriod"/>
            </a:pPr>
            <a:r>
              <a:rPr lang="en-US" dirty="0" smtClean="0"/>
              <a:t>drape the patient</a:t>
            </a:r>
          </a:p>
          <a:p>
            <a:pPr marL="1051560" lvl="2" indent="-457200">
              <a:buFont typeface="+mj-lt"/>
              <a:buAutoNum type="arabicPeriod"/>
            </a:pPr>
            <a:r>
              <a:rPr lang="en-US" dirty="0" smtClean="0"/>
              <a:t>wear mask, hat, sterile gown, and gloves</a:t>
            </a:r>
          </a:p>
          <a:p>
            <a:pPr marL="1051560" lvl="2" indent="-457200">
              <a:buFont typeface="+mj-lt"/>
              <a:buAutoNum type="arabicPeriod"/>
            </a:pPr>
            <a:r>
              <a:rPr lang="en-US" dirty="0" smtClean="0"/>
              <a:t>put a sterile dressing over the insertion site after the line is in</a:t>
            </a:r>
          </a:p>
          <a:p>
            <a:endParaRPr lang="en-US" dirty="0" smtClean="0"/>
          </a:p>
          <a:p>
            <a:r>
              <a:rPr lang="en-US" dirty="0" smtClean="0"/>
              <a:t>observe doctors for a month (without using the checklist)</a:t>
            </a:r>
          </a:p>
          <a:p>
            <a:pPr lvl="1"/>
            <a:r>
              <a:rPr lang="en-US" dirty="0" smtClean="0"/>
              <a:t>in more than 1/3 of patients doctors missed at least one step</a:t>
            </a:r>
          </a:p>
          <a:p>
            <a:pPr marL="502920" indent="-457200">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a:p>
        </p:txBody>
      </p:sp>
      <p:sp>
        <p:nvSpPr>
          <p:cNvPr id="3" name="Date Placeholder 2"/>
          <p:cNvSpPr>
            <a:spLocks noGrp="1"/>
          </p:cNvSpPr>
          <p:nvPr>
            <p:ph type="dt" sz="half" idx="10"/>
          </p:nvPr>
        </p:nvSpPr>
        <p:spPr/>
        <p:txBody>
          <a:bodyPr/>
          <a:lstStyle/>
          <a:p>
            <a:pPr algn="r"/>
            <a:fld id="{77CA0A33-8D6A-4020-BA1F-B65AE94B6184}" type="datetime1">
              <a:rPr lang="en-US" smtClean="0"/>
              <a:pPr algn="r"/>
              <a:t>11/18/2012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157DED-2631-4FEA-894F-3C72F5E7FC9E}" type="slidenum">
              <a:rPr lang="en-US" smtClean="0"/>
              <a:pPr/>
              <a:t>13</a:t>
            </a:fld>
            <a:endParaRPr lang="en-US"/>
          </a:p>
        </p:txBody>
      </p:sp>
      <p:sp>
        <p:nvSpPr>
          <p:cNvPr id="6" name="Content Placeholder 5"/>
          <p:cNvSpPr>
            <a:spLocks noGrp="1"/>
          </p:cNvSpPr>
          <p:nvPr>
            <p:ph sz="quarter" idx="1"/>
          </p:nvPr>
        </p:nvSpPr>
        <p:spPr/>
        <p:txBody>
          <a:bodyPr/>
          <a:lstStyle/>
          <a:p>
            <a:r>
              <a:rPr lang="en-US" dirty="0" err="1" smtClean="0"/>
              <a:t>Pronovost</a:t>
            </a:r>
            <a:r>
              <a:rPr lang="en-US" dirty="0" smtClean="0"/>
              <a:t> managed to convince administration to authorize the nurses to intervene if they observed a doctor skipping steps on the checklist</a:t>
            </a:r>
          </a:p>
          <a:p>
            <a:pPr lvl="1"/>
            <a:r>
              <a:rPr lang="en-US" dirty="0" smtClean="0"/>
              <a:t>10-day infection rate dropped from 11% to 0%</a:t>
            </a:r>
          </a:p>
          <a:p>
            <a:pPr lvl="1"/>
            <a:r>
              <a:rPr lang="en-US" dirty="0" smtClean="0"/>
              <a:t>estimated prevention of 43 infections and 8 deaths with a savings of $2,000,000</a:t>
            </a:r>
          </a:p>
          <a:p>
            <a:r>
              <a:rPr lang="en-US" dirty="0" smtClean="0"/>
              <a:t>led to the Keystone Initiative in Michigan</a:t>
            </a:r>
          </a:p>
          <a:p>
            <a:pPr lvl="1"/>
            <a:r>
              <a:rPr lang="en-US" dirty="0" smtClean="0">
                <a:hlinkClick r:id="rId2"/>
              </a:rPr>
              <a:t>New England Journal of Medicine, Dec 2006</a:t>
            </a:r>
            <a:endParaRPr lang="en-US" dirty="0" smtClean="0"/>
          </a:p>
          <a:p>
            <a:pPr lvl="1"/>
            <a:r>
              <a:rPr lang="en-US" dirty="0" smtClean="0"/>
              <a:t>within 3 months, infection rates fell by 66%</a:t>
            </a:r>
          </a:p>
          <a:p>
            <a:pPr lvl="1"/>
            <a:r>
              <a:rPr lang="en-US" dirty="0" smtClean="0"/>
              <a:t>most ICUs cut infection rates to 0%</a:t>
            </a:r>
          </a:p>
          <a:p>
            <a:pPr lvl="1"/>
            <a:r>
              <a:rPr lang="en-US" dirty="0" smtClean="0"/>
              <a:t>after 18 months, estimated savings of 1,500 lives and $175,000,000</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List is not Enough</a:t>
            </a:r>
            <a:endParaRPr lang="en-US" dirty="0"/>
          </a:p>
        </p:txBody>
      </p:sp>
      <p:sp>
        <p:nvSpPr>
          <p:cNvPr id="3" name="Date Placeholder 2"/>
          <p:cNvSpPr>
            <a:spLocks noGrp="1"/>
          </p:cNvSpPr>
          <p:nvPr>
            <p:ph type="dt" sz="half" idx="10"/>
          </p:nvPr>
        </p:nvSpPr>
        <p:spPr/>
        <p:txBody>
          <a:bodyPr/>
          <a:lstStyle/>
          <a:p>
            <a:pPr algn="r"/>
            <a:fld id="{77CA0A33-8D6A-4020-BA1F-B65AE94B6184}" type="datetime1">
              <a:rPr lang="en-US" smtClean="0"/>
              <a:pPr algn="r"/>
              <a:t>11/18/2012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157DED-2631-4FEA-894F-3C72F5E7FC9E}" type="slidenum">
              <a:rPr lang="en-US" smtClean="0"/>
              <a:pPr/>
              <a:t>14</a:t>
            </a:fld>
            <a:endParaRPr lang="en-US"/>
          </a:p>
        </p:txBody>
      </p:sp>
      <p:sp>
        <p:nvSpPr>
          <p:cNvPr id="6" name="Content Placeholder 5"/>
          <p:cNvSpPr>
            <a:spLocks noGrp="1"/>
          </p:cNvSpPr>
          <p:nvPr>
            <p:ph sz="quarter" idx="1"/>
          </p:nvPr>
        </p:nvSpPr>
        <p:spPr/>
        <p:txBody>
          <a:bodyPr/>
          <a:lstStyle/>
          <a:p>
            <a:r>
              <a:rPr lang="en-US" dirty="0" smtClean="0"/>
              <a:t>success in complex non-routine problems often relies on</a:t>
            </a:r>
          </a:p>
          <a:p>
            <a:pPr lvl="1"/>
            <a:r>
              <a:rPr lang="en-US" dirty="0" smtClean="0"/>
              <a:t>dispersing power </a:t>
            </a:r>
          </a:p>
          <a:p>
            <a:pPr lvl="1"/>
            <a:r>
              <a:rPr lang="en-US" dirty="0" smtClean="0"/>
              <a:t>communication</a:t>
            </a:r>
          </a:p>
          <a:p>
            <a:pPr lvl="1"/>
            <a:endParaRPr lang="en-US" dirty="0" smtClean="0"/>
          </a:p>
          <a:p>
            <a:r>
              <a:rPr lang="en-US" dirty="0" smtClean="0"/>
              <a:t>when this fails to happen you end up with situations like the response to hurricane Katrina</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Wal-Mart’s Response to Katrina</a:t>
            </a:r>
            <a:endParaRPr lang="en-US" dirty="0"/>
          </a:p>
        </p:txBody>
      </p:sp>
      <p:sp>
        <p:nvSpPr>
          <p:cNvPr id="3" name="Date Placeholder 2"/>
          <p:cNvSpPr>
            <a:spLocks noGrp="1"/>
          </p:cNvSpPr>
          <p:nvPr>
            <p:ph type="dt" sz="half" idx="10"/>
          </p:nvPr>
        </p:nvSpPr>
        <p:spPr/>
        <p:txBody>
          <a:bodyPr/>
          <a:lstStyle/>
          <a:p>
            <a:pPr algn="r"/>
            <a:fld id="{77CA0A33-8D6A-4020-BA1F-B65AE94B6184}" type="datetime1">
              <a:rPr lang="en-US" smtClean="0"/>
              <a:pPr algn="r"/>
              <a:t>11/18/2012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157DED-2631-4FEA-894F-3C72F5E7FC9E}" type="slidenum">
              <a:rPr lang="en-US" smtClean="0"/>
              <a:pPr/>
              <a:t>15</a:t>
            </a:fld>
            <a:endParaRPr lang="en-US"/>
          </a:p>
        </p:txBody>
      </p:sp>
      <p:sp>
        <p:nvSpPr>
          <p:cNvPr id="6" name="Content Placeholder 5"/>
          <p:cNvSpPr>
            <a:spLocks noGrp="1"/>
          </p:cNvSpPr>
          <p:nvPr>
            <p:ph sz="quarter" idx="1"/>
          </p:nvPr>
        </p:nvSpPr>
        <p:spPr/>
        <p:txBody>
          <a:bodyPr/>
          <a:lstStyle/>
          <a:p>
            <a:r>
              <a:rPr lang="en-US" dirty="0" smtClean="0"/>
              <a:t>Lee Scott, CEO</a:t>
            </a:r>
          </a:p>
          <a:p>
            <a:pPr lvl="1">
              <a:buNone/>
            </a:pPr>
            <a:r>
              <a:rPr lang="en-US" dirty="0" smtClean="0"/>
              <a:t>	</a:t>
            </a:r>
            <a:r>
              <a:rPr lang="en-US" dirty="0" smtClean="0">
                <a:latin typeface="Times New Roman" pitchFamily="18" charset="0"/>
                <a:cs typeface="Times New Roman" pitchFamily="18" charset="0"/>
              </a:rPr>
              <a:t>“A lot of you are going to have to make decisions above your level. Make the best decision that you can with the information that’s available to you at the time, and, above all, do the right thing.”</a:t>
            </a:r>
          </a:p>
          <a:p>
            <a:pPr lvl="1"/>
            <a:endParaRPr lang="en-US" dirty="0" smtClean="0"/>
          </a:p>
          <a:p>
            <a:r>
              <a:rPr lang="en-US" dirty="0" smtClean="0"/>
              <a:t>within 2 days, employees figured out how to get tractor trailers with food, water, and emergency equipment into the city</a:t>
            </a:r>
          </a:p>
          <a:p>
            <a:endParaRPr lang="en-US" dirty="0" smtClean="0"/>
          </a:p>
          <a:p>
            <a:pPr lvl="1">
              <a:buNone/>
            </a:pPr>
            <a:r>
              <a:rPr lang="en-US" dirty="0" smtClean="0"/>
              <a:t>	</a:t>
            </a:r>
            <a:r>
              <a:rPr lang="en-US" dirty="0" smtClean="0">
                <a:latin typeface="Times New Roman" pitchFamily="18" charset="0"/>
                <a:cs typeface="Times New Roman" pitchFamily="18" charset="0"/>
              </a:rPr>
              <a:t>“If the American government had responded like Wal-Mart has responded, we wouldn’t be in this crisis,” Jefferson Parish’s top official, Aaron Broussard, said in a network television interview at the time.</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Communication</a:t>
            </a:r>
            <a:endParaRPr lang="en-US" dirty="0"/>
          </a:p>
        </p:txBody>
      </p:sp>
      <p:sp>
        <p:nvSpPr>
          <p:cNvPr id="3" name="Date Placeholder 2"/>
          <p:cNvSpPr>
            <a:spLocks noGrp="1"/>
          </p:cNvSpPr>
          <p:nvPr>
            <p:ph type="dt" sz="half" idx="10"/>
          </p:nvPr>
        </p:nvSpPr>
        <p:spPr/>
        <p:txBody>
          <a:bodyPr/>
          <a:lstStyle/>
          <a:p>
            <a:pPr algn="r"/>
            <a:fld id="{77CA0A33-8D6A-4020-BA1F-B65AE94B6184}" type="datetime1">
              <a:rPr lang="en-US" smtClean="0"/>
              <a:pPr algn="r"/>
              <a:t>11/18/2012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157DED-2631-4FEA-894F-3C72F5E7FC9E}" type="slidenum">
              <a:rPr lang="en-US" smtClean="0"/>
              <a:pPr/>
              <a:t>16</a:t>
            </a:fld>
            <a:endParaRPr lang="en-US"/>
          </a:p>
        </p:txBody>
      </p:sp>
      <p:sp>
        <p:nvSpPr>
          <p:cNvPr id="6" name="Content Placeholder 5"/>
          <p:cNvSpPr>
            <a:spLocks noGrp="1"/>
          </p:cNvSpPr>
          <p:nvPr>
            <p:ph sz="quarter" idx="1"/>
          </p:nvPr>
        </p:nvSpPr>
        <p:spPr/>
        <p:txBody>
          <a:bodyPr/>
          <a:lstStyle/>
          <a:p>
            <a:r>
              <a:rPr lang="en-US" dirty="0" smtClean="0"/>
              <a:t>communication among a surgical team is typically poor</a:t>
            </a:r>
          </a:p>
          <a:p>
            <a:pPr lvl="1"/>
            <a:r>
              <a:rPr lang="en-US" dirty="0" smtClean="0"/>
              <a:t>one survey of 300 staff members exiting the operating room</a:t>
            </a:r>
          </a:p>
          <a:p>
            <a:pPr lvl="2"/>
            <a:r>
              <a:rPr lang="en-US" dirty="0" smtClean="0"/>
              <a:t>1 in 8 did not where the incision would be until the operation started</a:t>
            </a:r>
          </a:p>
          <a:p>
            <a:pPr lvl="1"/>
            <a:r>
              <a:rPr lang="en-US" dirty="0" smtClean="0"/>
              <a:t>another survey of more than 1000 staff members in five countries</a:t>
            </a:r>
          </a:p>
          <a:p>
            <a:pPr lvl="2"/>
            <a:r>
              <a:rPr lang="en-US" dirty="0" smtClean="0"/>
              <a:t>64% of surgeons rated their operations as having high levels of teamwork</a:t>
            </a:r>
          </a:p>
          <a:p>
            <a:pPr lvl="2"/>
            <a:r>
              <a:rPr lang="en-US" dirty="0" smtClean="0"/>
              <a:t>39% of anesthesiologists</a:t>
            </a:r>
          </a:p>
          <a:p>
            <a:pPr lvl="2"/>
            <a:r>
              <a:rPr lang="en-US" dirty="0" smtClean="0"/>
              <a:t>28% of nurses</a:t>
            </a:r>
          </a:p>
          <a:p>
            <a:pPr lvl="2"/>
            <a:r>
              <a:rPr lang="en-US" dirty="0" smtClean="0"/>
              <a:t>10% of anesthesia residents</a:t>
            </a:r>
          </a:p>
          <a:p>
            <a:pPr lvl="2"/>
            <a:r>
              <a:rPr lang="en-US" dirty="0" smtClean="0"/>
              <a:t>25% of surgeons believed that junior team members should not question the decision of senior members</a:t>
            </a:r>
          </a:p>
          <a:p>
            <a:pPr lvl="1"/>
            <a:r>
              <a:rPr lang="en-US" dirty="0" smtClean="0"/>
              <a:t>another survey</a:t>
            </a:r>
          </a:p>
          <a:p>
            <a:pPr lvl="2"/>
            <a:r>
              <a:rPr lang="en-US" dirty="0" smtClean="0"/>
              <a:t>half the time the staff did not know each others names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Communication</a:t>
            </a:r>
            <a:endParaRPr lang="en-US" dirty="0"/>
          </a:p>
        </p:txBody>
      </p:sp>
      <p:sp>
        <p:nvSpPr>
          <p:cNvPr id="3" name="Date Placeholder 2"/>
          <p:cNvSpPr>
            <a:spLocks noGrp="1"/>
          </p:cNvSpPr>
          <p:nvPr>
            <p:ph type="dt" sz="half" idx="10"/>
          </p:nvPr>
        </p:nvSpPr>
        <p:spPr/>
        <p:txBody>
          <a:bodyPr/>
          <a:lstStyle/>
          <a:p>
            <a:pPr algn="r"/>
            <a:fld id="{77CA0A33-8D6A-4020-BA1F-B65AE94B6184}" type="datetime1">
              <a:rPr lang="en-US" smtClean="0"/>
              <a:pPr algn="r"/>
              <a:t>11/18/2012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157DED-2631-4FEA-894F-3C72F5E7FC9E}" type="slidenum">
              <a:rPr lang="en-US" smtClean="0"/>
              <a:pPr/>
              <a:t>17</a:t>
            </a:fld>
            <a:endParaRPr lang="en-US"/>
          </a:p>
        </p:txBody>
      </p:sp>
      <p:sp>
        <p:nvSpPr>
          <p:cNvPr id="6" name="Content Placeholder 5"/>
          <p:cNvSpPr>
            <a:spLocks noGrp="1"/>
          </p:cNvSpPr>
          <p:nvPr>
            <p:ph sz="quarter" idx="1"/>
          </p:nvPr>
        </p:nvSpPr>
        <p:spPr/>
        <p:txBody>
          <a:bodyPr/>
          <a:lstStyle/>
          <a:p>
            <a:r>
              <a:rPr lang="en-US" dirty="0" smtClean="0"/>
              <a:t>“activation phenomenon”</a:t>
            </a:r>
          </a:p>
          <a:p>
            <a:pPr lvl="1"/>
            <a:r>
              <a:rPr lang="en-US" dirty="0" smtClean="0"/>
              <a:t>giving people a chance to say something at the start of the procedure activates their sense of participation and responsibility and their willingness to speak up</a:t>
            </a:r>
          </a:p>
          <a:p>
            <a:r>
              <a:rPr lang="en-US" dirty="0" smtClean="0"/>
              <a:t>many surgical checklists include a step where all staff members introduce themselves</a:t>
            </a:r>
          </a:p>
          <a:p>
            <a:r>
              <a:rPr lang="en-US" dirty="0" smtClean="0"/>
              <a:t>Kaiser Hospital in Southern California</a:t>
            </a:r>
          </a:p>
          <a:p>
            <a:pPr lvl="1"/>
            <a:r>
              <a:rPr lang="en-US" dirty="0" smtClean="0"/>
              <a:t>3,500 operations</a:t>
            </a:r>
          </a:p>
          <a:p>
            <a:pPr lvl="1"/>
            <a:r>
              <a:rPr lang="en-US" dirty="0" smtClean="0"/>
              <a:t>average teamwork rating increased from good to outstanding</a:t>
            </a:r>
          </a:p>
          <a:p>
            <a:pPr lvl="1"/>
            <a:r>
              <a:rPr lang="en-US" dirty="0" smtClean="0"/>
              <a:t>employee satisfaction rose 19%</a:t>
            </a:r>
          </a:p>
          <a:p>
            <a:pPr lvl="1"/>
            <a:r>
              <a:rPr lang="en-US" dirty="0" smtClean="0"/>
              <a:t>OR nurse turnover dropped from 23% to 7%</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Communication</a:t>
            </a:r>
            <a:endParaRPr lang="en-US" dirty="0"/>
          </a:p>
        </p:txBody>
      </p:sp>
      <p:sp>
        <p:nvSpPr>
          <p:cNvPr id="3" name="Date Placeholder 2"/>
          <p:cNvSpPr>
            <a:spLocks noGrp="1"/>
          </p:cNvSpPr>
          <p:nvPr>
            <p:ph type="dt" sz="half" idx="10"/>
          </p:nvPr>
        </p:nvSpPr>
        <p:spPr/>
        <p:txBody>
          <a:bodyPr/>
          <a:lstStyle/>
          <a:p>
            <a:pPr algn="r"/>
            <a:fld id="{77CA0A33-8D6A-4020-BA1F-B65AE94B6184}" type="datetime1">
              <a:rPr lang="en-US" smtClean="0"/>
              <a:pPr algn="r"/>
              <a:t>11/18/2012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157DED-2631-4FEA-894F-3C72F5E7FC9E}" type="slidenum">
              <a:rPr lang="en-US" smtClean="0"/>
              <a:pPr/>
              <a:t>18</a:t>
            </a:fld>
            <a:endParaRPr lang="en-US"/>
          </a:p>
        </p:txBody>
      </p:sp>
      <p:pic>
        <p:nvPicPr>
          <p:cNvPr id="1026" name="Picture 2"/>
          <p:cNvPicPr>
            <a:picLocks noGrp="1" noChangeAspect="1" noChangeArrowheads="1"/>
          </p:cNvPicPr>
          <p:nvPr>
            <p:ph sz="quarter" idx="1"/>
          </p:nvPr>
        </p:nvPicPr>
        <p:blipFill>
          <a:blip r:embed="rId2" cstate="print"/>
          <a:srcRect/>
          <a:stretch>
            <a:fillRect/>
          </a:stretch>
        </p:blipFill>
        <p:spPr bwMode="auto">
          <a:xfrm>
            <a:off x="152400" y="855500"/>
            <a:ext cx="8839200" cy="5451799"/>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WHO Checklist</a:t>
            </a:r>
            <a:endParaRPr lang="en-US" dirty="0"/>
          </a:p>
        </p:txBody>
      </p:sp>
      <p:sp>
        <p:nvSpPr>
          <p:cNvPr id="3" name="Date Placeholder 2"/>
          <p:cNvSpPr>
            <a:spLocks noGrp="1"/>
          </p:cNvSpPr>
          <p:nvPr>
            <p:ph type="dt" sz="half" idx="10"/>
          </p:nvPr>
        </p:nvSpPr>
        <p:spPr/>
        <p:txBody>
          <a:bodyPr/>
          <a:lstStyle/>
          <a:p>
            <a:pPr algn="r"/>
            <a:fld id="{77CA0A33-8D6A-4020-BA1F-B65AE94B6184}" type="datetime1">
              <a:rPr lang="en-US" smtClean="0"/>
              <a:pPr algn="r"/>
              <a:t>11/18/2012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157DED-2631-4FEA-894F-3C72F5E7FC9E}" type="slidenum">
              <a:rPr lang="en-US" smtClean="0"/>
              <a:pPr/>
              <a:t>19</a:t>
            </a:fld>
            <a:endParaRPr lang="en-US"/>
          </a:p>
        </p:txBody>
      </p:sp>
      <p:sp>
        <p:nvSpPr>
          <p:cNvPr id="6" name="Content Placeholder 5"/>
          <p:cNvSpPr>
            <a:spLocks noGrp="1"/>
          </p:cNvSpPr>
          <p:nvPr>
            <p:ph sz="quarter" idx="1"/>
          </p:nvPr>
        </p:nvSpPr>
        <p:spPr/>
        <p:txBody>
          <a:bodyPr/>
          <a:lstStyle/>
          <a:p>
            <a:r>
              <a:rPr lang="en-US" dirty="0" smtClean="0"/>
              <a:t>tested in 8 hospitals around the world</a:t>
            </a:r>
          </a:p>
          <a:p>
            <a:pPr lvl="1"/>
            <a:r>
              <a:rPr lang="en-US" dirty="0" smtClean="0"/>
              <a:t>University of Washington Medical Center, Seattle</a:t>
            </a:r>
          </a:p>
          <a:p>
            <a:pPr lvl="1"/>
            <a:r>
              <a:rPr lang="en-US" dirty="0" smtClean="0"/>
              <a:t>Toronto General Hospital</a:t>
            </a:r>
          </a:p>
          <a:p>
            <a:pPr lvl="1"/>
            <a:r>
              <a:rPr lang="en-US" dirty="0" smtClean="0"/>
              <a:t>St. Mary’s Hospital, London</a:t>
            </a:r>
          </a:p>
          <a:p>
            <a:pPr lvl="1"/>
            <a:r>
              <a:rPr lang="en-US" dirty="0" smtClean="0"/>
              <a:t>Auckland City Hospital, New Zealand</a:t>
            </a:r>
          </a:p>
          <a:p>
            <a:pPr lvl="1"/>
            <a:r>
              <a:rPr lang="en-US" dirty="0" smtClean="0"/>
              <a:t>Philippines General Hospital, Manila</a:t>
            </a:r>
          </a:p>
          <a:p>
            <a:pPr lvl="1"/>
            <a:r>
              <a:rPr lang="en-US" dirty="0" smtClean="0"/>
              <a:t>Prince </a:t>
            </a:r>
            <a:r>
              <a:rPr lang="en-US" dirty="0" err="1" smtClean="0"/>
              <a:t>Hamza</a:t>
            </a:r>
            <a:r>
              <a:rPr lang="en-US" dirty="0" smtClean="0"/>
              <a:t> Hospital, Amman, Jordan</a:t>
            </a:r>
          </a:p>
          <a:p>
            <a:pPr lvl="1"/>
            <a:r>
              <a:rPr lang="en-US" dirty="0" smtClean="0"/>
              <a:t>St. Stephen’s Hospital, New Delhi, India</a:t>
            </a:r>
          </a:p>
          <a:p>
            <a:pPr lvl="1"/>
            <a:r>
              <a:rPr lang="en-US" dirty="0" smtClean="0"/>
              <a:t>St. Francis Designated District Hospital, </a:t>
            </a:r>
            <a:r>
              <a:rPr lang="en-US" dirty="0" err="1" smtClean="0"/>
              <a:t>Ifakara</a:t>
            </a:r>
            <a:r>
              <a:rPr lang="en-US" dirty="0" smtClean="0"/>
              <a:t>, Tanzania</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2190750" y="1200150"/>
            <a:ext cx="4762500" cy="4762500"/>
          </a:xfrm>
          <a:prstGeom prst="rect">
            <a:avLst/>
          </a:prstGeom>
          <a:noFill/>
          <a:ln w="9525">
            <a:noFill/>
            <a:miter lim="800000"/>
            <a:headEnd/>
            <a:tailEnd/>
          </a:ln>
        </p:spPr>
      </p:pic>
      <p:sp>
        <p:nvSpPr>
          <p:cNvPr id="2" name="Title 1"/>
          <p:cNvSpPr>
            <a:spLocks noGrp="1"/>
          </p:cNvSpPr>
          <p:nvPr>
            <p:ph type="title"/>
          </p:nvPr>
        </p:nvSpPr>
        <p:spPr/>
        <p:txBody>
          <a:bodyPr>
            <a:normAutofit fontScale="90000"/>
          </a:bodyPr>
          <a:lstStyle/>
          <a:p>
            <a:endParaRPr lang="en-US"/>
          </a:p>
        </p:txBody>
      </p:sp>
      <p:sp>
        <p:nvSpPr>
          <p:cNvPr id="3" name="Date Placeholder 2"/>
          <p:cNvSpPr>
            <a:spLocks noGrp="1"/>
          </p:cNvSpPr>
          <p:nvPr>
            <p:ph type="dt" sz="half" idx="10"/>
          </p:nvPr>
        </p:nvSpPr>
        <p:spPr/>
        <p:txBody>
          <a:bodyPr/>
          <a:lstStyle/>
          <a:p>
            <a:pPr algn="r"/>
            <a:fld id="{77CA0A33-8D6A-4020-BA1F-B65AE94B6184}" type="datetime1">
              <a:rPr lang="en-US" smtClean="0"/>
              <a:pPr algn="r"/>
              <a:t>11/18/2012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157DED-2631-4FEA-894F-3C72F5E7FC9E}" type="slidenum">
              <a:rPr lang="en-US" smtClean="0"/>
              <a:pPr/>
              <a:t>2</a:t>
            </a:fld>
            <a:endParaRPr lang="en-US"/>
          </a:p>
        </p:txBody>
      </p:sp>
      <p:sp>
        <p:nvSpPr>
          <p:cNvPr id="6" name="Content Placeholder 5"/>
          <p:cNvSpPr>
            <a:spLocks noGrp="1"/>
          </p:cNvSpPr>
          <p:nvPr>
            <p:ph sz="quarter" idx="1"/>
          </p:nvPr>
        </p:nvSpPr>
        <p:spPr/>
        <p:txBody>
          <a:bodyPr/>
          <a:lstStyle/>
          <a:p>
            <a:r>
              <a:rPr lang="en-US" dirty="0" err="1" smtClean="0"/>
              <a:t>Atul</a:t>
            </a:r>
            <a:r>
              <a:rPr lang="en-US" dirty="0" smtClean="0"/>
              <a:t> </a:t>
            </a:r>
            <a:r>
              <a:rPr lang="en-US" dirty="0" err="1" smtClean="0"/>
              <a:t>Gawande</a:t>
            </a:r>
            <a:r>
              <a:rPr lang="en-US" dirty="0" smtClean="0"/>
              <a:t>, Brigham and Women’s Hospital</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a:p>
        </p:txBody>
      </p:sp>
      <p:sp>
        <p:nvSpPr>
          <p:cNvPr id="3" name="Date Placeholder 2"/>
          <p:cNvSpPr>
            <a:spLocks noGrp="1"/>
          </p:cNvSpPr>
          <p:nvPr>
            <p:ph type="dt" sz="half" idx="10"/>
          </p:nvPr>
        </p:nvSpPr>
        <p:spPr/>
        <p:txBody>
          <a:bodyPr/>
          <a:lstStyle/>
          <a:p>
            <a:pPr algn="r"/>
            <a:fld id="{77CA0A33-8D6A-4020-BA1F-B65AE94B6184}" type="datetime1">
              <a:rPr lang="en-US" smtClean="0"/>
              <a:pPr algn="r"/>
              <a:t>11/18/2012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157DED-2631-4FEA-894F-3C72F5E7FC9E}" type="slidenum">
              <a:rPr lang="en-US" smtClean="0"/>
              <a:pPr/>
              <a:t>20</a:t>
            </a:fld>
            <a:endParaRPr lang="en-US"/>
          </a:p>
        </p:txBody>
      </p:sp>
      <p:pic>
        <p:nvPicPr>
          <p:cNvPr id="2050" name="Picture 2"/>
          <p:cNvPicPr>
            <a:picLocks noGrp="1" noChangeAspect="1" noChangeArrowheads="1"/>
          </p:cNvPicPr>
          <p:nvPr>
            <p:ph sz="quarter" idx="1"/>
          </p:nvPr>
        </p:nvPicPr>
        <p:blipFill>
          <a:blip r:embed="rId2" cstate="print"/>
          <a:srcRect/>
          <a:stretch>
            <a:fillRect/>
          </a:stretch>
        </p:blipFill>
        <p:spPr bwMode="auto">
          <a:xfrm>
            <a:off x="279877" y="838200"/>
            <a:ext cx="8584246" cy="548640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a:p>
        </p:txBody>
      </p:sp>
      <p:sp>
        <p:nvSpPr>
          <p:cNvPr id="3" name="Date Placeholder 2"/>
          <p:cNvSpPr>
            <a:spLocks noGrp="1"/>
          </p:cNvSpPr>
          <p:nvPr>
            <p:ph type="dt" sz="half" idx="10"/>
          </p:nvPr>
        </p:nvSpPr>
        <p:spPr/>
        <p:txBody>
          <a:bodyPr/>
          <a:lstStyle/>
          <a:p>
            <a:pPr algn="r"/>
            <a:fld id="{77CA0A33-8D6A-4020-BA1F-B65AE94B6184}" type="datetime1">
              <a:rPr lang="en-US" smtClean="0"/>
              <a:pPr algn="r"/>
              <a:t>11/18/2012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157DED-2631-4FEA-894F-3C72F5E7FC9E}" type="slidenum">
              <a:rPr lang="en-US" smtClean="0"/>
              <a:pPr/>
              <a:t>21</a:t>
            </a:fld>
            <a:endParaRPr lang="en-US"/>
          </a:p>
        </p:txBody>
      </p:sp>
      <p:sp>
        <p:nvSpPr>
          <p:cNvPr id="6" name="Content Placeholder 5"/>
          <p:cNvSpPr>
            <a:spLocks noGrp="1"/>
          </p:cNvSpPr>
          <p:nvPr>
            <p:ph sz="quarter" idx="1"/>
          </p:nvPr>
        </p:nvSpPr>
        <p:spPr/>
        <p:txBody>
          <a:bodyPr/>
          <a:lstStyle/>
          <a:p>
            <a:r>
              <a:rPr lang="en-US" dirty="0" smtClean="0"/>
              <a:t>3 months pre-checklist </a:t>
            </a:r>
          </a:p>
          <a:p>
            <a:pPr lvl="1"/>
            <a:r>
              <a:rPr lang="en-US" dirty="0" smtClean="0"/>
              <a:t>4,000 surgical patients</a:t>
            </a:r>
          </a:p>
          <a:p>
            <a:pPr lvl="1"/>
            <a:r>
              <a:rPr lang="en-US" dirty="0" smtClean="0"/>
              <a:t>more than 400 major complications</a:t>
            </a:r>
          </a:p>
          <a:p>
            <a:pPr lvl="2"/>
            <a:r>
              <a:rPr lang="en-US" dirty="0" smtClean="0"/>
              <a:t>about half involved infections</a:t>
            </a:r>
          </a:p>
          <a:p>
            <a:pPr lvl="2"/>
            <a:r>
              <a:rPr lang="en-US" dirty="0" smtClean="0"/>
              <a:t>about a quarter technical failures</a:t>
            </a:r>
          </a:p>
          <a:p>
            <a:pPr lvl="1"/>
            <a:r>
              <a:rPr lang="en-US" dirty="0" smtClean="0"/>
              <a:t>56 deaths</a:t>
            </a:r>
          </a:p>
          <a:p>
            <a:pPr lvl="1"/>
            <a:r>
              <a:rPr lang="en-US" dirty="0" smtClean="0"/>
              <a:t>overall complication rates ranged from 6–21%</a:t>
            </a:r>
          </a:p>
          <a:p>
            <a:pPr lvl="1"/>
            <a:r>
              <a:rPr lang="en-US" dirty="0" smtClean="0"/>
              <a:t>looked at 6 specific safety steps</a:t>
            </a:r>
          </a:p>
          <a:p>
            <a:pPr lvl="2"/>
            <a:r>
              <a:rPr lang="en-US" dirty="0" smtClean="0"/>
              <a:t>best hospital missed at least one step 6% of the time</a:t>
            </a:r>
          </a:p>
          <a:p>
            <a:pPr lvl="2"/>
            <a:r>
              <a:rPr lang="en-US" dirty="0" smtClean="0"/>
              <a:t>on average, the hospitals missed one step 2/3 of the time</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a:p>
        </p:txBody>
      </p:sp>
      <p:sp>
        <p:nvSpPr>
          <p:cNvPr id="3" name="Date Placeholder 2"/>
          <p:cNvSpPr>
            <a:spLocks noGrp="1"/>
          </p:cNvSpPr>
          <p:nvPr>
            <p:ph type="dt" sz="half" idx="10"/>
          </p:nvPr>
        </p:nvSpPr>
        <p:spPr/>
        <p:txBody>
          <a:bodyPr/>
          <a:lstStyle/>
          <a:p>
            <a:pPr algn="r"/>
            <a:fld id="{77CA0A33-8D6A-4020-BA1F-B65AE94B6184}" type="datetime1">
              <a:rPr lang="en-US" smtClean="0"/>
              <a:pPr algn="r"/>
              <a:t>11/18/2012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157DED-2631-4FEA-894F-3C72F5E7FC9E}" type="slidenum">
              <a:rPr lang="en-US" smtClean="0"/>
              <a:pPr/>
              <a:t>22</a:t>
            </a:fld>
            <a:endParaRPr lang="en-US"/>
          </a:p>
        </p:txBody>
      </p:sp>
      <p:sp>
        <p:nvSpPr>
          <p:cNvPr id="6" name="Content Placeholder 5"/>
          <p:cNvSpPr>
            <a:spLocks noGrp="1"/>
          </p:cNvSpPr>
          <p:nvPr>
            <p:ph sz="quarter" idx="1"/>
          </p:nvPr>
        </p:nvSpPr>
        <p:spPr/>
        <p:txBody>
          <a:bodyPr/>
          <a:lstStyle/>
          <a:p>
            <a:r>
              <a:rPr lang="en-US" dirty="0" smtClean="0"/>
              <a:t>results</a:t>
            </a:r>
          </a:p>
          <a:p>
            <a:pPr lvl="1"/>
            <a:r>
              <a:rPr lang="en-US" dirty="0" smtClean="0"/>
              <a:t>rate of major complications fell 36%</a:t>
            </a:r>
          </a:p>
          <a:p>
            <a:pPr lvl="1"/>
            <a:r>
              <a:rPr lang="en-US" dirty="0" smtClean="0"/>
              <a:t>rate of mortality fell 47%</a:t>
            </a:r>
          </a:p>
          <a:p>
            <a:pPr lvl="1"/>
            <a:r>
              <a:rPr lang="en-US" dirty="0" smtClean="0"/>
              <a:t>80% of users reported that the checklist was easy to use</a:t>
            </a:r>
          </a:p>
          <a:p>
            <a:pPr lvl="1"/>
            <a:r>
              <a:rPr lang="en-US" dirty="0" smtClean="0"/>
              <a:t>78% of users observed that the checklist prevented an error</a:t>
            </a:r>
          </a:p>
          <a:p>
            <a:pPr lvl="1"/>
            <a:endParaRPr lang="en-US" dirty="0" smtClean="0"/>
          </a:p>
          <a:p>
            <a:pPr lvl="1"/>
            <a:r>
              <a:rPr lang="en-US" dirty="0" smtClean="0"/>
              <a:t>“If you were having an operation would you want the checklist to be used?”</a:t>
            </a:r>
          </a:p>
          <a:p>
            <a:pPr lvl="2"/>
            <a:r>
              <a:rPr lang="en-US" dirty="0" smtClean="0"/>
              <a:t>93% said yes</a:t>
            </a:r>
          </a:p>
          <a:p>
            <a:pPr lvl="2"/>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a:p>
        </p:txBody>
      </p:sp>
      <p:sp>
        <p:nvSpPr>
          <p:cNvPr id="3" name="Date Placeholder 2"/>
          <p:cNvSpPr>
            <a:spLocks noGrp="1"/>
          </p:cNvSpPr>
          <p:nvPr>
            <p:ph type="dt" sz="half" idx="10"/>
          </p:nvPr>
        </p:nvSpPr>
        <p:spPr/>
        <p:txBody>
          <a:bodyPr/>
          <a:lstStyle/>
          <a:p>
            <a:pPr algn="r"/>
            <a:fld id="{77CA0A33-8D6A-4020-BA1F-B65AE94B6184}" type="datetime1">
              <a:rPr lang="en-US" smtClean="0"/>
              <a:pPr algn="r"/>
              <a:t>11/18/2012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157DED-2631-4FEA-894F-3C72F5E7FC9E}" type="slidenum">
              <a:rPr lang="en-US" smtClean="0"/>
              <a:pPr/>
              <a:t>23</a:t>
            </a:fld>
            <a:endParaRPr lang="en-US"/>
          </a:p>
        </p:txBody>
      </p:sp>
      <p:sp>
        <p:nvSpPr>
          <p:cNvPr id="6" name="Content Placeholder 5"/>
          <p:cNvSpPr>
            <a:spLocks noGrp="1"/>
          </p:cNvSpPr>
          <p:nvPr>
            <p:ph sz="quarter" idx="1"/>
          </p:nvPr>
        </p:nvSpPr>
        <p:spPr/>
        <p:txBody>
          <a:bodyPr/>
          <a:lstStyle/>
          <a:p>
            <a:pPr>
              <a:buNone/>
            </a:pPr>
            <a:r>
              <a:rPr lang="en-US" dirty="0" smtClean="0"/>
              <a:t>	</a:t>
            </a:r>
          </a:p>
          <a:p>
            <a:pPr>
              <a:buNone/>
            </a:pPr>
            <a:endParaRPr lang="en-US" dirty="0" smtClean="0"/>
          </a:p>
          <a:p>
            <a:pPr>
              <a:buNone/>
            </a:pPr>
            <a:endParaRPr lang="en-US" dirty="0" smtClean="0"/>
          </a:p>
          <a:p>
            <a:pPr>
              <a:buNone/>
            </a:pPr>
            <a:endParaRPr lang="en-US" dirty="0" smtClean="0"/>
          </a:p>
          <a:p>
            <a:pPr>
              <a:buNone/>
            </a:pPr>
            <a:r>
              <a:rPr lang="en-US" dirty="0" smtClean="0"/>
              <a:t>	“To my own chagrin, however, I have yet to get through a week in surgery without the checklist’s leading us to catch something we would have missed.”</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dirty="0"/>
          </a:p>
        </p:txBody>
      </p:sp>
      <p:sp>
        <p:nvSpPr>
          <p:cNvPr id="3" name="Date Placeholder 2"/>
          <p:cNvSpPr>
            <a:spLocks noGrp="1"/>
          </p:cNvSpPr>
          <p:nvPr>
            <p:ph type="dt" sz="half" idx="10"/>
          </p:nvPr>
        </p:nvSpPr>
        <p:spPr/>
        <p:txBody>
          <a:bodyPr/>
          <a:lstStyle/>
          <a:p>
            <a:pPr algn="r"/>
            <a:fld id="{77CA0A33-8D6A-4020-BA1F-B65AE94B6184}" type="datetime1">
              <a:rPr lang="en-US" smtClean="0"/>
              <a:pPr algn="r"/>
              <a:t>11/18/2012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157DED-2631-4FEA-894F-3C72F5E7FC9E}" type="slidenum">
              <a:rPr lang="en-US" smtClean="0"/>
              <a:pPr/>
              <a:t>3</a:t>
            </a:fld>
            <a:endParaRPr lang="en-US"/>
          </a:p>
        </p:txBody>
      </p:sp>
      <p:sp>
        <p:nvSpPr>
          <p:cNvPr id="10" name="Content Placeholder 9"/>
          <p:cNvSpPr>
            <a:spLocks noGrp="1"/>
          </p:cNvSpPr>
          <p:nvPr>
            <p:ph sz="quarter" idx="1"/>
          </p:nvPr>
        </p:nvSpPr>
        <p:spPr/>
        <p:txBody>
          <a:bodyPr/>
          <a:lstStyle/>
          <a:p>
            <a:endParaRPr lang="en-US" dirty="0" smtClean="0"/>
          </a:p>
          <a:p>
            <a:endParaRPr lang="en-US" dirty="0" smtClean="0"/>
          </a:p>
          <a:p>
            <a:endParaRPr lang="en-US" dirty="0" smtClean="0"/>
          </a:p>
          <a:p>
            <a:endParaRPr lang="en-US" dirty="0" smtClean="0"/>
          </a:p>
          <a:p>
            <a:pPr>
              <a:buNone/>
            </a:pPr>
            <a:r>
              <a:rPr lang="en-US" dirty="0" smtClean="0"/>
              <a:t>	</a:t>
            </a:r>
            <a:r>
              <a:rPr lang="en-US" dirty="0" smtClean="0">
                <a:latin typeface="Times New Roman" pitchFamily="18" charset="0"/>
                <a:cs typeface="Times New Roman" pitchFamily="18" charset="0"/>
              </a:rPr>
              <a:t>“Your mind doesn’t think of a bayonet in San Francisco,” John could only say.</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a:p>
        </p:txBody>
      </p:sp>
      <p:sp>
        <p:nvSpPr>
          <p:cNvPr id="3" name="Date Placeholder 2"/>
          <p:cNvSpPr>
            <a:spLocks noGrp="1"/>
          </p:cNvSpPr>
          <p:nvPr>
            <p:ph type="dt" sz="half" idx="10"/>
          </p:nvPr>
        </p:nvSpPr>
        <p:spPr/>
        <p:txBody>
          <a:bodyPr/>
          <a:lstStyle/>
          <a:p>
            <a:pPr algn="r"/>
            <a:fld id="{77CA0A33-8D6A-4020-BA1F-B65AE94B6184}" type="datetime1">
              <a:rPr lang="en-US" smtClean="0"/>
              <a:pPr algn="r"/>
              <a:t>11/18/2012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157DED-2631-4FEA-894F-3C72F5E7FC9E}" type="slidenum">
              <a:rPr lang="en-US" smtClean="0"/>
              <a:pPr/>
              <a:t>4</a:t>
            </a:fld>
            <a:endParaRPr lang="en-US"/>
          </a:p>
        </p:txBody>
      </p:sp>
      <p:sp>
        <p:nvSpPr>
          <p:cNvPr id="6" name="Content Placeholder 5"/>
          <p:cNvSpPr>
            <a:spLocks noGrp="1"/>
          </p:cNvSpPr>
          <p:nvPr>
            <p:ph sz="quarter" idx="1"/>
          </p:nvPr>
        </p:nvSpPr>
        <p:spPr/>
        <p:txBody>
          <a:bodyPr/>
          <a:lstStyle/>
          <a:p>
            <a:endParaRPr lang="en-US" dirty="0"/>
          </a:p>
        </p:txBody>
      </p:sp>
      <p:sp>
        <p:nvSpPr>
          <p:cNvPr id="7" name="Oval 6"/>
          <p:cNvSpPr/>
          <p:nvPr/>
        </p:nvSpPr>
        <p:spPr>
          <a:xfrm>
            <a:off x="3695700" y="3009900"/>
            <a:ext cx="1752600" cy="838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asystole</a:t>
            </a:r>
            <a:endParaRPr lang="en-US" dirty="0"/>
          </a:p>
        </p:txBody>
      </p:sp>
      <p:sp>
        <p:nvSpPr>
          <p:cNvPr id="8" name="Oval 7"/>
          <p:cNvSpPr/>
          <p:nvPr/>
        </p:nvSpPr>
        <p:spPr>
          <a:xfrm>
            <a:off x="5105400" y="1447800"/>
            <a:ext cx="1752600" cy="8382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ysClr val="windowText" lastClr="000000"/>
                </a:solidFill>
              </a:rPr>
              <a:t>equipment</a:t>
            </a:r>
          </a:p>
          <a:p>
            <a:pPr algn="ctr"/>
            <a:r>
              <a:rPr lang="en-US" dirty="0" smtClean="0">
                <a:solidFill>
                  <a:sysClr val="windowText" lastClr="000000"/>
                </a:solidFill>
              </a:rPr>
              <a:t>failure?</a:t>
            </a:r>
            <a:endParaRPr lang="en-US" dirty="0">
              <a:solidFill>
                <a:sysClr val="windowText" lastClr="000000"/>
              </a:solidFill>
            </a:endParaRPr>
          </a:p>
        </p:txBody>
      </p:sp>
      <p:sp>
        <p:nvSpPr>
          <p:cNvPr id="9" name="Oval 8"/>
          <p:cNvSpPr/>
          <p:nvPr/>
        </p:nvSpPr>
        <p:spPr>
          <a:xfrm>
            <a:off x="6705600" y="3429000"/>
            <a:ext cx="1752600" cy="8382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ysClr val="windowText" lastClr="000000"/>
                </a:solidFill>
              </a:rPr>
              <a:t>massive</a:t>
            </a:r>
          </a:p>
          <a:p>
            <a:pPr algn="ctr"/>
            <a:r>
              <a:rPr lang="en-US" dirty="0" smtClean="0">
                <a:solidFill>
                  <a:sysClr val="windowText" lastClr="000000"/>
                </a:solidFill>
              </a:rPr>
              <a:t>blood loss?</a:t>
            </a:r>
            <a:endParaRPr lang="en-US" dirty="0">
              <a:solidFill>
                <a:sysClr val="windowText" lastClr="000000"/>
              </a:solidFill>
            </a:endParaRPr>
          </a:p>
        </p:txBody>
      </p:sp>
      <p:sp>
        <p:nvSpPr>
          <p:cNvPr id="12" name="Oval 11"/>
          <p:cNvSpPr/>
          <p:nvPr/>
        </p:nvSpPr>
        <p:spPr>
          <a:xfrm>
            <a:off x="3886200" y="4648200"/>
            <a:ext cx="1752600" cy="8382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ysClr val="windowText" lastClr="000000"/>
                </a:solidFill>
              </a:rPr>
              <a:t>lack of oxygen?</a:t>
            </a:r>
            <a:endParaRPr lang="en-US" dirty="0">
              <a:solidFill>
                <a:sysClr val="windowText" lastClr="000000"/>
              </a:solidFill>
            </a:endParaRPr>
          </a:p>
        </p:txBody>
      </p:sp>
      <p:sp>
        <p:nvSpPr>
          <p:cNvPr id="13" name="Oval 12"/>
          <p:cNvSpPr/>
          <p:nvPr/>
        </p:nvSpPr>
        <p:spPr>
          <a:xfrm>
            <a:off x="914400" y="3962400"/>
            <a:ext cx="1752600" cy="8382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ysClr val="windowText" lastClr="000000"/>
                </a:solidFill>
              </a:rPr>
              <a:t>collapsed</a:t>
            </a:r>
          </a:p>
          <a:p>
            <a:pPr algn="ctr"/>
            <a:r>
              <a:rPr lang="en-US" dirty="0" smtClean="0">
                <a:solidFill>
                  <a:sysClr val="windowText" lastClr="000000"/>
                </a:solidFill>
              </a:rPr>
              <a:t>lung?</a:t>
            </a:r>
            <a:endParaRPr lang="en-US" dirty="0">
              <a:solidFill>
                <a:sysClr val="windowText" lastClr="000000"/>
              </a:solidFill>
            </a:endParaRPr>
          </a:p>
        </p:txBody>
      </p:sp>
      <p:sp>
        <p:nvSpPr>
          <p:cNvPr id="14" name="Oval 13"/>
          <p:cNvSpPr/>
          <p:nvPr/>
        </p:nvSpPr>
        <p:spPr>
          <a:xfrm>
            <a:off x="1752600" y="1828800"/>
            <a:ext cx="1752600" cy="8382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ysClr val="windowText" lastClr="000000"/>
                </a:solidFill>
              </a:rPr>
              <a:t>blood clot?</a:t>
            </a:r>
            <a:endParaRPr lang="en-US" dirty="0">
              <a:solidFill>
                <a:sysClr val="windowText" lastClr="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Causes of Failure</a:t>
            </a:r>
            <a:endParaRPr lang="en-US" dirty="0"/>
          </a:p>
        </p:txBody>
      </p:sp>
      <p:sp>
        <p:nvSpPr>
          <p:cNvPr id="3" name="Date Placeholder 2"/>
          <p:cNvSpPr>
            <a:spLocks noGrp="1"/>
          </p:cNvSpPr>
          <p:nvPr>
            <p:ph type="dt" sz="half" idx="10"/>
          </p:nvPr>
        </p:nvSpPr>
        <p:spPr/>
        <p:txBody>
          <a:bodyPr/>
          <a:lstStyle/>
          <a:p>
            <a:pPr algn="r"/>
            <a:fld id="{77CA0A33-8D6A-4020-BA1F-B65AE94B6184}" type="datetime1">
              <a:rPr lang="en-US" smtClean="0"/>
              <a:pPr algn="r"/>
              <a:t>11/18/2012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157DED-2631-4FEA-894F-3C72F5E7FC9E}" type="slidenum">
              <a:rPr lang="en-US" smtClean="0"/>
              <a:pPr/>
              <a:t>5</a:t>
            </a:fld>
            <a:endParaRPr lang="en-US"/>
          </a:p>
        </p:txBody>
      </p:sp>
      <p:sp>
        <p:nvSpPr>
          <p:cNvPr id="6" name="Content Placeholder 5"/>
          <p:cNvSpPr>
            <a:spLocks noGrp="1"/>
          </p:cNvSpPr>
          <p:nvPr>
            <p:ph sz="quarter" idx="1"/>
          </p:nvPr>
        </p:nvSpPr>
        <p:spPr/>
        <p:txBody>
          <a:bodyPr/>
          <a:lstStyle/>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r>
              <a:rPr lang="en-US" dirty="0" smtClean="0"/>
              <a:t>ignorance</a:t>
            </a:r>
          </a:p>
          <a:p>
            <a:pPr marL="788670" lvl="1" indent="-514350"/>
            <a:r>
              <a:rPr lang="en-US" dirty="0" smtClean="0"/>
              <a:t>lack of knowledge</a:t>
            </a:r>
          </a:p>
          <a:p>
            <a:pPr marL="514350" indent="-514350">
              <a:buFont typeface="+mj-lt"/>
              <a:buAutoNum type="arabicPeriod"/>
            </a:pPr>
            <a:endParaRPr lang="en-US" dirty="0" smtClean="0"/>
          </a:p>
          <a:p>
            <a:pPr marL="514350" indent="-514350">
              <a:buFont typeface="+mj-lt"/>
              <a:buAutoNum type="arabicPeriod"/>
            </a:pPr>
            <a:r>
              <a:rPr lang="en-US" dirty="0" smtClean="0"/>
              <a:t>ineptitude</a:t>
            </a:r>
          </a:p>
          <a:p>
            <a:pPr marL="788670" lvl="1" indent="-514350"/>
            <a:r>
              <a:rPr lang="en-US" dirty="0" smtClean="0"/>
              <a:t>knowledge exists but not applied correctly</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Examples of Ineptitude</a:t>
            </a:r>
            <a:endParaRPr lang="en-US" dirty="0"/>
          </a:p>
        </p:txBody>
      </p:sp>
      <p:sp>
        <p:nvSpPr>
          <p:cNvPr id="3" name="Date Placeholder 2"/>
          <p:cNvSpPr>
            <a:spLocks noGrp="1"/>
          </p:cNvSpPr>
          <p:nvPr>
            <p:ph type="dt" sz="half" idx="10"/>
          </p:nvPr>
        </p:nvSpPr>
        <p:spPr/>
        <p:txBody>
          <a:bodyPr/>
          <a:lstStyle/>
          <a:p>
            <a:pPr algn="r"/>
            <a:fld id="{77CA0A33-8D6A-4020-BA1F-B65AE94B6184}" type="datetime1">
              <a:rPr lang="en-US" smtClean="0"/>
              <a:pPr algn="r"/>
              <a:t>11/18/2012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157DED-2631-4FEA-894F-3C72F5E7FC9E}" type="slidenum">
              <a:rPr lang="en-US" smtClean="0"/>
              <a:pPr/>
              <a:t>6</a:t>
            </a:fld>
            <a:endParaRPr lang="en-US"/>
          </a:p>
        </p:txBody>
      </p:sp>
      <p:sp>
        <p:nvSpPr>
          <p:cNvPr id="6" name="Content Placeholder 5"/>
          <p:cNvSpPr>
            <a:spLocks noGrp="1"/>
          </p:cNvSpPr>
          <p:nvPr>
            <p:ph sz="quarter" idx="1"/>
          </p:nvPr>
        </p:nvSpPr>
        <p:spPr/>
        <p:txBody>
          <a:bodyPr>
            <a:normAutofit lnSpcReduction="10000"/>
          </a:bodyPr>
          <a:lstStyle/>
          <a:p>
            <a:r>
              <a:rPr lang="en-US" dirty="0" smtClean="0"/>
              <a:t>cardiac balloon therapy for heart attack should occur within 90 minutes of arrival at hospital</a:t>
            </a:r>
          </a:p>
          <a:p>
            <a:pPr lvl="1"/>
            <a:r>
              <a:rPr lang="en-US" dirty="0" smtClean="0"/>
              <a:t>diagnosis, plan, inform patient, obtain consent, confirm no allergies or other medical problems, ready a lab and team, transport the patient, and get started</a:t>
            </a:r>
          </a:p>
          <a:p>
            <a:pPr lvl="2"/>
            <a:r>
              <a:rPr lang="en-US" dirty="0" smtClean="0"/>
              <a:t>occurs in less than 50% of cases</a:t>
            </a:r>
          </a:p>
          <a:p>
            <a:r>
              <a:rPr lang="en-US" dirty="0" smtClean="0"/>
              <a:t>at least 30% of stroke patients receive incomplete or inappropriate care</a:t>
            </a:r>
          </a:p>
          <a:p>
            <a:r>
              <a:rPr lang="en-US" dirty="0" smtClean="0"/>
              <a:t>45% of asthma patients</a:t>
            </a:r>
          </a:p>
          <a:p>
            <a:r>
              <a:rPr lang="en-US" dirty="0" smtClean="0"/>
              <a:t>60% of pneumonia patients</a:t>
            </a:r>
          </a:p>
          <a:p>
            <a:pPr>
              <a:buNone/>
            </a:pPr>
            <a:endParaRPr lang="en-US" dirty="0" smtClean="0"/>
          </a:p>
          <a:p>
            <a:pPr>
              <a:buNone/>
            </a:pPr>
            <a:r>
              <a:rPr lang="en-US" dirty="0" smtClean="0"/>
              <a:t>	</a:t>
            </a:r>
            <a:r>
              <a:rPr lang="en-US" dirty="0" smtClean="0">
                <a:latin typeface="Times New Roman" pitchFamily="18" charset="0"/>
                <a:cs typeface="Times New Roman" pitchFamily="18" charset="0"/>
              </a:rPr>
              <a:t>“Getting the steps right is proving brutally hard, even if you know them.”</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a:p>
        </p:txBody>
      </p:sp>
      <p:sp>
        <p:nvSpPr>
          <p:cNvPr id="3" name="Date Placeholder 2"/>
          <p:cNvSpPr>
            <a:spLocks noGrp="1"/>
          </p:cNvSpPr>
          <p:nvPr>
            <p:ph type="dt" sz="half" idx="10"/>
          </p:nvPr>
        </p:nvSpPr>
        <p:spPr/>
        <p:txBody>
          <a:bodyPr/>
          <a:lstStyle/>
          <a:p>
            <a:pPr algn="r"/>
            <a:fld id="{77CA0A33-8D6A-4020-BA1F-B65AE94B6184}" type="datetime1">
              <a:rPr lang="en-US" smtClean="0"/>
              <a:pPr algn="r"/>
              <a:t>11/18/2012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157DED-2631-4FEA-894F-3C72F5E7FC9E}" type="slidenum">
              <a:rPr lang="en-US" smtClean="0"/>
              <a:pPr/>
              <a:t>7</a:t>
            </a:fld>
            <a:endParaRPr lang="en-US"/>
          </a:p>
        </p:txBody>
      </p:sp>
      <p:sp>
        <p:nvSpPr>
          <p:cNvPr id="6" name="Content Placeholder 5"/>
          <p:cNvSpPr>
            <a:spLocks noGrp="1"/>
          </p:cNvSpPr>
          <p:nvPr>
            <p:ph sz="quarter" idx="1"/>
          </p:nvPr>
        </p:nvSpPr>
        <p:spPr/>
        <p:txBody>
          <a:bodyPr/>
          <a:lstStyle/>
          <a:p>
            <a:pPr>
              <a:buNone/>
            </a:pPr>
            <a:r>
              <a:rPr lang="en-US" dirty="0" smtClean="0"/>
              <a:t>	</a:t>
            </a:r>
          </a:p>
          <a:p>
            <a:pPr>
              <a:buNone/>
            </a:pPr>
            <a:r>
              <a:rPr lang="en-US" dirty="0" smtClean="0"/>
              <a:t>	</a:t>
            </a:r>
            <a:r>
              <a:rPr lang="en-US" dirty="0" smtClean="0">
                <a:latin typeface="Times New Roman" pitchFamily="18" charset="0"/>
                <a:cs typeface="Times New Roman" pitchFamily="18" charset="0"/>
              </a:rPr>
              <a:t>“Here, then, is our situation at the start of the twenty-first century: We have accumulated stupendous know-how. We have put it in the hands of some of the most highly trained, highly skilled, and hardworking people in our society. And, with it, they have indeed accomplished extraordinary things. Nonetheless, that know-how is often unmanageable… And the reason is increasingly evident: the volume and complexity of what we know has exceeded our individual ability to deliver its benefits correctly, safely, or reliably. Knowledge has both saved and burdened us.”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Complexity in Medicine</a:t>
            </a:r>
            <a:endParaRPr lang="en-US" dirty="0"/>
          </a:p>
        </p:txBody>
      </p:sp>
      <p:sp>
        <p:nvSpPr>
          <p:cNvPr id="3" name="Date Placeholder 2"/>
          <p:cNvSpPr>
            <a:spLocks noGrp="1"/>
          </p:cNvSpPr>
          <p:nvPr>
            <p:ph type="dt" sz="half" idx="10"/>
          </p:nvPr>
        </p:nvSpPr>
        <p:spPr/>
        <p:txBody>
          <a:bodyPr/>
          <a:lstStyle/>
          <a:p>
            <a:pPr algn="r"/>
            <a:fld id="{77CA0A33-8D6A-4020-BA1F-B65AE94B6184}" type="datetime1">
              <a:rPr lang="en-US" smtClean="0"/>
              <a:pPr algn="r"/>
              <a:t>11/18/2012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157DED-2631-4FEA-894F-3C72F5E7FC9E}" type="slidenum">
              <a:rPr lang="en-US" smtClean="0"/>
              <a:pPr/>
              <a:t>8</a:t>
            </a:fld>
            <a:endParaRPr lang="en-US"/>
          </a:p>
        </p:txBody>
      </p:sp>
      <p:sp>
        <p:nvSpPr>
          <p:cNvPr id="6" name="Content Placeholder 5"/>
          <p:cNvSpPr>
            <a:spLocks noGrp="1"/>
          </p:cNvSpPr>
          <p:nvPr>
            <p:ph sz="quarter" idx="1"/>
          </p:nvPr>
        </p:nvSpPr>
        <p:spPr/>
        <p:txBody>
          <a:bodyPr/>
          <a:lstStyle/>
          <a:p>
            <a:r>
              <a:rPr lang="en-US" dirty="0" smtClean="0"/>
              <a:t>World Health Organization international classification of diseases</a:t>
            </a:r>
          </a:p>
          <a:p>
            <a:pPr lvl="1"/>
            <a:r>
              <a:rPr lang="en-US" dirty="0" smtClean="0"/>
              <a:t>more than 13,000 diseases, syndromes, injury</a:t>
            </a:r>
          </a:p>
          <a:p>
            <a:r>
              <a:rPr lang="en-US" dirty="0" smtClean="0"/>
              <a:t>6,000 different drugs</a:t>
            </a:r>
          </a:p>
          <a:p>
            <a:r>
              <a:rPr lang="en-US" dirty="0" smtClean="0"/>
              <a:t>4,000 medical and surgical procedures</a:t>
            </a:r>
          </a:p>
          <a:p>
            <a:r>
              <a:rPr lang="en-US" dirty="0" smtClean="0"/>
              <a:t>in 1 year of office practice physicians evaluated an average of</a:t>
            </a:r>
          </a:p>
          <a:p>
            <a:pPr lvl="1"/>
            <a:r>
              <a:rPr lang="en-US" dirty="0" smtClean="0"/>
              <a:t>250 different primary diseases and conditions</a:t>
            </a:r>
          </a:p>
          <a:p>
            <a:pPr lvl="1"/>
            <a:r>
              <a:rPr lang="en-US" dirty="0" smtClean="0"/>
              <a:t>more than 900 other active medical problems</a:t>
            </a:r>
          </a:p>
          <a:p>
            <a:pPr lvl="1"/>
            <a:r>
              <a:rPr lang="en-US" dirty="0" smtClean="0"/>
              <a:t>prescribed 300 medications</a:t>
            </a:r>
          </a:p>
          <a:p>
            <a:pPr lvl="1"/>
            <a:r>
              <a:rPr lang="en-US" dirty="0" smtClean="0"/>
              <a:t>ordered more than 100 different types of laboratory tests</a:t>
            </a:r>
          </a:p>
          <a:p>
            <a:pPr lvl="1"/>
            <a:r>
              <a:rPr lang="en-US" dirty="0" smtClean="0"/>
              <a:t>performed 40 different kinds of office procedures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Dealing with Complexity</a:t>
            </a:r>
            <a:endParaRPr lang="en-US" dirty="0"/>
          </a:p>
        </p:txBody>
      </p:sp>
      <p:sp>
        <p:nvSpPr>
          <p:cNvPr id="3" name="Date Placeholder 2"/>
          <p:cNvSpPr>
            <a:spLocks noGrp="1"/>
          </p:cNvSpPr>
          <p:nvPr>
            <p:ph type="dt" sz="half" idx="10"/>
          </p:nvPr>
        </p:nvSpPr>
        <p:spPr/>
        <p:txBody>
          <a:bodyPr/>
          <a:lstStyle/>
          <a:p>
            <a:pPr algn="r"/>
            <a:fld id="{77CA0A33-8D6A-4020-BA1F-B65AE94B6184}" type="datetime1">
              <a:rPr lang="en-US" smtClean="0"/>
              <a:pPr algn="r"/>
              <a:t>11/18/2012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157DED-2631-4FEA-894F-3C72F5E7FC9E}" type="slidenum">
              <a:rPr lang="en-US" smtClean="0"/>
              <a:pPr/>
              <a:t>9</a:t>
            </a:fld>
            <a:endParaRPr lang="en-US"/>
          </a:p>
        </p:txBody>
      </p:sp>
      <p:sp>
        <p:nvSpPr>
          <p:cNvPr id="6" name="Content Placeholder 5"/>
          <p:cNvSpPr>
            <a:spLocks noGrp="1"/>
          </p:cNvSpPr>
          <p:nvPr>
            <p:ph sz="quarter" idx="1"/>
          </p:nvPr>
        </p:nvSpPr>
        <p:spPr/>
        <p:txBody>
          <a:bodyPr/>
          <a:lstStyle/>
          <a:p>
            <a:endParaRPr lang="en-US" dirty="0" smtClean="0"/>
          </a:p>
          <a:p>
            <a:endParaRPr lang="en-US" dirty="0" smtClean="0"/>
          </a:p>
          <a:p>
            <a:r>
              <a:rPr lang="en-US" dirty="0" err="1" smtClean="0"/>
              <a:t>superspecialization</a:t>
            </a:r>
            <a:endParaRPr lang="en-US" dirty="0" smtClean="0"/>
          </a:p>
          <a:p>
            <a:endParaRPr lang="en-US" dirty="0" smtClean="0"/>
          </a:p>
          <a:p>
            <a:pPr>
              <a:buNone/>
            </a:pPr>
            <a:r>
              <a:rPr lang="en-US" dirty="0" smtClean="0"/>
              <a:t>	</a:t>
            </a:r>
            <a:r>
              <a:rPr lang="en-US" dirty="0" smtClean="0">
                <a:latin typeface="Times New Roman" pitchFamily="18" charset="0"/>
                <a:cs typeface="Times New Roman" pitchFamily="18" charset="0"/>
              </a:rPr>
              <a:t>“Then of course there are the surgeons. Surgeons are so absurdly </a:t>
            </a:r>
            <a:r>
              <a:rPr lang="en-US" dirty="0" err="1" smtClean="0">
                <a:latin typeface="Times New Roman" pitchFamily="18" charset="0"/>
                <a:cs typeface="Times New Roman" pitchFamily="18" charset="0"/>
              </a:rPr>
              <a:t>ultraspecialized</a:t>
            </a:r>
            <a:r>
              <a:rPr lang="en-US" dirty="0" smtClean="0">
                <a:latin typeface="Times New Roman" pitchFamily="18" charset="0"/>
                <a:cs typeface="Times New Roman" pitchFamily="18" charset="0"/>
              </a:rPr>
              <a:t> that when we joke about right ear surgeons and left ear surgeons, we have to check to be sure that they don’t exist.”</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3802</TotalTime>
  <Words>808</Words>
  <Application>Microsoft Office PowerPoint</Application>
  <PresentationFormat>On-screen Show (4:3)</PresentationFormat>
  <Paragraphs>198</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Origin</vt:lpstr>
      <vt:lpstr>Checklists</vt:lpstr>
      <vt:lpstr>Slide 2</vt:lpstr>
      <vt:lpstr>Slide 3</vt:lpstr>
      <vt:lpstr>Slide 4</vt:lpstr>
      <vt:lpstr>Causes of Failure</vt:lpstr>
      <vt:lpstr>Examples of Ineptitude</vt:lpstr>
      <vt:lpstr>Slide 7</vt:lpstr>
      <vt:lpstr>Complexity in Medicine</vt:lpstr>
      <vt:lpstr>Dealing with Complexity</vt:lpstr>
      <vt:lpstr>Checklists</vt:lpstr>
      <vt:lpstr>Slide 11</vt:lpstr>
      <vt:lpstr>Slide 12</vt:lpstr>
      <vt:lpstr>Slide 13</vt:lpstr>
      <vt:lpstr>The List is not Enough</vt:lpstr>
      <vt:lpstr>Wal-Mart’s Response to Katrina</vt:lpstr>
      <vt:lpstr>Communication</vt:lpstr>
      <vt:lpstr>Communication</vt:lpstr>
      <vt:lpstr>Communication</vt:lpstr>
      <vt:lpstr>WHO Checklist</vt:lpstr>
      <vt:lpstr>Slide 20</vt:lpstr>
      <vt:lpstr>Slide 21</vt:lpstr>
      <vt:lpstr>Slide 22</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Day 02</dc:title>
  <dc:creator>mab</dc:creator>
  <cp:lastModifiedBy>burton</cp:lastModifiedBy>
  <cp:revision>66</cp:revision>
  <dcterms:created xsi:type="dcterms:W3CDTF">2011-01-07T01:27:12Z</dcterms:created>
  <dcterms:modified xsi:type="dcterms:W3CDTF">2012-11-19T01:11:18Z</dcterms:modified>
</cp:coreProperties>
</file>