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306" r:id="rId3"/>
    <p:sldId id="305" r:id="rId4"/>
    <p:sldId id="300" r:id="rId5"/>
    <p:sldId id="301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25" d="100"/>
          <a:sy n="125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10/16/2012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10/16/2012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10/16/2012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10/16/2012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10/16/2012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10/16/2012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8.gif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8.gif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Calibration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10/16/2012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Circle Fitting: Algebraic Fitting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10/16/2012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circle fitting we wish to find the location of the center of the circle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and the circle radius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“obvious” approach is to minimize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standard approach is to differentiate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/>
              <a:t> with respect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/>
              <a:t>,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/>
              <a:t>, set the partial derivatives to zero, and then solve the resulting system of equations</a:t>
            </a:r>
          </a:p>
          <a:p>
            <a:pPr lvl="1"/>
            <a:r>
              <a:rPr lang="en-US" dirty="0" smtClean="0"/>
              <a:t>unfortunately, the partial derivatives are non-linear</a:t>
            </a:r>
          </a:p>
        </p:txBody>
      </p:sp>
      <p:graphicFrame>
        <p:nvGraphicFramePr>
          <p:cNvPr id="128002" name="Object 2"/>
          <p:cNvGraphicFramePr>
            <a:graphicFrameLocks noChangeAspect="1"/>
          </p:cNvGraphicFramePr>
          <p:nvPr/>
        </p:nvGraphicFramePr>
        <p:xfrm>
          <a:off x="2057400" y="2362200"/>
          <a:ext cx="5029200" cy="1000125"/>
        </p:xfrm>
        <a:graphic>
          <a:graphicData uri="http://schemas.openxmlformats.org/presentationml/2006/ole">
            <p:oleObj spid="_x0000_s128002" name="Equation" r:id="rId3" imgW="25146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Circle Fitting: Algebraic Fitting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10/16/2012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instead use a change of variables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obtain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is easy to show that the partial derivatives are linear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this approach is known as the </a:t>
            </a:r>
            <a:r>
              <a:rPr lang="en-US" dirty="0" err="1" smtClean="0"/>
              <a:t>Kåsa</a:t>
            </a:r>
            <a:r>
              <a:rPr lang="en-US" dirty="0" smtClean="0"/>
              <a:t> fit</a:t>
            </a:r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2184400" y="1600200"/>
          <a:ext cx="4775200" cy="528638"/>
        </p:xfrm>
        <a:graphic>
          <a:graphicData uri="http://schemas.openxmlformats.org/presentationml/2006/ole">
            <p:oleObj spid="_x0000_s129026" name="Equation" r:id="rId3" imgW="2387520" imgH="228600" progId="Equation.3">
              <p:embed/>
            </p:oleObj>
          </a:graphicData>
        </a:graphic>
      </p:graphicFrame>
      <p:graphicFrame>
        <p:nvGraphicFramePr>
          <p:cNvPr id="129027" name="Object 2"/>
          <p:cNvGraphicFramePr>
            <a:graphicFrameLocks noChangeAspect="1"/>
          </p:cNvGraphicFramePr>
          <p:nvPr/>
        </p:nvGraphicFramePr>
        <p:xfrm>
          <a:off x="965200" y="3048000"/>
          <a:ext cx="7213600" cy="1000125"/>
        </p:xfrm>
        <a:graphic>
          <a:graphicData uri="http://schemas.openxmlformats.org/presentationml/2006/ole">
            <p:oleObj spid="_x0000_s129027" name="Equation" r:id="rId4" imgW="36064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Circle Fitting: Algebraic Fitting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10/16/2012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unfortunately the </a:t>
            </a:r>
            <a:r>
              <a:rPr lang="en-US" dirty="0" err="1" smtClean="0"/>
              <a:t>K</a:t>
            </a:r>
            <a:r>
              <a:rPr lang="en-US" dirty="0" err="1" smtClean="0"/>
              <a:t>å</a:t>
            </a:r>
            <a:r>
              <a:rPr lang="en-US" dirty="0" err="1" smtClean="0"/>
              <a:t>sa</a:t>
            </a:r>
            <a:r>
              <a:rPr lang="en-US" dirty="0" smtClean="0"/>
              <a:t> fit is poor when the measured points come from a small arc of the circle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Circle Fitting: Geometric Fitting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10/17/2012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objective function minimized in the algebraic fit is not the true distance between each data point and the circle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514600" y="2819400"/>
            <a:ext cx="2514600" cy="25146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33800" y="3962400"/>
            <a:ext cx="152400" cy="152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76800" y="2819400"/>
            <a:ext cx="152400" cy="152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8" idx="7"/>
            <a:endCxn id="9" idx="3"/>
          </p:cNvCxnSpPr>
          <p:nvPr/>
        </p:nvCxnSpPr>
        <p:spPr>
          <a:xfrm flipV="1">
            <a:off x="3863882" y="2949482"/>
            <a:ext cx="1035236" cy="1035236"/>
          </a:xfrm>
          <a:prstGeom prst="straightConnector1">
            <a:avLst/>
          </a:prstGeom>
          <a:ln w="571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7"/>
            <a:endCxn id="7" idx="7"/>
          </p:cNvCxnSpPr>
          <p:nvPr/>
        </p:nvCxnSpPr>
        <p:spPr>
          <a:xfrm flipV="1">
            <a:off x="3863882" y="3187654"/>
            <a:ext cx="797063" cy="797064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0050" name="Object 2"/>
          <p:cNvGraphicFramePr>
            <a:graphicFrameLocks noChangeAspect="1"/>
          </p:cNvGraphicFramePr>
          <p:nvPr/>
        </p:nvGraphicFramePr>
        <p:xfrm>
          <a:off x="4328160" y="3360420"/>
          <a:ext cx="2565400" cy="704850"/>
        </p:xfrm>
        <a:graphic>
          <a:graphicData uri="http://schemas.openxmlformats.org/presentationml/2006/ole">
            <p:oleObj spid="_x0000_s130050" name="Equation" r:id="rId3" imgW="1282680" imgH="30456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794760" y="3009900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14700" y="4053840"/>
            <a:ext cx="970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34840" y="2171700"/>
            <a:ext cx="1217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i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i="1" baseline="-25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Circle Fitting: Geometric Fitting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10/17/2012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geometric fitting algorithms attempt to minimize the sum of orthogonal distances to the circle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there appears to be no non-iterative solution to this problem so standard numerical minimization techniques are used</a:t>
            </a:r>
          </a:p>
          <a:p>
            <a:pPr lvl="1"/>
            <a:r>
              <a:rPr lang="en-US" dirty="0" smtClean="0"/>
              <a:t>steepest descent</a:t>
            </a:r>
          </a:p>
          <a:p>
            <a:pPr lvl="1"/>
            <a:r>
              <a:rPr lang="en-US" dirty="0" smtClean="0"/>
              <a:t>Gauss-Newton</a:t>
            </a:r>
          </a:p>
          <a:p>
            <a:pPr lvl="1"/>
            <a:r>
              <a:rPr lang="en-US" dirty="0" err="1" smtClean="0"/>
              <a:t>Levenberg</a:t>
            </a:r>
            <a:r>
              <a:rPr lang="en-US" dirty="0" smtClean="0"/>
              <a:t>-Marquardt</a:t>
            </a:r>
            <a:endParaRPr lang="en-US" dirty="0"/>
          </a:p>
        </p:txBody>
      </p:sp>
      <p:graphicFrame>
        <p:nvGraphicFramePr>
          <p:cNvPr id="130050" name="Object 2"/>
          <p:cNvGraphicFramePr>
            <a:graphicFrameLocks noChangeAspect="1"/>
          </p:cNvGraphicFramePr>
          <p:nvPr/>
        </p:nvGraphicFramePr>
        <p:xfrm>
          <a:off x="1943100" y="1981200"/>
          <a:ext cx="5257800" cy="998538"/>
        </p:xfrm>
        <a:graphic>
          <a:graphicData uri="http://schemas.openxmlformats.org/presentationml/2006/ole">
            <p:oleObj spid="_x0000_s131074" name="Equation" r:id="rId3" imgW="262872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Tracked Pointers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10/16/2012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882" name="Picture 2" descr="4-Marker Passive Prob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5181600" cy="2857500"/>
          </a:xfrm>
          <a:prstGeom prst="rect">
            <a:avLst/>
          </a:prstGeom>
          <a:noFill/>
        </p:spPr>
      </p:pic>
      <p:pic>
        <p:nvPicPr>
          <p:cNvPr id="122886" name="Picture 6" descr="Polaris Rigid Body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1108608"/>
            <a:ext cx="2362200" cy="2320392"/>
          </a:xfrm>
          <a:prstGeom prst="rect">
            <a:avLst/>
          </a:prstGeom>
          <a:noFill/>
        </p:spPr>
      </p:pic>
      <p:pic>
        <p:nvPicPr>
          <p:cNvPr id="122888" name="Picture 8" descr="Accuracy Assessment Kit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3505199"/>
            <a:ext cx="2362200" cy="2320391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52400" y="6019800"/>
            <a:ext cx="592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http://www.ndigital.com/medical/polarisfamily-accessories.php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10/16/2012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218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8839199" cy="682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Frames in Computer-Aided Surgery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10/16/2012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3" descr="optotrak2"/>
          <p:cNvPicPr>
            <a:picLocks noChangeAspect="1" noChangeArrowheads="1"/>
          </p:cNvPicPr>
          <p:nvPr/>
        </p:nvPicPr>
        <p:blipFill>
          <a:blip r:embed="rId2" cstate="print"/>
          <a:srcRect r="29580"/>
          <a:stretch>
            <a:fillRect/>
          </a:stretch>
        </p:blipFill>
        <p:spPr bwMode="auto">
          <a:xfrm>
            <a:off x="609600" y="1524000"/>
            <a:ext cx="3382338" cy="320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poin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5240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 flipV="1">
            <a:off x="1066800" y="2895600"/>
            <a:ext cx="838200" cy="635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567531" y="2403475"/>
            <a:ext cx="997746" cy="79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457200" y="2901952"/>
            <a:ext cx="609600" cy="60324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2971800"/>
            <a:ext cx="55976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18"/>
          <p:cNvGrpSpPr/>
          <p:nvPr/>
        </p:nvGrpSpPr>
        <p:grpSpPr>
          <a:xfrm rot="20760000">
            <a:off x="4667859" y="1599160"/>
            <a:ext cx="1447800" cy="1600200"/>
            <a:chOff x="4648200" y="4800600"/>
            <a:chExt cx="1447800" cy="1600200"/>
          </a:xfrm>
        </p:grpSpPr>
        <p:cxnSp>
          <p:nvCxnSpPr>
            <p:cNvPr id="15" name="Straight Arrow Connector 14"/>
            <p:cNvCxnSpPr/>
            <p:nvPr/>
          </p:nvCxnSpPr>
          <p:spPr>
            <a:xfrm flipV="1">
              <a:off x="5257800" y="5791200"/>
              <a:ext cx="838200" cy="635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 flipH="1" flipV="1">
              <a:off x="4758531" y="5299075"/>
              <a:ext cx="997746" cy="796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0800000" flipV="1">
              <a:off x="4648200" y="5797552"/>
              <a:ext cx="609600" cy="60324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5269903" y="2057400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23"/>
          <p:cNvGrpSpPr/>
          <p:nvPr/>
        </p:nvGrpSpPr>
        <p:grpSpPr>
          <a:xfrm rot="1800000">
            <a:off x="7008666" y="1931157"/>
            <a:ext cx="1447800" cy="1600200"/>
            <a:chOff x="4648200" y="4876800"/>
            <a:chExt cx="1447800" cy="1600200"/>
          </a:xfrm>
        </p:grpSpPr>
        <p:cxnSp>
          <p:nvCxnSpPr>
            <p:cNvPr id="20" name="Straight Arrow Connector 19"/>
            <p:cNvCxnSpPr/>
            <p:nvPr/>
          </p:nvCxnSpPr>
          <p:spPr>
            <a:xfrm flipV="1">
              <a:off x="5257800" y="5867400"/>
              <a:ext cx="838200" cy="635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 flipH="1" flipV="1">
              <a:off x="4758531" y="5375275"/>
              <a:ext cx="997746" cy="796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10800000" flipV="1">
              <a:off x="4648200" y="5873752"/>
              <a:ext cx="609600" cy="60324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7772400" y="2514600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Calibrating a Tracked Pointer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10/16/2012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4" name="Picture 13" descr="pointer2.gif"/>
          <p:cNvPicPr>
            <a:picLocks noChangeAspect="1"/>
          </p:cNvPicPr>
          <p:nvPr/>
        </p:nvPicPr>
        <p:blipFill>
          <a:blip r:embed="rId2" cstate="print">
            <a:lum bright="-100000"/>
          </a:blip>
          <a:stretch>
            <a:fillRect/>
          </a:stretch>
        </p:blipFill>
        <p:spPr>
          <a:xfrm>
            <a:off x="457200" y="1962150"/>
            <a:ext cx="7823200" cy="29337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Group 19"/>
          <p:cNvGrpSpPr/>
          <p:nvPr/>
        </p:nvGrpSpPr>
        <p:grpSpPr>
          <a:xfrm rot="20760000">
            <a:off x="4667859" y="1599160"/>
            <a:ext cx="1447800" cy="1600200"/>
            <a:chOff x="4648200" y="4800600"/>
            <a:chExt cx="1447800" cy="1600200"/>
          </a:xfrm>
        </p:grpSpPr>
        <p:cxnSp>
          <p:nvCxnSpPr>
            <p:cNvPr id="21" name="Straight Arrow Connector 20"/>
            <p:cNvCxnSpPr/>
            <p:nvPr/>
          </p:nvCxnSpPr>
          <p:spPr>
            <a:xfrm flipV="1">
              <a:off x="5257800" y="5791200"/>
              <a:ext cx="838200" cy="635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4758531" y="5299075"/>
              <a:ext cx="997746" cy="796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10800000" flipV="1">
              <a:off x="4648200" y="5797552"/>
              <a:ext cx="609600" cy="60324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5269903" y="2057400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24"/>
          <p:cNvGrpSpPr/>
          <p:nvPr/>
        </p:nvGrpSpPr>
        <p:grpSpPr>
          <a:xfrm rot="1800000">
            <a:off x="7008666" y="1931157"/>
            <a:ext cx="1447800" cy="1600200"/>
            <a:chOff x="4648200" y="4876800"/>
            <a:chExt cx="1447800" cy="1600200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5257800" y="5867400"/>
              <a:ext cx="838200" cy="635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 flipH="1" flipV="1">
              <a:off x="4758531" y="5375275"/>
              <a:ext cx="997746" cy="796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 flipV="1">
              <a:off x="4648200" y="5873752"/>
              <a:ext cx="609600" cy="60324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7772400" y="2514600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325394" y="3428206"/>
            <a:ext cx="837406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6324600" y="2590800"/>
            <a:ext cx="0" cy="838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638800" y="3059668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1447800" y="3429000"/>
            <a:ext cx="48768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273096" y="3581400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79776" y="3482340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Pivot Calibration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10/16/2012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constraint: pivot about a fixed point</a:t>
            </a:r>
            <a:endParaRPr lang="en-US" dirty="0"/>
          </a:p>
        </p:txBody>
      </p:sp>
      <p:pic>
        <p:nvPicPr>
          <p:cNvPr id="7" name="Picture 6" descr="pointer2.gif"/>
          <p:cNvPicPr>
            <a:picLocks noChangeAspect="1"/>
          </p:cNvPicPr>
          <p:nvPr/>
        </p:nvPicPr>
        <p:blipFill>
          <a:blip r:embed="rId3" cstate="print">
            <a:lum bright="-100000"/>
          </a:blip>
          <a:stretch>
            <a:fillRect/>
          </a:stretch>
        </p:blipFill>
        <p:spPr>
          <a:xfrm rot="14400000">
            <a:off x="878846" y="2800228"/>
            <a:ext cx="5334000" cy="200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pointer2.gif"/>
          <p:cNvPicPr>
            <a:picLocks noChangeAspect="1"/>
          </p:cNvPicPr>
          <p:nvPr/>
        </p:nvPicPr>
        <p:blipFill>
          <a:blip r:embed="rId3" cstate="print">
            <a:lum bright="-100000"/>
          </a:blip>
          <a:stretch>
            <a:fillRect/>
          </a:stretch>
        </p:blipFill>
        <p:spPr>
          <a:xfrm rot="18000000">
            <a:off x="2885433" y="2800226"/>
            <a:ext cx="5334000" cy="20002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8"/>
          <p:cNvSpPr/>
          <p:nvPr/>
        </p:nvSpPr>
        <p:spPr>
          <a:xfrm>
            <a:off x="4472940" y="5440680"/>
            <a:ext cx="152400" cy="152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96740" y="5486400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3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30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4930" name="Object 2"/>
          <p:cNvGraphicFramePr>
            <a:graphicFrameLocks noChangeAspect="1"/>
          </p:cNvGraphicFramePr>
          <p:nvPr/>
        </p:nvGraphicFramePr>
        <p:xfrm>
          <a:off x="1863725" y="1573213"/>
          <a:ext cx="482600" cy="585787"/>
        </p:xfrm>
        <a:graphic>
          <a:graphicData uri="http://schemas.openxmlformats.org/presentationml/2006/ole">
            <p:oleObj spid="_x0000_s124930" name="Equation" r:id="rId4" imgW="241200" imgH="253800" progId="Equation.3">
              <p:embed/>
            </p:oleObj>
          </a:graphicData>
        </a:graphic>
      </p:graphicFrame>
      <p:graphicFrame>
        <p:nvGraphicFramePr>
          <p:cNvPr id="124931" name="Object 2"/>
          <p:cNvGraphicFramePr>
            <a:graphicFrameLocks noChangeAspect="1"/>
          </p:cNvGraphicFramePr>
          <p:nvPr/>
        </p:nvGraphicFramePr>
        <p:xfrm>
          <a:off x="6781800" y="1590675"/>
          <a:ext cx="533400" cy="585788"/>
        </p:xfrm>
        <a:graphic>
          <a:graphicData uri="http://schemas.openxmlformats.org/presentationml/2006/ole">
            <p:oleObj spid="_x0000_s124931" name="Equation" r:id="rId5" imgW="266400" imgH="253800" progId="Equation.3">
              <p:embed/>
            </p:oleObj>
          </a:graphicData>
        </a:graphic>
      </p:graphicFrame>
      <p:graphicFrame>
        <p:nvGraphicFramePr>
          <p:cNvPr id="124932" name="Object 2"/>
          <p:cNvGraphicFramePr>
            <a:graphicFrameLocks noChangeAspect="1"/>
          </p:cNvGraphicFramePr>
          <p:nvPr/>
        </p:nvGraphicFramePr>
        <p:xfrm>
          <a:off x="3651250" y="1889125"/>
          <a:ext cx="533400" cy="585788"/>
        </p:xfrm>
        <a:graphic>
          <a:graphicData uri="http://schemas.openxmlformats.org/presentationml/2006/ole">
            <p:oleObj spid="_x0000_s124932" name="Equation" r:id="rId6" imgW="266400" imgH="253800" progId="Equation.3">
              <p:embed/>
            </p:oleObj>
          </a:graphicData>
        </a:graphic>
      </p:graphicFrame>
      <p:graphicFrame>
        <p:nvGraphicFramePr>
          <p:cNvPr id="124933" name="Object 2"/>
          <p:cNvGraphicFramePr>
            <a:graphicFrameLocks noChangeAspect="1"/>
          </p:cNvGraphicFramePr>
          <p:nvPr/>
        </p:nvGraphicFramePr>
        <p:xfrm>
          <a:off x="7027863" y="2843213"/>
          <a:ext cx="558800" cy="585787"/>
        </p:xfrm>
        <a:graphic>
          <a:graphicData uri="http://schemas.openxmlformats.org/presentationml/2006/ole">
            <p:oleObj spid="_x0000_s124933" name="Equation" r:id="rId7" imgW="279360" imgH="253800" progId="Equation.3">
              <p:embed/>
            </p:oleObj>
          </a:graphicData>
        </a:graphic>
      </p:graphicFrame>
      <p:graphicFrame>
        <p:nvGraphicFramePr>
          <p:cNvPr id="124934" name="Object 2"/>
          <p:cNvGraphicFramePr>
            <a:graphicFrameLocks noChangeAspect="1"/>
          </p:cNvGraphicFramePr>
          <p:nvPr/>
        </p:nvGraphicFramePr>
        <p:xfrm>
          <a:off x="5130483" y="2965133"/>
          <a:ext cx="558800" cy="585787"/>
        </p:xfrm>
        <a:graphic>
          <a:graphicData uri="http://schemas.openxmlformats.org/presentationml/2006/ole">
            <p:oleObj spid="_x0000_s124934" name="Equation" r:id="rId8" imgW="279360" imgH="253800" progId="Equation.3">
              <p:embed/>
            </p:oleObj>
          </a:graphicData>
        </a:graphic>
      </p:graphicFrame>
      <p:graphicFrame>
        <p:nvGraphicFramePr>
          <p:cNvPr id="124935" name="Object 2"/>
          <p:cNvGraphicFramePr>
            <a:graphicFrameLocks noChangeAspect="1"/>
          </p:cNvGraphicFramePr>
          <p:nvPr/>
        </p:nvGraphicFramePr>
        <p:xfrm>
          <a:off x="3457575" y="2949575"/>
          <a:ext cx="508000" cy="585788"/>
        </p:xfrm>
        <a:graphic>
          <a:graphicData uri="http://schemas.openxmlformats.org/presentationml/2006/ole">
            <p:oleObj spid="_x0000_s124935" name="Equation" r:id="rId9" imgW="253800" imgH="253800" progId="Equation.3">
              <p:embed/>
            </p:oleObj>
          </a:graphicData>
        </a:graphic>
      </p:graphicFrame>
      <p:graphicFrame>
        <p:nvGraphicFramePr>
          <p:cNvPr id="124936" name="Object 2"/>
          <p:cNvGraphicFramePr>
            <a:graphicFrameLocks noChangeAspect="1"/>
          </p:cNvGraphicFramePr>
          <p:nvPr/>
        </p:nvGraphicFramePr>
        <p:xfrm>
          <a:off x="4856480" y="1982470"/>
          <a:ext cx="558800" cy="585788"/>
        </p:xfrm>
        <a:graphic>
          <a:graphicData uri="http://schemas.openxmlformats.org/presentationml/2006/ole">
            <p:oleObj spid="_x0000_s124936" name="Equation" r:id="rId10" imgW="279360" imgH="253800" progId="Equation.3">
              <p:embed/>
            </p:oleObj>
          </a:graphicData>
        </a:graphic>
      </p:graphicFrame>
      <p:graphicFrame>
        <p:nvGraphicFramePr>
          <p:cNvPr id="124937" name="Object 2"/>
          <p:cNvGraphicFramePr>
            <a:graphicFrameLocks noChangeAspect="1"/>
          </p:cNvGraphicFramePr>
          <p:nvPr/>
        </p:nvGraphicFramePr>
        <p:xfrm>
          <a:off x="1608138" y="2843213"/>
          <a:ext cx="533400" cy="585787"/>
        </p:xfrm>
        <a:graphic>
          <a:graphicData uri="http://schemas.openxmlformats.org/presentationml/2006/ole">
            <p:oleObj spid="_x0000_s124937" name="Equation" r:id="rId11" imgW="26640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4538663" y="2057401"/>
            <a:ext cx="14287" cy="3429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Pivot Calibration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10/16/2012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pointer2.gif"/>
          <p:cNvPicPr>
            <a:picLocks noChangeAspect="1"/>
          </p:cNvPicPr>
          <p:nvPr/>
        </p:nvPicPr>
        <p:blipFill>
          <a:blip r:embed="rId3" cstate="print">
            <a:lum bright="-100000"/>
          </a:blip>
          <a:stretch>
            <a:fillRect/>
          </a:stretch>
        </p:blipFill>
        <p:spPr>
          <a:xfrm rot="14400000">
            <a:off x="878846" y="2800228"/>
            <a:ext cx="5334000" cy="200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pointer2.gif"/>
          <p:cNvPicPr>
            <a:picLocks noChangeAspect="1"/>
          </p:cNvPicPr>
          <p:nvPr/>
        </p:nvPicPr>
        <p:blipFill>
          <a:blip r:embed="rId3" cstate="print">
            <a:lum bright="-100000"/>
          </a:blip>
          <a:stretch>
            <a:fillRect/>
          </a:stretch>
        </p:blipFill>
        <p:spPr>
          <a:xfrm rot="18000000">
            <a:off x="2885433" y="2800226"/>
            <a:ext cx="5334000" cy="20002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8"/>
          <p:cNvSpPr/>
          <p:nvPr/>
        </p:nvSpPr>
        <p:spPr>
          <a:xfrm>
            <a:off x="4472940" y="5440680"/>
            <a:ext cx="152400" cy="152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96740" y="5486400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3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30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1863725" y="1573848"/>
          <a:ext cx="482600" cy="585787"/>
        </p:xfrm>
        <a:graphic>
          <a:graphicData uri="http://schemas.openxmlformats.org/presentationml/2006/ole">
            <p:oleObj spid="_x0000_s123906" name="Equation" r:id="rId4" imgW="241200" imgH="253800" progId="Equation.3">
              <p:embed/>
            </p:oleObj>
          </a:graphicData>
        </a:graphic>
      </p:graphicFrame>
      <p:graphicFrame>
        <p:nvGraphicFramePr>
          <p:cNvPr id="123907" name="Object 2"/>
          <p:cNvGraphicFramePr>
            <a:graphicFrameLocks noChangeAspect="1"/>
          </p:cNvGraphicFramePr>
          <p:nvPr/>
        </p:nvGraphicFramePr>
        <p:xfrm>
          <a:off x="6782435" y="1590040"/>
          <a:ext cx="533400" cy="585788"/>
        </p:xfrm>
        <a:graphic>
          <a:graphicData uri="http://schemas.openxmlformats.org/presentationml/2006/ole">
            <p:oleObj spid="_x0000_s123907" name="Equation" r:id="rId5" imgW="266400" imgH="253800" progId="Equation.3">
              <p:embed/>
            </p:oleObj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2538413" y="2047875"/>
            <a:ext cx="4019550" cy="14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538659" y="2057400"/>
            <a:ext cx="152400" cy="15240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533650" y="2047876"/>
            <a:ext cx="1152525" cy="47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3908" name="Object 2"/>
          <p:cNvGraphicFramePr>
            <a:graphicFrameLocks noChangeAspect="1"/>
          </p:cNvGraphicFramePr>
          <p:nvPr/>
        </p:nvGraphicFramePr>
        <p:xfrm>
          <a:off x="2879726" y="1401763"/>
          <a:ext cx="355600" cy="528638"/>
        </p:xfrm>
        <a:graphic>
          <a:graphicData uri="http://schemas.openxmlformats.org/presentationml/2006/ole">
            <p:oleObj spid="_x0000_s123908" name="Equation" r:id="rId6" imgW="177480" imgH="228600" progId="Equation.3">
              <p:embed/>
            </p:oleObj>
          </a:graphicData>
        </a:graphic>
      </p:graphicFrame>
      <p:graphicFrame>
        <p:nvGraphicFramePr>
          <p:cNvPr id="123909" name="Object 2"/>
          <p:cNvGraphicFramePr>
            <a:graphicFrameLocks noChangeAspect="1"/>
          </p:cNvGraphicFramePr>
          <p:nvPr/>
        </p:nvGraphicFramePr>
        <p:xfrm>
          <a:off x="4370388" y="1430344"/>
          <a:ext cx="355600" cy="528637"/>
        </p:xfrm>
        <a:graphic>
          <a:graphicData uri="http://schemas.openxmlformats.org/presentationml/2006/ole">
            <p:oleObj spid="_x0000_s123909" name="Equation" r:id="rId7" imgW="177480" imgH="228600" progId="Equation.3">
              <p:embed/>
            </p:oleObj>
          </a:graphicData>
        </a:graphic>
      </p:graphicFrame>
      <p:graphicFrame>
        <p:nvGraphicFramePr>
          <p:cNvPr id="123910" name="Object 2"/>
          <p:cNvGraphicFramePr>
            <a:graphicFrameLocks noChangeAspect="1"/>
          </p:cNvGraphicFramePr>
          <p:nvPr/>
        </p:nvGraphicFramePr>
        <p:xfrm>
          <a:off x="382588" y="3900170"/>
          <a:ext cx="2006600" cy="2173288"/>
        </p:xfrm>
        <a:graphic>
          <a:graphicData uri="http://schemas.openxmlformats.org/presentationml/2006/ole">
            <p:oleObj spid="_x0000_s123910" name="Equation" r:id="rId8" imgW="1002960" imgH="9396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Pivot Calibration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10/16/2012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25954" name="Object 2"/>
          <p:cNvGraphicFramePr>
            <a:graphicFrameLocks noChangeAspect="1"/>
          </p:cNvGraphicFramePr>
          <p:nvPr/>
        </p:nvGraphicFramePr>
        <p:xfrm>
          <a:off x="2260600" y="1600200"/>
          <a:ext cx="4622800" cy="558800"/>
        </p:xfrm>
        <a:graphic>
          <a:graphicData uri="http://schemas.openxmlformats.org/presentationml/2006/ole">
            <p:oleObj spid="_x0000_s125954" name="Equation" r:id="rId3" imgW="2311200" imgH="241200" progId="Equation.3">
              <p:embed/>
            </p:oleObj>
          </a:graphicData>
        </a:graphic>
      </p:graphicFrame>
      <p:graphicFrame>
        <p:nvGraphicFramePr>
          <p:cNvPr id="125955" name="Object 2"/>
          <p:cNvGraphicFramePr>
            <a:graphicFrameLocks noChangeAspect="1"/>
          </p:cNvGraphicFramePr>
          <p:nvPr/>
        </p:nvGraphicFramePr>
        <p:xfrm>
          <a:off x="1689100" y="2971800"/>
          <a:ext cx="5765800" cy="2324100"/>
        </p:xfrm>
        <a:graphic>
          <a:graphicData uri="http://schemas.openxmlformats.org/presentationml/2006/ole">
            <p:oleObj spid="_x0000_s125955" name="Equation" r:id="rId4" imgW="2882880" imgH="100296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pointer2.gif"/>
          <p:cNvPicPr>
            <a:picLocks noChangeAspect="1"/>
          </p:cNvPicPr>
          <p:nvPr/>
        </p:nvPicPr>
        <p:blipFill>
          <a:blip r:embed="rId2" cstate="print">
            <a:lum bright="-100000"/>
          </a:blip>
          <a:stretch>
            <a:fillRect/>
          </a:stretch>
        </p:blipFill>
        <p:spPr>
          <a:xfrm rot="14400000">
            <a:off x="878846" y="3215310"/>
            <a:ext cx="5334000" cy="200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pointer2.gif"/>
          <p:cNvPicPr>
            <a:picLocks noChangeAspect="1"/>
          </p:cNvPicPr>
          <p:nvPr/>
        </p:nvPicPr>
        <p:blipFill>
          <a:blip r:embed="rId2" cstate="print">
            <a:lum bright="-100000"/>
          </a:blip>
          <a:stretch>
            <a:fillRect/>
          </a:stretch>
        </p:blipFill>
        <p:spPr>
          <a:xfrm rot="18000000">
            <a:off x="2885433" y="3215308"/>
            <a:ext cx="5334000" cy="20002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Calibration By Sphere Fitting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5200" y="6892082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10/16/2012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0" y="6892082"/>
            <a:ext cx="4876800" cy="2451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pivoting about a fixed point the path of each marker lies on the surface of a sphere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72940" y="5855762"/>
            <a:ext cx="152400" cy="152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96740" y="5901482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3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30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Arc 21"/>
          <p:cNvSpPr/>
          <p:nvPr/>
        </p:nvSpPr>
        <p:spPr>
          <a:xfrm rot="18900000">
            <a:off x="676379" y="1929661"/>
            <a:ext cx="7680960" cy="768096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1674</TotalTime>
  <Words>268</Words>
  <Application>Microsoft Office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Origin</vt:lpstr>
      <vt:lpstr>Microsoft Equation 3.0</vt:lpstr>
      <vt:lpstr>Calibration</vt:lpstr>
      <vt:lpstr>Tracked Pointers</vt:lpstr>
      <vt:lpstr>Slide 3</vt:lpstr>
      <vt:lpstr>Frames in Computer-Aided Surgery</vt:lpstr>
      <vt:lpstr>Calibrating a Tracked Pointer</vt:lpstr>
      <vt:lpstr>Pivot Calibration</vt:lpstr>
      <vt:lpstr>Pivot Calibration</vt:lpstr>
      <vt:lpstr>Pivot Calibration</vt:lpstr>
      <vt:lpstr>Calibration By Sphere Fitting</vt:lpstr>
      <vt:lpstr>Circle Fitting: Algebraic Fitting</vt:lpstr>
      <vt:lpstr>Circle Fitting: Algebraic Fitting</vt:lpstr>
      <vt:lpstr>Circle Fitting: Algebraic Fitting</vt:lpstr>
      <vt:lpstr>Circle Fitting: Geometric Fitting</vt:lpstr>
      <vt:lpstr>Circle Fitting: Geometric Fitting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21</cp:revision>
  <dcterms:created xsi:type="dcterms:W3CDTF">2011-01-07T01:27:12Z</dcterms:created>
  <dcterms:modified xsi:type="dcterms:W3CDTF">2012-10-17T04:15:25Z</dcterms:modified>
</cp:coreProperties>
</file>