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94265" autoAdjust="0"/>
  </p:normalViewPr>
  <p:slideViewPr>
    <p:cSldViewPr>
      <p:cViewPr>
        <p:scale>
          <a:sx n="69" d="100"/>
          <a:sy n="69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69E3-FBDD-48C1-8156-DD4970D7ACAB}" type="datetimeFigureOut">
              <a:rPr lang="en-CA" smtClean="0"/>
              <a:pPr/>
              <a:t>18/03/2012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487A-AE5C-4CF9-83CE-F7C0114EA1E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487A-AE5C-4CF9-83CE-F7C0114EA1E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487A-AE5C-4CF9-83CE-F7C0114EA1E2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487A-AE5C-4CF9-83CE-F7C0114EA1E2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23E8-836F-4E24-A4F0-0286CA0A24DF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8D27-F515-49D9-9BF8-6AFC8B6EE37B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31ED-8289-4754-813D-E07FF9F3D420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50-3892-49A2-A6D8-1C49B5EBAD01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E27A-0732-4E4B-BDCA-B96817FBCE46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A2E7-8193-485F-AB43-36DA8BB9D993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3866-FBC4-4E86-B86E-9DB346B833EC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6C2F-1D03-4320-BF54-EBDEDB99D19F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300C-397E-40DA-8A8E-9C75465D12C8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C3D-AE9A-4A3D-916C-26DA6EE0485E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D302-4718-40B0-9AA9-C91A77A6F4FD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C018-ADC4-4120-B39E-07BE7ECC8166}" type="datetime1">
              <a:rPr lang="en-CA" smtClean="0"/>
              <a:pPr/>
              <a:t>18/03/2012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E53A-CE82-46A4-880C-D60BD5B9EF9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Lte5f34ya8" TargetMode="External"/><Relationship Id="rId2" Type="http://schemas.openxmlformats.org/officeDocument/2006/relationships/hyperlink" Target="http://en.wikipedia.org/wiki/Quake_Wars:_Ray_Trac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87PmVhERz6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OFcHqImXJ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liasing" TargetMode="External"/><Relationship Id="rId3" Type="http://schemas.openxmlformats.org/officeDocument/2006/relationships/hyperlink" Target="http://dl.acm.org/citation.cfm?id=244304.244315&amp;coll=DL&amp;dl=GUIDE" TargetMode="External"/><Relationship Id="rId7" Type="http://schemas.openxmlformats.org/officeDocument/2006/relationships/hyperlink" Target="http://en.wikipedia.org/wiki/Ray_tracing_%28graphics%29" TargetMode="External"/><Relationship Id="rId2" Type="http://schemas.openxmlformats.org/officeDocument/2006/relationships/hyperlink" Target="http://www.amazon.com/Physically-Based-Rendering-Second-Implementation/dp/01237507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m.mcgill.ca/~langer/557/lecture20.pdf" TargetMode="External"/><Relationship Id="rId5" Type="http://schemas.openxmlformats.org/officeDocument/2006/relationships/hyperlink" Target="research.microsoft.com/en-us/people/bainguo/a36-zhou.pdf" TargetMode="External"/><Relationship Id="rId4" Type="http://schemas.openxmlformats.org/officeDocument/2006/relationships/hyperlink" Target="http://dl.acm.org/citation.cfm?id=38326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3648" y="2060848"/>
            <a:ext cx="6336704" cy="158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Advanced Ray Tracing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Smoke and Fog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Real Time Ray Tracing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Previously very limited</a:t>
            </a:r>
          </a:p>
          <a:p>
            <a:r>
              <a:rPr lang="en-CA" dirty="0" smtClean="0"/>
              <a:t>The trick is usually high parallelization</a:t>
            </a:r>
          </a:p>
          <a:p>
            <a:r>
              <a:rPr lang="en-CA" dirty="0" smtClean="0"/>
              <a:t>Clever optimizations at a low level make a big difference</a:t>
            </a:r>
          </a:p>
          <a:p>
            <a:r>
              <a:rPr lang="en-CA" dirty="0" smtClean="0"/>
              <a:t>Recently there have been some interesting developments</a:t>
            </a:r>
          </a:p>
          <a:p>
            <a:r>
              <a:rPr lang="en-CA" dirty="0" smtClean="0"/>
              <a:t>Quake </a:t>
            </a:r>
            <a:r>
              <a:rPr lang="en-CA" dirty="0" smtClean="0"/>
              <a:t>Ray </a:t>
            </a:r>
            <a:r>
              <a:rPr lang="en-CA" dirty="0" smtClean="0"/>
              <a:t>Traced</a:t>
            </a:r>
            <a:endParaRPr lang="en-CA" dirty="0" smtClean="0"/>
          </a:p>
          <a:p>
            <a:pPr lvl="1"/>
            <a:r>
              <a:rPr lang="en-CA" dirty="0" smtClean="0">
                <a:hlinkClick r:id="rId2"/>
              </a:rPr>
              <a:t>http://en.wikipedia.org/wiki/Quake_Wars:_Ray_Traced</a:t>
            </a:r>
            <a:endParaRPr lang="en-CA" dirty="0" smtClean="0"/>
          </a:p>
          <a:p>
            <a:r>
              <a:rPr lang="en-CA" dirty="0" smtClean="0"/>
              <a:t>IBM iRT</a:t>
            </a:r>
          </a:p>
          <a:p>
            <a:pPr lvl="1"/>
            <a:r>
              <a:rPr lang="en-CA" dirty="0" smtClean="0">
                <a:hlinkClick r:id="rId3"/>
              </a:rPr>
              <a:t>http://www.youtube.com/watch?v=oLte5f34ya8</a:t>
            </a:r>
            <a:endParaRPr lang="en-CA" dirty="0" smtClean="0"/>
          </a:p>
          <a:p>
            <a:r>
              <a:rPr lang="en-CA" dirty="0" smtClean="0"/>
              <a:t>NVIDIA announced OptiX, a ray tracing hardware pipeline in 2009 available on CUDA (parallel computing architecture) chips</a:t>
            </a:r>
          </a:p>
          <a:p>
            <a:pPr lvl="1"/>
            <a:r>
              <a:rPr lang="en-CA" dirty="0" smtClean="0">
                <a:hlinkClick r:id="rId4"/>
              </a:rPr>
              <a:t>http://www.youtube.com/watch?v=87PmVhERz6A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Anti-aliasing (1)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Aliasing: Distortion caused by sampling multiple signals, reconstructed (discrete) signal is not the same as the continuous one</a:t>
            </a:r>
          </a:p>
          <a:p>
            <a:r>
              <a:rPr lang="en-CA" dirty="0" smtClean="0"/>
              <a:t>In ray tracing we see aliasing on the edges of objects, very sharp lines and jagged edges</a:t>
            </a:r>
          </a:p>
          <a:p>
            <a:r>
              <a:rPr lang="en-CA" dirty="0" smtClean="0"/>
              <a:t>At one pixel the ray misses the object, at the next pixel it hits the target, there is no transition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Anti-aliasing (2)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7" name="Content Placeholder 6" descr="rtali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3793369" cy="2016224"/>
          </a:xfrm>
        </p:spPr>
      </p:pic>
      <p:pic>
        <p:nvPicPr>
          <p:cNvPr id="8" name="Picture 7" descr="rtantiali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89040"/>
            <a:ext cx="3847285" cy="224424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220072" y="1484784"/>
            <a:ext cx="3168352" cy="1728192"/>
          </a:xfrm>
          <a:prstGeom prst="wedgeRoundRectCallout">
            <a:avLst>
              <a:gd name="adj1" fmla="val 24298"/>
              <a:gd name="adj2" fmla="val 9787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Anti-aliased image, super-sampling averages neighborhood of pixels, slight blurring</a:t>
            </a:r>
          </a:p>
          <a:p>
            <a:pPr algn="ctr"/>
            <a:endParaRPr lang="en-CA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043608" y="1916832"/>
            <a:ext cx="3312368" cy="1656184"/>
          </a:xfrm>
          <a:prstGeom prst="wedgeRoundRectCallout">
            <a:avLst>
              <a:gd name="adj1" fmla="val 24275"/>
              <a:gd name="adj2" fmla="val 7662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Original aliased image, note rough edges</a:t>
            </a:r>
          </a:p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Anti-aliasing (3)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Also some distributed techniques, better than blurring</a:t>
            </a:r>
          </a:p>
          <a:p>
            <a:r>
              <a:rPr lang="en-CA" dirty="0" smtClean="0"/>
              <a:t>Original criticisms of ray tracing argued that things look too clean / artificial</a:t>
            </a:r>
          </a:p>
          <a:p>
            <a:r>
              <a:rPr lang="en-CA" dirty="0" smtClean="0"/>
              <a:t>Distributed ray tracing uses noisy perturbations of rays shot through scene</a:t>
            </a:r>
          </a:p>
          <a:p>
            <a:r>
              <a:rPr lang="en-CA" dirty="0" smtClean="0"/>
              <a:t>2001 SIGGRAPH paper talks about using Perlin Noise in anti-aliasing</a:t>
            </a:r>
          </a:p>
          <a:p>
            <a:r>
              <a:rPr lang="en-CA" dirty="0" smtClean="0"/>
              <a:t>Monte Carlo integration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Fog and Smoke Modelling (1)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Will briefly talk about how to actually model smoke physically</a:t>
            </a:r>
          </a:p>
          <a:p>
            <a:r>
              <a:rPr lang="en-CA" dirty="0" smtClean="0"/>
              <a:t>Physics behind fluid dynamics is very tough</a:t>
            </a:r>
          </a:p>
          <a:p>
            <a:r>
              <a:rPr lang="en-CA" dirty="0" smtClean="0"/>
              <a:t>Fluid dynamics laws: Navier-Stokes equations</a:t>
            </a:r>
          </a:p>
          <a:p>
            <a:r>
              <a:rPr lang="en-CA" dirty="0" smtClean="0"/>
              <a:t>Figuring out when Navier-Stokes equations have solutions is one of the Clay Mathematics Millennium Prize Problems (1M dollar prize)</a:t>
            </a:r>
          </a:p>
          <a:p>
            <a:r>
              <a:rPr lang="en-CA" dirty="0" smtClean="0"/>
              <a:t>Probably as hard as P = NP problem</a:t>
            </a:r>
          </a:p>
          <a:p>
            <a:r>
              <a:rPr lang="en-CA" dirty="0" smtClean="0"/>
              <a:t>Usually a good hack is enough (human eye does not detect these things very well anyways)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Fog and Smoke Modelling (2)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Rough basics of particle systems (different lecture topic)</a:t>
            </a:r>
          </a:p>
          <a:p>
            <a:r>
              <a:rPr lang="en-CA" dirty="0" smtClean="0"/>
              <a:t>Particles as vectors that store measured quantities e.g. Position, velocity, force, mass, heat, energy, colour etc...</a:t>
            </a:r>
          </a:p>
          <a:p>
            <a:r>
              <a:rPr lang="en-CA" dirty="0" smtClean="0"/>
              <a:t>Have system of differential equations for a particle system, compute forces (based on physics laws)</a:t>
            </a:r>
          </a:p>
          <a:p>
            <a:r>
              <a:rPr lang="en-CA" dirty="0" smtClean="0"/>
              <a:t>Force and mass tells us acceleration, integration of acceleration gives velocity, integration of velocity gives position</a:t>
            </a:r>
          </a:p>
          <a:p>
            <a:r>
              <a:rPr lang="en-CA" dirty="0" smtClean="0"/>
              <a:t>Explicit integration methods cause instability, force slow time steps in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Fog and Smoke Modelling (3)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Physics of fluid dynamics assumes viscous flow of incompressible fluids</a:t>
            </a:r>
          </a:p>
          <a:p>
            <a:r>
              <a:rPr lang="en-CA" dirty="0" smtClean="0"/>
              <a:t>Navier-Stokes system of equations, pressure gradient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5" name="Picture 4" descr="navier-stok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933056"/>
            <a:ext cx="7301588" cy="213333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64088" y="3284984"/>
            <a:ext cx="1368152" cy="504056"/>
          </a:xfrm>
          <a:prstGeom prst="wedgeRoundRectCallout">
            <a:avLst>
              <a:gd name="adj1" fmla="val -43280"/>
              <a:gd name="adj2" fmla="val 14495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gravity</a:t>
            </a:r>
            <a:endParaRPr lang="en-CA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131840" y="3356992"/>
            <a:ext cx="1656184" cy="432048"/>
          </a:xfrm>
          <a:prstGeom prst="wedgeRoundRectCallout">
            <a:avLst>
              <a:gd name="adj1" fmla="val 57424"/>
              <a:gd name="adj2" fmla="val 10739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Local pressure</a:t>
            </a:r>
            <a:endParaRPr lang="en-CA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732240" y="6021288"/>
            <a:ext cx="1296144" cy="504056"/>
          </a:xfrm>
          <a:prstGeom prst="wedgeRoundRectCallout">
            <a:avLst>
              <a:gd name="adj1" fmla="val -109883"/>
              <a:gd name="adj2" fmla="val -9417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Kinematic viscosity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Fog and Smoke Modelling (4)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Navier-Stokes: All possible momentum difference possibilities</a:t>
            </a:r>
          </a:p>
          <a:p>
            <a:r>
              <a:rPr lang="en-CA" dirty="0" smtClean="0"/>
              <a:t>Gives us a way to calculate buoyancy forces...more physics</a:t>
            </a:r>
          </a:p>
          <a:p>
            <a:r>
              <a:rPr lang="en-CA" dirty="0" smtClean="0"/>
              <a:t>The previous slide shows a continuous model</a:t>
            </a:r>
          </a:p>
          <a:p>
            <a:r>
              <a:rPr lang="en-CA" dirty="0" smtClean="0"/>
              <a:t>To do this on a computer, needs to be discretized</a:t>
            </a:r>
            <a:endParaRPr lang="en-CA" dirty="0" smtClean="0"/>
          </a:p>
          <a:p>
            <a:r>
              <a:rPr lang="en-CA" dirty="0" smtClean="0"/>
              <a:t>Usually bound by a volume cube, compute pressure in voxels, need to mark which part of volume is surface of fluid, empty cells and internal cells (non surface volume, cells with particles in them)</a:t>
            </a:r>
          </a:p>
          <a:p>
            <a:r>
              <a:rPr lang="en-CA" dirty="0" smtClean="0"/>
              <a:t>Leads into volume rendering, volumetric ray tracing (I think this is also another lecture topic)</a:t>
            </a:r>
          </a:p>
          <a:p>
            <a:r>
              <a:rPr lang="en-CA" dirty="0" smtClean="0"/>
              <a:t>Simulation: </a:t>
            </a:r>
            <a:r>
              <a:rPr lang="en-CA" dirty="0" smtClean="0">
                <a:hlinkClick r:id="rId2"/>
              </a:rPr>
              <a:t>http://www.youtube.com/watch?v=vOFcHqImXJ8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Back to Ray Tracing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To ray trace fog and smoke, do not need to look too heavily at simulation, integration techniques</a:t>
            </a:r>
          </a:p>
          <a:p>
            <a:r>
              <a:rPr lang="en-CA" dirty="0" smtClean="0"/>
              <a:t>Lets not think too much about smoke geometry &amp; simulation here</a:t>
            </a:r>
          </a:p>
          <a:p>
            <a:r>
              <a:rPr lang="en-CA" dirty="0" smtClean="0"/>
              <a:t>From an optics point of view fog and smoke are light scattering phenomenon</a:t>
            </a:r>
          </a:p>
          <a:p>
            <a:r>
              <a:rPr lang="en-CA" dirty="0" smtClean="0"/>
              <a:t>Radiance is no longer constant along a ray (between surfaces)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(1)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CA" dirty="0" smtClean="0"/>
              <a:t>Three phenomenon to consider:</a:t>
            </a:r>
          </a:p>
          <a:p>
            <a:pPr lvl="1"/>
            <a:r>
              <a:rPr lang="en-CA" dirty="0" smtClean="0"/>
              <a:t>Emission</a:t>
            </a:r>
          </a:p>
          <a:p>
            <a:pPr lvl="1"/>
            <a:r>
              <a:rPr lang="en-CA" dirty="0" smtClean="0"/>
              <a:t>Absorption</a:t>
            </a:r>
          </a:p>
          <a:p>
            <a:pPr lvl="1"/>
            <a:r>
              <a:rPr lang="en-CA" dirty="0" smtClean="0"/>
              <a:t>Scattering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5" name="Picture 4" descr="volumescatter.png"/>
          <p:cNvPicPr>
            <a:picLocks noChangeAspect="1"/>
          </p:cNvPicPr>
          <p:nvPr/>
        </p:nvPicPr>
        <p:blipFill>
          <a:blip r:embed="rId2" cstate="print"/>
          <a:srcRect b="4648"/>
          <a:stretch>
            <a:fillRect/>
          </a:stretch>
        </p:blipFill>
        <p:spPr>
          <a:xfrm>
            <a:off x="3707904" y="2276872"/>
            <a:ext cx="4705434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Taken from Physically Based Rendering, Matt Pharr and Greg Humphreys. 2004. Chapter 11: Volume Scattering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55776" y="4365104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What is Ray Tracing?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Recall from Day 1: Computer Graphics is the inverse of Computer Vision, Kajiya Equation</a:t>
            </a:r>
          </a:p>
          <a:p>
            <a:pPr lvl="1"/>
            <a:r>
              <a:rPr lang="en-CA" dirty="0" smtClean="0"/>
              <a:t>Given 3D data, figure out the 2D image with cameras and lighting</a:t>
            </a:r>
          </a:p>
          <a:p>
            <a:r>
              <a:rPr lang="en-CA" dirty="0" smtClean="0"/>
              <a:t>Ray tracing is an alternative solution to the fixed-function/GLSL pipeline (mostly)</a:t>
            </a:r>
          </a:p>
          <a:p>
            <a:r>
              <a:rPr lang="en-CA" dirty="0" smtClean="0"/>
              <a:t>For each pixel in output image, shoot a ray (line segment) through the screen (viewport) into the scene to calculate intersections with geometry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orbtion-smo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4081279" cy="4108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- Absorption (2)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051720" y="13407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Absorption of radiance as ray passes through medium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- Absorption (3)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5" name="Content Placeholder 4" descr="absorbtion-smoke-cylinderfun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52863" cy="2736304"/>
          </a:xfrm>
        </p:spPr>
      </p:pic>
      <p:sp>
        <p:nvSpPr>
          <p:cNvPr id="6" name="TextBox 5"/>
          <p:cNvSpPr txBox="1"/>
          <p:nvPr/>
        </p:nvSpPr>
        <p:spPr>
          <a:xfrm>
            <a:off x="899592" y="4581128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i="1" dirty="0" smtClean="0"/>
              <a:t>L</a:t>
            </a:r>
            <a:r>
              <a:rPr lang="en-CA" sz="2600" baseline="-25000" dirty="0" smtClean="0"/>
              <a:t>0</a:t>
            </a:r>
            <a:r>
              <a:rPr lang="en-CA" sz="2600" dirty="0" smtClean="0"/>
              <a:t>(p, </a:t>
            </a:r>
            <a:r>
              <a:rPr lang="el-GR" sz="2600" dirty="0" smtClean="0"/>
              <a:t>ω</a:t>
            </a:r>
            <a:r>
              <a:rPr lang="en-CA" sz="2600" dirty="0" smtClean="0"/>
              <a:t>) - </a:t>
            </a:r>
            <a:r>
              <a:rPr lang="en-CA" sz="2600" i="1" dirty="0" smtClean="0"/>
              <a:t>L</a:t>
            </a:r>
            <a:r>
              <a:rPr lang="en-CA" sz="2600" baseline="-25000" dirty="0" smtClean="0"/>
              <a:t>i</a:t>
            </a:r>
            <a:r>
              <a:rPr lang="en-CA" sz="2600" dirty="0" smtClean="0"/>
              <a:t>(p, -</a:t>
            </a:r>
            <a:r>
              <a:rPr lang="el-GR" sz="2600" dirty="0" smtClean="0"/>
              <a:t>ω</a:t>
            </a:r>
            <a:r>
              <a:rPr lang="en-CA" sz="2600" dirty="0" smtClean="0"/>
              <a:t>) = d</a:t>
            </a:r>
            <a:r>
              <a:rPr lang="en-CA" sz="2600" i="1" dirty="0" smtClean="0"/>
              <a:t>L</a:t>
            </a:r>
            <a:r>
              <a:rPr lang="en-CA" sz="2600" baseline="-25000" dirty="0" smtClean="0"/>
              <a:t>0</a:t>
            </a:r>
            <a:r>
              <a:rPr lang="en-CA" sz="2600" dirty="0" smtClean="0"/>
              <a:t>(p, </a:t>
            </a:r>
            <a:r>
              <a:rPr lang="el-GR" sz="2600" dirty="0" smtClean="0"/>
              <a:t>ω</a:t>
            </a:r>
            <a:r>
              <a:rPr lang="en-CA" sz="2600" dirty="0" smtClean="0"/>
              <a:t>) = -</a:t>
            </a:r>
            <a:r>
              <a:rPr lang="el-GR" sz="2600" dirty="0" smtClean="0"/>
              <a:t>σ</a:t>
            </a:r>
            <a:r>
              <a:rPr lang="en-CA" sz="2600" baseline="-25000" dirty="0" smtClean="0"/>
              <a:t>a</a:t>
            </a:r>
            <a:r>
              <a:rPr lang="en-CA" sz="2600" dirty="0" smtClean="0"/>
              <a:t>(p, </a:t>
            </a:r>
            <a:r>
              <a:rPr lang="el-GR" sz="2600" dirty="0" smtClean="0"/>
              <a:t>ω</a:t>
            </a:r>
            <a:r>
              <a:rPr lang="en-CA" sz="2600" dirty="0" smtClean="0"/>
              <a:t>)</a:t>
            </a:r>
            <a:r>
              <a:rPr lang="en-CA" sz="2600" i="1" dirty="0" smtClean="0"/>
              <a:t>L</a:t>
            </a:r>
            <a:r>
              <a:rPr lang="en-CA" sz="2600" baseline="-25000" dirty="0" smtClean="0"/>
              <a:t>i</a:t>
            </a:r>
            <a:r>
              <a:rPr lang="en-CA" sz="2600" dirty="0" smtClean="0"/>
              <a:t>(p, -</a:t>
            </a:r>
            <a:r>
              <a:rPr lang="el-GR" sz="2600" dirty="0" smtClean="0"/>
              <a:t>ω</a:t>
            </a:r>
            <a:r>
              <a:rPr lang="en-CA" sz="2600" dirty="0" smtClean="0"/>
              <a:t>)</a:t>
            </a:r>
            <a:r>
              <a:rPr lang="en-CA" sz="2600" dirty="0" err="1" smtClean="0"/>
              <a:t>d</a:t>
            </a:r>
            <a:r>
              <a:rPr lang="en-CA" sz="2600" i="1" dirty="0" err="1" smtClean="0"/>
              <a:t>t</a:t>
            </a:r>
            <a:endParaRPr lang="en-CA" sz="2600" i="1" dirty="0"/>
          </a:p>
        </p:txBody>
      </p:sp>
      <p:pic>
        <p:nvPicPr>
          <p:cNvPr id="7" name="Picture 6" descr="absorbtion-smoke-diffsol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157192"/>
            <a:ext cx="5180953" cy="1523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301208"/>
            <a:ext cx="1656184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Derivative linear combination of itself: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– Emission (4)</a:t>
            </a:r>
            <a:endParaRPr lang="en-CA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emmision-smok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4288556" cy="43490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051720" y="13407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Emission of radiance as ray passes through medium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– Emission (5)</a:t>
            </a:r>
            <a:endParaRPr lang="en-CA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emission-smoke-cylinderfun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29600" cy="28797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67544" y="4509120"/>
            <a:ext cx="60132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err="1" smtClean="0"/>
              <a:t>L</a:t>
            </a:r>
            <a:r>
              <a:rPr lang="en-CA" sz="2800" baseline="-25000" dirty="0" err="1" smtClean="0"/>
              <a:t>ve</a:t>
            </a:r>
            <a:r>
              <a:rPr lang="en-CA" sz="2800" dirty="0" smtClean="0"/>
              <a:t>(p, </a:t>
            </a:r>
            <a:r>
              <a:rPr lang="el-GR" sz="2800" dirty="0" smtClean="0"/>
              <a:t>ω</a:t>
            </a:r>
            <a:r>
              <a:rPr lang="en-CA" sz="2800" dirty="0" smtClean="0"/>
              <a:t>) is another distribution function</a:t>
            </a:r>
          </a:p>
          <a:p>
            <a:endParaRPr lang="en-CA" sz="2800" dirty="0" smtClean="0"/>
          </a:p>
          <a:p>
            <a:r>
              <a:rPr lang="en-CA" sz="2800" dirty="0" smtClean="0"/>
              <a:t>Differential Equation:</a:t>
            </a:r>
            <a:endParaRPr lang="en-CA" sz="2800" dirty="0" smtClean="0"/>
          </a:p>
          <a:p>
            <a:r>
              <a:rPr lang="en-CA" sz="2800" dirty="0" smtClean="0"/>
              <a:t>d</a:t>
            </a:r>
            <a:r>
              <a:rPr lang="en-CA" sz="2800" i="1" dirty="0" smtClean="0"/>
              <a:t>L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(p, </a:t>
            </a:r>
            <a:r>
              <a:rPr lang="el-GR" sz="2800" dirty="0" smtClean="0"/>
              <a:t>ω</a:t>
            </a:r>
            <a:r>
              <a:rPr lang="en-CA" sz="2800" dirty="0" smtClean="0"/>
              <a:t>) = </a:t>
            </a:r>
            <a:r>
              <a:rPr lang="en-CA" sz="2800" i="1" dirty="0" err="1" smtClean="0"/>
              <a:t>L</a:t>
            </a:r>
            <a:r>
              <a:rPr lang="en-CA" sz="2800" baseline="-25000" dirty="0" err="1" smtClean="0"/>
              <a:t>ve</a:t>
            </a:r>
            <a:r>
              <a:rPr lang="en-CA" sz="2800" dirty="0" smtClean="0"/>
              <a:t>(p, </a:t>
            </a:r>
            <a:r>
              <a:rPr lang="el-GR" sz="2800" dirty="0" smtClean="0"/>
              <a:t>ω</a:t>
            </a:r>
            <a:r>
              <a:rPr lang="en-CA" sz="2800" dirty="0" smtClean="0"/>
              <a:t>) </a:t>
            </a:r>
            <a:r>
              <a:rPr lang="en-CA" sz="2800" dirty="0" err="1" smtClean="0"/>
              <a:t>d</a:t>
            </a:r>
            <a:r>
              <a:rPr lang="en-CA" sz="2800" i="1" dirty="0" err="1" smtClean="0"/>
              <a:t>t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(6)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In-scattering, Out-scattering and extinction</a:t>
            </a:r>
          </a:p>
          <a:p>
            <a:r>
              <a:rPr lang="en-CA" dirty="0" smtClean="0"/>
              <a:t>Beams of light deflected out of path of ray</a:t>
            </a:r>
          </a:p>
          <a:p>
            <a:r>
              <a:rPr lang="en-CA" dirty="0" smtClean="0"/>
              <a:t>Beams of light deflected into path of ray</a:t>
            </a:r>
          </a:p>
          <a:p>
            <a:r>
              <a:rPr lang="en-CA" dirty="0" smtClean="0"/>
              <a:t>Caused by collisions with particles in the medium</a:t>
            </a:r>
          </a:p>
          <a:p>
            <a:r>
              <a:rPr lang="en-CA" dirty="0" smtClean="0"/>
              <a:t>Out-Scattering coefficient, again chosen in a distribution function</a:t>
            </a:r>
          </a:p>
          <a:p>
            <a:pPr lvl="1"/>
            <a:r>
              <a:rPr lang="el-GR" dirty="0" smtClean="0"/>
              <a:t>σ</a:t>
            </a:r>
            <a:r>
              <a:rPr lang="en-CA" baseline="-25000" dirty="0" smtClean="0"/>
              <a:t>s</a:t>
            </a:r>
            <a:r>
              <a:rPr lang="en-CA" dirty="0" smtClean="0"/>
              <a:t>(p, </a:t>
            </a:r>
            <a:r>
              <a:rPr lang="el-GR" dirty="0" smtClean="0"/>
              <a:t>ω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(7)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Differential equation that defines out-scattering</a:t>
            </a:r>
          </a:p>
          <a:p>
            <a:r>
              <a:rPr lang="en-CA" dirty="0" smtClean="0"/>
              <a:t>d</a:t>
            </a:r>
            <a:r>
              <a:rPr lang="en-CA" i="1" dirty="0" smtClean="0"/>
              <a:t>L</a:t>
            </a:r>
            <a:r>
              <a:rPr lang="en-CA" baseline="-25000" dirty="0" smtClean="0"/>
              <a:t>0</a:t>
            </a:r>
            <a:r>
              <a:rPr lang="en-CA" dirty="0" smtClean="0"/>
              <a:t>(p, </a:t>
            </a:r>
            <a:r>
              <a:rPr lang="el-GR" dirty="0" smtClean="0"/>
              <a:t>ω</a:t>
            </a:r>
            <a:r>
              <a:rPr lang="en-CA" dirty="0" smtClean="0"/>
              <a:t>) = -</a:t>
            </a:r>
            <a:r>
              <a:rPr lang="el-GR" dirty="0" smtClean="0"/>
              <a:t>σ</a:t>
            </a:r>
            <a:r>
              <a:rPr lang="en-CA" baseline="-25000" dirty="0" smtClean="0"/>
              <a:t>s</a:t>
            </a:r>
            <a:r>
              <a:rPr lang="en-CA" dirty="0" smtClean="0"/>
              <a:t>(p, </a:t>
            </a:r>
            <a:r>
              <a:rPr lang="el-GR" dirty="0" smtClean="0"/>
              <a:t>ω</a:t>
            </a:r>
            <a:r>
              <a:rPr lang="en-CA" dirty="0" smtClean="0"/>
              <a:t>)</a:t>
            </a:r>
            <a:r>
              <a:rPr lang="en-CA" i="1" dirty="0" smtClean="0"/>
              <a:t>L</a:t>
            </a:r>
            <a:r>
              <a:rPr lang="en-CA" baseline="-25000" dirty="0" smtClean="0"/>
              <a:t>i</a:t>
            </a:r>
            <a:r>
              <a:rPr lang="en-CA" dirty="0" smtClean="0"/>
              <a:t>(p, -</a:t>
            </a:r>
            <a:r>
              <a:rPr lang="el-GR" dirty="0" smtClean="0"/>
              <a:t>ω</a:t>
            </a:r>
            <a:r>
              <a:rPr lang="en-CA" dirty="0" smtClean="0"/>
              <a:t>) </a:t>
            </a:r>
            <a:r>
              <a:rPr lang="en-CA" dirty="0" err="1" smtClean="0"/>
              <a:t>d</a:t>
            </a:r>
            <a:r>
              <a:rPr lang="en-CA" i="1" dirty="0" err="1" smtClean="0"/>
              <a:t>t</a:t>
            </a:r>
            <a:endParaRPr lang="en-CA" i="1" dirty="0" smtClean="0"/>
          </a:p>
          <a:p>
            <a:r>
              <a:rPr lang="en-CA" dirty="0" smtClean="0"/>
              <a:t>Combine out-scattering and absorption, we get </a:t>
            </a:r>
            <a:r>
              <a:rPr lang="en-CA" b="1" dirty="0" smtClean="0"/>
              <a:t>extinction</a:t>
            </a:r>
          </a:p>
          <a:p>
            <a:r>
              <a:rPr lang="el-GR" dirty="0" smtClean="0"/>
              <a:t>σ</a:t>
            </a:r>
            <a:r>
              <a:rPr lang="en-CA" baseline="-25000" dirty="0" smtClean="0"/>
              <a:t>t</a:t>
            </a:r>
            <a:r>
              <a:rPr lang="en-CA" dirty="0" smtClean="0"/>
              <a:t>(p, </a:t>
            </a:r>
            <a:r>
              <a:rPr lang="el-GR" dirty="0" smtClean="0"/>
              <a:t>ω</a:t>
            </a:r>
            <a:r>
              <a:rPr lang="en-CA" dirty="0" smtClean="0"/>
              <a:t>) = </a:t>
            </a:r>
            <a:r>
              <a:rPr lang="el-GR" dirty="0" smtClean="0"/>
              <a:t>σ</a:t>
            </a:r>
            <a:r>
              <a:rPr lang="en-CA" baseline="-25000" dirty="0" smtClean="0"/>
              <a:t>a</a:t>
            </a:r>
            <a:r>
              <a:rPr lang="en-CA" dirty="0" smtClean="0"/>
              <a:t>(p, </a:t>
            </a:r>
            <a:r>
              <a:rPr lang="el-GR" dirty="0" smtClean="0"/>
              <a:t>ω</a:t>
            </a:r>
            <a:r>
              <a:rPr lang="en-CA" dirty="0" smtClean="0"/>
              <a:t>) + </a:t>
            </a:r>
            <a:r>
              <a:rPr lang="el-GR" dirty="0" smtClean="0"/>
              <a:t>σ</a:t>
            </a:r>
            <a:r>
              <a:rPr lang="en-CA" baseline="-25000" dirty="0" smtClean="0"/>
              <a:t>s</a:t>
            </a:r>
            <a:r>
              <a:rPr lang="en-CA" dirty="0" smtClean="0"/>
              <a:t>(p, </a:t>
            </a:r>
            <a:r>
              <a:rPr lang="el-GR" dirty="0" smtClean="0"/>
              <a:t>ω</a:t>
            </a:r>
            <a:r>
              <a:rPr lang="en-CA" dirty="0" smtClean="0"/>
              <a:t>)</a:t>
            </a:r>
          </a:p>
          <a:p>
            <a:r>
              <a:rPr lang="en-CA" dirty="0" smtClean="0"/>
              <a:t>Differential equation:</a:t>
            </a:r>
          </a:p>
          <a:p>
            <a:r>
              <a:rPr lang="en-CA" dirty="0" smtClean="0"/>
              <a:t>d</a:t>
            </a:r>
            <a:r>
              <a:rPr lang="en-CA" i="1" dirty="0" smtClean="0"/>
              <a:t>L</a:t>
            </a:r>
            <a:r>
              <a:rPr lang="en-CA" baseline="-25000" dirty="0" smtClean="0"/>
              <a:t>0</a:t>
            </a:r>
            <a:r>
              <a:rPr lang="en-CA" dirty="0" smtClean="0"/>
              <a:t>(p</a:t>
            </a:r>
            <a:r>
              <a:rPr lang="en-CA" dirty="0" smtClean="0"/>
              <a:t>, </a:t>
            </a:r>
            <a:r>
              <a:rPr lang="el-GR" dirty="0" smtClean="0"/>
              <a:t>ω)</a:t>
            </a:r>
            <a:r>
              <a:rPr lang="en-CA" dirty="0" smtClean="0"/>
              <a:t>/</a:t>
            </a:r>
            <a:r>
              <a:rPr lang="en-CA" dirty="0" err="1" smtClean="0"/>
              <a:t>d</a:t>
            </a:r>
            <a:r>
              <a:rPr lang="en-CA" i="1" dirty="0" err="1" smtClean="0"/>
              <a:t>t</a:t>
            </a:r>
            <a:r>
              <a:rPr lang="en-CA" dirty="0" smtClean="0"/>
              <a:t> </a:t>
            </a:r>
            <a:r>
              <a:rPr lang="el-GR" dirty="0" smtClean="0"/>
              <a:t>=</a:t>
            </a:r>
            <a:r>
              <a:rPr lang="el-GR" dirty="0" smtClean="0"/>
              <a:t>−σ</a:t>
            </a:r>
            <a:r>
              <a:rPr lang="en-CA" baseline="-25000" dirty="0" smtClean="0"/>
              <a:t>t</a:t>
            </a:r>
            <a:r>
              <a:rPr lang="en-CA" dirty="0" smtClean="0"/>
              <a:t>(p, </a:t>
            </a:r>
            <a:r>
              <a:rPr lang="el-GR" dirty="0" smtClean="0"/>
              <a:t>ω) </a:t>
            </a:r>
            <a:r>
              <a:rPr lang="en-CA" i="1" dirty="0" smtClean="0"/>
              <a:t>L</a:t>
            </a:r>
            <a:r>
              <a:rPr lang="en-CA" baseline="-25000" dirty="0" smtClean="0"/>
              <a:t>i</a:t>
            </a:r>
            <a:r>
              <a:rPr lang="en-CA" dirty="0" smtClean="0"/>
              <a:t>(p, −</a:t>
            </a:r>
            <a:r>
              <a:rPr lang="el-GR" dirty="0" smtClean="0"/>
              <a:t>ω</a:t>
            </a:r>
            <a:r>
              <a:rPr lang="el-GR" dirty="0" smtClean="0"/>
              <a:t>)</a:t>
            </a:r>
            <a:endParaRPr lang="en-CA" dirty="0" smtClean="0"/>
          </a:p>
          <a:p>
            <a:r>
              <a:rPr lang="en-CA" dirty="0" smtClean="0"/>
              <a:t>Solution of this system is called the transmittance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(8)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26</a:t>
            </a:fld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60318" cy="6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78092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Accounting for extinction, if radiance of point p point is </a:t>
            </a:r>
            <a:r>
              <a:rPr lang="en-CA" sz="2800" i="1" dirty="0" smtClean="0"/>
              <a:t>L</a:t>
            </a:r>
            <a:r>
              <a:rPr lang="en-CA" sz="2800" baseline="-25000" dirty="0" smtClean="0"/>
              <a:t>0</a:t>
            </a:r>
            <a:r>
              <a:rPr lang="en-CA" sz="2800" dirty="0" smtClean="0"/>
              <a:t>(p, </a:t>
            </a:r>
            <a:r>
              <a:rPr lang="el-GR" sz="2800" dirty="0" smtClean="0"/>
              <a:t>ω</a:t>
            </a:r>
            <a:r>
              <a:rPr lang="en-CA" sz="2800" dirty="0" smtClean="0"/>
              <a:t>), incident radiance at point p’ is: </a:t>
            </a:r>
          </a:p>
          <a:p>
            <a:pPr algn="ctr"/>
            <a:r>
              <a:rPr lang="en-CA" sz="2800" i="1" dirty="0" err="1" smtClean="0"/>
              <a:t>T</a:t>
            </a:r>
            <a:r>
              <a:rPr lang="en-CA" sz="2800" i="1" baseline="-25000" dirty="0" err="1" smtClean="0"/>
              <a:t>r</a:t>
            </a:r>
            <a:r>
              <a:rPr lang="en-CA" sz="2800" dirty="0" smtClean="0"/>
              <a:t>(</a:t>
            </a:r>
            <a:r>
              <a:rPr lang="en-CA" sz="2800" dirty="0" err="1" smtClean="0"/>
              <a:t>p</a:t>
            </a:r>
            <a:r>
              <a:rPr lang="en-CA" sz="2800" dirty="0" err="1" smtClean="0">
                <a:sym typeface="Wingdings" pitchFamily="2" charset="2"/>
              </a:rPr>
              <a:t>p</a:t>
            </a:r>
            <a:r>
              <a:rPr lang="en-CA" sz="2800" dirty="0" smtClean="0">
                <a:sym typeface="Wingdings" pitchFamily="2" charset="2"/>
              </a:rPr>
              <a:t>’)</a:t>
            </a:r>
            <a:r>
              <a:rPr lang="en-CA" sz="2800" i="1" dirty="0" smtClean="0">
                <a:sym typeface="Wingdings" pitchFamily="2" charset="2"/>
              </a:rPr>
              <a:t>L</a:t>
            </a:r>
            <a:r>
              <a:rPr lang="en-CA" sz="2800" baseline="-25000" dirty="0" smtClean="0">
                <a:sym typeface="Wingdings" pitchFamily="2" charset="2"/>
              </a:rPr>
              <a:t>0</a:t>
            </a:r>
            <a:r>
              <a:rPr lang="en-CA" sz="2800" dirty="0" smtClean="0">
                <a:sym typeface="Wingdings" pitchFamily="2" charset="2"/>
              </a:rPr>
              <a:t>(p, </a:t>
            </a:r>
            <a:r>
              <a:rPr lang="el-GR" sz="2800" dirty="0" smtClean="0"/>
              <a:t>ω</a:t>
            </a:r>
            <a:r>
              <a:rPr lang="en-CA" sz="2800" dirty="0" smtClean="0">
                <a:sym typeface="Wingdings" pitchFamily="2" charset="2"/>
              </a:rPr>
              <a:t>)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(9)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27</a:t>
            </a:fld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83950"/>
            <a:ext cx="8229600" cy="35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(10)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Particles are roughly spaced out by a few multiples of their radii</a:t>
            </a:r>
          </a:p>
          <a:p>
            <a:r>
              <a:rPr lang="en-CA" dirty="0" smtClean="0"/>
              <a:t>Use a phase function, this is the volumetric version of BDRF</a:t>
            </a:r>
          </a:p>
          <a:p>
            <a:r>
              <a:rPr lang="en-CA" dirty="0" smtClean="0"/>
              <a:t>Angular distribution of scattered radiance</a:t>
            </a:r>
          </a:p>
          <a:p>
            <a:r>
              <a:rPr lang="en-CA" dirty="0" smtClean="0"/>
              <a:t>Phase functions are probability density functions</a:t>
            </a:r>
          </a:p>
          <a:p>
            <a:r>
              <a:rPr lang="en-CA" dirty="0" smtClean="0"/>
              <a:t>In-scattering: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82915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Volume Scattering (11)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Sound Complex?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Recall from Day 4: Human Eye, Optics</a:t>
            </a:r>
          </a:p>
          <a:p>
            <a:r>
              <a:rPr lang="en-CA" dirty="0" smtClean="0"/>
              <a:t>Human eye sees range of visible light emitted from light sources and bouncing/interacting with matter</a:t>
            </a:r>
          </a:p>
          <a:p>
            <a:r>
              <a:rPr lang="en-CA" dirty="0" smtClean="0"/>
              <a:t>First Idea: Try to compute light coming to the camera by tracing path of photons emitted from light source</a:t>
            </a:r>
          </a:p>
          <a:p>
            <a:pPr marL="742950" lvl="2" indent="-342900">
              <a:buNone/>
            </a:pPr>
            <a:r>
              <a:rPr lang="en-CA" dirty="0" smtClean="0"/>
              <a:t>- Very difficult, complex physics, slow</a:t>
            </a:r>
          </a:p>
          <a:p>
            <a:r>
              <a:rPr lang="en-CA" dirty="0" smtClean="0"/>
              <a:t>Second Idea: Trace path of light from screen to objects in scene then shade (approximate radiance)</a:t>
            </a:r>
          </a:p>
          <a:p>
            <a:r>
              <a:rPr lang="en-CA" dirty="0" smtClean="0"/>
              <a:t>Third Idea (Photon Mapping): Trace light from both light sources and screen, terminate after some quantitative criterion, compute radiance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Bibliography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Pharr, Matt. Humphreys, Greg. (2004). Physically Based Rendering. MA. Elsevier, Inc. [</a:t>
            </a:r>
            <a:r>
              <a:rPr lang="en-CA" dirty="0" smtClean="0">
                <a:hlinkClick r:id="rId2"/>
              </a:rPr>
              <a:t>1</a:t>
            </a:r>
            <a:r>
              <a:rPr lang="en-CA" dirty="0" smtClean="0"/>
              <a:t>]</a:t>
            </a:r>
          </a:p>
          <a:p>
            <a:r>
              <a:rPr lang="en-CA" dirty="0" smtClean="0"/>
              <a:t>Foster, N. Metaxas, D. (1996). Realistic Animation of Liquids. Graphical Models and Image Processing. Volume 58 (5), 24. [</a:t>
            </a:r>
            <a:r>
              <a:rPr lang="en-CA" dirty="0" smtClean="0">
                <a:hlinkClick r:id="rId3"/>
              </a:rPr>
              <a:t>2</a:t>
            </a:r>
            <a:r>
              <a:rPr lang="en-CA" dirty="0" smtClean="0"/>
              <a:t>]</a:t>
            </a:r>
          </a:p>
          <a:p>
            <a:r>
              <a:rPr lang="en-CA" dirty="0" smtClean="0"/>
              <a:t>Fedkiw, R. Stam, J. Jensen, H.W. (2001). Visual Simulation of Smoke. SIGGRAPH ‘01, 8. [</a:t>
            </a:r>
            <a:r>
              <a:rPr lang="en-CA" dirty="0" smtClean="0">
                <a:hlinkClick r:id="rId4"/>
              </a:rPr>
              <a:t>3</a:t>
            </a:r>
            <a:r>
              <a:rPr lang="en-CA" dirty="0" smtClean="0"/>
              <a:t>]</a:t>
            </a:r>
          </a:p>
          <a:p>
            <a:r>
              <a:rPr lang="en-CA" dirty="0" smtClean="0"/>
              <a:t>Zhou, K. </a:t>
            </a:r>
            <a:r>
              <a:rPr lang="en-CA" dirty="0" err="1" smtClean="0"/>
              <a:t>Ren</a:t>
            </a:r>
            <a:r>
              <a:rPr lang="en-CA" dirty="0" smtClean="0"/>
              <a:t>, Z. Lin, S. </a:t>
            </a:r>
            <a:r>
              <a:rPr lang="en-CA" dirty="0" err="1" smtClean="0"/>
              <a:t>Bao</a:t>
            </a:r>
            <a:r>
              <a:rPr lang="en-CA" dirty="0" smtClean="0"/>
              <a:t>, H. </a:t>
            </a:r>
            <a:r>
              <a:rPr lang="en-CA" dirty="0" err="1" smtClean="0"/>
              <a:t>Guo</a:t>
            </a:r>
            <a:r>
              <a:rPr lang="en-CA" dirty="0" smtClean="0"/>
              <a:t>, B. Shum, H. 2008. ACM Transactions of Graphics. Volume 27 (3), 12. [</a:t>
            </a:r>
            <a:r>
              <a:rPr lang="en-CA" dirty="0" smtClean="0">
                <a:hlinkClick r:id="rId5" action="ppaction://hlinkfile"/>
              </a:rPr>
              <a:t>4</a:t>
            </a:r>
            <a:r>
              <a:rPr lang="en-CA" dirty="0" smtClean="0"/>
              <a:t>]</a:t>
            </a:r>
          </a:p>
          <a:p>
            <a:r>
              <a:rPr lang="en-CA" dirty="0" smtClean="0"/>
              <a:t>Langer, M. (2008, November, 13). Volume Rendering [</a:t>
            </a:r>
            <a:r>
              <a:rPr lang="en-CA" dirty="0" smtClean="0">
                <a:hlinkClick r:id="rId6"/>
              </a:rPr>
              <a:t>PDF</a:t>
            </a:r>
            <a:r>
              <a:rPr lang="en-CA" dirty="0" smtClean="0"/>
              <a:t>], Retrieved From: </a:t>
            </a:r>
            <a:r>
              <a:rPr lang="en-CA" dirty="0" smtClean="0">
                <a:hlinkClick r:id="rId6"/>
              </a:rPr>
              <a:t>www.cim.mcgill.ca/~langer/557/lecture20.pdf</a:t>
            </a:r>
            <a:endParaRPr lang="en-CA" dirty="0" smtClean="0"/>
          </a:p>
          <a:p>
            <a:r>
              <a:rPr lang="en-CA" dirty="0" smtClean="0"/>
              <a:t>Links:</a:t>
            </a:r>
          </a:p>
          <a:p>
            <a:r>
              <a:rPr lang="en-CA" dirty="0" smtClean="0">
                <a:hlinkClick r:id="rId7"/>
              </a:rPr>
              <a:t>http://en.wikipedia.org/wiki/Ray_tracing_%</a:t>
            </a:r>
            <a:r>
              <a:rPr lang="en-CA" dirty="0" smtClean="0">
                <a:hlinkClick r:id="rId7"/>
              </a:rPr>
              <a:t>28graphics%29</a:t>
            </a:r>
            <a:endParaRPr lang="en-CA" dirty="0" smtClean="0"/>
          </a:p>
          <a:p>
            <a:r>
              <a:rPr lang="en-CA" dirty="0" smtClean="0">
                <a:hlinkClick r:id="rId8"/>
              </a:rPr>
              <a:t>http://</a:t>
            </a:r>
            <a:r>
              <a:rPr lang="en-CA" dirty="0" smtClean="0">
                <a:hlinkClick r:id="rId8"/>
              </a:rPr>
              <a:t>en.wikipedia.org/wiki/Aliasing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Examples of Ray Traced Images (1)</a:t>
            </a:r>
            <a:endParaRPr lang="en-CA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IBM_iRT_Ferr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117266" cy="4464496"/>
          </a:xfrm>
        </p:spPr>
      </p:pic>
      <p:sp>
        <p:nvSpPr>
          <p:cNvPr id="5" name="TextBox 4"/>
          <p:cNvSpPr txBox="1"/>
          <p:nvPr/>
        </p:nvSpPr>
        <p:spPr>
          <a:xfrm>
            <a:off x="539552" y="60212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IBM: Interactive Ray Tracer (iRT): Note the natural looking shadows and reflections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Examples of Ray Traced Images (2)</a:t>
            </a:r>
            <a:endParaRPr lang="en-CA" dirty="0"/>
          </a:p>
        </p:txBody>
      </p:sp>
      <p:pic>
        <p:nvPicPr>
          <p:cNvPr id="5" name="Content Placeholder 4" descr="RayTraceRefractionWik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439144" y="5877272"/>
            <a:ext cx="62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Ray tracing refractions are superior compared to GPU refraction, simply recursively ray trace at the refracted angle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Examples of Ray Traced Images (3)</a:t>
            </a:r>
            <a:endParaRPr lang="en-CA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RayTraceDO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40768"/>
            <a:ext cx="4392488" cy="43924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827584" y="58052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Ray tracing also makes it easier to add camera effects such as depth of field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Do we need primitive geometry?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861048"/>
            <a:ext cx="3754760" cy="2232247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Depending on your implementation, we might not need vertices, quads &amp; triangles for certain geometric primitives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5" name="Picture 4" descr="Line-Sphere_Intersection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112568" cy="2288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3789040"/>
            <a:ext cx="4896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Sphere: |</a:t>
            </a:r>
            <a:r>
              <a:rPr lang="en-CA" sz="2800" b="1" dirty="0" smtClean="0"/>
              <a:t>x</a:t>
            </a:r>
            <a:r>
              <a:rPr lang="en-CA" sz="2800" dirty="0" smtClean="0"/>
              <a:t> – </a:t>
            </a:r>
            <a:r>
              <a:rPr lang="en-CA" sz="2800" b="1" dirty="0" smtClean="0"/>
              <a:t>c</a:t>
            </a:r>
            <a:r>
              <a:rPr lang="en-CA" sz="2800" dirty="0" smtClean="0"/>
              <a:t>|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= r</a:t>
            </a:r>
            <a:r>
              <a:rPr lang="en-CA" sz="2800" baseline="30000" dirty="0" smtClean="0"/>
              <a:t>2 </a:t>
            </a:r>
            <a:r>
              <a:rPr lang="en-CA" sz="2800" dirty="0" smtClean="0"/>
              <a:t>, Line: x = d</a:t>
            </a:r>
            <a:r>
              <a:rPr lang="en-CA" sz="2800" b="1" dirty="0" smtClean="0"/>
              <a:t>l</a:t>
            </a:r>
          </a:p>
          <a:p>
            <a:r>
              <a:rPr lang="en-CA" dirty="0" smtClean="0"/>
              <a:t>Solve for d:</a:t>
            </a:r>
          </a:p>
          <a:p>
            <a:r>
              <a:rPr lang="en-CA" sz="2800" dirty="0" smtClean="0"/>
              <a:t>|d</a:t>
            </a:r>
            <a:r>
              <a:rPr lang="en-CA" sz="2800" b="1" dirty="0" smtClean="0"/>
              <a:t>l</a:t>
            </a:r>
            <a:r>
              <a:rPr lang="en-CA" sz="2800" dirty="0" smtClean="0"/>
              <a:t> – </a:t>
            </a:r>
            <a:r>
              <a:rPr lang="en-CA" sz="2800" b="1" dirty="0" smtClean="0"/>
              <a:t>c</a:t>
            </a:r>
            <a:r>
              <a:rPr lang="en-CA" sz="2800" dirty="0" smtClean="0"/>
              <a:t>|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 = r</a:t>
            </a:r>
            <a:r>
              <a:rPr lang="en-CA" sz="2800" baseline="30000" dirty="0" smtClean="0"/>
              <a:t>2</a:t>
            </a:r>
          </a:p>
          <a:p>
            <a:r>
              <a:rPr lang="en-CA" dirty="0" smtClean="0"/>
              <a:t>Expand and Simplify: </a:t>
            </a:r>
          </a:p>
          <a:p>
            <a:r>
              <a:rPr lang="en-CA" sz="2800" dirty="0" smtClean="0"/>
              <a:t>d</a:t>
            </a:r>
            <a:r>
              <a:rPr lang="en-CA" sz="2800" baseline="30000" dirty="0" smtClean="0"/>
              <a:t>2</a:t>
            </a:r>
            <a:r>
              <a:rPr lang="en-CA" sz="2800" b="1" dirty="0" smtClean="0"/>
              <a:t>l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= 2d(</a:t>
            </a:r>
            <a:r>
              <a:rPr lang="en-CA" sz="2800" b="1" dirty="0" smtClean="0"/>
              <a:t>l</a:t>
            </a:r>
            <a:r>
              <a:rPr lang="en-CA" sz="2800" dirty="0" smtClean="0"/>
              <a:t> ∙ </a:t>
            </a:r>
            <a:r>
              <a:rPr lang="en-CA" sz="2800" b="1" dirty="0" smtClean="0"/>
              <a:t>c</a:t>
            </a:r>
            <a:r>
              <a:rPr lang="en-CA" sz="2800" dirty="0" smtClean="0"/>
              <a:t>) + </a:t>
            </a:r>
            <a:r>
              <a:rPr lang="en-CA" sz="2800" b="1" dirty="0" smtClean="0"/>
              <a:t>c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–r</a:t>
            </a:r>
            <a:r>
              <a:rPr lang="en-CA" sz="2800" baseline="30000" dirty="0" smtClean="0"/>
              <a:t>2 </a:t>
            </a:r>
            <a:r>
              <a:rPr lang="en-CA" sz="2800" dirty="0" smtClean="0"/>
              <a:t>= 0</a:t>
            </a:r>
          </a:p>
          <a:p>
            <a:r>
              <a:rPr lang="en-CA" dirty="0" smtClean="0"/>
              <a:t>Quadratic Equation:</a:t>
            </a:r>
          </a:p>
          <a:p>
            <a:r>
              <a:rPr lang="en-CA" sz="2800" dirty="0" smtClean="0"/>
              <a:t>d = (</a:t>
            </a:r>
            <a:r>
              <a:rPr lang="en-CA" sz="2800" b="1" dirty="0" smtClean="0"/>
              <a:t>l</a:t>
            </a:r>
            <a:r>
              <a:rPr lang="en-CA" sz="2800" dirty="0" smtClean="0"/>
              <a:t> ∙</a:t>
            </a:r>
            <a:r>
              <a:rPr lang="en-CA" sz="2800" b="1" dirty="0" smtClean="0"/>
              <a:t>c</a:t>
            </a:r>
            <a:r>
              <a:rPr lang="en-CA" sz="2800" dirty="0" smtClean="0"/>
              <a:t>) ± sqrt((</a:t>
            </a:r>
            <a:r>
              <a:rPr lang="en-CA" sz="2800" b="1" dirty="0" smtClean="0"/>
              <a:t>l</a:t>
            </a:r>
            <a:r>
              <a:rPr lang="en-CA" sz="2800" dirty="0" smtClean="0"/>
              <a:t> ∙</a:t>
            </a:r>
            <a:r>
              <a:rPr lang="en-CA" sz="2800" b="1" dirty="0" smtClean="0"/>
              <a:t>c</a:t>
            </a:r>
            <a:r>
              <a:rPr lang="en-CA" sz="2800" dirty="0" smtClean="0"/>
              <a:t>)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– </a:t>
            </a:r>
            <a:r>
              <a:rPr lang="en-CA" sz="2800" b="1" dirty="0" smtClean="0"/>
              <a:t>c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+ r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 )</a:t>
            </a:r>
            <a:endParaRPr lang="en-CA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Hardware Discussion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All of this is easily done without a graphics card!</a:t>
            </a:r>
          </a:p>
          <a:p>
            <a:r>
              <a:rPr lang="en-CA" dirty="0" smtClean="0"/>
              <a:t>Need to manually manage transformation matrices for the entire scene (not as hard as it sounds) in your application</a:t>
            </a:r>
          </a:p>
          <a:p>
            <a:r>
              <a:rPr lang="en-CA" dirty="0" smtClean="0"/>
              <a:t>No card compatibility problems in graphics applications (#version)</a:t>
            </a:r>
          </a:p>
          <a:p>
            <a:r>
              <a:rPr lang="en-CA" dirty="0" smtClean="0"/>
              <a:t>faster processor </a:t>
            </a:r>
            <a:r>
              <a:rPr lang="en-CA" dirty="0" smtClean="0">
                <a:sym typeface="Wingdings" pitchFamily="2" charset="2"/>
              </a:rPr>
              <a:t></a:t>
            </a:r>
            <a:r>
              <a:rPr lang="en-CA" dirty="0" smtClean="0"/>
              <a:t> instantly faster application (Exact same code running on Core 2 Duo vs. i7)</a:t>
            </a:r>
          </a:p>
          <a:p>
            <a:r>
              <a:rPr lang="en-CA" dirty="0" smtClean="0"/>
              <a:t>Embarrassingly parallel, Can use as many cores as you give it, imagine one core per pixel!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92D050"/>
                </a:solidFill>
              </a:rPr>
              <a:t>Advanced Topics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Real-time ray tracing</a:t>
            </a:r>
          </a:p>
          <a:p>
            <a:r>
              <a:rPr lang="en-CA" dirty="0" smtClean="0"/>
              <a:t>Aliasing/Anti-aliasing</a:t>
            </a:r>
          </a:p>
          <a:p>
            <a:r>
              <a:rPr lang="en-CA" dirty="0" smtClean="0"/>
              <a:t>Smoke </a:t>
            </a:r>
            <a:r>
              <a:rPr lang="en-CA" dirty="0" smtClean="0"/>
              <a:t>and fog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E53A-CE82-46A4-880C-D60BD5B9EF9D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1526</Words>
  <Application>Microsoft Office PowerPoint</Application>
  <PresentationFormat>On-screen Show (4:3)</PresentationFormat>
  <Paragraphs>180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Advanced Ray Tracing</vt:lpstr>
      <vt:lpstr>What is Ray Tracing?</vt:lpstr>
      <vt:lpstr>Sound Complex?</vt:lpstr>
      <vt:lpstr>Examples of Ray Traced Images (1)</vt:lpstr>
      <vt:lpstr>Examples of Ray Traced Images (2)</vt:lpstr>
      <vt:lpstr>Examples of Ray Traced Images (3)</vt:lpstr>
      <vt:lpstr>Do we need primitive geometry?</vt:lpstr>
      <vt:lpstr>Hardware Discussion</vt:lpstr>
      <vt:lpstr>Advanced Topics</vt:lpstr>
      <vt:lpstr>Real Time Ray Tracing</vt:lpstr>
      <vt:lpstr>Anti-aliasing (1)</vt:lpstr>
      <vt:lpstr>Anti-aliasing (2)</vt:lpstr>
      <vt:lpstr>Anti-aliasing (3)</vt:lpstr>
      <vt:lpstr>Fog and Smoke Modelling (1)</vt:lpstr>
      <vt:lpstr>Fog and Smoke Modelling (2)</vt:lpstr>
      <vt:lpstr>Fog and Smoke Modelling (3)</vt:lpstr>
      <vt:lpstr>Fog and Smoke Modelling (4)</vt:lpstr>
      <vt:lpstr>Back to Ray Tracing</vt:lpstr>
      <vt:lpstr>Volume Scattering (1)</vt:lpstr>
      <vt:lpstr>Volume Scattering - Absorption (2)</vt:lpstr>
      <vt:lpstr>Volume Scattering - Absorption (3)</vt:lpstr>
      <vt:lpstr>Volume Scattering – Emission (4)</vt:lpstr>
      <vt:lpstr>Volume Scattering – Emission (5)</vt:lpstr>
      <vt:lpstr>Volume Scattering (6)</vt:lpstr>
      <vt:lpstr>Volume Scattering (7)</vt:lpstr>
      <vt:lpstr>Volume Scattering (8)</vt:lpstr>
      <vt:lpstr>Volume Scattering (9)</vt:lpstr>
      <vt:lpstr>Volume Scattering (10)</vt:lpstr>
      <vt:lpstr>Volume Scattering (11)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Ray Tracing</dc:title>
  <dc:creator>hasanASUS</dc:creator>
  <cp:lastModifiedBy>hasanASUS</cp:lastModifiedBy>
  <cp:revision>5</cp:revision>
  <dcterms:created xsi:type="dcterms:W3CDTF">2012-03-17T23:25:52Z</dcterms:created>
  <dcterms:modified xsi:type="dcterms:W3CDTF">2012-03-20T17:36:48Z</dcterms:modified>
</cp:coreProperties>
</file>