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0" r:id="rId3"/>
    <p:sldId id="267" r:id="rId4"/>
    <p:sldId id="261" r:id="rId5"/>
    <p:sldId id="262" r:id="rId6"/>
    <p:sldId id="263" r:id="rId7"/>
    <p:sldId id="264" r:id="rId8"/>
    <p:sldId id="257" r:id="rId9"/>
    <p:sldId id="265" r:id="rId10"/>
    <p:sldId id="266" r:id="rId11"/>
    <p:sldId id="258" r:id="rId12"/>
    <p:sldId id="259" r:id="rId13"/>
    <p:sldId id="268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72" autoAdjust="0"/>
    <p:restoredTop sz="94639" autoAdjust="0"/>
  </p:normalViewPr>
  <p:slideViewPr>
    <p:cSldViewPr>
      <p:cViewPr varScale="1">
        <p:scale>
          <a:sx n="69" d="100"/>
          <a:sy n="69" d="100"/>
        </p:scale>
        <p:origin x="-1410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ounded Rectangle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0" name="Subtitle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3/22/2012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3/22/2012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3/22/2012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3/22/2012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ed Rectangle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3/22/2012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3/22/2012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3/22/2012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3/22/2012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3/22/2012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3/22/2012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 Single Corner Rectangle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3/22/2012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ounded Rectangle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Title Placeholder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3/22/2012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7.pn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Cel</a:t>
            </a:r>
            <a:r>
              <a:rPr lang="en-US" dirty="0" smtClean="0"/>
              <a:t> Shading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5715000"/>
            <a:ext cx="7772400" cy="685800"/>
          </a:xfrm>
        </p:spPr>
        <p:txBody>
          <a:bodyPr/>
          <a:lstStyle/>
          <a:p>
            <a:pPr algn="r"/>
            <a:r>
              <a:rPr lang="en-US" dirty="0" smtClean="0"/>
              <a:t>Lecture by: Martin </a:t>
            </a:r>
            <a:r>
              <a:rPr lang="en-US" dirty="0" err="1" smtClean="0"/>
              <a:t>Deschamps</a:t>
            </a:r>
            <a:endParaRPr lang="en-US" dirty="0" smtClean="0"/>
          </a:p>
          <a:p>
            <a:pPr algn="r"/>
            <a:r>
              <a:rPr lang="en-US" dirty="0" smtClean="0"/>
              <a:t>CSE 4431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toonf-300x190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410200" y="3733800"/>
            <a:ext cx="3248526" cy="20574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Using Light Source</a:t>
            </a:r>
            <a:br>
              <a:rPr lang="en-US" dirty="0" smtClean="0"/>
            </a:br>
            <a:r>
              <a:rPr lang="en-US" dirty="0" smtClean="0"/>
              <a:t>with Parameters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381000"/>
            <a:ext cx="4800600" cy="4525963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  <a:tabLst>
                <a:tab pos="347663" algn="l"/>
                <a:tab pos="682625" algn="l"/>
              </a:tabLst>
            </a:pPr>
            <a:r>
              <a:rPr lang="en-US" sz="1400" dirty="0" smtClean="0">
                <a:solidFill>
                  <a:schemeClr val="accent3">
                    <a:lumMod val="75000"/>
                  </a:schemeClr>
                </a:solidFill>
              </a:rPr>
              <a:t>varying vec3 normal;</a:t>
            </a:r>
          </a:p>
          <a:p>
            <a:pPr marL="0" indent="0">
              <a:spcBef>
                <a:spcPts val="0"/>
              </a:spcBef>
              <a:buNone/>
              <a:tabLst>
                <a:tab pos="347663" algn="l"/>
                <a:tab pos="682625" algn="l"/>
              </a:tabLst>
            </a:pPr>
            <a:r>
              <a:rPr lang="en-US" sz="1500" dirty="0" smtClean="0">
                <a:solidFill>
                  <a:schemeClr val="accent3">
                    <a:lumMod val="75000"/>
                  </a:schemeClr>
                </a:solidFill>
              </a:rPr>
              <a:t/>
            </a:r>
            <a:br>
              <a:rPr lang="en-US" sz="1500" dirty="0" smtClean="0">
                <a:solidFill>
                  <a:schemeClr val="accent3">
                    <a:lumMod val="75000"/>
                  </a:schemeClr>
                </a:solidFill>
              </a:rPr>
            </a:br>
            <a:r>
              <a:rPr lang="en-US" sz="1400" dirty="0" smtClean="0">
                <a:solidFill>
                  <a:schemeClr val="accent3">
                    <a:lumMod val="75000"/>
                  </a:schemeClr>
                </a:solidFill>
              </a:rPr>
              <a:t>void main(){</a:t>
            </a:r>
            <a:br>
              <a:rPr lang="en-US" sz="1400" dirty="0" smtClean="0">
                <a:solidFill>
                  <a:schemeClr val="accent3">
                    <a:lumMod val="75000"/>
                  </a:schemeClr>
                </a:solidFill>
              </a:rPr>
            </a:br>
            <a:r>
              <a:rPr lang="en-US" sz="1400" dirty="0" smtClean="0">
                <a:solidFill>
                  <a:schemeClr val="accent3">
                    <a:lumMod val="75000"/>
                  </a:schemeClr>
                </a:solidFill>
              </a:rPr>
              <a:t> 	float intensity; </a:t>
            </a:r>
            <a:br>
              <a:rPr lang="en-US" sz="1400" dirty="0" smtClean="0">
                <a:solidFill>
                  <a:schemeClr val="accent3">
                    <a:lumMod val="75000"/>
                  </a:schemeClr>
                </a:solidFill>
              </a:rPr>
            </a:br>
            <a:r>
              <a:rPr lang="en-US" sz="1400" dirty="0" smtClean="0">
                <a:solidFill>
                  <a:schemeClr val="accent3">
                    <a:lumMod val="75000"/>
                  </a:schemeClr>
                </a:solidFill>
              </a:rPr>
              <a:t>	vec4 color; </a:t>
            </a:r>
          </a:p>
          <a:p>
            <a:pPr marL="0" indent="0">
              <a:spcBef>
                <a:spcPts val="0"/>
              </a:spcBef>
              <a:buNone/>
              <a:tabLst>
                <a:tab pos="347663" algn="l"/>
                <a:tab pos="682625" algn="l"/>
              </a:tabLst>
            </a:pPr>
            <a:r>
              <a:rPr lang="en-US" sz="1400" dirty="0" smtClean="0">
                <a:solidFill>
                  <a:schemeClr val="accent3">
                    <a:lumMod val="75000"/>
                  </a:schemeClr>
                </a:solidFill>
              </a:rPr>
              <a:t>	vec3 n = normalize(normal);</a:t>
            </a:r>
            <a:br>
              <a:rPr lang="en-US" sz="1400" dirty="0" smtClean="0">
                <a:solidFill>
                  <a:schemeClr val="accent3">
                    <a:lumMod val="75000"/>
                  </a:schemeClr>
                </a:solidFill>
              </a:rPr>
            </a:br>
            <a:r>
              <a:rPr lang="en-US" sz="1400" dirty="0" smtClean="0">
                <a:solidFill>
                  <a:schemeClr val="accent3">
                    <a:lumMod val="75000"/>
                  </a:schemeClr>
                </a:solidFill>
              </a:rPr>
              <a:t>	intensity = dot(vec3(</a:t>
            </a:r>
            <a:r>
              <a:rPr lang="en-US" sz="1400" dirty="0" err="1" smtClean="0">
                <a:solidFill>
                  <a:schemeClr val="accent3">
                    <a:lumMod val="75000"/>
                  </a:schemeClr>
                </a:solidFill>
              </a:rPr>
              <a:t>gl_LightSource</a:t>
            </a:r>
            <a:r>
              <a:rPr lang="en-US" sz="1400" dirty="0" smtClean="0">
                <a:solidFill>
                  <a:schemeClr val="accent3">
                    <a:lumMod val="75000"/>
                  </a:schemeClr>
                </a:solidFill>
              </a:rPr>
              <a:t>[0].position, n);</a:t>
            </a:r>
            <a:br>
              <a:rPr lang="en-US" sz="1400" dirty="0" smtClean="0">
                <a:solidFill>
                  <a:schemeClr val="accent3">
                    <a:lumMod val="75000"/>
                  </a:schemeClr>
                </a:solidFill>
              </a:rPr>
            </a:br>
            <a:r>
              <a:rPr lang="en-US" sz="1400" dirty="0" smtClean="0">
                <a:solidFill>
                  <a:schemeClr val="accent3">
                    <a:lumMod val="75000"/>
                  </a:schemeClr>
                </a:solidFill>
              </a:rPr>
              <a:t/>
            </a:r>
            <a:br>
              <a:rPr lang="en-US" sz="1400" dirty="0" smtClean="0">
                <a:solidFill>
                  <a:schemeClr val="accent3">
                    <a:lumMod val="75000"/>
                  </a:schemeClr>
                </a:solidFill>
              </a:rPr>
            </a:br>
            <a:r>
              <a:rPr lang="en-US" sz="1400" dirty="0" smtClean="0">
                <a:solidFill>
                  <a:schemeClr val="accent3">
                    <a:lumMod val="75000"/>
                  </a:schemeClr>
                </a:solidFill>
              </a:rPr>
              <a:t>	if (intensity &gt; 0.95) </a:t>
            </a:r>
            <a:br>
              <a:rPr lang="en-US" sz="1400" dirty="0" smtClean="0">
                <a:solidFill>
                  <a:schemeClr val="accent3">
                    <a:lumMod val="75000"/>
                  </a:schemeClr>
                </a:solidFill>
              </a:rPr>
            </a:br>
            <a:r>
              <a:rPr lang="en-US" sz="1400" dirty="0" smtClean="0">
                <a:solidFill>
                  <a:schemeClr val="accent3">
                    <a:lumMod val="75000"/>
                  </a:schemeClr>
                </a:solidFill>
              </a:rPr>
              <a:t>		color = vec4(1.0,0.5,0.5,1.0); </a:t>
            </a:r>
            <a:br>
              <a:rPr lang="en-US" sz="1400" dirty="0" smtClean="0">
                <a:solidFill>
                  <a:schemeClr val="accent3">
                    <a:lumMod val="75000"/>
                  </a:schemeClr>
                </a:solidFill>
              </a:rPr>
            </a:br>
            <a:r>
              <a:rPr lang="en-US" sz="1400" dirty="0" smtClean="0">
                <a:solidFill>
                  <a:schemeClr val="accent3">
                    <a:lumMod val="75000"/>
                  </a:schemeClr>
                </a:solidFill>
              </a:rPr>
              <a:t>	else if (intensity &gt; 0.5)</a:t>
            </a:r>
            <a:br>
              <a:rPr lang="en-US" sz="1400" dirty="0" smtClean="0">
                <a:solidFill>
                  <a:schemeClr val="accent3">
                    <a:lumMod val="75000"/>
                  </a:schemeClr>
                </a:solidFill>
              </a:rPr>
            </a:br>
            <a:r>
              <a:rPr lang="en-US" sz="1400" dirty="0" smtClean="0">
                <a:solidFill>
                  <a:schemeClr val="accent3">
                    <a:lumMod val="75000"/>
                  </a:schemeClr>
                </a:solidFill>
              </a:rPr>
              <a:t>		color = vec4(0.6,0.3,0.3,1.0); </a:t>
            </a:r>
            <a:br>
              <a:rPr lang="en-US" sz="1400" dirty="0" smtClean="0">
                <a:solidFill>
                  <a:schemeClr val="accent3">
                    <a:lumMod val="75000"/>
                  </a:schemeClr>
                </a:solidFill>
              </a:rPr>
            </a:br>
            <a:r>
              <a:rPr lang="en-US" sz="1400" dirty="0" smtClean="0">
                <a:solidFill>
                  <a:schemeClr val="accent3">
                    <a:lumMod val="75000"/>
                  </a:schemeClr>
                </a:solidFill>
              </a:rPr>
              <a:t>	else if (intensity &gt; 0.25)</a:t>
            </a:r>
            <a:br>
              <a:rPr lang="en-US" sz="1400" dirty="0" smtClean="0">
                <a:solidFill>
                  <a:schemeClr val="accent3">
                    <a:lumMod val="75000"/>
                  </a:schemeClr>
                </a:solidFill>
              </a:rPr>
            </a:br>
            <a:r>
              <a:rPr lang="en-US" sz="1400" dirty="0" smtClean="0">
                <a:solidFill>
                  <a:schemeClr val="accent3">
                    <a:lumMod val="75000"/>
                  </a:schemeClr>
                </a:solidFill>
              </a:rPr>
              <a:t>		color = vec4(0.4,0.2,0.2,1.0); </a:t>
            </a:r>
            <a:br>
              <a:rPr lang="en-US" sz="1400" dirty="0" smtClean="0">
                <a:solidFill>
                  <a:schemeClr val="accent3">
                    <a:lumMod val="75000"/>
                  </a:schemeClr>
                </a:solidFill>
              </a:rPr>
            </a:br>
            <a:r>
              <a:rPr lang="en-US" sz="1400" dirty="0" smtClean="0">
                <a:solidFill>
                  <a:schemeClr val="accent3">
                    <a:lumMod val="75000"/>
                  </a:schemeClr>
                </a:solidFill>
              </a:rPr>
              <a:t>	else</a:t>
            </a:r>
            <a:br>
              <a:rPr lang="en-US" sz="1400" dirty="0" smtClean="0">
                <a:solidFill>
                  <a:schemeClr val="accent3">
                    <a:lumMod val="75000"/>
                  </a:schemeClr>
                </a:solidFill>
              </a:rPr>
            </a:br>
            <a:r>
              <a:rPr lang="en-US" sz="1400" dirty="0" smtClean="0">
                <a:solidFill>
                  <a:schemeClr val="accent3">
                    <a:lumMod val="75000"/>
                  </a:schemeClr>
                </a:solidFill>
              </a:rPr>
              <a:t>		color = vec4(0.2,0.1,0.1,1.0); </a:t>
            </a:r>
            <a:br>
              <a:rPr lang="en-US" sz="1400" dirty="0" smtClean="0">
                <a:solidFill>
                  <a:schemeClr val="accent3">
                    <a:lumMod val="75000"/>
                  </a:schemeClr>
                </a:solidFill>
              </a:rPr>
            </a:br>
            <a:r>
              <a:rPr lang="en-US" sz="1400" dirty="0" smtClean="0">
                <a:solidFill>
                  <a:schemeClr val="accent3">
                    <a:lumMod val="75000"/>
                  </a:schemeClr>
                </a:solidFill>
              </a:rPr>
              <a:t>	</a:t>
            </a:r>
            <a:r>
              <a:rPr lang="en-US" sz="1400" dirty="0" err="1" smtClean="0">
                <a:solidFill>
                  <a:schemeClr val="accent3">
                    <a:lumMod val="75000"/>
                  </a:schemeClr>
                </a:solidFill>
              </a:rPr>
              <a:t>gl_FragColor</a:t>
            </a:r>
            <a:r>
              <a:rPr lang="en-US" sz="1400" dirty="0" smtClean="0">
                <a:solidFill>
                  <a:schemeClr val="accent3">
                    <a:lumMod val="75000"/>
                  </a:schemeClr>
                </a:solidFill>
              </a:rPr>
              <a:t> = color;</a:t>
            </a:r>
            <a:br>
              <a:rPr lang="en-US" sz="1400" dirty="0" smtClean="0">
                <a:solidFill>
                  <a:schemeClr val="accent3">
                    <a:lumMod val="75000"/>
                  </a:schemeClr>
                </a:solidFill>
              </a:rPr>
            </a:br>
            <a:r>
              <a:rPr lang="en-US" sz="1400" dirty="0" smtClean="0">
                <a:solidFill>
                  <a:schemeClr val="accent3">
                    <a:lumMod val="75000"/>
                  </a:schemeClr>
                </a:solidFill>
              </a:rPr>
              <a:t>}</a:t>
            </a:r>
            <a:endParaRPr lang="en-US" sz="1400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4495800" y="457200"/>
            <a:ext cx="43434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400" dirty="0" smtClean="0"/>
              <a:t>A way to simplify things a bit and use built in OpenGL Light attributes to save having to specify Light details in </a:t>
            </a:r>
            <a:r>
              <a:rPr lang="en-US" sz="1400" dirty="0" err="1" smtClean="0"/>
              <a:t>lightDir</a:t>
            </a:r>
            <a:r>
              <a:rPr lang="en-US" sz="1400" dirty="0" smtClean="0"/>
              <a:t>, we would modify our fragment </a:t>
            </a:r>
            <a:r>
              <a:rPr lang="en-US" sz="1400" dirty="0" err="1" smtClean="0"/>
              <a:t>shader</a:t>
            </a:r>
            <a:r>
              <a:rPr lang="en-US" sz="1400" dirty="0" smtClean="0"/>
              <a:t> to utilize said predetermined parameters as indicated below.</a:t>
            </a:r>
            <a:br>
              <a:rPr lang="en-US" sz="1400" dirty="0" smtClean="0"/>
            </a:br>
            <a:r>
              <a:rPr lang="en-US" sz="1400" dirty="0" smtClean="0">
                <a:solidFill>
                  <a:schemeClr val="accent3">
                    <a:lumMod val="75000"/>
                  </a:schemeClr>
                </a:solidFill>
              </a:rPr>
              <a:t>varying vec3 normal;</a:t>
            </a:r>
          </a:p>
          <a:p>
            <a:pPr marL="0" indent="0">
              <a:buNone/>
            </a:pPr>
            <a:endParaRPr lang="en-US" sz="1400" dirty="0" smtClean="0">
              <a:solidFill>
                <a:schemeClr val="accent3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en-US" sz="1400" dirty="0" smtClean="0">
                <a:solidFill>
                  <a:schemeClr val="accent3">
                    <a:lumMod val="75000"/>
                  </a:schemeClr>
                </a:solidFill>
              </a:rPr>
              <a:t>void main() {</a:t>
            </a:r>
          </a:p>
          <a:p>
            <a:pPr marL="0" indent="0">
              <a:buNone/>
              <a:tabLst>
                <a:tab pos="398463" algn="l"/>
              </a:tabLst>
            </a:pPr>
            <a:r>
              <a:rPr lang="en-US" sz="1400" dirty="0" smtClean="0">
                <a:solidFill>
                  <a:schemeClr val="accent3">
                    <a:lumMod val="75000"/>
                  </a:schemeClr>
                </a:solidFill>
              </a:rPr>
              <a:t>	normal = </a:t>
            </a:r>
            <a:r>
              <a:rPr lang="en-US" sz="1400" dirty="0" err="1" smtClean="0">
                <a:solidFill>
                  <a:schemeClr val="accent3">
                    <a:lumMod val="75000"/>
                  </a:schemeClr>
                </a:solidFill>
              </a:rPr>
              <a:t>gl_NormalMatrix</a:t>
            </a:r>
            <a:r>
              <a:rPr lang="en-US" sz="1400" dirty="0" smtClean="0">
                <a:solidFill>
                  <a:schemeClr val="accent3">
                    <a:lumMod val="75000"/>
                  </a:schemeClr>
                </a:solidFill>
              </a:rPr>
              <a:t> * 			       </a:t>
            </a:r>
            <a:r>
              <a:rPr lang="en-US" sz="1400" dirty="0" err="1" smtClean="0">
                <a:solidFill>
                  <a:schemeClr val="accent3">
                    <a:lumMod val="75000"/>
                  </a:schemeClr>
                </a:solidFill>
              </a:rPr>
              <a:t>gl_Normal</a:t>
            </a:r>
            <a:r>
              <a:rPr lang="en-US" sz="1400" dirty="0" smtClean="0">
                <a:solidFill>
                  <a:schemeClr val="accent3">
                    <a:lumMod val="75000"/>
                  </a:schemeClr>
                </a:solidFill>
              </a:rPr>
              <a:t>;</a:t>
            </a:r>
          </a:p>
          <a:p>
            <a:pPr marL="0" indent="0">
              <a:buNone/>
              <a:tabLst>
                <a:tab pos="398463" algn="l"/>
              </a:tabLst>
            </a:pPr>
            <a:r>
              <a:rPr lang="en-US" sz="1400" dirty="0" smtClean="0">
                <a:solidFill>
                  <a:schemeClr val="accent3">
                    <a:lumMod val="75000"/>
                  </a:schemeClr>
                </a:solidFill>
              </a:rPr>
              <a:t>	</a:t>
            </a:r>
            <a:r>
              <a:rPr lang="en-US" sz="1400" dirty="0" err="1" smtClean="0">
                <a:solidFill>
                  <a:schemeClr val="accent3">
                    <a:lumMod val="75000"/>
                  </a:schemeClr>
                </a:solidFill>
              </a:rPr>
              <a:t>gl_Position</a:t>
            </a:r>
            <a:r>
              <a:rPr lang="en-US" sz="1400" dirty="0" smtClean="0">
                <a:solidFill>
                  <a:schemeClr val="accent3">
                    <a:lumMod val="75000"/>
                  </a:schemeClr>
                </a:solidFill>
              </a:rPr>
              <a:t> = </a:t>
            </a:r>
            <a:r>
              <a:rPr lang="en-US" sz="1400" dirty="0" err="1" smtClean="0">
                <a:solidFill>
                  <a:schemeClr val="accent3">
                    <a:lumMod val="75000"/>
                  </a:schemeClr>
                </a:solidFill>
              </a:rPr>
              <a:t>ftransform</a:t>
            </a:r>
            <a:r>
              <a:rPr lang="en-US" sz="1400" dirty="0" smtClean="0">
                <a:solidFill>
                  <a:schemeClr val="accent3">
                    <a:lumMod val="75000"/>
                  </a:schemeClr>
                </a:solidFill>
              </a:rPr>
              <a:t>();</a:t>
            </a:r>
          </a:p>
          <a:p>
            <a:pPr marL="0" indent="0">
              <a:buNone/>
              <a:tabLst>
                <a:tab pos="398463" algn="l"/>
              </a:tabLst>
            </a:pPr>
            <a:r>
              <a:rPr lang="en-US" sz="1400" dirty="0" smtClean="0">
                <a:solidFill>
                  <a:schemeClr val="accent3">
                    <a:lumMod val="75000"/>
                  </a:schemeClr>
                </a:solidFill>
              </a:rPr>
              <a:t>}</a:t>
            </a:r>
            <a:endParaRPr lang="en-US" sz="1400" dirty="0">
              <a:solidFill>
                <a:schemeClr val="accent3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basic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096000" y="4419600"/>
            <a:ext cx="2565400" cy="19240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tabLst>
                <a:tab pos="2227263" algn="l"/>
              </a:tabLst>
            </a:pPr>
            <a:r>
              <a:rPr lang="en-US" dirty="0" smtClean="0"/>
              <a:t>Use of Texture </a:t>
            </a:r>
            <a:br>
              <a:rPr lang="en-US" dirty="0" smtClean="0"/>
            </a:br>
            <a:r>
              <a:rPr lang="en-US" dirty="0" smtClean="0"/>
              <a:t>Coordinates in </a:t>
            </a:r>
            <a:r>
              <a:rPr lang="en-US" dirty="0" err="1" smtClean="0"/>
              <a:t>Shader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381000"/>
            <a:ext cx="4724400" cy="4495800"/>
          </a:xfrm>
        </p:spPr>
        <p:txBody>
          <a:bodyPr>
            <a:noAutofit/>
          </a:bodyPr>
          <a:lstStyle/>
          <a:p>
            <a:pPr marL="0" indent="0">
              <a:buNone/>
              <a:tabLst>
                <a:tab pos="347663" algn="l"/>
                <a:tab pos="682625" algn="l"/>
              </a:tabLst>
            </a:pPr>
            <a:r>
              <a:rPr lang="en-US" sz="1200" dirty="0" smtClean="0">
                <a:solidFill>
                  <a:schemeClr val="accent3">
                    <a:lumMod val="75000"/>
                  </a:schemeClr>
                </a:solidFill>
              </a:rPr>
              <a:t>uniform vec3 </a:t>
            </a:r>
            <a:r>
              <a:rPr lang="en-US" sz="1200" dirty="0" err="1" smtClean="0">
                <a:solidFill>
                  <a:schemeClr val="accent3">
                    <a:lumMod val="75000"/>
                  </a:schemeClr>
                </a:solidFill>
              </a:rPr>
              <a:t>LightDir</a:t>
            </a:r>
            <a:r>
              <a:rPr lang="en-US" sz="1200" dirty="0" smtClean="0">
                <a:solidFill>
                  <a:schemeClr val="accent3">
                    <a:lumMod val="75000"/>
                  </a:schemeClr>
                </a:solidFill>
              </a:rPr>
              <a:t>;</a:t>
            </a:r>
          </a:p>
          <a:p>
            <a:pPr marL="0" indent="0">
              <a:buNone/>
              <a:tabLst>
                <a:tab pos="347663" algn="l"/>
                <a:tab pos="682625" algn="l"/>
              </a:tabLst>
            </a:pPr>
            <a:r>
              <a:rPr lang="en-US" sz="1200" dirty="0" smtClean="0">
                <a:solidFill>
                  <a:schemeClr val="accent3">
                    <a:lumMod val="75000"/>
                  </a:schemeClr>
                </a:solidFill>
              </a:rPr>
              <a:t>uniform sampler2D Texture0;</a:t>
            </a:r>
          </a:p>
          <a:p>
            <a:pPr marL="0" indent="0">
              <a:buNone/>
              <a:tabLst>
                <a:tab pos="347663" algn="l"/>
                <a:tab pos="682625" algn="l"/>
              </a:tabLst>
            </a:pPr>
            <a:r>
              <a:rPr lang="en-US" sz="1200" dirty="0" smtClean="0">
                <a:solidFill>
                  <a:schemeClr val="accent3">
                    <a:lumMod val="75000"/>
                  </a:schemeClr>
                </a:solidFill>
              </a:rPr>
              <a:t>varying vec3 normal;</a:t>
            </a:r>
          </a:p>
          <a:p>
            <a:pPr marL="0" indent="0">
              <a:buNone/>
              <a:tabLst>
                <a:tab pos="347663" algn="l"/>
                <a:tab pos="682625" algn="l"/>
              </a:tabLst>
            </a:pPr>
            <a:endParaRPr lang="en-US" sz="1200" dirty="0" smtClean="0">
              <a:solidFill>
                <a:schemeClr val="accent3">
                  <a:lumMod val="75000"/>
                </a:schemeClr>
              </a:solidFill>
            </a:endParaRPr>
          </a:p>
          <a:p>
            <a:pPr marL="0" indent="0">
              <a:buNone/>
              <a:tabLst>
                <a:tab pos="347663" algn="l"/>
                <a:tab pos="682625" algn="l"/>
              </a:tabLst>
            </a:pPr>
            <a:r>
              <a:rPr lang="en-US" sz="1200" dirty="0" smtClean="0">
                <a:solidFill>
                  <a:schemeClr val="accent3">
                    <a:lumMod val="75000"/>
                  </a:schemeClr>
                </a:solidFill>
              </a:rPr>
              <a:t>vec4 </a:t>
            </a:r>
            <a:r>
              <a:rPr lang="en-US" sz="1200" dirty="0" err="1" smtClean="0">
                <a:solidFill>
                  <a:schemeClr val="accent3">
                    <a:lumMod val="75000"/>
                  </a:schemeClr>
                </a:solidFill>
              </a:rPr>
              <a:t>CelShading</a:t>
            </a:r>
            <a:r>
              <a:rPr lang="en-US" sz="1200" dirty="0" smtClean="0">
                <a:solidFill>
                  <a:schemeClr val="accent3">
                    <a:lumMod val="75000"/>
                  </a:schemeClr>
                </a:solidFill>
              </a:rPr>
              <a:t> (vec4 color){</a:t>
            </a:r>
          </a:p>
          <a:p>
            <a:pPr marL="0" indent="0">
              <a:buNone/>
              <a:tabLst>
                <a:tab pos="347663" algn="l"/>
                <a:tab pos="682625" algn="l"/>
              </a:tabLst>
            </a:pPr>
            <a:r>
              <a:rPr lang="en-US" sz="1200" dirty="0" smtClean="0">
                <a:solidFill>
                  <a:schemeClr val="accent3">
                    <a:lumMod val="75000"/>
                  </a:schemeClr>
                </a:solidFill>
              </a:rPr>
              <a:t>	float intensity = dot (</a:t>
            </a:r>
            <a:r>
              <a:rPr lang="en-US" sz="1200" dirty="0" err="1" smtClean="0">
                <a:solidFill>
                  <a:schemeClr val="accent3">
                    <a:lumMod val="75000"/>
                  </a:schemeClr>
                </a:solidFill>
              </a:rPr>
              <a:t>LightDir</a:t>
            </a:r>
            <a:r>
              <a:rPr lang="en-US" sz="1200" dirty="0" smtClean="0">
                <a:solidFill>
                  <a:schemeClr val="accent3">
                    <a:lumMod val="75000"/>
                  </a:schemeClr>
                </a:solidFill>
              </a:rPr>
              <a:t>, normalize (normal)); </a:t>
            </a:r>
          </a:p>
          <a:p>
            <a:pPr marL="0" indent="0">
              <a:buNone/>
              <a:tabLst>
                <a:tab pos="347663" algn="l"/>
                <a:tab pos="682625" algn="l"/>
              </a:tabLst>
            </a:pPr>
            <a:r>
              <a:rPr lang="en-US" sz="1200" dirty="0" smtClean="0">
                <a:solidFill>
                  <a:schemeClr val="accent3">
                    <a:lumMod val="75000"/>
                  </a:schemeClr>
                </a:solidFill>
              </a:rPr>
              <a:t>	float factor = 1.0;</a:t>
            </a:r>
          </a:p>
          <a:p>
            <a:pPr marL="0" indent="0">
              <a:buNone/>
              <a:tabLst>
                <a:tab pos="347663" algn="l"/>
                <a:tab pos="682625" algn="l"/>
              </a:tabLst>
            </a:pPr>
            <a:r>
              <a:rPr lang="en-US" sz="1200" dirty="0" smtClean="0">
                <a:solidFill>
                  <a:schemeClr val="accent3">
                    <a:lumMod val="75000"/>
                  </a:schemeClr>
                </a:solidFill>
              </a:rPr>
              <a:t>	if (intensity &lt;0.5) </a:t>
            </a:r>
          </a:p>
          <a:p>
            <a:pPr marL="0" indent="0">
              <a:buNone/>
              <a:tabLst>
                <a:tab pos="347663" algn="l"/>
                <a:tab pos="682625" algn="l"/>
              </a:tabLst>
            </a:pPr>
            <a:r>
              <a:rPr lang="en-US" sz="1200" dirty="0" smtClean="0">
                <a:solidFill>
                  <a:schemeClr val="accent3">
                    <a:lumMod val="75000"/>
                  </a:schemeClr>
                </a:solidFill>
              </a:rPr>
              <a:t>		factor = 0.5; </a:t>
            </a:r>
          </a:p>
          <a:p>
            <a:pPr marL="0" indent="0">
              <a:buNone/>
              <a:tabLst>
                <a:tab pos="347663" algn="l"/>
                <a:tab pos="682625" algn="l"/>
              </a:tabLst>
            </a:pPr>
            <a:r>
              <a:rPr lang="en-US" sz="1200" dirty="0" smtClean="0">
                <a:solidFill>
                  <a:schemeClr val="accent3">
                    <a:lumMod val="75000"/>
                  </a:schemeClr>
                </a:solidFill>
              </a:rPr>
              <a:t>   	color *= vec4 (factor, factor, factor, 1.0); </a:t>
            </a:r>
          </a:p>
          <a:p>
            <a:pPr marL="0" indent="0">
              <a:buNone/>
              <a:tabLst>
                <a:tab pos="347663" algn="l"/>
                <a:tab pos="682625" algn="l"/>
              </a:tabLst>
            </a:pPr>
            <a:r>
              <a:rPr lang="en-US" sz="1200" dirty="0" smtClean="0">
                <a:solidFill>
                  <a:schemeClr val="accent3">
                    <a:lumMod val="75000"/>
                  </a:schemeClr>
                </a:solidFill>
              </a:rPr>
              <a:t>	return color;</a:t>
            </a:r>
          </a:p>
          <a:p>
            <a:pPr marL="0" indent="0">
              <a:buNone/>
              <a:tabLst>
                <a:tab pos="347663" algn="l"/>
                <a:tab pos="682625" algn="l"/>
              </a:tabLst>
            </a:pPr>
            <a:r>
              <a:rPr lang="en-US" sz="1200" dirty="0" smtClean="0">
                <a:solidFill>
                  <a:schemeClr val="accent3">
                    <a:lumMod val="75000"/>
                  </a:schemeClr>
                </a:solidFill>
              </a:rPr>
              <a:t>}</a:t>
            </a:r>
          </a:p>
          <a:p>
            <a:pPr marL="0" indent="0">
              <a:buNone/>
              <a:tabLst>
                <a:tab pos="347663" algn="l"/>
                <a:tab pos="682625" algn="l"/>
              </a:tabLst>
            </a:pPr>
            <a:r>
              <a:rPr lang="en-US" sz="1200" dirty="0" smtClean="0">
                <a:solidFill>
                  <a:schemeClr val="accent3">
                    <a:lumMod val="75000"/>
                  </a:schemeClr>
                </a:solidFill>
              </a:rPr>
              <a:t>void main (void){ </a:t>
            </a:r>
          </a:p>
          <a:p>
            <a:pPr marL="0" indent="0">
              <a:buNone/>
              <a:tabLst>
                <a:tab pos="347663" algn="l"/>
                <a:tab pos="682625" algn="l"/>
              </a:tabLst>
            </a:pPr>
            <a:r>
              <a:rPr lang="en-US" sz="1200" dirty="0" smtClean="0">
                <a:solidFill>
                  <a:schemeClr val="accent3">
                    <a:lumMod val="75000"/>
                  </a:schemeClr>
                </a:solidFill>
              </a:rPr>
              <a:t>	vec4 color = Texture2D (Texture0, </a:t>
            </a:r>
            <a:br>
              <a:rPr lang="en-US" sz="1200" dirty="0" smtClean="0">
                <a:solidFill>
                  <a:schemeClr val="accent3">
                    <a:lumMod val="75000"/>
                  </a:schemeClr>
                </a:solidFill>
              </a:rPr>
            </a:br>
            <a:r>
              <a:rPr lang="en-US" sz="1200" dirty="0" smtClean="0">
                <a:solidFill>
                  <a:schemeClr val="accent3">
                    <a:lumMod val="75000"/>
                  </a:schemeClr>
                </a:solidFill>
              </a:rPr>
              <a:t>			         vec2(</a:t>
            </a:r>
            <a:r>
              <a:rPr lang="en-US" sz="1200" dirty="0" err="1" smtClean="0">
                <a:solidFill>
                  <a:schemeClr val="accent3">
                    <a:lumMod val="75000"/>
                  </a:schemeClr>
                </a:solidFill>
              </a:rPr>
              <a:t>gl_TexCoord</a:t>
            </a:r>
            <a:r>
              <a:rPr lang="en-US" sz="1200" dirty="0" smtClean="0">
                <a:solidFill>
                  <a:schemeClr val="accent3">
                    <a:lumMod val="75000"/>
                  </a:schemeClr>
                </a:solidFill>
              </a:rPr>
              <a:t> [0])); </a:t>
            </a:r>
            <a:br>
              <a:rPr lang="en-US" sz="1200" dirty="0" smtClean="0">
                <a:solidFill>
                  <a:schemeClr val="accent3">
                    <a:lumMod val="75000"/>
                  </a:schemeClr>
                </a:solidFill>
              </a:rPr>
            </a:br>
            <a:r>
              <a:rPr lang="en-US" sz="1200" dirty="0" smtClean="0">
                <a:solidFill>
                  <a:schemeClr val="accent3">
                    <a:lumMod val="75000"/>
                  </a:schemeClr>
                </a:solidFill>
              </a:rPr>
              <a:t>	</a:t>
            </a:r>
            <a:r>
              <a:rPr lang="en-US" sz="1200" dirty="0" smtClean="0">
                <a:solidFill>
                  <a:schemeClr val="accent4">
                    <a:lumMod val="75000"/>
                  </a:schemeClr>
                </a:solidFill>
              </a:rPr>
              <a:t>//additional effects can be added here</a:t>
            </a:r>
          </a:p>
          <a:p>
            <a:pPr marL="0" indent="0">
              <a:buNone/>
              <a:tabLst>
                <a:tab pos="347663" algn="l"/>
                <a:tab pos="682625" algn="l"/>
              </a:tabLst>
            </a:pPr>
            <a:r>
              <a:rPr lang="en-US" sz="1200" dirty="0" smtClean="0">
                <a:solidFill>
                  <a:schemeClr val="accent3">
                    <a:lumMod val="75000"/>
                  </a:schemeClr>
                </a:solidFill>
              </a:rPr>
              <a:t>	color = </a:t>
            </a:r>
            <a:r>
              <a:rPr lang="en-US" sz="1200" dirty="0" err="1" smtClean="0">
                <a:solidFill>
                  <a:schemeClr val="accent3">
                    <a:lumMod val="75000"/>
                  </a:schemeClr>
                </a:solidFill>
              </a:rPr>
              <a:t>CelShading</a:t>
            </a:r>
            <a:r>
              <a:rPr lang="en-US" sz="1200" dirty="0" smtClean="0">
                <a:solidFill>
                  <a:schemeClr val="accent3">
                    <a:lumMod val="75000"/>
                  </a:schemeClr>
                </a:solidFill>
              </a:rPr>
              <a:t>( color );</a:t>
            </a:r>
          </a:p>
          <a:p>
            <a:pPr marL="0" indent="0">
              <a:buNone/>
              <a:tabLst>
                <a:tab pos="347663" algn="l"/>
                <a:tab pos="682625" algn="l"/>
              </a:tabLst>
            </a:pPr>
            <a:r>
              <a:rPr lang="en-US" sz="1200" dirty="0" smtClean="0">
                <a:solidFill>
                  <a:schemeClr val="accent3">
                    <a:lumMod val="75000"/>
                  </a:schemeClr>
                </a:solidFill>
              </a:rPr>
              <a:t> 	</a:t>
            </a:r>
            <a:r>
              <a:rPr lang="en-US" sz="1200" dirty="0" err="1" smtClean="0">
                <a:solidFill>
                  <a:schemeClr val="accent3">
                    <a:lumMod val="75000"/>
                  </a:schemeClr>
                </a:solidFill>
              </a:rPr>
              <a:t>gl_FragColor</a:t>
            </a:r>
            <a:r>
              <a:rPr lang="en-US" sz="1200" dirty="0" smtClean="0">
                <a:solidFill>
                  <a:schemeClr val="accent3">
                    <a:lumMod val="75000"/>
                  </a:schemeClr>
                </a:solidFill>
              </a:rPr>
              <a:t> = color;</a:t>
            </a:r>
          </a:p>
          <a:p>
            <a:pPr marL="0" indent="0">
              <a:buNone/>
              <a:tabLst>
                <a:tab pos="347663" algn="l"/>
                <a:tab pos="682625" algn="l"/>
              </a:tabLst>
            </a:pPr>
            <a:r>
              <a:rPr lang="en-US" sz="1200" dirty="0" smtClean="0">
                <a:solidFill>
                  <a:schemeClr val="accent3">
                    <a:lumMod val="75000"/>
                  </a:schemeClr>
                </a:solidFill>
              </a:rPr>
              <a:t>}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876800" y="533400"/>
            <a:ext cx="38862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200" dirty="0" smtClean="0"/>
              <a:t>The benefit of this method allows for a segregation of the shading steps and opens opportunity for additional effects.  The vertex </a:t>
            </a:r>
            <a:r>
              <a:rPr lang="en-US" sz="1200" dirty="0" err="1" smtClean="0"/>
              <a:t>shader</a:t>
            </a:r>
            <a:r>
              <a:rPr lang="en-US" sz="1200" dirty="0" smtClean="0"/>
              <a:t> also changes slightly to take the texture information into consideration.</a:t>
            </a:r>
          </a:p>
          <a:p>
            <a:pPr marL="0" indent="0">
              <a:buNone/>
              <a:tabLst>
                <a:tab pos="347663" algn="l"/>
              </a:tabLst>
            </a:pPr>
            <a:r>
              <a:rPr lang="en-US" sz="1200" dirty="0" smtClean="0">
                <a:solidFill>
                  <a:schemeClr val="accent3">
                    <a:lumMod val="75000"/>
                  </a:schemeClr>
                </a:solidFill>
              </a:rPr>
              <a:t>varying vec3 normal;</a:t>
            </a:r>
          </a:p>
          <a:p>
            <a:pPr marL="0" indent="0">
              <a:buNone/>
              <a:tabLst>
                <a:tab pos="347663" algn="l"/>
              </a:tabLst>
            </a:pPr>
            <a:endParaRPr lang="en-US" sz="1200" dirty="0" smtClean="0">
              <a:solidFill>
                <a:schemeClr val="accent3">
                  <a:lumMod val="75000"/>
                </a:schemeClr>
              </a:solidFill>
            </a:endParaRPr>
          </a:p>
          <a:p>
            <a:pPr marL="0" indent="0">
              <a:buNone/>
              <a:tabLst>
                <a:tab pos="347663" algn="l"/>
              </a:tabLst>
            </a:pPr>
            <a:r>
              <a:rPr lang="en-US" sz="1200" dirty="0" smtClean="0">
                <a:solidFill>
                  <a:schemeClr val="accent3">
                    <a:lumMod val="75000"/>
                  </a:schemeClr>
                </a:solidFill>
              </a:rPr>
              <a:t>void main(){</a:t>
            </a:r>
          </a:p>
          <a:p>
            <a:pPr marL="0" indent="0">
              <a:buNone/>
              <a:tabLst>
                <a:tab pos="347663" algn="l"/>
              </a:tabLst>
            </a:pPr>
            <a:r>
              <a:rPr lang="en-US" sz="1200" dirty="0" smtClean="0">
                <a:solidFill>
                  <a:schemeClr val="accent3">
                    <a:lumMod val="75000"/>
                  </a:schemeClr>
                </a:solidFill>
              </a:rPr>
              <a:t>	</a:t>
            </a:r>
            <a:r>
              <a:rPr lang="en-US" sz="1200" dirty="0" smtClean="0">
                <a:solidFill>
                  <a:schemeClr val="accent4">
                    <a:lumMod val="75000"/>
                  </a:schemeClr>
                </a:solidFill>
              </a:rPr>
              <a:t>//Front color</a:t>
            </a:r>
          </a:p>
          <a:p>
            <a:pPr marL="0" indent="0">
              <a:buNone/>
              <a:tabLst>
                <a:tab pos="347663" algn="l"/>
              </a:tabLst>
            </a:pPr>
            <a:r>
              <a:rPr lang="en-US" sz="1200" dirty="0" smtClean="0">
                <a:solidFill>
                  <a:schemeClr val="accent3">
                    <a:lumMod val="75000"/>
                  </a:schemeClr>
                </a:solidFill>
              </a:rPr>
              <a:t>	</a:t>
            </a:r>
            <a:r>
              <a:rPr lang="en-US" sz="1200" dirty="0" err="1" smtClean="0">
                <a:solidFill>
                  <a:schemeClr val="accent3">
                    <a:lumMod val="75000"/>
                  </a:schemeClr>
                </a:solidFill>
              </a:rPr>
              <a:t>gl_FrontColor</a:t>
            </a:r>
            <a:r>
              <a:rPr lang="en-US" sz="1200" dirty="0" smtClean="0">
                <a:solidFill>
                  <a:schemeClr val="accent3">
                    <a:lumMod val="75000"/>
                  </a:schemeClr>
                </a:solidFill>
              </a:rPr>
              <a:t> = </a:t>
            </a:r>
            <a:r>
              <a:rPr lang="en-US" sz="1200" dirty="0" err="1" smtClean="0">
                <a:solidFill>
                  <a:schemeClr val="accent3">
                    <a:lumMod val="75000"/>
                  </a:schemeClr>
                </a:solidFill>
              </a:rPr>
              <a:t>gl_Color</a:t>
            </a:r>
            <a:r>
              <a:rPr lang="en-US" sz="1200" dirty="0" smtClean="0">
                <a:solidFill>
                  <a:schemeClr val="accent3">
                    <a:lumMod val="75000"/>
                  </a:schemeClr>
                </a:solidFill>
              </a:rPr>
              <a:t>;</a:t>
            </a:r>
          </a:p>
          <a:p>
            <a:pPr marL="0" indent="0">
              <a:buNone/>
              <a:tabLst>
                <a:tab pos="347663" algn="l"/>
              </a:tabLst>
            </a:pPr>
            <a:r>
              <a:rPr lang="en-US" sz="1200" dirty="0" smtClean="0">
                <a:solidFill>
                  <a:schemeClr val="accent3">
                    <a:lumMod val="75000"/>
                  </a:schemeClr>
                </a:solidFill>
              </a:rPr>
              <a:t>	</a:t>
            </a:r>
            <a:r>
              <a:rPr lang="en-US" sz="1200" dirty="0" smtClean="0">
                <a:solidFill>
                  <a:schemeClr val="accent4">
                    <a:lumMod val="75000"/>
                  </a:schemeClr>
                </a:solidFill>
              </a:rPr>
              <a:t>//determine the normal of the vertex</a:t>
            </a:r>
          </a:p>
          <a:p>
            <a:pPr marL="0" indent="0">
              <a:buNone/>
              <a:tabLst>
                <a:tab pos="347663" algn="l"/>
              </a:tabLst>
            </a:pPr>
            <a:r>
              <a:rPr lang="en-US" sz="1200" dirty="0" smtClean="0">
                <a:solidFill>
                  <a:schemeClr val="accent3">
                    <a:lumMod val="75000"/>
                  </a:schemeClr>
                </a:solidFill>
              </a:rPr>
              <a:t>	normal = </a:t>
            </a:r>
            <a:r>
              <a:rPr lang="en-US" sz="1200" dirty="0" err="1" smtClean="0">
                <a:solidFill>
                  <a:schemeClr val="accent3">
                    <a:lumMod val="75000"/>
                  </a:schemeClr>
                </a:solidFill>
              </a:rPr>
              <a:t>gl_NormalMatrix</a:t>
            </a:r>
            <a:r>
              <a:rPr lang="en-US" sz="1200" dirty="0" smtClean="0">
                <a:solidFill>
                  <a:schemeClr val="accent3">
                    <a:lumMod val="75000"/>
                  </a:schemeClr>
                </a:solidFill>
              </a:rPr>
              <a:t> * </a:t>
            </a:r>
            <a:r>
              <a:rPr lang="en-US" sz="1200" dirty="0" err="1" smtClean="0">
                <a:solidFill>
                  <a:schemeClr val="accent3">
                    <a:lumMod val="75000"/>
                  </a:schemeClr>
                </a:solidFill>
              </a:rPr>
              <a:t>gl_Normal</a:t>
            </a:r>
            <a:r>
              <a:rPr lang="en-US" sz="1200" dirty="0" smtClean="0">
                <a:solidFill>
                  <a:schemeClr val="accent3">
                    <a:lumMod val="75000"/>
                  </a:schemeClr>
                </a:solidFill>
              </a:rPr>
              <a:t>;</a:t>
            </a:r>
          </a:p>
          <a:p>
            <a:pPr marL="0" indent="0">
              <a:buNone/>
              <a:tabLst>
                <a:tab pos="347663" algn="l"/>
              </a:tabLst>
            </a:pPr>
            <a:r>
              <a:rPr lang="en-US" sz="1200" dirty="0" smtClean="0">
                <a:solidFill>
                  <a:schemeClr val="accent3">
                    <a:lumMod val="75000"/>
                  </a:schemeClr>
                </a:solidFill>
              </a:rPr>
              <a:t>	</a:t>
            </a:r>
            <a:r>
              <a:rPr lang="en-US" sz="1200" dirty="0" smtClean="0">
                <a:solidFill>
                  <a:schemeClr val="accent4">
                    <a:lumMod val="75000"/>
                  </a:schemeClr>
                </a:solidFill>
              </a:rPr>
              <a:t>//Texture coordinates</a:t>
            </a:r>
          </a:p>
          <a:p>
            <a:pPr marL="0" indent="0">
              <a:buNone/>
              <a:tabLst>
                <a:tab pos="347663" algn="l"/>
              </a:tabLst>
            </a:pPr>
            <a:r>
              <a:rPr lang="en-US" sz="1200" dirty="0" smtClean="0">
                <a:solidFill>
                  <a:schemeClr val="accent3">
                    <a:lumMod val="75000"/>
                  </a:schemeClr>
                </a:solidFill>
              </a:rPr>
              <a:t>	</a:t>
            </a:r>
            <a:r>
              <a:rPr lang="en-US" sz="1200" dirty="0" err="1" smtClean="0">
                <a:solidFill>
                  <a:schemeClr val="accent3">
                    <a:lumMod val="75000"/>
                  </a:schemeClr>
                </a:solidFill>
              </a:rPr>
              <a:t>gl_TexCoord</a:t>
            </a:r>
            <a:r>
              <a:rPr lang="en-US" sz="1200" dirty="0" smtClean="0">
                <a:solidFill>
                  <a:schemeClr val="accent3">
                    <a:lumMod val="75000"/>
                  </a:schemeClr>
                </a:solidFill>
              </a:rPr>
              <a:t>[0] = gl_MultiTexCoord0;</a:t>
            </a:r>
          </a:p>
          <a:p>
            <a:pPr marL="0" indent="0">
              <a:buNone/>
              <a:tabLst>
                <a:tab pos="347663" algn="l"/>
              </a:tabLst>
            </a:pPr>
            <a:r>
              <a:rPr lang="en-US" sz="1200" dirty="0" smtClean="0">
                <a:solidFill>
                  <a:schemeClr val="accent3">
                    <a:lumMod val="75000"/>
                  </a:schemeClr>
                </a:solidFill>
              </a:rPr>
              <a:t>	</a:t>
            </a:r>
            <a:r>
              <a:rPr lang="en-US" sz="1200" dirty="0" smtClean="0">
                <a:solidFill>
                  <a:schemeClr val="accent4">
                    <a:lumMod val="75000"/>
                  </a:schemeClr>
                </a:solidFill>
              </a:rPr>
              <a:t>//The position of the vertex</a:t>
            </a:r>
          </a:p>
          <a:p>
            <a:pPr marL="0" indent="0">
              <a:buNone/>
              <a:tabLst>
                <a:tab pos="347663" algn="l"/>
              </a:tabLst>
            </a:pPr>
            <a:r>
              <a:rPr lang="en-US" sz="1200" dirty="0" smtClean="0">
                <a:solidFill>
                  <a:schemeClr val="accent3">
                    <a:lumMod val="75000"/>
                  </a:schemeClr>
                </a:solidFill>
              </a:rPr>
              <a:t>	</a:t>
            </a:r>
            <a:r>
              <a:rPr lang="en-US" sz="1200" dirty="0" err="1" smtClean="0">
                <a:solidFill>
                  <a:schemeClr val="accent3">
                    <a:lumMod val="75000"/>
                  </a:schemeClr>
                </a:solidFill>
              </a:rPr>
              <a:t>gl_Position</a:t>
            </a:r>
            <a:r>
              <a:rPr lang="en-US" sz="1200" dirty="0" smtClean="0">
                <a:solidFill>
                  <a:schemeClr val="accent3">
                    <a:lumMod val="75000"/>
                  </a:schemeClr>
                </a:solidFill>
              </a:rPr>
              <a:t> = </a:t>
            </a:r>
            <a:r>
              <a:rPr lang="en-US" sz="1200" dirty="0" err="1" smtClean="0">
                <a:solidFill>
                  <a:schemeClr val="accent3">
                    <a:lumMod val="75000"/>
                  </a:schemeClr>
                </a:solidFill>
              </a:rPr>
              <a:t>ftransform</a:t>
            </a:r>
            <a:r>
              <a:rPr lang="en-US" sz="1200" dirty="0" smtClean="0">
                <a:solidFill>
                  <a:schemeClr val="accent3">
                    <a:lumMod val="75000"/>
                  </a:schemeClr>
                </a:solidFill>
              </a:rPr>
              <a:t>();</a:t>
            </a:r>
          </a:p>
          <a:p>
            <a:pPr marL="0" indent="0">
              <a:buNone/>
              <a:tabLst>
                <a:tab pos="347663" algn="l"/>
              </a:tabLst>
            </a:pPr>
            <a:r>
              <a:rPr lang="en-US" sz="1200" dirty="0" smtClean="0">
                <a:solidFill>
                  <a:schemeClr val="accent3">
                    <a:lumMod val="75000"/>
                  </a:schemeClr>
                </a:solidFill>
              </a:rPr>
              <a:t>}</a:t>
            </a:r>
            <a:endParaRPr lang="en-US" sz="1200" dirty="0">
              <a:solidFill>
                <a:schemeClr val="accent3">
                  <a:lumMod val="75000"/>
                </a:schemeClr>
              </a:solidFill>
            </a:endParaRPr>
          </a:p>
        </p:txBody>
      </p:sp>
      <p:pic>
        <p:nvPicPr>
          <p:cNvPr id="5" name="Picture 4" descr="celShade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324600" y="6000750"/>
            <a:ext cx="2124075" cy="3429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Gradient Increments Simplified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vec4 </a:t>
            </a:r>
            <a:r>
              <a:rPr lang="en-US" sz="18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CelShading</a:t>
            </a:r>
            <a:r>
              <a:rPr lang="en-US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(vec4 color)</a:t>
            </a:r>
          </a:p>
          <a:p>
            <a:pPr>
              <a:buNone/>
            </a:pPr>
            <a:r>
              <a:rPr lang="en-US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{</a:t>
            </a:r>
          </a:p>
          <a:p>
            <a:pPr>
              <a:buNone/>
            </a:pPr>
            <a:r>
              <a:rPr lang="en-US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float intensity = dot(</a:t>
            </a:r>
            <a:r>
              <a:rPr lang="en-US" sz="18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LightDir</a:t>
            </a:r>
            <a:r>
              <a:rPr lang="en-US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, normalize (normal)); </a:t>
            </a:r>
          </a:p>
          <a:p>
            <a:pPr>
              <a:buNone/>
            </a:pPr>
            <a:r>
              <a:rPr lang="en-US" sz="1800" dirty="0" smtClean="0">
                <a:solidFill>
                  <a:schemeClr val="accent3">
                    <a:lumMod val="75000"/>
                  </a:schemeClr>
                </a:solidFill>
              </a:rPr>
              <a:t>float factor = 0.5; </a:t>
            </a:r>
          </a:p>
          <a:p>
            <a:pPr>
              <a:buNone/>
            </a:pPr>
            <a:r>
              <a:rPr lang="en-US" sz="1800" dirty="0" smtClean="0">
                <a:solidFill>
                  <a:schemeClr val="accent3">
                    <a:lumMod val="75000"/>
                  </a:schemeClr>
                </a:solidFill>
              </a:rPr>
              <a:t>if (Intensity&gt; 0.95) factor = 1.0;</a:t>
            </a:r>
          </a:p>
          <a:p>
            <a:pPr>
              <a:buNone/>
            </a:pPr>
            <a:r>
              <a:rPr lang="en-US" sz="1800" dirty="0" smtClean="0">
                <a:solidFill>
                  <a:schemeClr val="accent3">
                    <a:lumMod val="75000"/>
                  </a:schemeClr>
                </a:solidFill>
              </a:rPr>
              <a:t>else if (Intensity&gt; 0.5) factor = 0.7;</a:t>
            </a:r>
          </a:p>
          <a:p>
            <a:pPr>
              <a:buNone/>
            </a:pPr>
            <a:r>
              <a:rPr lang="en-US" sz="1800" dirty="0" smtClean="0">
                <a:solidFill>
                  <a:schemeClr val="accent3">
                    <a:lumMod val="75000"/>
                  </a:schemeClr>
                </a:solidFill>
              </a:rPr>
              <a:t>else if (Intensity&gt; 0.25) factor = 0.4;</a:t>
            </a:r>
          </a:p>
          <a:p>
            <a:pPr>
              <a:buNone/>
            </a:pPr>
            <a:r>
              <a:rPr lang="en-US" sz="1800" dirty="0" smtClean="0">
                <a:solidFill>
                  <a:schemeClr val="accent3">
                    <a:lumMod val="75000"/>
                  </a:schemeClr>
                </a:solidFill>
              </a:rPr>
              <a:t>else if (Intensity &lt; 0.1 ) factor = 0.0;</a:t>
            </a:r>
            <a:r>
              <a:rPr lang="en-US" sz="18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1800" dirty="0" smtClean="0">
                <a:solidFill>
                  <a:schemeClr val="accent4">
                    <a:lumMod val="75000"/>
                  </a:schemeClr>
                </a:solidFill>
              </a:rPr>
              <a:t>//rough outline approximation</a:t>
            </a:r>
          </a:p>
          <a:p>
            <a:pPr>
              <a:buNone/>
            </a:pPr>
            <a:r>
              <a:rPr lang="en-US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color *= vec4 (factor, factor, factor, 1.0); </a:t>
            </a:r>
          </a:p>
          <a:p>
            <a:pPr>
              <a:buNone/>
            </a:pPr>
            <a:r>
              <a:rPr lang="en-US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return color;</a:t>
            </a:r>
          </a:p>
          <a:p>
            <a:pPr>
              <a:buNone/>
            </a:pPr>
            <a:r>
              <a:rPr lang="en-US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}</a:t>
            </a:r>
          </a:p>
          <a:p>
            <a:endParaRPr lang="en-US" dirty="0"/>
          </a:p>
        </p:txBody>
      </p:sp>
      <p:pic>
        <p:nvPicPr>
          <p:cNvPr id="1026" name="Picture 2" descr="C:\Users\Rethyk\Documents\cse4431\teapot gradient tweaking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95600" y="3429000"/>
            <a:ext cx="5160993" cy="188193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uto-modellist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200400" y="1295400"/>
            <a:ext cx="5410200" cy="40576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Why use </a:t>
            </a:r>
            <a:r>
              <a:rPr lang="en-CA" dirty="0" err="1" smtClean="0"/>
              <a:t>cel</a:t>
            </a:r>
            <a:r>
              <a:rPr lang="en-CA" dirty="0" smtClean="0"/>
              <a:t> shading?</a:t>
            </a:r>
            <a:endParaRPr lang="en-CA" dirty="0"/>
          </a:p>
        </p:txBody>
      </p:sp>
      <p:pic>
        <p:nvPicPr>
          <p:cNvPr id="4" name="Content Placeholder 3" descr="jetGrind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533400" y="522540"/>
            <a:ext cx="3886200" cy="3332417"/>
          </a:xfr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</a:t>
            </a:r>
            <a:r>
              <a:rPr lang="en-US" dirty="0" err="1" smtClean="0"/>
              <a:t>cel</a:t>
            </a:r>
            <a:r>
              <a:rPr lang="en-US" dirty="0" smtClean="0"/>
              <a:t> shading?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/>
            <a:r>
              <a:rPr lang="en-CA" sz="2000" dirty="0" smtClean="0"/>
              <a:t>Essentially, it is a type of non-photorealistic rendering designed to make computer graphics appear to be hand-drawn. </a:t>
            </a:r>
            <a:r>
              <a:rPr lang="en-CA" sz="2000" dirty="0" err="1" smtClean="0"/>
              <a:t>Cel</a:t>
            </a:r>
            <a:r>
              <a:rPr lang="en-CA" sz="2000" dirty="0" smtClean="0"/>
              <a:t>-shading is often used to mimic the simplistic style and feel of a hand drawn comic book or cartoon. </a:t>
            </a:r>
          </a:p>
          <a:p>
            <a:pPr marL="0" indent="0">
              <a:buNone/>
            </a:pPr>
            <a:endParaRPr lang="en-CA" sz="2000" dirty="0" smtClean="0"/>
          </a:p>
          <a:p>
            <a:pPr marL="0" indent="0"/>
            <a:r>
              <a:rPr lang="en-CA" sz="2000" dirty="0" smtClean="0"/>
              <a:t>The name originates from the clear sheets of acetate, called </a:t>
            </a:r>
            <a:r>
              <a:rPr lang="en-CA" sz="2000" dirty="0" err="1" smtClean="0"/>
              <a:t>cels</a:t>
            </a:r>
            <a:r>
              <a:rPr lang="en-CA" sz="2000" dirty="0" smtClean="0"/>
              <a:t>, which are painted on for use in traditional 2D animation.</a:t>
            </a:r>
          </a:p>
          <a:p>
            <a:pPr marL="0" indent="0">
              <a:buNone/>
            </a:pPr>
            <a:endParaRPr lang="en-CA" sz="2000" dirty="0" smtClean="0"/>
          </a:p>
          <a:p>
            <a:pPr marL="0" indent="0"/>
            <a:r>
              <a:rPr lang="en-CA" sz="2000" dirty="0" smtClean="0"/>
              <a:t>The style is more typically seen in cartoons, but a recent trend has </a:t>
            </a:r>
            <a:r>
              <a:rPr lang="en-CA" sz="2000" dirty="0" err="1" smtClean="0"/>
              <a:t>cel</a:t>
            </a:r>
            <a:r>
              <a:rPr lang="en-CA" sz="2000" dirty="0" smtClean="0"/>
              <a:t>-shading used more and more in recent video games and graphic applications.</a:t>
            </a:r>
          </a:p>
          <a:p>
            <a:pPr marL="0" indent="0"/>
            <a:endParaRPr lang="en-CA" sz="2000" dirty="0" smtClean="0"/>
          </a:p>
          <a:p>
            <a:pPr marL="0" indent="0"/>
            <a:r>
              <a:rPr lang="en-CA" sz="2000" dirty="0" smtClean="0"/>
              <a:t>Can also be referred to as </a:t>
            </a:r>
            <a:r>
              <a:rPr lang="en-CA" sz="2000" dirty="0" err="1" smtClean="0"/>
              <a:t>Toon</a:t>
            </a:r>
            <a:r>
              <a:rPr lang="en-CA" sz="2000" dirty="0" smtClean="0"/>
              <a:t>-shading</a:t>
            </a:r>
          </a:p>
          <a:p>
            <a:pPr marL="0" indent="0">
              <a:buNone/>
            </a:pPr>
            <a:endParaRPr lang="en-US" sz="2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System Requirements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Use of non-photorealistic shading means system processing is kept to a minimum</a:t>
            </a:r>
          </a:p>
          <a:p>
            <a:r>
              <a:rPr lang="en-CA" dirty="0" smtClean="0"/>
              <a:t>OpenGL 2.0 and GLSL 1.2</a:t>
            </a:r>
          </a:p>
          <a:p>
            <a:endParaRPr lang="en-CA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Normal </a:t>
            </a:r>
            <a:r>
              <a:rPr lang="en-US" dirty="0" err="1" smtClean="0"/>
              <a:t>vs</a:t>
            </a:r>
            <a:r>
              <a:rPr lang="en-US" dirty="0" smtClean="0"/>
              <a:t> </a:t>
            </a:r>
            <a:r>
              <a:rPr lang="en-US" dirty="0" err="1" smtClean="0"/>
              <a:t>Cel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Shading Comparison</a:t>
            </a:r>
            <a:endParaRPr lang="en-US" dirty="0"/>
          </a:p>
        </p:txBody>
      </p:sp>
      <p:pic>
        <p:nvPicPr>
          <p:cNvPr id="10" name="Content Placeholder 9" descr="Toon-shader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457200" y="685800"/>
            <a:ext cx="4419600" cy="3399692"/>
          </a:xfrm>
        </p:spPr>
      </p:pic>
      <p:sp>
        <p:nvSpPr>
          <p:cNvPr id="9" name="Content Placeholder 8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 smtClean="0"/>
              <a:t>Seen here is a representation of </a:t>
            </a:r>
            <a:r>
              <a:rPr lang="en-US" sz="2000" dirty="0" err="1" smtClean="0"/>
              <a:t>Tintin’s</a:t>
            </a:r>
            <a:r>
              <a:rPr lang="en-US" sz="2000" dirty="0" smtClean="0"/>
              <a:t> Space exploring suit pictured in both cell shading and your everyday normal 3d </a:t>
            </a:r>
            <a:r>
              <a:rPr lang="en-US" sz="2000" dirty="0" err="1" smtClean="0"/>
              <a:t>shader</a:t>
            </a:r>
            <a:r>
              <a:rPr lang="en-US" sz="2000" dirty="0" smtClean="0"/>
              <a:t>.</a:t>
            </a:r>
            <a:endParaRPr lang="en-US" sz="2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83120_full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57200" y="1905000"/>
            <a:ext cx="4775200" cy="3581400"/>
          </a:xfrm>
          <a:prstGeom prst="rect">
            <a:avLst/>
          </a:prstGeom>
        </p:spPr>
      </p:pic>
      <p:pic>
        <p:nvPicPr>
          <p:cNvPr id="6" name="Picture 5" descr="cel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57200" y="457200"/>
            <a:ext cx="3053033" cy="2300288"/>
          </a:xfrm>
          <a:prstGeom prst="rect">
            <a:avLst/>
          </a:prstGeom>
        </p:spPr>
      </p:pic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</a:t>
            </a:r>
            <a:endParaRPr lang="en-US" dirty="0"/>
          </a:p>
        </p:txBody>
      </p:sp>
      <p:pic>
        <p:nvPicPr>
          <p:cNvPr id="7" name="Picture 6" descr="3dcell11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124200" y="457200"/>
            <a:ext cx="3124200" cy="2343150"/>
          </a:xfrm>
          <a:prstGeom prst="rect">
            <a:avLst/>
          </a:prstGeom>
        </p:spPr>
      </p:pic>
      <p:pic>
        <p:nvPicPr>
          <p:cNvPr id="9" name="Picture 8" descr="190171-1040478200200212219_large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5181600" y="2286000"/>
            <a:ext cx="2857500" cy="3209925"/>
          </a:xfrm>
          <a:prstGeom prst="rect">
            <a:avLst/>
          </a:prstGeom>
        </p:spPr>
      </p:pic>
      <p:pic>
        <p:nvPicPr>
          <p:cNvPr id="10" name="Picture 9" descr="RealTimeCellShading.pn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6248400" y="609600"/>
            <a:ext cx="2436945" cy="16002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Basics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803648"/>
          </a:xfrm>
        </p:spPr>
        <p:txBody>
          <a:bodyPr>
            <a:normAutofit/>
          </a:bodyPr>
          <a:lstStyle/>
          <a:p>
            <a:r>
              <a:rPr lang="en-US" sz="1800" dirty="0" smtClean="0"/>
              <a:t>The cosine of the face’s normal is used to determine the brightness level.  Closest to direction of light gets brighter tones.</a:t>
            </a:r>
            <a:br>
              <a:rPr lang="en-US" sz="1800" dirty="0" smtClean="0"/>
            </a:br>
            <a:r>
              <a:rPr lang="en-US" sz="1800" dirty="0" err="1" smtClean="0">
                <a:solidFill>
                  <a:schemeClr val="accent3">
                    <a:lumMod val="75000"/>
                  </a:schemeClr>
                </a:solidFill>
              </a:rPr>
              <a:t>cos</a:t>
            </a:r>
            <a:r>
              <a:rPr lang="en-US" sz="1800" dirty="0" smtClean="0">
                <a:solidFill>
                  <a:schemeClr val="accent3">
                    <a:lumMod val="75000"/>
                  </a:schemeClr>
                </a:solidFill>
              </a:rPr>
              <a:t>(</a:t>
            </a:r>
            <a:r>
              <a:rPr lang="en-US" sz="1800" dirty="0" err="1" smtClean="0">
                <a:solidFill>
                  <a:schemeClr val="accent3">
                    <a:lumMod val="75000"/>
                  </a:schemeClr>
                </a:solidFill>
              </a:rPr>
              <a:t>lightDir,normal</a:t>
            </a:r>
            <a:r>
              <a:rPr lang="en-US" sz="1800" dirty="0" smtClean="0">
                <a:solidFill>
                  <a:schemeClr val="accent3">
                    <a:lumMod val="75000"/>
                  </a:schemeClr>
                </a:solidFill>
              </a:rPr>
              <a:t>) = dot(</a:t>
            </a:r>
            <a:r>
              <a:rPr lang="en-US" sz="1800" dirty="0" err="1" smtClean="0">
                <a:solidFill>
                  <a:schemeClr val="accent3">
                    <a:lumMod val="75000"/>
                  </a:schemeClr>
                </a:solidFill>
              </a:rPr>
              <a:t>lightDir</a:t>
            </a:r>
            <a:r>
              <a:rPr lang="en-US" sz="1800" dirty="0" smtClean="0">
                <a:solidFill>
                  <a:schemeClr val="accent3">
                    <a:lumMod val="75000"/>
                  </a:schemeClr>
                </a:solidFill>
              </a:rPr>
              <a:t> , normal) / </a:t>
            </a:r>
            <a:br>
              <a:rPr lang="en-US" sz="1800" dirty="0" smtClean="0">
                <a:solidFill>
                  <a:schemeClr val="accent3">
                    <a:lumMod val="75000"/>
                  </a:schemeClr>
                </a:solidFill>
              </a:rPr>
            </a:br>
            <a:r>
              <a:rPr lang="en-US" sz="1800" dirty="0" smtClean="0">
                <a:solidFill>
                  <a:schemeClr val="accent3">
                    <a:lumMod val="75000"/>
                  </a:schemeClr>
                </a:solidFill>
              </a:rPr>
              <a:t>			   ( |</a:t>
            </a:r>
            <a:r>
              <a:rPr lang="en-US" sz="1800" dirty="0" err="1" smtClean="0">
                <a:solidFill>
                  <a:schemeClr val="accent3">
                    <a:lumMod val="75000"/>
                  </a:schemeClr>
                </a:solidFill>
              </a:rPr>
              <a:t>lightDir</a:t>
            </a:r>
            <a:r>
              <a:rPr lang="en-US" sz="1800" dirty="0" smtClean="0">
                <a:solidFill>
                  <a:schemeClr val="accent3">
                    <a:lumMod val="75000"/>
                  </a:schemeClr>
                </a:solidFill>
              </a:rPr>
              <a:t>| * |normal| )</a:t>
            </a:r>
          </a:p>
          <a:p>
            <a:pPr lvl="1"/>
            <a:r>
              <a:rPr lang="en-US" sz="1800" dirty="0" smtClean="0"/>
              <a:t>If both light dir and normal are normalized, above is simplified to :</a:t>
            </a:r>
            <a:br>
              <a:rPr lang="en-US" sz="1800" dirty="0" smtClean="0"/>
            </a:br>
            <a:r>
              <a:rPr lang="en-US" sz="1800" dirty="0" err="1" smtClean="0">
                <a:solidFill>
                  <a:schemeClr val="accent3">
                    <a:lumMod val="75000"/>
                  </a:schemeClr>
                </a:solidFill>
              </a:rPr>
              <a:t>cos</a:t>
            </a:r>
            <a:r>
              <a:rPr lang="en-US" sz="1800" dirty="0" smtClean="0">
                <a:solidFill>
                  <a:schemeClr val="accent3">
                    <a:lumMod val="75000"/>
                  </a:schemeClr>
                </a:solidFill>
              </a:rPr>
              <a:t>(</a:t>
            </a:r>
            <a:r>
              <a:rPr lang="en-US" sz="1800" dirty="0" err="1" smtClean="0">
                <a:solidFill>
                  <a:schemeClr val="accent3">
                    <a:lumMod val="75000"/>
                  </a:schemeClr>
                </a:solidFill>
              </a:rPr>
              <a:t>lightDir,normal</a:t>
            </a:r>
            <a:r>
              <a:rPr lang="en-US" sz="1800" dirty="0" smtClean="0">
                <a:solidFill>
                  <a:schemeClr val="accent3">
                    <a:lumMod val="75000"/>
                  </a:schemeClr>
                </a:solidFill>
              </a:rPr>
              <a:t>) = dot(</a:t>
            </a:r>
            <a:r>
              <a:rPr lang="en-US" sz="1800" dirty="0" err="1" smtClean="0">
                <a:solidFill>
                  <a:schemeClr val="accent3">
                    <a:lumMod val="75000"/>
                  </a:schemeClr>
                </a:solidFill>
              </a:rPr>
              <a:t>lightDir</a:t>
            </a:r>
            <a:r>
              <a:rPr lang="en-US" sz="1800" dirty="0" smtClean="0">
                <a:solidFill>
                  <a:schemeClr val="accent3">
                    <a:lumMod val="75000"/>
                  </a:schemeClr>
                </a:solidFill>
              </a:rPr>
              <a:t>, normal)</a:t>
            </a:r>
          </a:p>
          <a:p>
            <a:r>
              <a:rPr lang="en-US" sz="1800" dirty="0" smtClean="0"/>
              <a:t>If given a OpenGL variable for the lights position instead of the uniform </a:t>
            </a:r>
            <a:r>
              <a:rPr lang="en-US" sz="1800" dirty="0" err="1" smtClean="0"/>
              <a:t>lightDir</a:t>
            </a:r>
            <a:r>
              <a:rPr lang="en-US" sz="1800" dirty="0" smtClean="0"/>
              <a:t>, we normalize it before using it in the dot product that forms intensity values.  So our vertex </a:t>
            </a:r>
            <a:r>
              <a:rPr lang="en-US" sz="1800" dirty="0" err="1" smtClean="0"/>
              <a:t>shader</a:t>
            </a:r>
            <a:r>
              <a:rPr lang="en-US" sz="1800" dirty="0" smtClean="0"/>
              <a:t> </a:t>
            </a:r>
            <a:r>
              <a:rPr lang="en-US" sz="1800" dirty="0" err="1" smtClean="0"/>
              <a:t>whould</a:t>
            </a:r>
            <a:r>
              <a:rPr lang="en-US" sz="1800" dirty="0" smtClean="0"/>
              <a:t> look like this:</a:t>
            </a:r>
          </a:p>
          <a:p>
            <a:pPr lvl="1"/>
            <a:r>
              <a:rPr lang="en-US" sz="1800" dirty="0" smtClean="0">
                <a:solidFill>
                  <a:schemeClr val="accent3">
                    <a:lumMod val="75000"/>
                  </a:schemeClr>
                </a:solidFill>
              </a:rPr>
              <a:t>Vec3 </a:t>
            </a:r>
            <a:r>
              <a:rPr lang="en-US" sz="1800" dirty="0" err="1" smtClean="0">
                <a:solidFill>
                  <a:schemeClr val="accent3">
                    <a:lumMod val="75000"/>
                  </a:schemeClr>
                </a:solidFill>
              </a:rPr>
              <a:t>lightDir</a:t>
            </a:r>
            <a:r>
              <a:rPr lang="en-US" sz="1800" dirty="0" smtClean="0">
                <a:solidFill>
                  <a:schemeClr val="accent3">
                    <a:lumMod val="75000"/>
                  </a:schemeClr>
                </a:solidFill>
              </a:rPr>
              <a:t> = normalize(vec3(</a:t>
            </a:r>
            <a:r>
              <a:rPr lang="en-US" sz="1800" dirty="0" err="1" smtClean="0">
                <a:solidFill>
                  <a:schemeClr val="accent3">
                    <a:lumMod val="75000"/>
                  </a:schemeClr>
                </a:solidFill>
              </a:rPr>
              <a:t>gl_LightSource</a:t>
            </a:r>
            <a:r>
              <a:rPr lang="en-US" sz="1800" dirty="0" smtClean="0">
                <a:solidFill>
                  <a:schemeClr val="accent3">
                    <a:lumMod val="75000"/>
                  </a:schemeClr>
                </a:solidFill>
              </a:rPr>
              <a:t>[0].position));</a:t>
            </a:r>
            <a:br>
              <a:rPr lang="en-US" sz="1800" dirty="0" smtClean="0">
                <a:solidFill>
                  <a:schemeClr val="accent3">
                    <a:lumMod val="75000"/>
                  </a:schemeClr>
                </a:solidFill>
              </a:rPr>
            </a:br>
            <a:r>
              <a:rPr lang="en-US" sz="1800" dirty="0" smtClean="0">
                <a:solidFill>
                  <a:schemeClr val="accent3">
                    <a:lumMod val="75000"/>
                  </a:schemeClr>
                </a:solidFill>
              </a:rPr>
              <a:t>intensity = dot(</a:t>
            </a:r>
            <a:r>
              <a:rPr lang="en-US" sz="1800" dirty="0" err="1" smtClean="0">
                <a:solidFill>
                  <a:schemeClr val="accent3">
                    <a:lumMod val="75000"/>
                  </a:schemeClr>
                </a:solidFill>
              </a:rPr>
              <a:t>lightDir</a:t>
            </a:r>
            <a:r>
              <a:rPr lang="en-US" sz="1800" dirty="0" smtClean="0">
                <a:solidFill>
                  <a:schemeClr val="accent3">
                    <a:lumMod val="75000"/>
                  </a:schemeClr>
                </a:solidFill>
              </a:rPr>
              <a:t>, </a:t>
            </a:r>
            <a:r>
              <a:rPr lang="en-US" sz="1800" dirty="0" err="1" smtClean="0">
                <a:solidFill>
                  <a:schemeClr val="accent3">
                    <a:lumMod val="75000"/>
                  </a:schemeClr>
                </a:solidFill>
              </a:rPr>
              <a:t>gl_Normal</a:t>
            </a:r>
            <a:r>
              <a:rPr lang="en-US" sz="1800" dirty="0" smtClean="0">
                <a:solidFill>
                  <a:schemeClr val="accent3">
                    <a:lumMod val="75000"/>
                  </a:schemeClr>
                </a:solidFill>
              </a:rPr>
              <a:t>);</a:t>
            </a:r>
            <a:br>
              <a:rPr lang="en-US" sz="1800" dirty="0" smtClean="0">
                <a:solidFill>
                  <a:schemeClr val="accent3">
                    <a:lumMod val="75000"/>
                  </a:schemeClr>
                </a:solidFill>
              </a:rPr>
            </a:br>
            <a:r>
              <a:rPr lang="en-US" sz="1800" dirty="0" err="1" smtClean="0">
                <a:solidFill>
                  <a:schemeClr val="accent3">
                    <a:lumMod val="75000"/>
                  </a:schemeClr>
                </a:solidFill>
              </a:rPr>
              <a:t>gl_Position</a:t>
            </a:r>
            <a:r>
              <a:rPr lang="en-US" sz="1800" dirty="0" smtClean="0">
                <a:solidFill>
                  <a:schemeClr val="accent3">
                    <a:lumMod val="75000"/>
                  </a:schemeClr>
                </a:solidFill>
              </a:rPr>
              <a:t> = </a:t>
            </a:r>
            <a:r>
              <a:rPr lang="en-US" sz="1800" dirty="0" err="1" smtClean="0">
                <a:solidFill>
                  <a:schemeClr val="accent3">
                    <a:lumMod val="75000"/>
                  </a:schemeClr>
                </a:solidFill>
              </a:rPr>
              <a:t>ftransform</a:t>
            </a:r>
            <a:r>
              <a:rPr lang="en-US" sz="1800" dirty="0" smtClean="0">
                <a:solidFill>
                  <a:schemeClr val="accent3">
                    <a:lumMod val="75000"/>
                  </a:schemeClr>
                </a:solidFill>
              </a:rPr>
              <a:t>();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Basics pt2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2000" dirty="0" smtClean="0"/>
              <a:t>Because the intensity is set up as a varying variable used by both vertex and fragment </a:t>
            </a:r>
            <a:r>
              <a:rPr lang="en-US" sz="2000" dirty="0" err="1" smtClean="0"/>
              <a:t>shaders</a:t>
            </a:r>
            <a:r>
              <a:rPr lang="en-US" sz="2000" dirty="0" smtClean="0"/>
              <a:t>, we must first write it in the vertex </a:t>
            </a:r>
            <a:r>
              <a:rPr lang="en-US" sz="2000" dirty="0" err="1" smtClean="0"/>
              <a:t>shader</a:t>
            </a:r>
            <a:r>
              <a:rPr lang="en-US" sz="2000" dirty="0" smtClean="0"/>
              <a:t> so that the fragment </a:t>
            </a:r>
            <a:r>
              <a:rPr lang="en-US" sz="2000" dirty="0" err="1" smtClean="0"/>
              <a:t>shader</a:t>
            </a:r>
            <a:r>
              <a:rPr lang="en-US" sz="2000" dirty="0" smtClean="0"/>
              <a:t> can use it.  The fragment </a:t>
            </a:r>
            <a:r>
              <a:rPr lang="en-US" sz="2000" dirty="0" err="1" smtClean="0"/>
              <a:t>shader</a:t>
            </a:r>
            <a:r>
              <a:rPr lang="en-US" sz="2000" dirty="0" smtClean="0"/>
              <a:t> would then follow a similar form to this:</a:t>
            </a:r>
          </a:p>
          <a:p>
            <a:pPr lvl="1"/>
            <a:r>
              <a:rPr lang="en-US" sz="2000" dirty="0" smtClean="0">
                <a:solidFill>
                  <a:schemeClr val="accent3">
                    <a:lumMod val="75000"/>
                  </a:schemeClr>
                </a:solidFill>
              </a:rPr>
              <a:t>vec4 color;</a:t>
            </a:r>
            <a:br>
              <a:rPr lang="en-US" sz="2000" dirty="0" smtClean="0">
                <a:solidFill>
                  <a:schemeClr val="accent3">
                    <a:lumMod val="75000"/>
                  </a:schemeClr>
                </a:solidFill>
              </a:rPr>
            </a:br>
            <a:r>
              <a:rPr lang="en-US" sz="2000" dirty="0" smtClean="0">
                <a:solidFill>
                  <a:schemeClr val="accent3">
                    <a:lumMod val="75000"/>
                  </a:schemeClr>
                </a:solidFill>
              </a:rPr>
              <a:t>if ( intensity &gt; 0.95 )</a:t>
            </a:r>
            <a:br>
              <a:rPr lang="en-US" sz="2000" dirty="0" smtClean="0">
                <a:solidFill>
                  <a:schemeClr val="accent3">
                    <a:lumMod val="75000"/>
                  </a:schemeClr>
                </a:solidFill>
              </a:rPr>
            </a:br>
            <a:r>
              <a:rPr lang="en-US" sz="2000" dirty="0" smtClean="0">
                <a:solidFill>
                  <a:schemeClr val="accent3">
                    <a:lumMod val="75000"/>
                  </a:schemeClr>
                </a:solidFill>
              </a:rPr>
              <a:t>	color = vec4( 1.0, 0.5, 0.5, 1.0 );</a:t>
            </a:r>
            <a:br>
              <a:rPr lang="en-US" sz="2000" dirty="0" smtClean="0">
                <a:solidFill>
                  <a:schemeClr val="accent3">
                    <a:lumMod val="75000"/>
                  </a:schemeClr>
                </a:solidFill>
              </a:rPr>
            </a:br>
            <a:r>
              <a:rPr lang="en-US" sz="2000" dirty="0" smtClean="0">
                <a:solidFill>
                  <a:schemeClr val="accent3">
                    <a:lumMod val="75000"/>
                  </a:schemeClr>
                </a:solidFill>
              </a:rPr>
              <a:t>else if ( intensity &gt; 0.5 )</a:t>
            </a:r>
            <a:br>
              <a:rPr lang="en-US" sz="2000" dirty="0" smtClean="0">
                <a:solidFill>
                  <a:schemeClr val="accent3">
                    <a:lumMod val="75000"/>
                  </a:schemeClr>
                </a:solidFill>
              </a:rPr>
            </a:br>
            <a:r>
              <a:rPr lang="en-US" sz="2000" dirty="0" smtClean="0">
                <a:solidFill>
                  <a:schemeClr val="accent3">
                    <a:lumMod val="75000"/>
                  </a:schemeClr>
                </a:solidFill>
              </a:rPr>
              <a:t>	color = vec4( 0.6, 0.3, 0.3, 1.0 );</a:t>
            </a:r>
            <a:br>
              <a:rPr lang="en-US" sz="2000" dirty="0" smtClean="0">
                <a:solidFill>
                  <a:schemeClr val="accent3">
                    <a:lumMod val="75000"/>
                  </a:schemeClr>
                </a:solidFill>
              </a:rPr>
            </a:br>
            <a:r>
              <a:rPr lang="en-US" sz="2000" dirty="0" smtClean="0">
                <a:solidFill>
                  <a:schemeClr val="accent3">
                    <a:lumMod val="75000"/>
                  </a:schemeClr>
                </a:solidFill>
              </a:rPr>
              <a:t>else if ( intensity &gt; 0.25 )</a:t>
            </a:r>
            <a:br>
              <a:rPr lang="en-US" sz="2000" dirty="0" smtClean="0">
                <a:solidFill>
                  <a:schemeClr val="accent3">
                    <a:lumMod val="75000"/>
                  </a:schemeClr>
                </a:solidFill>
              </a:rPr>
            </a:br>
            <a:r>
              <a:rPr lang="en-US" sz="2000" dirty="0" smtClean="0">
                <a:solidFill>
                  <a:schemeClr val="accent3">
                    <a:lumMod val="75000"/>
                  </a:schemeClr>
                </a:solidFill>
              </a:rPr>
              <a:t>	color = vec4( 0.4, 0.2, 0.2, 1.0 );</a:t>
            </a:r>
            <a:br>
              <a:rPr lang="en-US" sz="2000" dirty="0" smtClean="0">
                <a:solidFill>
                  <a:schemeClr val="accent3">
                    <a:lumMod val="75000"/>
                  </a:schemeClr>
                </a:solidFill>
              </a:rPr>
            </a:br>
            <a:r>
              <a:rPr lang="en-US" sz="2000" dirty="0" smtClean="0">
                <a:solidFill>
                  <a:schemeClr val="accent3">
                    <a:lumMod val="75000"/>
                  </a:schemeClr>
                </a:solidFill>
              </a:rPr>
              <a:t>else</a:t>
            </a:r>
            <a:br>
              <a:rPr lang="en-US" sz="2000" dirty="0" smtClean="0">
                <a:solidFill>
                  <a:schemeClr val="accent3">
                    <a:lumMod val="75000"/>
                  </a:schemeClr>
                </a:solidFill>
              </a:rPr>
            </a:br>
            <a:r>
              <a:rPr lang="en-US" sz="2000" dirty="0" smtClean="0">
                <a:solidFill>
                  <a:schemeClr val="accent3">
                    <a:lumMod val="75000"/>
                  </a:schemeClr>
                </a:solidFill>
              </a:rPr>
              <a:t>	color = vec4( 0.2, 0.1, 0.1, 1.0 );</a:t>
            </a:r>
            <a:br>
              <a:rPr lang="en-US" sz="2000" dirty="0" smtClean="0">
                <a:solidFill>
                  <a:schemeClr val="accent3">
                    <a:lumMod val="75000"/>
                  </a:schemeClr>
                </a:solidFill>
              </a:rPr>
            </a:br>
            <a:r>
              <a:rPr lang="en-US" sz="2000" dirty="0" err="1" smtClean="0">
                <a:solidFill>
                  <a:schemeClr val="accent3">
                    <a:lumMod val="75000"/>
                  </a:schemeClr>
                </a:solidFill>
              </a:rPr>
              <a:t>gl_FragColor</a:t>
            </a:r>
            <a:r>
              <a:rPr lang="en-US" sz="2000" dirty="0" smtClean="0">
                <a:solidFill>
                  <a:schemeClr val="accent3">
                    <a:lumMod val="75000"/>
                  </a:schemeClr>
                </a:solidFill>
              </a:rPr>
              <a:t> = color;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Per Vertex </a:t>
            </a:r>
            <a:br>
              <a:rPr lang="en-US" dirty="0" smtClean="0"/>
            </a:br>
            <a:r>
              <a:rPr lang="en-US" dirty="0" smtClean="0"/>
              <a:t>Normalization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533400"/>
            <a:ext cx="4038600" cy="4876800"/>
          </a:xfrm>
        </p:spPr>
        <p:txBody>
          <a:bodyPr>
            <a:noAutofit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buNone/>
              <a:tabLst>
                <a:tab pos="347663" algn="l"/>
                <a:tab pos="682625" algn="l"/>
              </a:tabLst>
            </a:pPr>
            <a:r>
              <a:rPr lang="en-US" sz="1400" dirty="0" smtClean="0">
                <a:solidFill>
                  <a:schemeClr val="accent3">
                    <a:lumMod val="75000"/>
                  </a:schemeClr>
                </a:solidFill>
              </a:rPr>
              <a:t>uniform vec3 </a:t>
            </a:r>
            <a:r>
              <a:rPr lang="en-US" sz="1400" dirty="0" err="1" smtClean="0">
                <a:solidFill>
                  <a:schemeClr val="accent3">
                    <a:lumMod val="75000"/>
                  </a:schemeClr>
                </a:solidFill>
              </a:rPr>
              <a:t>lightDir</a:t>
            </a:r>
            <a:r>
              <a:rPr lang="en-US" sz="1400" dirty="0" smtClean="0">
                <a:solidFill>
                  <a:schemeClr val="accent3">
                    <a:lumMod val="75000"/>
                  </a:schemeClr>
                </a:solidFill>
              </a:rPr>
              <a:t>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  <a:tabLst>
                <a:tab pos="347663" algn="l"/>
                <a:tab pos="682625" algn="l"/>
              </a:tabLst>
            </a:pPr>
            <a:r>
              <a:rPr lang="en-US" sz="1400" dirty="0" smtClean="0">
                <a:solidFill>
                  <a:schemeClr val="accent3">
                    <a:lumMod val="75000"/>
                  </a:schemeClr>
                </a:solidFill>
              </a:rPr>
              <a:t>varying vec3 intensity; 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  <a:tabLst>
                <a:tab pos="347663" algn="l"/>
                <a:tab pos="682625" algn="l"/>
              </a:tabLst>
            </a:pPr>
            <a:r>
              <a:rPr lang="en-US" sz="1400" dirty="0" smtClean="0">
                <a:solidFill>
                  <a:schemeClr val="accent3">
                    <a:lumMod val="75000"/>
                  </a:schemeClr>
                </a:solidFill>
              </a:rPr>
              <a:t>void main(){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  <a:tabLst>
                <a:tab pos="347663" algn="l"/>
                <a:tab pos="682625" algn="l"/>
              </a:tabLst>
            </a:pPr>
            <a:r>
              <a:rPr lang="en-US" sz="1400" dirty="0" smtClean="0">
                <a:solidFill>
                  <a:schemeClr val="accent3">
                    <a:lumMod val="75000"/>
                  </a:schemeClr>
                </a:solidFill>
              </a:rPr>
              <a:t>	float intensity; </a:t>
            </a:r>
            <a:br>
              <a:rPr lang="en-US" sz="1400" dirty="0" smtClean="0">
                <a:solidFill>
                  <a:schemeClr val="accent3">
                    <a:lumMod val="75000"/>
                  </a:schemeClr>
                </a:solidFill>
              </a:rPr>
            </a:br>
            <a:r>
              <a:rPr lang="en-US" sz="1400" dirty="0" smtClean="0">
                <a:solidFill>
                  <a:schemeClr val="accent3">
                    <a:lumMod val="75000"/>
                  </a:schemeClr>
                </a:solidFill>
              </a:rPr>
              <a:t>	vec4 color;</a:t>
            </a:r>
            <a:br>
              <a:rPr lang="en-US" sz="1400" dirty="0" smtClean="0">
                <a:solidFill>
                  <a:schemeClr val="accent3">
                    <a:lumMod val="75000"/>
                  </a:schemeClr>
                </a:solidFill>
              </a:rPr>
            </a:br>
            <a:r>
              <a:rPr lang="en-US" sz="1400" dirty="0" smtClean="0">
                <a:solidFill>
                  <a:schemeClr val="accent3">
                    <a:lumMod val="75000"/>
                  </a:schemeClr>
                </a:solidFill>
              </a:rPr>
              <a:t>	intensity = dot(</a:t>
            </a:r>
            <a:r>
              <a:rPr lang="en-US" sz="1400" dirty="0" err="1" smtClean="0">
                <a:solidFill>
                  <a:schemeClr val="accent3">
                    <a:lumMod val="75000"/>
                  </a:schemeClr>
                </a:solidFill>
              </a:rPr>
              <a:t>lightDir</a:t>
            </a:r>
            <a:r>
              <a:rPr lang="en-US" sz="1400" dirty="0" smtClean="0">
                <a:solidFill>
                  <a:schemeClr val="accent3">
                    <a:lumMod val="75000"/>
                  </a:schemeClr>
                </a:solidFill>
              </a:rPr>
              <a:t>, </a:t>
            </a:r>
            <a:r>
              <a:rPr lang="en-US" sz="1400" dirty="0" err="1" smtClean="0">
                <a:solidFill>
                  <a:schemeClr val="accent3">
                    <a:lumMod val="75000"/>
                  </a:schemeClr>
                </a:solidFill>
              </a:rPr>
              <a:t>gl_Normal</a:t>
            </a:r>
            <a:r>
              <a:rPr lang="en-US" sz="1400" dirty="0" smtClean="0">
                <a:solidFill>
                  <a:schemeClr val="accent3">
                    <a:lumMod val="75000"/>
                  </a:schemeClr>
                </a:solidFill>
              </a:rPr>
              <a:t>); </a:t>
            </a:r>
            <a:br>
              <a:rPr lang="en-US" sz="1400" dirty="0" smtClean="0">
                <a:solidFill>
                  <a:schemeClr val="accent3">
                    <a:lumMod val="75000"/>
                  </a:schemeClr>
                </a:solidFill>
              </a:rPr>
            </a:br>
            <a:r>
              <a:rPr lang="en-US" sz="1400" dirty="0" smtClean="0">
                <a:solidFill>
                  <a:schemeClr val="accent3">
                    <a:lumMod val="75000"/>
                  </a:schemeClr>
                </a:solidFill>
              </a:rPr>
              <a:t/>
            </a:r>
            <a:br>
              <a:rPr lang="en-US" sz="1400" dirty="0" smtClean="0">
                <a:solidFill>
                  <a:schemeClr val="accent3">
                    <a:lumMod val="75000"/>
                  </a:schemeClr>
                </a:solidFill>
              </a:rPr>
            </a:br>
            <a:r>
              <a:rPr lang="en-US" sz="1400" dirty="0" smtClean="0">
                <a:solidFill>
                  <a:schemeClr val="accent3">
                    <a:lumMod val="75000"/>
                  </a:schemeClr>
                </a:solidFill>
              </a:rPr>
              <a:t>	if (intensity &gt; 0.95) </a:t>
            </a:r>
            <a:br>
              <a:rPr lang="en-US" sz="1400" dirty="0" smtClean="0">
                <a:solidFill>
                  <a:schemeClr val="accent3">
                    <a:lumMod val="75000"/>
                  </a:schemeClr>
                </a:solidFill>
              </a:rPr>
            </a:br>
            <a:r>
              <a:rPr lang="en-US" sz="1400" dirty="0" smtClean="0">
                <a:solidFill>
                  <a:schemeClr val="accent3">
                    <a:lumMod val="75000"/>
                  </a:schemeClr>
                </a:solidFill>
              </a:rPr>
              <a:t>		color = vec4(1.0,0.5,0.5,1.0);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  <a:tabLst>
                <a:tab pos="347663" algn="l"/>
                <a:tab pos="682625" algn="l"/>
              </a:tabLst>
            </a:pPr>
            <a:r>
              <a:rPr lang="en-US" sz="1400" dirty="0" smtClean="0">
                <a:solidFill>
                  <a:schemeClr val="accent3">
                    <a:lumMod val="75000"/>
                  </a:schemeClr>
                </a:solidFill>
              </a:rPr>
              <a:t>	else if (intensity &gt; 0.5)</a:t>
            </a:r>
            <a:br>
              <a:rPr lang="en-US" sz="1400" dirty="0" smtClean="0">
                <a:solidFill>
                  <a:schemeClr val="accent3">
                    <a:lumMod val="75000"/>
                  </a:schemeClr>
                </a:solidFill>
              </a:rPr>
            </a:br>
            <a:r>
              <a:rPr lang="en-US" sz="1400" dirty="0" smtClean="0">
                <a:solidFill>
                  <a:schemeClr val="accent3">
                    <a:lumMod val="75000"/>
                  </a:schemeClr>
                </a:solidFill>
              </a:rPr>
              <a:t>		color = vec4(0.6,0.3,0.3,1.0);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  <a:tabLst>
                <a:tab pos="347663" algn="l"/>
                <a:tab pos="682625" algn="l"/>
              </a:tabLst>
            </a:pPr>
            <a:r>
              <a:rPr lang="en-US" sz="1400" dirty="0" smtClean="0">
                <a:solidFill>
                  <a:schemeClr val="accent3">
                    <a:lumMod val="75000"/>
                  </a:schemeClr>
                </a:solidFill>
              </a:rPr>
              <a:t>	else if (intensity &gt; 0.25)</a:t>
            </a:r>
            <a:br>
              <a:rPr lang="en-US" sz="1400" dirty="0" smtClean="0">
                <a:solidFill>
                  <a:schemeClr val="accent3">
                    <a:lumMod val="75000"/>
                  </a:schemeClr>
                </a:solidFill>
              </a:rPr>
            </a:br>
            <a:r>
              <a:rPr lang="en-US" sz="1400" dirty="0" smtClean="0">
                <a:solidFill>
                  <a:schemeClr val="accent3">
                    <a:lumMod val="75000"/>
                  </a:schemeClr>
                </a:solidFill>
              </a:rPr>
              <a:t>		color = vec4(0.4,0.2,0.2,1.0);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  <a:tabLst>
                <a:tab pos="347663" algn="l"/>
                <a:tab pos="682625" algn="l"/>
              </a:tabLst>
            </a:pPr>
            <a:r>
              <a:rPr lang="en-US" sz="1400" dirty="0" smtClean="0">
                <a:solidFill>
                  <a:schemeClr val="accent3">
                    <a:lumMod val="75000"/>
                  </a:schemeClr>
                </a:solidFill>
              </a:rPr>
              <a:t>	else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  <a:tabLst>
                <a:tab pos="347663" algn="l"/>
                <a:tab pos="682625" algn="l"/>
              </a:tabLst>
            </a:pPr>
            <a:r>
              <a:rPr lang="en-US" sz="1400" dirty="0" smtClean="0">
                <a:solidFill>
                  <a:schemeClr val="accent3">
                    <a:lumMod val="75000"/>
                  </a:schemeClr>
                </a:solidFill>
              </a:rPr>
              <a:t>		color = vec4(0.2,0.1,0.1,1.0); 	</a:t>
            </a:r>
            <a:r>
              <a:rPr lang="en-US" sz="1400" dirty="0" err="1" smtClean="0">
                <a:solidFill>
                  <a:schemeClr val="accent3">
                    <a:lumMod val="75000"/>
                  </a:schemeClr>
                </a:solidFill>
              </a:rPr>
              <a:t>gl_FragColor</a:t>
            </a:r>
            <a:r>
              <a:rPr lang="en-US" sz="1400" dirty="0" smtClean="0">
                <a:solidFill>
                  <a:schemeClr val="accent3">
                    <a:lumMod val="75000"/>
                  </a:schemeClr>
                </a:solidFill>
              </a:rPr>
              <a:t> = color;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  <a:tabLst>
                <a:tab pos="347663" algn="l"/>
                <a:tab pos="682625" algn="l"/>
              </a:tabLst>
            </a:pPr>
            <a:r>
              <a:rPr lang="en-US" sz="1400" dirty="0" smtClean="0">
                <a:solidFill>
                  <a:schemeClr val="accent3">
                    <a:lumMod val="75000"/>
                  </a:schemeClr>
                </a:solidFill>
              </a:rPr>
              <a:t>}</a:t>
            </a:r>
            <a:endParaRPr lang="en-US" sz="1400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1400" dirty="0" smtClean="0"/>
              <a:t>In this case we compute the face </a:t>
            </a:r>
            <a:r>
              <a:rPr lang="en-US" sz="1400" dirty="0" err="1" smtClean="0"/>
              <a:t>normals</a:t>
            </a:r>
            <a:r>
              <a:rPr lang="en-US" sz="1400" dirty="0" smtClean="0"/>
              <a:t> in the vertex </a:t>
            </a:r>
            <a:r>
              <a:rPr lang="en-US" sz="1400" dirty="0" err="1" smtClean="0"/>
              <a:t>shader</a:t>
            </a:r>
            <a:r>
              <a:rPr lang="en-US" sz="1400" dirty="0" smtClean="0"/>
              <a:t> before passing the values to the fragment </a:t>
            </a:r>
            <a:r>
              <a:rPr lang="en-US" sz="1400" dirty="0" err="1" smtClean="0"/>
              <a:t>shader</a:t>
            </a:r>
            <a:r>
              <a:rPr lang="en-US" sz="1400" dirty="0" smtClean="0"/>
              <a:t>.  It works but results are not optimal.</a:t>
            </a:r>
          </a:p>
          <a:p>
            <a:pPr marL="0" indent="0">
              <a:buNone/>
              <a:tabLst>
                <a:tab pos="347663" algn="l"/>
              </a:tabLst>
            </a:pPr>
            <a:r>
              <a:rPr lang="en-US" sz="1400" dirty="0" smtClean="0">
                <a:solidFill>
                  <a:schemeClr val="accent3">
                    <a:lumMod val="75000"/>
                  </a:schemeClr>
                </a:solidFill>
              </a:rPr>
              <a:t>uniform vec3 </a:t>
            </a:r>
            <a:r>
              <a:rPr lang="en-US" sz="1400" dirty="0" err="1" smtClean="0">
                <a:solidFill>
                  <a:schemeClr val="accent3">
                    <a:lumMod val="75000"/>
                  </a:schemeClr>
                </a:solidFill>
              </a:rPr>
              <a:t>lightDir</a:t>
            </a:r>
            <a:r>
              <a:rPr lang="en-US" sz="1400" dirty="0" smtClean="0">
                <a:solidFill>
                  <a:schemeClr val="accent3">
                    <a:lumMod val="75000"/>
                  </a:schemeClr>
                </a:solidFill>
              </a:rPr>
              <a:t>;</a:t>
            </a:r>
          </a:p>
          <a:p>
            <a:pPr marL="0" indent="0">
              <a:buNone/>
              <a:tabLst>
                <a:tab pos="347663" algn="l"/>
              </a:tabLst>
            </a:pPr>
            <a:r>
              <a:rPr lang="en-US" sz="1400" dirty="0" smtClean="0">
                <a:solidFill>
                  <a:schemeClr val="accent3">
                    <a:lumMod val="75000"/>
                  </a:schemeClr>
                </a:solidFill>
              </a:rPr>
              <a:t>varying float intensity;</a:t>
            </a:r>
          </a:p>
          <a:p>
            <a:pPr marL="0" indent="0">
              <a:buNone/>
              <a:tabLst>
                <a:tab pos="347663" algn="l"/>
              </a:tabLst>
            </a:pPr>
            <a:r>
              <a:rPr lang="en-US" sz="1400" dirty="0" smtClean="0">
                <a:solidFill>
                  <a:schemeClr val="accent3">
                    <a:lumMod val="75000"/>
                  </a:schemeClr>
                </a:solidFill>
              </a:rPr>
              <a:t>void main(){</a:t>
            </a:r>
          </a:p>
          <a:p>
            <a:pPr marL="0" indent="0">
              <a:buNone/>
              <a:tabLst>
                <a:tab pos="347663" algn="l"/>
              </a:tabLst>
            </a:pPr>
            <a:r>
              <a:rPr lang="en-US" sz="1400" dirty="0" smtClean="0">
                <a:solidFill>
                  <a:schemeClr val="accent3">
                    <a:lumMod val="75000"/>
                  </a:schemeClr>
                </a:solidFill>
              </a:rPr>
              <a:t>	intensity = dot(</a:t>
            </a:r>
            <a:r>
              <a:rPr lang="en-US" sz="1400" dirty="0" err="1" smtClean="0">
                <a:solidFill>
                  <a:schemeClr val="accent3">
                    <a:lumMod val="75000"/>
                  </a:schemeClr>
                </a:solidFill>
              </a:rPr>
              <a:t>lightDir</a:t>
            </a:r>
            <a:r>
              <a:rPr lang="en-US" sz="1400" dirty="0" smtClean="0">
                <a:solidFill>
                  <a:schemeClr val="accent3">
                    <a:lumMod val="75000"/>
                  </a:schemeClr>
                </a:solidFill>
              </a:rPr>
              <a:t>, </a:t>
            </a:r>
            <a:r>
              <a:rPr lang="en-US" sz="1400" dirty="0" err="1" smtClean="0">
                <a:solidFill>
                  <a:schemeClr val="accent3">
                    <a:lumMod val="75000"/>
                  </a:schemeClr>
                </a:solidFill>
              </a:rPr>
              <a:t>gl_Normal</a:t>
            </a:r>
            <a:r>
              <a:rPr lang="en-US" sz="1400" dirty="0" smtClean="0">
                <a:solidFill>
                  <a:schemeClr val="accent3">
                    <a:lumMod val="75000"/>
                  </a:schemeClr>
                </a:solidFill>
              </a:rPr>
              <a:t>);</a:t>
            </a:r>
          </a:p>
          <a:p>
            <a:pPr marL="0" indent="0">
              <a:buNone/>
              <a:tabLst>
                <a:tab pos="347663" algn="l"/>
              </a:tabLst>
            </a:pPr>
            <a:r>
              <a:rPr lang="en-US" sz="1400" dirty="0" smtClean="0">
                <a:solidFill>
                  <a:schemeClr val="accent3">
                    <a:lumMod val="75000"/>
                  </a:schemeClr>
                </a:solidFill>
              </a:rPr>
              <a:t>	</a:t>
            </a:r>
            <a:r>
              <a:rPr lang="en-US" sz="1400" dirty="0" err="1" smtClean="0">
                <a:solidFill>
                  <a:schemeClr val="accent3">
                    <a:lumMod val="75000"/>
                  </a:schemeClr>
                </a:solidFill>
              </a:rPr>
              <a:t>gl_Position</a:t>
            </a:r>
            <a:r>
              <a:rPr lang="en-US" sz="1400" dirty="0" smtClean="0">
                <a:solidFill>
                  <a:schemeClr val="accent3">
                    <a:lumMod val="75000"/>
                  </a:schemeClr>
                </a:solidFill>
              </a:rPr>
              <a:t> = </a:t>
            </a:r>
            <a:r>
              <a:rPr lang="en-US" sz="1400" dirty="0" err="1" smtClean="0">
                <a:solidFill>
                  <a:schemeClr val="accent3">
                    <a:lumMod val="75000"/>
                  </a:schemeClr>
                </a:solidFill>
              </a:rPr>
              <a:t>ftransform</a:t>
            </a:r>
            <a:r>
              <a:rPr lang="en-US" sz="1400" dirty="0" smtClean="0">
                <a:solidFill>
                  <a:schemeClr val="accent3">
                    <a:lumMod val="75000"/>
                  </a:schemeClr>
                </a:solidFill>
              </a:rPr>
              <a:t>();</a:t>
            </a:r>
          </a:p>
          <a:p>
            <a:pPr marL="0" indent="0">
              <a:buNone/>
              <a:tabLst>
                <a:tab pos="347663" algn="l"/>
              </a:tabLst>
            </a:pPr>
            <a:r>
              <a:rPr lang="en-US" sz="1400" dirty="0" smtClean="0">
                <a:solidFill>
                  <a:schemeClr val="accent3">
                    <a:lumMod val="75000"/>
                  </a:schemeClr>
                </a:solidFill>
              </a:rPr>
              <a:t>}</a:t>
            </a:r>
            <a:endParaRPr lang="en-US" sz="1400" dirty="0">
              <a:solidFill>
                <a:schemeClr val="accent3">
                  <a:lumMod val="75000"/>
                </a:schemeClr>
              </a:solidFill>
            </a:endParaRPr>
          </a:p>
        </p:txBody>
      </p:sp>
      <p:pic>
        <p:nvPicPr>
          <p:cNvPr id="7" name="Picture 6" descr="toonv-300x208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953000" y="3352800"/>
            <a:ext cx="3505200" cy="2430272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toonf-300x190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876800" y="3540760"/>
            <a:ext cx="3581400" cy="226822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Per Fragment </a:t>
            </a:r>
            <a:br>
              <a:rPr lang="en-US" dirty="0" smtClean="0"/>
            </a:br>
            <a:r>
              <a:rPr lang="en-US" dirty="0" smtClean="0"/>
              <a:t>Normalization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457200"/>
            <a:ext cx="4495800" cy="4525963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  <a:tabLst>
                <a:tab pos="347663" algn="l"/>
                <a:tab pos="682625" algn="l"/>
              </a:tabLst>
            </a:pPr>
            <a:r>
              <a:rPr lang="en-US" sz="1400" dirty="0" smtClean="0">
                <a:solidFill>
                  <a:schemeClr val="accent3">
                    <a:lumMod val="75000"/>
                  </a:schemeClr>
                </a:solidFill>
              </a:rPr>
              <a:t>uniform vec3 </a:t>
            </a:r>
            <a:r>
              <a:rPr lang="en-US" sz="1400" dirty="0" err="1" smtClean="0">
                <a:solidFill>
                  <a:schemeClr val="accent3">
                    <a:lumMod val="75000"/>
                  </a:schemeClr>
                </a:solidFill>
              </a:rPr>
              <a:t>lightDir</a:t>
            </a:r>
            <a:r>
              <a:rPr lang="en-US" sz="1400" dirty="0" smtClean="0">
                <a:solidFill>
                  <a:schemeClr val="accent3">
                    <a:lumMod val="75000"/>
                  </a:schemeClr>
                </a:solidFill>
              </a:rPr>
              <a:t>;</a:t>
            </a:r>
            <a:br>
              <a:rPr lang="en-US" sz="1400" dirty="0" smtClean="0">
                <a:solidFill>
                  <a:schemeClr val="accent3">
                    <a:lumMod val="75000"/>
                  </a:schemeClr>
                </a:solidFill>
              </a:rPr>
            </a:br>
            <a:r>
              <a:rPr lang="en-US" sz="1400" dirty="0" smtClean="0">
                <a:solidFill>
                  <a:schemeClr val="accent3">
                    <a:lumMod val="75000"/>
                  </a:schemeClr>
                </a:solidFill>
              </a:rPr>
              <a:t>varying vec3 normal;</a:t>
            </a:r>
            <a:br>
              <a:rPr lang="en-US" sz="1400" dirty="0" smtClean="0">
                <a:solidFill>
                  <a:schemeClr val="accent3">
                    <a:lumMod val="75000"/>
                  </a:schemeClr>
                </a:solidFill>
              </a:rPr>
            </a:br>
            <a:r>
              <a:rPr lang="en-US" sz="1400" dirty="0" smtClean="0">
                <a:solidFill>
                  <a:schemeClr val="accent3">
                    <a:lumMod val="75000"/>
                  </a:schemeClr>
                </a:solidFill>
              </a:rPr>
              <a:t/>
            </a:r>
            <a:br>
              <a:rPr lang="en-US" sz="1400" dirty="0" smtClean="0">
                <a:solidFill>
                  <a:schemeClr val="accent3">
                    <a:lumMod val="75000"/>
                  </a:schemeClr>
                </a:solidFill>
              </a:rPr>
            </a:br>
            <a:r>
              <a:rPr lang="en-US" sz="1400" dirty="0" smtClean="0">
                <a:solidFill>
                  <a:schemeClr val="accent3">
                    <a:lumMod val="75000"/>
                  </a:schemeClr>
                </a:solidFill>
              </a:rPr>
              <a:t>void main()</a:t>
            </a:r>
            <a:br>
              <a:rPr lang="en-US" sz="1400" dirty="0" smtClean="0">
                <a:solidFill>
                  <a:schemeClr val="accent3">
                    <a:lumMod val="75000"/>
                  </a:schemeClr>
                </a:solidFill>
              </a:rPr>
            </a:br>
            <a:r>
              <a:rPr lang="en-US" sz="1400" dirty="0" smtClean="0">
                <a:solidFill>
                  <a:schemeClr val="accent3">
                    <a:lumMod val="75000"/>
                  </a:schemeClr>
                </a:solidFill>
              </a:rPr>
              <a:t>{</a:t>
            </a:r>
            <a:br>
              <a:rPr lang="en-US" sz="1400" dirty="0" smtClean="0">
                <a:solidFill>
                  <a:schemeClr val="accent3">
                    <a:lumMod val="75000"/>
                  </a:schemeClr>
                </a:solidFill>
              </a:rPr>
            </a:br>
            <a:r>
              <a:rPr lang="en-US" sz="1400" dirty="0" smtClean="0">
                <a:solidFill>
                  <a:schemeClr val="accent3">
                    <a:lumMod val="75000"/>
                  </a:schemeClr>
                </a:solidFill>
              </a:rPr>
              <a:t> 	float intensity; </a:t>
            </a:r>
            <a:br>
              <a:rPr lang="en-US" sz="1400" dirty="0" smtClean="0">
                <a:solidFill>
                  <a:schemeClr val="accent3">
                    <a:lumMod val="75000"/>
                  </a:schemeClr>
                </a:solidFill>
              </a:rPr>
            </a:br>
            <a:r>
              <a:rPr lang="en-US" sz="1400" dirty="0" smtClean="0">
                <a:solidFill>
                  <a:schemeClr val="accent3">
                    <a:lumMod val="75000"/>
                  </a:schemeClr>
                </a:solidFill>
              </a:rPr>
              <a:t>	vec4 color; </a:t>
            </a:r>
            <a:br>
              <a:rPr lang="en-US" sz="1400" dirty="0" smtClean="0">
                <a:solidFill>
                  <a:schemeClr val="accent3">
                    <a:lumMod val="75000"/>
                  </a:schemeClr>
                </a:solidFill>
              </a:rPr>
            </a:br>
            <a:r>
              <a:rPr lang="en-US" sz="1400" dirty="0" smtClean="0">
                <a:solidFill>
                  <a:schemeClr val="accent3">
                    <a:lumMod val="75000"/>
                  </a:schemeClr>
                </a:solidFill>
              </a:rPr>
              <a:t>	intensity = 					dot(</a:t>
            </a:r>
            <a:r>
              <a:rPr lang="en-US" sz="1400" dirty="0" err="1" smtClean="0">
                <a:solidFill>
                  <a:schemeClr val="accent3">
                    <a:lumMod val="75000"/>
                  </a:schemeClr>
                </a:solidFill>
              </a:rPr>
              <a:t>lightDir,normalize</a:t>
            </a:r>
            <a:r>
              <a:rPr lang="en-US" sz="1400" dirty="0" smtClean="0">
                <a:solidFill>
                  <a:schemeClr val="accent3">
                    <a:lumMod val="75000"/>
                  </a:schemeClr>
                </a:solidFill>
              </a:rPr>
              <a:t>(normal)); </a:t>
            </a:r>
            <a:br>
              <a:rPr lang="en-US" sz="1400" dirty="0" smtClean="0">
                <a:solidFill>
                  <a:schemeClr val="accent3">
                    <a:lumMod val="75000"/>
                  </a:schemeClr>
                </a:solidFill>
              </a:rPr>
            </a:br>
            <a:r>
              <a:rPr lang="en-US" sz="1400" dirty="0" smtClean="0">
                <a:solidFill>
                  <a:schemeClr val="accent3">
                    <a:lumMod val="75000"/>
                  </a:schemeClr>
                </a:solidFill>
              </a:rPr>
              <a:t/>
            </a:r>
            <a:br>
              <a:rPr lang="en-US" sz="1400" dirty="0" smtClean="0">
                <a:solidFill>
                  <a:schemeClr val="accent3">
                    <a:lumMod val="75000"/>
                  </a:schemeClr>
                </a:solidFill>
              </a:rPr>
            </a:br>
            <a:r>
              <a:rPr lang="en-US" sz="1400" dirty="0" smtClean="0">
                <a:solidFill>
                  <a:schemeClr val="accent3">
                    <a:lumMod val="75000"/>
                  </a:schemeClr>
                </a:solidFill>
              </a:rPr>
              <a:t>	if (intensity &gt; 0.95) </a:t>
            </a:r>
            <a:br>
              <a:rPr lang="en-US" sz="1400" dirty="0" smtClean="0">
                <a:solidFill>
                  <a:schemeClr val="accent3">
                    <a:lumMod val="75000"/>
                  </a:schemeClr>
                </a:solidFill>
              </a:rPr>
            </a:br>
            <a:r>
              <a:rPr lang="en-US" sz="1400" dirty="0" smtClean="0">
                <a:solidFill>
                  <a:schemeClr val="accent3">
                    <a:lumMod val="75000"/>
                  </a:schemeClr>
                </a:solidFill>
              </a:rPr>
              <a:t>		color = vec4(1.0,0.5,0.5,1.0); </a:t>
            </a:r>
            <a:br>
              <a:rPr lang="en-US" sz="1400" dirty="0" smtClean="0">
                <a:solidFill>
                  <a:schemeClr val="accent3">
                    <a:lumMod val="75000"/>
                  </a:schemeClr>
                </a:solidFill>
              </a:rPr>
            </a:br>
            <a:r>
              <a:rPr lang="en-US" sz="1400" dirty="0" smtClean="0">
                <a:solidFill>
                  <a:schemeClr val="accent3">
                    <a:lumMod val="75000"/>
                  </a:schemeClr>
                </a:solidFill>
              </a:rPr>
              <a:t>	else if (intensity &gt; 0.5)</a:t>
            </a:r>
            <a:br>
              <a:rPr lang="en-US" sz="1400" dirty="0" smtClean="0">
                <a:solidFill>
                  <a:schemeClr val="accent3">
                    <a:lumMod val="75000"/>
                  </a:schemeClr>
                </a:solidFill>
              </a:rPr>
            </a:br>
            <a:r>
              <a:rPr lang="en-US" sz="1400" dirty="0" smtClean="0">
                <a:solidFill>
                  <a:schemeClr val="accent3">
                    <a:lumMod val="75000"/>
                  </a:schemeClr>
                </a:solidFill>
              </a:rPr>
              <a:t>		color = vec4(0.6,0.3,0.3,1.0); </a:t>
            </a:r>
            <a:br>
              <a:rPr lang="en-US" sz="1400" dirty="0" smtClean="0">
                <a:solidFill>
                  <a:schemeClr val="accent3">
                    <a:lumMod val="75000"/>
                  </a:schemeClr>
                </a:solidFill>
              </a:rPr>
            </a:br>
            <a:r>
              <a:rPr lang="en-US" sz="1400" dirty="0" smtClean="0">
                <a:solidFill>
                  <a:schemeClr val="accent3">
                    <a:lumMod val="75000"/>
                  </a:schemeClr>
                </a:solidFill>
              </a:rPr>
              <a:t>	else if (intensity &gt; 0.25)</a:t>
            </a:r>
            <a:br>
              <a:rPr lang="en-US" sz="1400" dirty="0" smtClean="0">
                <a:solidFill>
                  <a:schemeClr val="accent3">
                    <a:lumMod val="75000"/>
                  </a:schemeClr>
                </a:solidFill>
              </a:rPr>
            </a:br>
            <a:r>
              <a:rPr lang="en-US" sz="1400" dirty="0" smtClean="0">
                <a:solidFill>
                  <a:schemeClr val="accent3">
                    <a:lumMod val="75000"/>
                  </a:schemeClr>
                </a:solidFill>
              </a:rPr>
              <a:t>		color = vec4(0.4,0.2,0.2,1.0); </a:t>
            </a:r>
            <a:br>
              <a:rPr lang="en-US" sz="1400" dirty="0" smtClean="0">
                <a:solidFill>
                  <a:schemeClr val="accent3">
                    <a:lumMod val="75000"/>
                  </a:schemeClr>
                </a:solidFill>
              </a:rPr>
            </a:br>
            <a:r>
              <a:rPr lang="en-US" sz="1400" dirty="0" smtClean="0">
                <a:solidFill>
                  <a:schemeClr val="accent3">
                    <a:lumMod val="75000"/>
                  </a:schemeClr>
                </a:solidFill>
              </a:rPr>
              <a:t>	else</a:t>
            </a:r>
            <a:br>
              <a:rPr lang="en-US" sz="1400" dirty="0" smtClean="0">
                <a:solidFill>
                  <a:schemeClr val="accent3">
                    <a:lumMod val="75000"/>
                  </a:schemeClr>
                </a:solidFill>
              </a:rPr>
            </a:br>
            <a:r>
              <a:rPr lang="en-US" sz="1400" dirty="0" smtClean="0">
                <a:solidFill>
                  <a:schemeClr val="accent3">
                    <a:lumMod val="75000"/>
                  </a:schemeClr>
                </a:solidFill>
              </a:rPr>
              <a:t>		color = vec4(0.2,0.1,0.1,1.0); </a:t>
            </a:r>
            <a:br>
              <a:rPr lang="en-US" sz="1400" dirty="0" smtClean="0">
                <a:solidFill>
                  <a:schemeClr val="accent3">
                    <a:lumMod val="75000"/>
                  </a:schemeClr>
                </a:solidFill>
              </a:rPr>
            </a:br>
            <a:r>
              <a:rPr lang="en-US" sz="1400" dirty="0" smtClean="0">
                <a:solidFill>
                  <a:schemeClr val="accent3">
                    <a:lumMod val="75000"/>
                  </a:schemeClr>
                </a:solidFill>
              </a:rPr>
              <a:t>	</a:t>
            </a:r>
            <a:r>
              <a:rPr lang="en-US" sz="1400" dirty="0" err="1" smtClean="0">
                <a:solidFill>
                  <a:schemeClr val="accent3">
                    <a:lumMod val="75000"/>
                  </a:schemeClr>
                </a:solidFill>
              </a:rPr>
              <a:t>gl_FragColor</a:t>
            </a:r>
            <a:r>
              <a:rPr lang="en-US" sz="1400" dirty="0" smtClean="0">
                <a:solidFill>
                  <a:schemeClr val="accent3">
                    <a:lumMod val="75000"/>
                  </a:schemeClr>
                </a:solidFill>
              </a:rPr>
              <a:t> = color;</a:t>
            </a:r>
            <a:br>
              <a:rPr lang="en-US" sz="1400" dirty="0" smtClean="0">
                <a:solidFill>
                  <a:schemeClr val="accent3">
                    <a:lumMod val="75000"/>
                  </a:schemeClr>
                </a:solidFill>
              </a:rPr>
            </a:br>
            <a:r>
              <a:rPr lang="en-US" sz="1400" dirty="0" smtClean="0">
                <a:solidFill>
                  <a:schemeClr val="accent3">
                    <a:lumMod val="75000"/>
                  </a:schemeClr>
                </a:solidFill>
              </a:rPr>
              <a:t>}</a:t>
            </a:r>
            <a:endParaRPr lang="en-US" sz="1400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4419600" y="457200"/>
            <a:ext cx="42672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400" dirty="0" smtClean="0"/>
              <a:t>The difference between this new fragment </a:t>
            </a:r>
            <a:r>
              <a:rPr lang="en-US" sz="1400" dirty="0" err="1" smtClean="0"/>
              <a:t>shader</a:t>
            </a:r>
            <a:r>
              <a:rPr lang="en-US" sz="1400" dirty="0" smtClean="0"/>
              <a:t> and the one above is that we are now computing the </a:t>
            </a:r>
            <a:r>
              <a:rPr lang="en-US" sz="1400" dirty="0" err="1" smtClean="0"/>
              <a:t>normals</a:t>
            </a:r>
            <a:r>
              <a:rPr lang="en-US" sz="1400" dirty="0" smtClean="0"/>
              <a:t> in the fragment </a:t>
            </a:r>
            <a:r>
              <a:rPr lang="en-US" sz="1400" dirty="0" err="1" smtClean="0"/>
              <a:t>shader</a:t>
            </a:r>
            <a:r>
              <a:rPr lang="en-US" sz="1400" dirty="0" smtClean="0"/>
              <a:t> and not the vertex </a:t>
            </a:r>
            <a:r>
              <a:rPr lang="en-US" sz="1400" dirty="0" err="1" smtClean="0"/>
              <a:t>shader</a:t>
            </a:r>
            <a:r>
              <a:rPr lang="en-US" sz="1400" dirty="0" smtClean="0"/>
              <a:t>.  We therefore get proper direction and unit length instead of just proper direction.</a:t>
            </a:r>
          </a:p>
          <a:p>
            <a:pPr marL="0" indent="0">
              <a:buNone/>
            </a:pPr>
            <a:r>
              <a:rPr lang="en-US" sz="1400" dirty="0" smtClean="0"/>
              <a:t>Our vertex </a:t>
            </a:r>
            <a:r>
              <a:rPr lang="en-US" sz="1400" dirty="0" err="1" smtClean="0"/>
              <a:t>shader</a:t>
            </a:r>
            <a:r>
              <a:rPr lang="en-US" sz="1400" dirty="0" smtClean="0"/>
              <a:t> in this case essentially becomes two lines:</a:t>
            </a:r>
            <a:br>
              <a:rPr lang="en-US" sz="1400" dirty="0" smtClean="0"/>
            </a:br>
            <a:r>
              <a:rPr lang="en-US" sz="1400" dirty="0" smtClean="0">
                <a:solidFill>
                  <a:schemeClr val="accent3">
                    <a:lumMod val="75000"/>
                  </a:schemeClr>
                </a:solidFill>
              </a:rPr>
              <a:t>varying vec3 normal;</a:t>
            </a:r>
          </a:p>
          <a:p>
            <a:pPr marL="0" indent="0">
              <a:buNone/>
            </a:pPr>
            <a:r>
              <a:rPr lang="en-US" sz="1400" dirty="0" smtClean="0">
                <a:solidFill>
                  <a:schemeClr val="accent3">
                    <a:lumMod val="75000"/>
                  </a:schemeClr>
                </a:solidFill>
              </a:rPr>
              <a:t>void main() {</a:t>
            </a:r>
          </a:p>
          <a:p>
            <a:pPr marL="0" indent="0">
              <a:buNone/>
              <a:tabLst>
                <a:tab pos="398463" algn="l"/>
              </a:tabLst>
            </a:pPr>
            <a:r>
              <a:rPr lang="en-US" sz="1400" dirty="0" smtClean="0">
                <a:solidFill>
                  <a:schemeClr val="accent3">
                    <a:lumMod val="75000"/>
                  </a:schemeClr>
                </a:solidFill>
              </a:rPr>
              <a:t>	normal = </a:t>
            </a:r>
            <a:r>
              <a:rPr lang="en-US" sz="1400" dirty="0" err="1" smtClean="0">
                <a:solidFill>
                  <a:schemeClr val="accent3">
                    <a:lumMod val="75000"/>
                  </a:schemeClr>
                </a:solidFill>
              </a:rPr>
              <a:t>gl_Normal</a:t>
            </a:r>
            <a:r>
              <a:rPr lang="en-US" sz="1400" dirty="0" smtClean="0">
                <a:solidFill>
                  <a:schemeClr val="accent3">
                    <a:lumMod val="75000"/>
                  </a:schemeClr>
                </a:solidFill>
              </a:rPr>
              <a:t>;</a:t>
            </a:r>
          </a:p>
          <a:p>
            <a:pPr marL="0" indent="0">
              <a:buNone/>
              <a:tabLst>
                <a:tab pos="398463" algn="l"/>
              </a:tabLst>
            </a:pPr>
            <a:r>
              <a:rPr lang="en-US" sz="1400" dirty="0" smtClean="0">
                <a:solidFill>
                  <a:schemeClr val="accent3">
                    <a:lumMod val="75000"/>
                  </a:schemeClr>
                </a:solidFill>
              </a:rPr>
              <a:t>	</a:t>
            </a:r>
            <a:r>
              <a:rPr lang="en-US" sz="1400" dirty="0" err="1" smtClean="0">
                <a:solidFill>
                  <a:schemeClr val="accent3">
                    <a:lumMod val="75000"/>
                  </a:schemeClr>
                </a:solidFill>
              </a:rPr>
              <a:t>gl_Position</a:t>
            </a:r>
            <a:r>
              <a:rPr lang="en-US" sz="1400" dirty="0" smtClean="0">
                <a:solidFill>
                  <a:schemeClr val="accent3">
                    <a:lumMod val="75000"/>
                  </a:schemeClr>
                </a:solidFill>
              </a:rPr>
              <a:t> = </a:t>
            </a:r>
            <a:r>
              <a:rPr lang="en-US" sz="1400" dirty="0" err="1" smtClean="0">
                <a:solidFill>
                  <a:schemeClr val="accent3">
                    <a:lumMod val="75000"/>
                  </a:schemeClr>
                </a:solidFill>
              </a:rPr>
              <a:t>ftransform</a:t>
            </a:r>
            <a:r>
              <a:rPr lang="en-US" sz="1400" dirty="0" smtClean="0">
                <a:solidFill>
                  <a:schemeClr val="accent3">
                    <a:lumMod val="75000"/>
                  </a:schemeClr>
                </a:solidFill>
              </a:rPr>
              <a:t>();</a:t>
            </a:r>
          </a:p>
          <a:p>
            <a:pPr marL="0" indent="0">
              <a:buNone/>
              <a:tabLst>
                <a:tab pos="398463" algn="l"/>
              </a:tabLst>
            </a:pPr>
            <a:r>
              <a:rPr lang="en-US" sz="1400" dirty="0" smtClean="0">
                <a:solidFill>
                  <a:schemeClr val="accent3">
                    <a:lumMod val="75000"/>
                  </a:schemeClr>
                </a:solidFill>
              </a:rPr>
              <a:t>}</a:t>
            </a:r>
            <a:endParaRPr lang="en-US" sz="1400" dirty="0">
              <a:solidFill>
                <a:schemeClr val="accent3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ct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230</TotalTime>
  <Words>387</Words>
  <Application>Microsoft Office PowerPoint</Application>
  <PresentationFormat>On-screen Show (4:3)</PresentationFormat>
  <Paragraphs>104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Aspect</vt:lpstr>
      <vt:lpstr>Cel Shading</vt:lpstr>
      <vt:lpstr>What is cel shading?</vt:lpstr>
      <vt:lpstr>System Requirements</vt:lpstr>
      <vt:lpstr>Normal vs Cel Shading Comparison</vt:lpstr>
      <vt:lpstr>Examples</vt:lpstr>
      <vt:lpstr>The Basics</vt:lpstr>
      <vt:lpstr>The Basics pt2</vt:lpstr>
      <vt:lpstr>Per Vertex  Normalization</vt:lpstr>
      <vt:lpstr>Per Fragment  Normalization</vt:lpstr>
      <vt:lpstr>Using Light Source with Parameters </vt:lpstr>
      <vt:lpstr>Use of Texture  Coordinates in Shader</vt:lpstr>
      <vt:lpstr>Gradient Increments Simplified</vt:lpstr>
      <vt:lpstr>Why use cel shading?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Rethyk</dc:creator>
  <cp:lastModifiedBy>Martin Deschamps</cp:lastModifiedBy>
  <cp:revision>32</cp:revision>
  <dcterms:created xsi:type="dcterms:W3CDTF">2006-08-16T00:00:00Z</dcterms:created>
  <dcterms:modified xsi:type="dcterms:W3CDTF">2012-03-22T19:04:54Z</dcterms:modified>
</cp:coreProperties>
</file>