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521" r:id="rId2"/>
    <p:sldId id="522" r:id="rId3"/>
    <p:sldId id="523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5" r:id="rId13"/>
    <p:sldId id="554" r:id="rId14"/>
    <p:sldId id="556" r:id="rId15"/>
    <p:sldId id="557" r:id="rId16"/>
    <p:sldId id="558" r:id="rId17"/>
    <p:sldId id="559" r:id="rId18"/>
    <p:sldId id="560" r:id="rId19"/>
    <p:sldId id="570" r:id="rId20"/>
    <p:sldId id="571" r:id="rId21"/>
    <p:sldId id="572" r:id="rId22"/>
    <p:sldId id="573" r:id="rId23"/>
    <p:sldId id="574" r:id="rId24"/>
    <p:sldId id="575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Non-photorealistic Rendering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suddenly reducing the number of strokes leads to strong visual artifacts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886" y="2238445"/>
            <a:ext cx="3580227" cy="404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trick is to use the fraction part of </a:t>
            </a:r>
            <a:r>
              <a:rPr lang="en-US" dirty="0" err="1" smtClean="0"/>
              <a:t>logdp</a:t>
            </a:r>
            <a:r>
              <a:rPr lang="en-US" dirty="0" smtClean="0"/>
              <a:t> to do a smooth blend of the two frequencies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392" y="3006545"/>
            <a:ext cx="2927215" cy="332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319087"/>
            <a:ext cx="734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transition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logdp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ilogdp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triangle = abs((1. + transition) * triangle – transition);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width of stripes is used to simulate lighting effects</a:t>
            </a:r>
          </a:p>
          <a:p>
            <a:pPr lvl="1"/>
            <a:r>
              <a:rPr lang="en-US" dirty="0" smtClean="0"/>
              <a:t>dark stripes should be wider where light intensity is low and narrower where light intensity is high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83355"/>
            <a:ext cx="7315200" cy="31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41453" y="2598003"/>
            <a:ext cx="5245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sawtooth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(V * 16.);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triangle = abs(2. 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sawtooth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– 1.);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square = step(0.5, triangle);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6069793" y="3313787"/>
            <a:ext cx="192027" cy="42245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26355" y="3659430"/>
            <a:ext cx="388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value affects the width of the stripe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computed light intensity to modulate the stripe width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1877" y="2182504"/>
            <a:ext cx="722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edge0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clamp(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LightIntensity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edgew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0., 1.);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edge1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clamp(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LightIntensity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0., 1.);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square = 1. -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smoothstep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(edge0, edge1, triangle);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136" y="3121760"/>
            <a:ext cx="59997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finally, adding noise to the stripe generating function will create a “hand drawn” effect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868" y="2353660"/>
            <a:ext cx="8084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 noise = texture(Noise3, </a:t>
            </a:r>
            <a:r>
              <a:rPr lang="fr-FR" sz="1600" b="1" dirty="0" err="1" smtClean="0">
                <a:latin typeface="Courier New" pitchFamily="49" charset="0"/>
                <a:cs typeface="Courier New" pitchFamily="49" charset="0"/>
              </a:rPr>
              <a:t>ObjPos</a:t>
            </a: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).r;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sawtooth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((V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 noise * 0.0) * frequency * stripes);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942" y="3070570"/>
            <a:ext cx="604611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pic>
        <p:nvPicPr>
          <p:cNvPr id="4" name="Content Placeholder 3" descr="hatch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02430" y="1585560"/>
            <a:ext cx="4114800" cy="4114800"/>
          </a:xfrm>
        </p:spPr>
      </p:pic>
      <p:pic>
        <p:nvPicPr>
          <p:cNvPr id="5" name="Picture 4" descr="hatch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235" y="158556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Illustration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illustrations in technical books (manuals, textbooks, CAD drawings) are typically stylized illustrations that tend to emphasize important details and de-emphasize other details (e.g., no shadows, no reflections, etc.)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380" y="3429000"/>
            <a:ext cx="3355240" cy="247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935" y="6355139"/>
            <a:ext cx="563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http://en.wikipedia.org/wiki/File:Gear_pump_exploded.png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Illustration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Gooch, Gooch, Shirley, Cohen proposed a list of common characteristics for airbrush and pen drawings</a:t>
            </a:r>
          </a:p>
          <a:p>
            <a:pPr lvl="1"/>
            <a:r>
              <a:rPr lang="en-US" dirty="0" smtClean="0"/>
              <a:t>surface boundaries, silhouette edges, and surface discontinuities are drawn with black curves</a:t>
            </a:r>
          </a:p>
          <a:p>
            <a:pPr lvl="1"/>
            <a:r>
              <a:rPr lang="en-US" dirty="0" smtClean="0"/>
              <a:t>single light source, white highlights, positioned above the object</a:t>
            </a:r>
          </a:p>
          <a:p>
            <a:pPr lvl="1"/>
            <a:r>
              <a:rPr lang="en-US" dirty="0" smtClean="0"/>
              <a:t>effects that add realism (shadows, reflections, multiple light sources) are omitted</a:t>
            </a:r>
          </a:p>
          <a:p>
            <a:pPr lvl="1"/>
            <a:r>
              <a:rPr lang="en-US" dirty="0" smtClean="0"/>
              <a:t>matte objects are shaded with intensities far from white or black so as to be distinct from edges and highlights</a:t>
            </a:r>
          </a:p>
          <a:p>
            <a:pPr lvl="1"/>
            <a:r>
              <a:rPr lang="en-US" dirty="0" smtClean="0"/>
              <a:t>warmth or coolness of color indicates curvature of surface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“low dynamic range artistic tone algorithm”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requires edge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specular</a:t>
            </a:r>
            <a:r>
              <a:rPr lang="en-US" dirty="0" smtClean="0"/>
              <a:t> highlights computed using </a:t>
            </a:r>
            <a:r>
              <a:rPr lang="en-US" dirty="0" err="1" smtClean="0"/>
              <a:t>Phong</a:t>
            </a:r>
            <a:r>
              <a:rPr lang="en-US" dirty="0" smtClean="0"/>
              <a:t> model and shaded white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limited range of luminance used to indicate curvature</a:t>
            </a:r>
          </a:p>
          <a:p>
            <a:pPr marL="788670" lvl="1" indent="-514350"/>
            <a:r>
              <a:rPr lang="en-US" dirty="0" smtClean="0"/>
              <a:t>diffuse term only</a:t>
            </a:r>
          </a:p>
          <a:p>
            <a:pPr marL="788670" lvl="1" indent="-514350"/>
            <a:r>
              <a:rPr lang="en-US" dirty="0" smtClean="0"/>
              <a:t>add a warm-to-cool color gradient to convey more information about surface curvature</a:t>
            </a:r>
          </a:p>
          <a:p>
            <a:pPr marL="1062990" lvl="2" indent="-514350"/>
            <a:r>
              <a:rPr lang="en-US" dirty="0" smtClean="0"/>
              <a:t>warm colors tend to advance towards the viewer and cool colors tend to recede from the viewer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1673225"/>
            <a:ext cx="52673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Non-photorealistic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longtime goal of graphics research has been to render a scene that is indistinguishable from a photograph of the scene</a:t>
            </a:r>
          </a:p>
          <a:p>
            <a:r>
              <a:rPr lang="en-US" dirty="0" smtClean="0"/>
              <a:t>non-photorealistic rendering, or stylized depiction, is inspired by artistic styles</a:t>
            </a:r>
          </a:p>
          <a:p>
            <a:pPr lvl="1"/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drawing</a:t>
            </a:r>
          </a:p>
          <a:p>
            <a:pPr lvl="1"/>
            <a:r>
              <a:rPr lang="en-US" dirty="0" smtClean="0"/>
              <a:t>etching</a:t>
            </a:r>
          </a:p>
          <a:p>
            <a:pPr lvl="1"/>
            <a:r>
              <a:rPr lang="en-US" dirty="0" smtClean="0"/>
              <a:t>technical illustration</a:t>
            </a:r>
          </a:p>
          <a:p>
            <a:pPr lvl="1"/>
            <a:r>
              <a:rPr lang="en-US" dirty="0" smtClean="0"/>
              <a:t>cartoons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1358900"/>
            <a:ext cx="52673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468437"/>
            <a:ext cx="52387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7" y="1692275"/>
            <a:ext cx="52673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2" y="1368425"/>
            <a:ext cx="52863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2" y="1573212"/>
            <a:ext cx="52863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edge information can be obtained in several ways</a:t>
            </a:r>
          </a:p>
          <a:p>
            <a:pPr lvl="1"/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silhouette only</a:t>
            </a:r>
          </a:p>
          <a:p>
            <a:pPr lvl="1"/>
            <a:r>
              <a:rPr lang="en-US" dirty="0" smtClean="0"/>
              <a:t>best way is to identify important edges in </a:t>
            </a:r>
            <a:r>
              <a:rPr lang="en-US" dirty="0" err="1" smtClean="0"/>
              <a:t>modelling</a:t>
            </a:r>
            <a:r>
              <a:rPr lang="en-US" dirty="0" smtClean="0"/>
              <a:t> process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warm and cool colors</a:t>
            </a:r>
          </a:p>
          <a:p>
            <a:r>
              <a:rPr lang="en-US" dirty="0" smtClean="0"/>
              <a:t>pick a cool color for surfaces angled away from the light source</a:t>
            </a:r>
          </a:p>
          <a:p>
            <a:r>
              <a:rPr lang="en-US" dirty="0" smtClean="0"/>
              <a:t>pick a warm color for surfaces facing the light source</a:t>
            </a:r>
          </a:p>
          <a:p>
            <a:r>
              <a:rPr lang="en-US" dirty="0" smtClean="0"/>
              <a:t>add in the diffuse illumination and mix based on the value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60460" y="2200040"/>
          <a:ext cx="949960" cy="302260"/>
        </p:xfrm>
        <a:graphic>
          <a:graphicData uri="http://schemas.openxmlformats.org/presentationml/2006/ole">
            <p:oleObj spid="_x0000_s4098" name="Equation" r:id="rId3" imgW="558720" imgH="17748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990045" y="2660900"/>
          <a:ext cx="971550" cy="301625"/>
        </p:xfrm>
        <a:graphic>
          <a:graphicData uri="http://schemas.openxmlformats.org/presentationml/2006/ole">
            <p:oleObj spid="_x0000_s4099" name="Equation" r:id="rId4" imgW="571320" imgH="1774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230765" y="3544215"/>
          <a:ext cx="582613" cy="301625"/>
        </p:xfrm>
        <a:graphic>
          <a:graphicData uri="http://schemas.openxmlformats.org/presentationml/2006/ole">
            <p:oleObj spid="_x0000_s4100" name="Equation" r:id="rId5" imgW="342720" imgH="17748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338387" y="4235505"/>
          <a:ext cx="4467225" cy="1573213"/>
        </p:xfrm>
        <a:graphic>
          <a:graphicData uri="http://schemas.openxmlformats.org/presentationml/2006/ole">
            <p:oleObj spid="_x0000_s4101" name="Equation" r:id="rId6" imgW="2628720" imgH="927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performs the usual transformation of vertices and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computes          at each vertex (for the fragment </a:t>
            </a:r>
            <a:r>
              <a:rPr lang="en-US" dirty="0" err="1" smtClean="0"/>
              <a:t>shader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computes the view and reflection vectors at each vertex (for the fragment </a:t>
            </a:r>
            <a:r>
              <a:rPr lang="en-US" dirty="0" err="1" smtClean="0"/>
              <a:t>shader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382915" y="2200040"/>
          <a:ext cx="582612" cy="301625"/>
        </p:xfrm>
        <a:graphic>
          <a:graphicData uri="http://schemas.openxmlformats.org/presentationml/2006/ole">
            <p:oleObj spid="_x0000_s5123" name="Equation" r:id="rId3" imgW="3427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#version 330 compatibility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mat4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vNdotL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vReflectDir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vViewDir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// light position in eye coordinates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const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myLightPosition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vec3(5., 5, 1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.);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main(void)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ecPos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vec3(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norm = normalize(vec3(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uNormalMatrix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aNormal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lightDir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normalize(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myLightPosition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ecPos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vReflectDir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normalize(reflect(-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lightDir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norm));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vViewDir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normalize(-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ecPos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vNdotL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dot(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lightDir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norm) * 0.5 + 0.5;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uModelViewProjectionMatrix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aVertex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attempts to render an object so that it looks hand drawn with strokes drawn with pen and ink</a:t>
            </a:r>
          </a:p>
          <a:p>
            <a:pPr lvl="1"/>
            <a:r>
              <a:rPr lang="en-US" dirty="0" smtClean="0"/>
              <a:t>strokes lead to perception of shape and lighting</a:t>
            </a:r>
          </a:p>
          <a:p>
            <a:pPr lvl="1"/>
            <a:r>
              <a:rPr lang="en-US" dirty="0" smtClean="0"/>
              <a:t>stroke width and placement are important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2" y="3429000"/>
            <a:ext cx="37242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computes silhouette edges and passes per-vertex information from vertex </a:t>
            </a:r>
            <a:r>
              <a:rPr lang="en-US" dirty="0" err="1" smtClean="0"/>
              <a:t>shader</a:t>
            </a:r>
            <a:r>
              <a:rPr lang="en-US" dirty="0" smtClean="0"/>
              <a:t> to 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geometry </a:t>
            </a:r>
            <a:r>
              <a:rPr lang="en-US" dirty="0" err="1" smtClean="0"/>
              <a:t>shader</a:t>
            </a:r>
            <a:r>
              <a:rPr lang="en-US" dirty="0" smtClean="0"/>
              <a:t> needs adjacency information</a:t>
            </a:r>
          </a:p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computes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specular</a:t>
            </a:r>
            <a:r>
              <a:rPr lang="en-US" dirty="0" smtClean="0"/>
              <a:t> term and blends the warm and cool colors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version 330 compatibility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uSurfaceColor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uWarmColor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uCoolColor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uDiffuseWarm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uDiffuseCool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gNdotL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gReflectDir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gViewDir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flat in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gIsEdge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514350" indent="-514350">
              <a:buNone/>
            </a:pP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0539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gIsEdge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== 0)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kcool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min(uCoolColor.rgb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uDiffuseCool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uSurfaceColor.rgb, 1.);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kwarm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min(uWarmColor.rgb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uDiffuseWarm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uSurfaceColor.rgb, 1.);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kfinal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mix(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kcool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kwarm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gNdotL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nreflect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normalize(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gReflectDir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vec3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nview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normalize(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gViewDir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float spec = max(dot(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nreflect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nview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), 0.);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spec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(spec, 32.);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vec4(min(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kfinal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spec, 1.), 1.);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vec4(0., 0., 0., 1.);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514350" indent="-514350"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4" name="Content Placeholder 3" descr="gooch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Gooch Shading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86060"/>
            <a:ext cx="8229600" cy="420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7880" y="6347780"/>
            <a:ext cx="696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Non-Photorealistic Lighting Model For Automatic Technical Illustration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outputs per-vertex diffuse lighting</a:t>
            </a:r>
          </a:p>
          <a:p>
            <a:pPr lvl="1"/>
            <a:r>
              <a:rPr lang="en-US" dirty="0" smtClean="0"/>
              <a:t>no ambient or </a:t>
            </a:r>
            <a:r>
              <a:rPr lang="en-US" dirty="0" err="1" smtClean="0"/>
              <a:t>specular</a:t>
            </a:r>
            <a:r>
              <a:rPr lang="en-US" dirty="0" smtClean="0"/>
              <a:t> component</a:t>
            </a:r>
          </a:p>
          <a:p>
            <a:pPr lvl="1"/>
            <a:r>
              <a:rPr lang="en-US" dirty="0" smtClean="0"/>
              <a:t>intensity only</a:t>
            </a:r>
          </a:p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outputs model coordinates of each vertex</a:t>
            </a:r>
          </a:p>
          <a:p>
            <a:pPr lvl="1"/>
            <a:r>
              <a:rPr lang="en-US" dirty="0" smtClean="0"/>
              <a:t>model coordinates are used to access a noise texture</a:t>
            </a:r>
          </a:p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outputs one component of the incoming texture coordinate</a:t>
            </a:r>
          </a:p>
          <a:p>
            <a:pPr lvl="1"/>
            <a:r>
              <a:rPr lang="en-US" dirty="0" smtClean="0"/>
              <a:t>strokes are rendered along the other texture coordinate direction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outputs one component of the incoming texture coordinate</a:t>
            </a:r>
          </a:p>
          <a:p>
            <a:pPr lvl="1"/>
            <a:r>
              <a:rPr lang="en-US" dirty="0" smtClean="0"/>
              <a:t>strokes are rendered along the other texture coordinate direction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83355"/>
            <a:ext cx="7315200" cy="31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r>
              <a:rPr lang="en-US" dirty="0" smtClean="0"/>
              <a:t> procedurally generates strokes</a:t>
            </a:r>
          </a:p>
          <a:p>
            <a:r>
              <a:rPr lang="en-US" dirty="0" smtClean="0"/>
              <a:t>relies on generating a regular striped pattern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83355"/>
            <a:ext cx="7315200" cy="31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41453" y="2598003"/>
            <a:ext cx="5245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sawtooth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(V * 16.);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triangle = abs(2. 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sawtooth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– 1.);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square = step(0.5, triangle);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 stripes of uniform width</a:t>
            </a:r>
          </a:p>
          <a:p>
            <a:pPr lvl="1"/>
            <a:r>
              <a:rPr lang="en-US" dirty="0" smtClean="0"/>
              <a:t>how do we calculate how wide a stripe is at a given location on the surface?</a:t>
            </a:r>
          </a:p>
          <a:p>
            <a:pPr lvl="2"/>
            <a:r>
              <a:rPr lang="en-US" dirty="0" smtClean="0"/>
              <a:t>look at how quickly the texture coordinate changes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83355"/>
            <a:ext cx="7315200" cy="318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0280" y="3544215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skinny 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67393" y="4740909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here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2344510" y="4925575"/>
            <a:ext cx="132288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2229295" y="3728881"/>
            <a:ext cx="142098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35065" y="2914078"/>
            <a:ext cx="5368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length(vec2(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dFdx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(V),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dFdy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(V)));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time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dp</a:t>
            </a:r>
            <a:r>
              <a:rPr lang="en-US" dirty="0" smtClean="0"/>
              <a:t> doubles, the number of strokes doubles</a:t>
            </a:r>
          </a:p>
          <a:p>
            <a:pPr lvl="1"/>
            <a:r>
              <a:rPr lang="en-US" dirty="0" smtClean="0"/>
              <a:t>strokes become too thin and too densely placed</a:t>
            </a:r>
          </a:p>
          <a:p>
            <a:pPr lvl="1"/>
            <a:r>
              <a:rPr lang="en-US" dirty="0" smtClean="0"/>
              <a:t>suppose that we want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strokes for some value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776115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strokes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/ 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/ 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/ 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5895" y="4926795"/>
            <a:ext cx="54922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logdp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= -log2(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ilogdp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= floor(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logdp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freq     = exp2(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ilogdp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sawtooth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fract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(V * freq * stripes);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Hatching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398" y="1219200"/>
            <a:ext cx="514520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95" y="6386185"/>
            <a:ext cx="374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OpenGL Shading Language,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5251</TotalTime>
  <Words>1227</Words>
  <Application>Microsoft Office PowerPoint</Application>
  <PresentationFormat>On-screen Show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Origin</vt:lpstr>
      <vt:lpstr>Microsoft Equation 3.0</vt:lpstr>
      <vt:lpstr>Non-photorealistic Rendering</vt:lpstr>
      <vt:lpstr>Non-photorealistic Rendering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Hatching</vt:lpstr>
      <vt:lpstr>Technical Illustration Shading</vt:lpstr>
      <vt:lpstr>Technical Illustration Shading</vt:lpstr>
      <vt:lpstr>Gooch Shading</vt:lpstr>
      <vt:lpstr>Gooch Shading</vt:lpstr>
      <vt:lpstr>Gooch Shading</vt:lpstr>
      <vt:lpstr>Gooch Shading</vt:lpstr>
      <vt:lpstr>Gooch Shading</vt:lpstr>
      <vt:lpstr>Gooch Shading</vt:lpstr>
      <vt:lpstr>Gooch Shading</vt:lpstr>
      <vt:lpstr>Gooch Shading</vt:lpstr>
      <vt:lpstr>Gooch Shading</vt:lpstr>
      <vt:lpstr>Gooch Shading </vt:lpstr>
      <vt:lpstr>Gooch Shading</vt:lpstr>
      <vt:lpstr>Gooch Shading</vt:lpstr>
      <vt:lpstr>Gooch Shading</vt:lpstr>
      <vt:lpstr>Gooch Shading</vt:lpstr>
      <vt:lpstr>Gooch Shading</vt:lpstr>
      <vt:lpstr>Gooch Shading</vt:lpstr>
      <vt:lpstr>Gooch Shading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39</cp:revision>
  <dcterms:created xsi:type="dcterms:W3CDTF">2006-08-16T00:00:00Z</dcterms:created>
  <dcterms:modified xsi:type="dcterms:W3CDTF">2012-03-15T18:14:31Z</dcterms:modified>
</cp:coreProperties>
</file>