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521" r:id="rId2"/>
    <p:sldId id="522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Graphics/Color/sRG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rotation in 2D about the origin by an angle 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dirty="0" smtClean="0"/>
              <a:t> can be performed using the matrix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typically you want to rotate about the center of the image, which has texture coordinates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(0.5, 0.5)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44838" y="2353660"/>
          <a:ext cx="2854325" cy="1009650"/>
        </p:xfrm>
        <a:graphic>
          <a:graphicData uri="http://schemas.openxmlformats.org/presentationml/2006/ole">
            <p:oleObj spid="_x0000_s2050" name="Equation" r:id="rId3" imgW="12952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shift incoming texture coordinates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(-0.5, -0.5)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rotate the shifted coordinates by </a:t>
            </a:r>
            <a:r>
              <a:rPr lang="en-US" i="1" dirty="0" smtClean="0">
                <a:latin typeface="Times New Roman"/>
                <a:cs typeface="Times New Roman"/>
              </a:rPr>
              <a:t>-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shift the rotated coordinates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(0.5, 0.5)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after transforming the incoming texture coordinates, you will need to check to make sure that they are in the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1]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 compatibility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uRotation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sampler2D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vec2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main(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shift s and t to range [-0.5, 0.5]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vec2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uv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- vec2(0.5, 0.5);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rotate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uv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by -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uRotation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-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uRotation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3.141592653589793 / 180.;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c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s = sin(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u = dot(vec2(c, -s),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uv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float v = dot(vec2(s, c),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uv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shift back to range [0, 1]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u += 0.5;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 += 0.5;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in range [0, 1]?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if (u &gt;= 0. &amp;&amp; u &lt;= 1. &amp;&amp; v &gt;= 0. &amp;&amp; v &lt;= 1.)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texture(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vec2(u, v));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vec4(0., 0., 0., 1.);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Rotation</a:t>
            </a:r>
            <a:endParaRPr lang="en-US" dirty="0"/>
          </a:p>
        </p:txBody>
      </p:sp>
      <p:pic>
        <p:nvPicPr>
          <p:cNvPr id="4" name="Content Placeholder 3" descr="imrotate_in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475" y="1600200"/>
            <a:ext cx="3657600" cy="3657600"/>
          </a:xfrm>
        </p:spPr>
      </p:pic>
      <p:pic>
        <p:nvPicPr>
          <p:cNvPr id="5" name="Picture 4" descr="imrotate_o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50" y="1600200"/>
            <a:ext cx="36576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530" y="5440778"/>
            <a:ext cx="240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 of +15 degrees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image dimensions can be</a:t>
            </a:r>
            <a:br>
              <a:rPr lang="en-US" dirty="0" smtClean="0"/>
            </a:br>
            <a:r>
              <a:rPr lang="en-US" dirty="0" smtClean="0"/>
              <a:t>retrieved using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distance between</a:t>
            </a:r>
            <a:br>
              <a:rPr lang="en-US" dirty="0" smtClean="0"/>
            </a:br>
            <a:r>
              <a:rPr lang="en-US" dirty="0" smtClean="0"/>
              <a:t>neighboring </a:t>
            </a:r>
            <a:r>
              <a:rPr lang="en-US" dirty="0" err="1" smtClean="0"/>
              <a:t>texels</a:t>
            </a:r>
            <a:r>
              <a:rPr lang="en-US" dirty="0" smtClean="0"/>
              <a:t> is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290" y="2470080"/>
            <a:ext cx="3288510" cy="36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9045" y="2276850"/>
            <a:ext cx="5121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ivec2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ires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textureSize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0);</a:t>
            </a: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ires.s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ires.t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095" y="4518253"/>
            <a:ext cx="2776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1. /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1. /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ResT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spatial filtering, or convolution, is a common image processing tool</a:t>
            </a:r>
          </a:p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input: image + convolution kernel (or mask)</a:t>
            </a:r>
          </a:p>
          <a:p>
            <a:pPr lvl="2"/>
            <a:r>
              <a:rPr lang="en-US" dirty="0" smtClean="0"/>
              <a:t>mask is often small (e.g., 3x3 or 5x5)</a:t>
            </a:r>
          </a:p>
          <a:p>
            <a:pPr lvl="1"/>
            <a:r>
              <a:rPr lang="en-US" dirty="0" smtClean="0"/>
              <a:t>each pixel at location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the output image is obtained by centering the mask on the input image at location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and multiplying the mask and image element by element and summing the values*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Filtering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6078948"/>
            <a:ext cx="21177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1" y="3966670"/>
            <a:ext cx="0" cy="2112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4273909"/>
            <a:ext cx="1801368" cy="1805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2790" y="4547230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4815" y="4547230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6840" y="4547230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2790" y="4739255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4815" y="4739255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6840" y="4739255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2790" y="4931280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4815" y="4931280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6840" y="4931280"/>
            <a:ext cx="192025" cy="19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4940" y="5848515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808" y="358262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4385" y="5123305"/>
            <a:ext cx="6719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mask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18958" y="3817534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50280" y="3817534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81602" y="3817534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s+dS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18958" y="4777660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18958" y="2857408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t+dt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0280" y="2852925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(s,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t+dT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0280" y="4777660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81602" y="4777660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s+dS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81602" y="2852925"/>
            <a:ext cx="931322" cy="960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s+dS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t+dT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59301" y="1988811"/>
            <a:ext cx="931322" cy="96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90623" y="1988811"/>
            <a:ext cx="931322" cy="96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21945" y="1988811"/>
            <a:ext cx="931322" cy="96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59301" y="2948937"/>
            <a:ext cx="931322" cy="96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59301" y="1033168"/>
            <a:ext cx="931322" cy="96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90623" y="1033168"/>
            <a:ext cx="931322" cy="955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290623" y="2948937"/>
            <a:ext cx="931322" cy="96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221945" y="2948937"/>
            <a:ext cx="931322" cy="96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221945" y="1033168"/>
            <a:ext cx="931322" cy="960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5512924" y="3909063"/>
            <a:ext cx="2640343" cy="182872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718958" y="3909063"/>
            <a:ext cx="2640343" cy="182872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2718958" y="1033168"/>
            <a:ext cx="2640343" cy="182872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edges occur at locations in an image that correspond to object boundaries</a:t>
            </a:r>
          </a:p>
          <a:p>
            <a:r>
              <a:rPr lang="en-US" dirty="0" smtClean="0"/>
              <a:t>edges are pixels where image brightness changes rapidly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Sobel</a:t>
            </a:r>
            <a:r>
              <a:rPr lang="en-US" dirty="0" smtClean="0"/>
              <a:t> filters are common simple edge detectors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91625" y="3468992"/>
          <a:ext cx="2127250" cy="1570038"/>
        </p:xfrm>
        <a:graphic>
          <a:graphicData uri="http://schemas.openxmlformats.org/presentationml/2006/ole">
            <p:oleObj spid="_x0000_s6146" name="Equation" r:id="rId3" imgW="965160" imgH="7110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378505" y="3467405"/>
          <a:ext cx="1763712" cy="1571625"/>
        </p:xfrm>
        <a:graphic>
          <a:graphicData uri="http://schemas.openxmlformats.org/presentationml/2006/ole">
            <p:oleObj spid="_x0000_s6147" name="Equation" r:id="rId4" imgW="799920" imgH="711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9600" y="5175731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edge detector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63290" y="5175731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edge detector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3x3 Spatial Filter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converts color image to luminance image and filters the luminance image</a:t>
            </a:r>
          </a:p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#version 330 compatibility</a:t>
            </a:r>
          </a:p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uniform sampler2D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in vec2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float luminance(in vec2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vec3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irgb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texture2D(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).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lum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dot(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irgb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, vec3(0.2125,0.7154,0.0721) );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lum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typical image is simply a 2D array of color or gray values</a:t>
            </a:r>
          </a:p>
          <a:p>
            <a:pPr lvl="1"/>
            <a:r>
              <a:rPr lang="en-US" dirty="0" smtClean="0"/>
              <a:t>i.e., a texture</a:t>
            </a:r>
          </a:p>
          <a:p>
            <a:r>
              <a:rPr lang="en-US" dirty="0" smtClean="0"/>
              <a:t>image processing takes as input an image and outputs</a:t>
            </a:r>
          </a:p>
          <a:p>
            <a:pPr lvl="1"/>
            <a:r>
              <a:rPr lang="en-US" dirty="0" smtClean="0"/>
              <a:t>characteristics about the image</a:t>
            </a:r>
          </a:p>
          <a:p>
            <a:pPr lvl="1"/>
            <a:r>
              <a:rPr lang="en-US" dirty="0" smtClean="0"/>
              <a:t>a new image</a:t>
            </a:r>
          </a:p>
          <a:p>
            <a:pPr lvl="1"/>
            <a:r>
              <a:rPr lang="en-US" dirty="0" smtClean="0"/>
              <a:t>modifies the input image</a:t>
            </a:r>
          </a:p>
          <a:p>
            <a:r>
              <a:rPr lang="en-US" dirty="0" smtClean="0"/>
              <a:t>many image processing algorithms are “embarrassingly parallel”</a:t>
            </a:r>
          </a:p>
          <a:p>
            <a:pPr lvl="1"/>
            <a:r>
              <a:rPr lang="en-US" dirty="0" smtClean="0"/>
              <a:t>computation at each pixel is completely independent of the computations done at all other pixels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3x3 Spatial Filter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void main( )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// get image dimensions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ivec2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ires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textureSize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, 0);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ResS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ires.s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ResT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ires.t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1. /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ResS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1. /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ResT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vec2 left  = vec2(-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, 0);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vec2 right = vec2(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, 0);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vec2 up    = vec2(0,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vec2 down  = vec2(0, -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3x3 Spatial Filter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sobel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horizontal edge detector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mat3 kernel = mat3(-1., 0., 1., -2., 0., 2., -1., 0., 1.);</a:t>
            </a:r>
          </a:p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mat3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subimg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mat3(luminance(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+ left + up),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    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+ left),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    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+ left + down),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    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+ up),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    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),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    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+ down),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    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+ right + up),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    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+ right),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    luminance(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+ right + down));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3x3 Spatial Filter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7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float result = dot(kernel1[0],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subimg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[0]) +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dot(kernel1[1],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subimg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[1]) +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               dot(kernel1[2],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subimg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[2]);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 = vec4(result, result, result, 1.);</a:t>
            </a:r>
          </a:p>
          <a:p>
            <a:pPr>
              <a:buNone/>
            </a:pP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Sobel</a:t>
            </a:r>
            <a:r>
              <a:rPr lang="en-US" dirty="0" smtClean="0"/>
              <a:t> Filtering</a:t>
            </a:r>
            <a:endParaRPr lang="en-US" dirty="0"/>
          </a:p>
        </p:txBody>
      </p:sp>
      <p:pic>
        <p:nvPicPr>
          <p:cNvPr id="4" name="Content Placeholder 3" descr="sobel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69795" y="2057400"/>
            <a:ext cx="2743200" cy="2743200"/>
          </a:xfrm>
        </p:spPr>
      </p:pic>
      <p:pic>
        <p:nvPicPr>
          <p:cNvPr id="5" name="Picture 4" descr="sobel_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045" y="2057400"/>
            <a:ext cx="2743200" cy="2743200"/>
          </a:xfrm>
          <a:prstGeom prst="rect">
            <a:avLst/>
          </a:prstGeom>
        </p:spPr>
      </p:pic>
      <p:pic>
        <p:nvPicPr>
          <p:cNvPr id="6" name="Picture 5" descr="sobel_v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806399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horizontal edge detector</a:t>
            </a:r>
          </a:p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1340" y="4800600"/>
            <a:ext cx="224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vertical edge detector</a:t>
            </a:r>
          </a:p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5440" y="480639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953110" y="5080415"/>
          <a:ext cx="960120" cy="471170"/>
        </p:xfrm>
        <a:graphic>
          <a:graphicData uri="http://schemas.openxmlformats.org/presentationml/2006/ole">
            <p:oleObj spid="_x0000_s7170" name="Equation" r:id="rId6" imgW="62208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blurring an image is a task commonly done as a preprocessing step for subsequent image processing</a:t>
            </a:r>
          </a:p>
          <a:p>
            <a:r>
              <a:rPr lang="en-US" dirty="0" smtClean="0"/>
              <a:t>the Gaussian kernel is a truncated discrete approximation to the Gaussian function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72000" y="3429000"/>
          <a:ext cx="3584575" cy="2524125"/>
        </p:xfrm>
        <a:graphic>
          <a:graphicData uri="http://schemas.openxmlformats.org/presentationml/2006/ole">
            <p:oleObj spid="_x0000_s8194" name="Equation" r:id="rId3" imgW="1625400" imgH="11430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576410" y="3932832"/>
          <a:ext cx="1933575" cy="1570038"/>
        </p:xfrm>
        <a:graphic>
          <a:graphicData uri="http://schemas.openxmlformats.org/presentationml/2006/ole">
            <p:oleObj spid="_x0000_s8195" name="Equation" r:id="rId4" imgW="876240" imgH="71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Blur</a:t>
            </a:r>
            <a:endParaRPr lang="en-US" dirty="0"/>
          </a:p>
        </p:txBody>
      </p:sp>
      <p:pic>
        <p:nvPicPr>
          <p:cNvPr id="4" name="Content Placeholder 3" descr="gauss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600200"/>
            <a:ext cx="3657600" cy="3657600"/>
          </a:xfrm>
        </p:spPr>
      </p:pic>
      <p:pic>
        <p:nvPicPr>
          <p:cNvPr id="5" name="Picture 4" descr="lum_o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Gaussian kernel has a nice property called </a:t>
            </a:r>
            <a:r>
              <a:rPr lang="en-US" dirty="0" err="1" smtClean="0"/>
              <a:t>separability</a:t>
            </a:r>
            <a:endParaRPr lang="en-US" dirty="0" smtClean="0"/>
          </a:p>
          <a:p>
            <a:r>
              <a:rPr lang="en-US" dirty="0" err="1" smtClean="0"/>
              <a:t>separability</a:t>
            </a:r>
            <a:r>
              <a:rPr lang="en-US" dirty="0" smtClean="0"/>
              <a:t> means that convolution with the 2D kernel is equivalent to convolution with two 1D kernels applied serially to the image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075675" y="4081885"/>
          <a:ext cx="1539875" cy="869950"/>
        </p:xfrm>
        <a:graphic>
          <a:graphicData uri="http://schemas.openxmlformats.org/presentationml/2006/ole">
            <p:oleObj spid="_x0000_s38914" name="Equation" r:id="rId3" imgW="698400" imgH="39348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493720" y="3813050"/>
          <a:ext cx="839788" cy="1571625"/>
        </p:xfrm>
        <a:graphic>
          <a:graphicData uri="http://schemas.openxmlformats.org/presentationml/2006/ole">
            <p:oleObj spid="_x0000_s38915" name="Equation" r:id="rId4" imgW="380880" imgH="71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need to store the intermediate result of blurring with the first 1D kernel</a:t>
            </a:r>
          </a:p>
          <a:p>
            <a:pPr lvl="1"/>
            <a:r>
              <a:rPr lang="en-US" dirty="0" smtClean="0"/>
              <a:t>try rendering the intermediate result to a texture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Blur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##OpenGL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GLIB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GSTAP</a:t>
            </a: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Ortho -5. 5.  -5. 5.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LookAt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0 0 1  0 0 0  0 1 0</a:t>
            </a: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Texture2D 5 fruit.bmp</a:t>
            </a: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Texture2D 6 512 512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RenderToTexture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6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Clear</a:t>
            </a: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Vertex filt1.vert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Fragment filt1h.frag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Program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Filt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5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QuadXY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.2 5.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RenderToTexture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Ortho -5. 5.  -5. 5.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LookAt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0 0 1  0 0 0  0 1 0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Clear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Vertex filt1.vert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Fragment filt1v.frag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Program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Filt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6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QuadXY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.2 5.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78024" y="5848515"/>
            <a:ext cx="1748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26355" y="1355130"/>
            <a:ext cx="0" cy="4493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26355" y="1355130"/>
            <a:ext cx="3456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Blur</a:t>
            </a:r>
            <a:endParaRPr lang="en-US" dirty="0"/>
          </a:p>
        </p:txBody>
      </p:sp>
      <p:pic>
        <p:nvPicPr>
          <p:cNvPr id="6" name="Content Placeholder 3" descr="gaus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657600" cy="3657600"/>
          </a:xfrm>
          <a:prstGeom prst="rect">
            <a:avLst/>
          </a:prstGeom>
        </p:spPr>
      </p:pic>
      <p:pic>
        <p:nvPicPr>
          <p:cNvPr id="11" name="Picture 10" descr="separab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6002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on the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image = 2D image texture</a:t>
            </a:r>
          </a:p>
          <a:p>
            <a:r>
              <a:rPr lang="en-US" dirty="0" smtClean="0"/>
              <a:t>per-pixel computation = 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use texture coordinates to access pixels</a:t>
            </a:r>
          </a:p>
          <a:p>
            <a:r>
              <a:rPr lang="en-US" dirty="0" smtClean="0"/>
              <a:t>visualize results</a:t>
            </a:r>
          </a:p>
          <a:p>
            <a:pPr lvl="1"/>
            <a:r>
              <a:rPr lang="en-US" dirty="0" smtClean="0"/>
              <a:t>use fragment </a:t>
            </a:r>
            <a:r>
              <a:rPr lang="en-US" dirty="0" err="1" smtClean="0"/>
              <a:t>shader</a:t>
            </a:r>
            <a:r>
              <a:rPr lang="en-US" dirty="0" smtClean="0"/>
              <a:t> to render to a texture mapped quadrilateral</a:t>
            </a:r>
          </a:p>
          <a:p>
            <a:r>
              <a:rPr lang="en-US" dirty="0" smtClean="0"/>
              <a:t>store results</a:t>
            </a:r>
          </a:p>
          <a:p>
            <a:pPr lvl="1"/>
            <a:r>
              <a:rPr lang="en-US" dirty="0" smtClean="0"/>
              <a:t>use fragment </a:t>
            </a:r>
            <a:r>
              <a:rPr lang="en-US" dirty="0" err="1" smtClean="0"/>
              <a:t>shader</a:t>
            </a:r>
            <a:r>
              <a:rPr lang="en-US" dirty="0" smtClean="0"/>
              <a:t> to render to texture memory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qualitatively the results look identical</a:t>
            </a:r>
          </a:p>
          <a:p>
            <a:r>
              <a:rPr lang="en-US" dirty="0" smtClean="0"/>
              <a:t>numerically there is a difference because the rendered quadrilateral from the first pass is not an exact substitute for an image</a:t>
            </a:r>
          </a:p>
          <a:p>
            <a:r>
              <a:rPr lang="en-US" dirty="0" smtClean="0"/>
              <a:t>if you need to do high quality image processing then you might be better off investigating alternative methods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with </a:t>
            </a:r>
            <a:r>
              <a:rPr lang="en-US" dirty="0" err="1" smtClean="0"/>
              <a:t>glman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sample glib file for a single image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##OpenGL GLIB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Ortho -1. 1. -1. 1.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Texture 5 sample1.bmp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Vertex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sample.vert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Fragment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sample.frag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Program Sample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5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QuadXY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.2 5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with </a:t>
            </a:r>
            <a:r>
              <a:rPr lang="en-US" dirty="0" err="1" smtClean="0"/>
              <a:t>glman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endParaRPr lang="en-US" dirty="0" smtClean="0"/>
          </a:p>
          <a:p>
            <a:endParaRPr lang="en-US" dirty="0" smtClean="0"/>
          </a:p>
          <a:p>
            <a:pPr marL="514350" indent="-51435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#version 330 compatibility</a:t>
            </a:r>
          </a:p>
          <a:p>
            <a:pPr marL="514350" indent="-51435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out vec2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void main( )</a:t>
            </a:r>
          </a:p>
          <a:p>
            <a:pPr marL="514350" indent="-51435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514350" indent="-51435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aTexCoord0.st;</a:t>
            </a:r>
          </a:p>
          <a:p>
            <a:pPr marL="514350" indent="-51435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luminence</a:t>
            </a:r>
            <a:r>
              <a:rPr lang="en-US" dirty="0" smtClean="0"/>
              <a:t> is the physical measure of brightness</a:t>
            </a:r>
          </a:p>
          <a:p>
            <a:pPr lvl="1"/>
            <a:r>
              <a:rPr lang="en-US" dirty="0" smtClean="0"/>
              <a:t>has a specific definition to a physicist</a:t>
            </a:r>
          </a:p>
          <a:p>
            <a:r>
              <a:rPr lang="en-US" dirty="0" smtClean="0"/>
              <a:t>a black and white (or grayscale) image is typically (approximately) a </a:t>
            </a:r>
            <a:r>
              <a:rPr lang="en-US" dirty="0" err="1" smtClean="0"/>
              <a:t>luminence</a:t>
            </a:r>
            <a:r>
              <a:rPr lang="en-US" dirty="0" smtClean="0"/>
              <a:t> image</a:t>
            </a:r>
          </a:p>
          <a:p>
            <a:r>
              <a:rPr lang="en-US" dirty="0" smtClean="0"/>
              <a:t>human perception of brightness depends strongly on the viewing environment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http://www.w3.org/Graphics/Color/sRGB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image encoded in </a:t>
            </a:r>
            <a:r>
              <a:rPr lang="en-US" dirty="0" err="1" smtClean="0"/>
              <a:t>sRGB</a:t>
            </a:r>
            <a:r>
              <a:rPr lang="en-US" dirty="0" smtClean="0"/>
              <a:t> color space can easily be converted to a luminance image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 that the formula reflects the fact that the average human viewer is most sensitive to green light and least sensitive to blue light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42306" y="2353660"/>
          <a:ext cx="5259388" cy="952500"/>
        </p:xfrm>
        <a:graphic>
          <a:graphicData uri="http://schemas.openxmlformats.org/presentationml/2006/ole">
            <p:oleObj spid="_x0000_s1026" name="Equation" r:id="rId3" imgW="23875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 compatibility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sampler2D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vec2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main( 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irgb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texture2D(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uImageUnit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vST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).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dot(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irgb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vec3(0.2125,0.7154,0.0721) 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</a:t>
            </a:r>
            <a:endParaRPr lang="en-US" dirty="0"/>
          </a:p>
        </p:txBody>
      </p:sp>
      <p:pic>
        <p:nvPicPr>
          <p:cNvPr id="4" name="Content Placeholder 3" descr="lum_in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7880" y="1600200"/>
            <a:ext cx="3657600" cy="3657600"/>
          </a:xfrm>
        </p:spPr>
      </p:pic>
      <p:pic>
        <p:nvPicPr>
          <p:cNvPr id="5" name="Picture 4" descr="lum_o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645" y="16002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5124</TotalTime>
  <Words>1334</Words>
  <Application>Microsoft Office PowerPoint</Application>
  <PresentationFormat>On-screen Show (4:3)</PresentationFormat>
  <Paragraphs>275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Origin</vt:lpstr>
      <vt:lpstr>Equation</vt:lpstr>
      <vt:lpstr>Microsoft Equation 3.0</vt:lpstr>
      <vt:lpstr>Image Processing</vt:lpstr>
      <vt:lpstr>Image Processing</vt:lpstr>
      <vt:lpstr>Image Processing on the GPU</vt:lpstr>
      <vt:lpstr>Image Processing with glman</vt:lpstr>
      <vt:lpstr>Image Processing with glman</vt:lpstr>
      <vt:lpstr>Luminance</vt:lpstr>
      <vt:lpstr>Luminance</vt:lpstr>
      <vt:lpstr>Luminance</vt:lpstr>
      <vt:lpstr>Luminance</vt:lpstr>
      <vt:lpstr>Image Rotation</vt:lpstr>
      <vt:lpstr>Image Rotation</vt:lpstr>
      <vt:lpstr>Image Rotation</vt:lpstr>
      <vt:lpstr>Image Rotation</vt:lpstr>
      <vt:lpstr>Image Rotation</vt:lpstr>
      <vt:lpstr>Image Dimensions</vt:lpstr>
      <vt:lpstr>Spatial Filtering</vt:lpstr>
      <vt:lpstr>Spatial Filtering</vt:lpstr>
      <vt:lpstr>Spatial Filtering</vt:lpstr>
      <vt:lpstr>Generic 3x3 Spatial Filter Shader</vt:lpstr>
      <vt:lpstr>Generic 3x3 Spatial Filter Shader</vt:lpstr>
      <vt:lpstr>Generic 3x3 Spatial Filter Shader</vt:lpstr>
      <vt:lpstr>Generic 3x3 Spatial Filter Shader</vt:lpstr>
      <vt:lpstr>Sobel Filtering</vt:lpstr>
      <vt:lpstr>Gaussian Blur</vt:lpstr>
      <vt:lpstr>Gaussian Blur</vt:lpstr>
      <vt:lpstr>Gaussian Blur</vt:lpstr>
      <vt:lpstr>Gaussian Blur</vt:lpstr>
      <vt:lpstr>Gaussian Blur</vt:lpstr>
      <vt:lpstr>Gaussian Blur</vt:lpstr>
      <vt:lpstr>Gaussian Blur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 Ma</cp:lastModifiedBy>
  <cp:revision>36</cp:revision>
  <dcterms:created xsi:type="dcterms:W3CDTF">2006-08-16T00:00:00Z</dcterms:created>
  <dcterms:modified xsi:type="dcterms:W3CDTF">2012-03-13T17:59:06Z</dcterms:modified>
</cp:coreProperties>
</file>