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521" r:id="rId2"/>
    <p:sldId id="522" r:id="rId3"/>
    <p:sldId id="523" r:id="rId4"/>
    <p:sldId id="537" r:id="rId5"/>
    <p:sldId id="538" r:id="rId6"/>
    <p:sldId id="539" r:id="rId7"/>
    <p:sldId id="540" r:id="rId8"/>
    <p:sldId id="541" r:id="rId9"/>
    <p:sldId id="542" r:id="rId10"/>
    <p:sldId id="543" r:id="rId11"/>
    <p:sldId id="524" r:id="rId12"/>
    <p:sldId id="544" r:id="rId13"/>
    <p:sldId id="54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E7AD09"/>
    <a:srgbClr val="D49F08"/>
    <a:srgbClr val="E9AE0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2" d="100"/>
          <a:sy n="112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A3757-28D4-45A9-A3C1-3A1F3BEC0DC8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A5966-0FF3-4CA0-BF54-AA596EBC47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nrendering.blogspot.com/2011/12/tessellation-on-gpu-curved-pn-triangle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onrendering.blogspot.com/2011/12/tessellation-on-gpu-curved-pn-triangl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b.engr.oregonstate.edu/~mjb/cs519/Handouts/tessellation.1pp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Tessellation </a:t>
            </a:r>
            <a:r>
              <a:rPr lang="en-US" dirty="0" err="1" smtClean="0"/>
              <a:t>Shaders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Screen Coverage</a:t>
            </a:r>
            <a:endParaRPr lang="en-US" dirty="0"/>
          </a:p>
        </p:txBody>
      </p:sp>
      <p:pic>
        <p:nvPicPr>
          <p:cNvPr id="4" name="Content Placeholder 3" descr="sphereadapt_3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03437" y="1219200"/>
            <a:ext cx="4937125" cy="49371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PN Triangles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of tessellating objects made up of triangles where the per-vertex normal vectors are known (or can be calculated)</a:t>
            </a:r>
          </a:p>
          <a:p>
            <a:r>
              <a:rPr lang="en-US" dirty="0" smtClean="0"/>
              <a:t>useful when your models are made up of triangles instead of smooth patches (like Bezier or B </a:t>
            </a:r>
            <a:r>
              <a:rPr lang="en-US" dirty="0" err="1" smtClean="0"/>
              <a:t>spline</a:t>
            </a:r>
            <a:r>
              <a:rPr lang="en-US" dirty="0" smtClean="0"/>
              <a:t> surfaces)</a:t>
            </a:r>
          </a:p>
          <a:p>
            <a:r>
              <a:rPr lang="en-US" dirty="0" smtClean="0"/>
              <a:t>basic idea</a:t>
            </a:r>
          </a:p>
          <a:p>
            <a:pPr lvl="1"/>
            <a:r>
              <a:rPr lang="en-US" dirty="0" smtClean="0"/>
              <a:t>use the vertices and normal vectors of the input triangle to compute a displacement field that produces a “Bezier triangle”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/>
              <a:t>Dr. Bailey’s </a:t>
            </a:r>
            <a:r>
              <a:rPr lang="en-US" dirty="0" smtClean="0"/>
              <a:t>tessellation </a:t>
            </a:r>
            <a:r>
              <a:rPr lang="en-US" dirty="0" err="1" smtClean="0"/>
              <a:t>shader</a:t>
            </a:r>
            <a:r>
              <a:rPr lang="en-US" dirty="0" smtClean="0"/>
              <a:t> slides </a:t>
            </a:r>
            <a:r>
              <a:rPr lang="en-US" dirty="0" smtClean="0"/>
              <a:t>45-51</a:t>
            </a:r>
          </a:p>
          <a:p>
            <a:pPr lvl="1"/>
            <a:r>
              <a:rPr lang="en-US" dirty="0" smtClean="0">
                <a:hlinkClick r:id="rId2"/>
              </a:rPr>
              <a:t>see </a:t>
            </a:r>
            <a:r>
              <a:rPr lang="en-US" dirty="0" err="1" smtClean="0">
                <a:hlinkClick r:id="rId2"/>
              </a:rPr>
              <a:t>jdupuy’s</a:t>
            </a:r>
            <a:r>
              <a:rPr lang="en-US" dirty="0" smtClean="0">
                <a:hlinkClick r:id="rId2"/>
              </a:rPr>
              <a:t> blog posting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Phong</a:t>
            </a:r>
            <a:r>
              <a:rPr lang="en-US" dirty="0" smtClean="0"/>
              <a:t> Tessellation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essentially a geometric version of </a:t>
            </a:r>
            <a:r>
              <a:rPr lang="en-US" dirty="0" err="1" smtClean="0"/>
              <a:t>Phong</a:t>
            </a:r>
            <a:r>
              <a:rPr lang="en-US" dirty="0" smtClean="0"/>
              <a:t> normal interpolation where the vertex positions are interpolated (instead of the normal vectors)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7" y="2737710"/>
            <a:ext cx="705802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16285" y="6355139"/>
            <a:ext cx="6551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http://perso.telecom-paristech.fr/~boubek/papers/PhongTessellation/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Phong</a:t>
            </a:r>
            <a:r>
              <a:rPr lang="en-US" dirty="0" smtClean="0"/>
              <a:t> Tessellation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simpler than PN triangles and produces similar results</a:t>
            </a:r>
          </a:p>
          <a:p>
            <a:pPr lvl="1"/>
            <a:r>
              <a:rPr lang="en-US" dirty="0" smtClean="0">
                <a:hlinkClick r:id="rId2"/>
              </a:rPr>
              <a:t>see </a:t>
            </a:r>
            <a:r>
              <a:rPr lang="en-US" dirty="0" err="1" smtClean="0">
                <a:hlinkClick r:id="rId2"/>
              </a:rPr>
              <a:t>jdupuy’s</a:t>
            </a:r>
            <a:r>
              <a:rPr lang="en-US" dirty="0" smtClean="0">
                <a:hlinkClick r:id="rId2"/>
              </a:rPr>
              <a:t> blog </a:t>
            </a:r>
            <a:r>
              <a:rPr lang="en-US" dirty="0" smtClean="0">
                <a:hlinkClick r:id="rId2"/>
              </a:rPr>
              <a:t>posting</a:t>
            </a:r>
            <a:r>
              <a:rPr lang="en-US" dirty="0" smtClean="0"/>
              <a:t> for a </a:t>
            </a:r>
            <a:r>
              <a:rPr lang="en-US" dirty="0" err="1" smtClean="0"/>
              <a:t>shader</a:t>
            </a:r>
            <a:endParaRPr lang="en-US" dirty="0" smtClean="0"/>
          </a:p>
          <a:p>
            <a:pPr lvl="1"/>
            <a:r>
              <a:rPr lang="en-US" dirty="0" smtClean="0"/>
              <a:t>see original paper for full details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6285" y="6355139"/>
            <a:ext cx="6551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http://perso.telecom-paristech.fr/~boubek/papers/PhongTessellation/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12" y="2517428"/>
            <a:ext cx="7452375" cy="3639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Bezier Surface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to Bezier curve, except</a:t>
            </a:r>
          </a:p>
          <a:p>
            <a:pPr lvl="1"/>
            <a:r>
              <a:rPr lang="en-US" dirty="0" smtClean="0"/>
              <a:t>need two parameters u and v</a:t>
            </a:r>
          </a:p>
          <a:p>
            <a:pPr lvl="1"/>
            <a:r>
              <a:rPr lang="en-US" dirty="0" smtClean="0"/>
              <a:t>16 control points instead of 4</a:t>
            </a:r>
          </a:p>
          <a:p>
            <a:pPr lvl="1"/>
            <a:r>
              <a:rPr lang="en-US" dirty="0" smtClean="0"/>
              <a:t>parametric matrix equation </a:t>
            </a:r>
          </a:p>
          <a:p>
            <a:r>
              <a:rPr lang="en-US" dirty="0" smtClean="0">
                <a:hlinkClick r:id="rId2"/>
              </a:rPr>
              <a:t>see Dr. Bailey’s tessellation </a:t>
            </a:r>
            <a:r>
              <a:rPr lang="en-US" dirty="0" err="1" smtClean="0">
                <a:hlinkClick r:id="rId2"/>
              </a:rPr>
              <a:t>shader</a:t>
            </a:r>
            <a:r>
              <a:rPr lang="en-US" dirty="0" smtClean="0">
                <a:hlinkClick r:id="rId2"/>
              </a:rPr>
              <a:t> slides 27-35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Whole-Sphere Subdivision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dirty="0" smtClean="0"/>
              <a:t> tessellation </a:t>
            </a:r>
            <a:r>
              <a:rPr lang="en-US" dirty="0" err="1" smtClean="0"/>
              <a:t>shader</a:t>
            </a:r>
            <a:r>
              <a:rPr lang="en-US" dirty="0" smtClean="0"/>
              <a:t> can easily be used to create a sphere given only its location and radius</a:t>
            </a:r>
          </a:p>
          <a:p>
            <a:pPr lvl="1"/>
            <a:r>
              <a:rPr lang="en-US" dirty="0" smtClean="0"/>
              <a:t>a sphere can be parameterized using two angles</a:t>
            </a:r>
          </a:p>
          <a:p>
            <a:pPr lvl="1"/>
            <a:r>
              <a:rPr lang="en-US" dirty="0" smtClean="0"/>
              <a:t>just use a quad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81450" y="5356570"/>
          <a:ext cx="1181100" cy="914400"/>
        </p:xfrm>
        <a:graphic>
          <a:graphicData uri="http://schemas.openxmlformats.org/presentationml/2006/ole">
            <p:oleObj spid="_x0000_s1026" name="Equation" r:id="rId3" imgW="787320" imgH="609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29295" y="3889860"/>
          <a:ext cx="1104900" cy="609600"/>
        </p:xfrm>
        <a:graphic>
          <a:graphicData uri="http://schemas.openxmlformats.org/presentationml/2006/ole">
            <p:oleObj spid="_x0000_s1027" name="Equation" r:id="rId4" imgW="736560" imgH="40608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477458" y="3198571"/>
            <a:ext cx="2057400" cy="20738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Whole-Sphere Subdivision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outer tessellation levels are useful here</a:t>
            </a:r>
            <a:endParaRPr lang="en-US" dirty="0"/>
          </a:p>
          <a:p>
            <a:pPr lvl="1"/>
            <a:r>
              <a:rPr lang="en-US" dirty="0" smtClean="0"/>
              <a:t>low tessellation on the two outer edges at the poles</a:t>
            </a:r>
          </a:p>
          <a:p>
            <a:pPr lvl="1"/>
            <a:r>
              <a:rPr lang="en-US" dirty="0" smtClean="0"/>
              <a:t>high tessellation on the two outer edges that are meridians</a:t>
            </a:r>
          </a:p>
          <a:p>
            <a:pPr lvl="2"/>
            <a:r>
              <a:rPr lang="en-US" dirty="0" smtClean="0"/>
              <a:t>see Dr. Bailey’s </a:t>
            </a:r>
            <a:r>
              <a:rPr lang="en-US" dirty="0" smtClean="0"/>
              <a:t>tessellation </a:t>
            </a:r>
            <a:r>
              <a:rPr lang="en-US" dirty="0" err="1" smtClean="0"/>
              <a:t>shader</a:t>
            </a:r>
            <a:r>
              <a:rPr lang="en-US" dirty="0" smtClean="0"/>
              <a:t> slides </a:t>
            </a:r>
            <a:r>
              <a:rPr lang="en-US" dirty="0" smtClean="0"/>
              <a:t>36-40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477458" y="3198571"/>
            <a:ext cx="2057400" cy="20738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981450" y="5356570"/>
          <a:ext cx="1181100" cy="914400"/>
        </p:xfrm>
        <a:graphic>
          <a:graphicData uri="http://schemas.openxmlformats.org/presentationml/2006/ole">
            <p:oleObj spid="_x0000_s2050" name="Equation" r:id="rId3" imgW="787320" imgH="609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29295" y="3889860"/>
          <a:ext cx="1104900" cy="609600"/>
        </p:xfrm>
        <a:graphic>
          <a:graphicData uri="http://schemas.openxmlformats.org/presentationml/2006/ole">
            <p:oleObj spid="_x0000_s2051" name="Equation" r:id="rId4" imgW="736560" imgH="406080" progId="Equation.3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37060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7060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7060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7060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7060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7060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7060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346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346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9346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9346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9346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9346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39346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1632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1632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41632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1632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1632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1632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1632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43918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3918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43918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3918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43918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3918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43918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6204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6204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6204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204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46204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6204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6204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48490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8490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8490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8490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8490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8490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8490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5077657" y="365943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077657" y="342900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5077657" y="388986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5077657" y="435072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5077657" y="412029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077657" y="458115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5077657" y="4811580"/>
            <a:ext cx="228600" cy="2304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3477458" y="3198571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3477458" y="3198571"/>
            <a:ext cx="4571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477458" y="3198571"/>
            <a:ext cx="6857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3477458" y="3198571"/>
            <a:ext cx="9143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3477458" y="3198571"/>
            <a:ext cx="11429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4620457" y="3198571"/>
            <a:ext cx="914401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4849057" y="3198572"/>
            <a:ext cx="685801" cy="230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V="1">
            <a:off x="5077657" y="3198572"/>
            <a:ext cx="457201" cy="230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flipV="1">
            <a:off x="5306257" y="3198572"/>
            <a:ext cx="228601" cy="230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3477458" y="5042012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3477458" y="5042012"/>
            <a:ext cx="4571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flipV="1">
            <a:off x="3477458" y="5042012"/>
            <a:ext cx="6857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flipV="1">
            <a:off x="3477458" y="5042012"/>
            <a:ext cx="9143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flipV="1">
            <a:off x="3477458" y="5042012"/>
            <a:ext cx="11429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4620457" y="5042012"/>
            <a:ext cx="914401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4849057" y="5042013"/>
            <a:ext cx="685801" cy="230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5077657" y="5042013"/>
            <a:ext cx="457201" cy="230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306257" y="5042013"/>
            <a:ext cx="228601" cy="2304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3477458" y="3429000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3477458" y="3659431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3477458" y="3889860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3477458" y="4120291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3477458" y="4350722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3477458" y="4581151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>
            <a:off x="3477458" y="4811580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/>
          <p:nvPr/>
        </p:nvCxnSpPr>
        <p:spPr>
          <a:xfrm>
            <a:off x="3477458" y="5042009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3477458" y="4811576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>
            <a:off x="3477458" y="4581155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>
            <a:off x="3477458" y="4350722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>
            <a:off x="3477458" y="4120293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3477458" y="3889860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3477458" y="3659433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477458" y="3429000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V="1">
            <a:off x="5306259" y="3428992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V="1">
            <a:off x="5306259" y="3659423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flipV="1">
            <a:off x="5306259" y="3889852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 flipV="1">
            <a:off x="5306259" y="4120283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 flipV="1">
            <a:off x="5306259" y="4350714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V="1">
            <a:off x="5306259" y="4581143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 flipV="1">
            <a:off x="5306259" y="4811572"/>
            <a:ext cx="228599" cy="2304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 flipV="1">
            <a:off x="5306259" y="5042001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 flipV="1">
            <a:off x="5306259" y="4811568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5306259" y="4581147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 flipV="1">
            <a:off x="5306259" y="4350714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V="1">
            <a:off x="5306259" y="4120285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V="1">
            <a:off x="5306259" y="3889852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5306259" y="3659425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V="1">
            <a:off x="5306259" y="3428992"/>
            <a:ext cx="228599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Screen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 far we have been using inner and outer tessellation levels that are passed in as uniform variables</a:t>
            </a:r>
          </a:p>
          <a:p>
            <a:r>
              <a:rPr lang="en-US" dirty="0" smtClean="0"/>
              <a:t>this is somewhat inflexible</a:t>
            </a:r>
          </a:p>
          <a:p>
            <a:r>
              <a:rPr lang="en-US" dirty="0" smtClean="0"/>
              <a:t>it would be useful if the tessellation </a:t>
            </a:r>
            <a:r>
              <a:rPr lang="en-US" dirty="0" err="1" smtClean="0"/>
              <a:t>shader</a:t>
            </a:r>
            <a:r>
              <a:rPr lang="en-US" dirty="0" smtClean="0"/>
              <a:t> could determine an “optimal” level of tessellation</a:t>
            </a:r>
          </a:p>
          <a:p>
            <a:r>
              <a:rPr lang="en-US" dirty="0" smtClean="0"/>
              <a:t>one idea</a:t>
            </a:r>
          </a:p>
          <a:p>
            <a:pPr lvl="1"/>
            <a:r>
              <a:rPr lang="en-US" dirty="0" smtClean="0"/>
              <a:t>adjust tessellation based on the area of the screen covered</a:t>
            </a:r>
          </a:p>
          <a:p>
            <a:pPr lvl="1"/>
            <a:r>
              <a:rPr lang="en-US" dirty="0" smtClean="0"/>
              <a:t>TCS needs to be able to compute or guess what the final patch will look like on the screen for this to 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Screen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the whole-sphere example this is straightforward</a:t>
            </a:r>
          </a:p>
          <a:p>
            <a:pPr lvl="1"/>
            <a:r>
              <a:rPr lang="en-US" dirty="0" smtClean="0"/>
              <a:t>compute the extents of the three axes of the sphere in NDC or screen coordinates</a:t>
            </a:r>
          </a:p>
          <a:p>
            <a:pPr lvl="1"/>
            <a:r>
              <a:rPr lang="en-US" dirty="0" smtClean="0"/>
              <a:t>use the extents to set the number of outer tessellation levels for the meridian edges</a:t>
            </a:r>
          </a:p>
          <a:p>
            <a:r>
              <a:rPr lang="en-US" dirty="0" smtClean="0"/>
              <a:t>see </a:t>
            </a:r>
            <a:r>
              <a:rPr lang="en-US" dirty="0" smtClean="0"/>
              <a:t>Dr. Bailey’s </a:t>
            </a:r>
            <a:r>
              <a:rPr lang="en-US" dirty="0" smtClean="0"/>
              <a:t>tessellation </a:t>
            </a:r>
            <a:r>
              <a:rPr lang="en-US" dirty="0" err="1" smtClean="0"/>
              <a:t>shader</a:t>
            </a:r>
            <a:r>
              <a:rPr lang="en-US" dirty="0" smtClean="0"/>
              <a:t> slides </a:t>
            </a:r>
            <a:r>
              <a:rPr lang="en-US" dirty="0" smtClean="0"/>
              <a:t>41-44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Screen Coverage</a:t>
            </a:r>
            <a:endParaRPr lang="en-US" dirty="0"/>
          </a:p>
        </p:txBody>
      </p:sp>
      <p:pic>
        <p:nvPicPr>
          <p:cNvPr id="4" name="Content Placeholder 3" descr="sphereadapt_0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03437" y="1219200"/>
            <a:ext cx="4937125" cy="49371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Screen Coverage</a:t>
            </a:r>
            <a:endParaRPr lang="en-US" dirty="0"/>
          </a:p>
        </p:txBody>
      </p:sp>
      <p:pic>
        <p:nvPicPr>
          <p:cNvPr id="6" name="Content Placeholder 5" descr="sphereadapt_1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03437" y="1219200"/>
            <a:ext cx="4937125" cy="49371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to Screen Coverage</a:t>
            </a:r>
            <a:endParaRPr lang="en-US" dirty="0"/>
          </a:p>
        </p:txBody>
      </p:sp>
      <p:pic>
        <p:nvPicPr>
          <p:cNvPr id="4" name="Content Placeholder 3" descr="sphereadapt_2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03437" y="1219200"/>
            <a:ext cx="4937125" cy="493712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4664</TotalTime>
  <Words>383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Origin</vt:lpstr>
      <vt:lpstr>Microsoft Equation 3.0</vt:lpstr>
      <vt:lpstr>Tessellation Shaders</vt:lpstr>
      <vt:lpstr>Bezier Surface</vt:lpstr>
      <vt:lpstr>Whole-Sphere Subdivision</vt:lpstr>
      <vt:lpstr>Whole-Sphere Subdivision</vt:lpstr>
      <vt:lpstr>Adapting to Screen Coverage</vt:lpstr>
      <vt:lpstr>Adapting to Screen Coverage</vt:lpstr>
      <vt:lpstr>Adapting to Screen Coverage</vt:lpstr>
      <vt:lpstr>Adapting to Screen Coverage</vt:lpstr>
      <vt:lpstr>Adapting to Screen Coverage</vt:lpstr>
      <vt:lpstr>Adapting to Screen Coverage</vt:lpstr>
      <vt:lpstr>PN Triangles</vt:lpstr>
      <vt:lpstr>Phong Tessellation</vt:lpstr>
      <vt:lpstr>Phong Tessellation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burton</dc:creator>
  <cp:lastModifiedBy>burton</cp:lastModifiedBy>
  <cp:revision>32</cp:revision>
  <dcterms:created xsi:type="dcterms:W3CDTF">2006-08-16T00:00:00Z</dcterms:created>
  <dcterms:modified xsi:type="dcterms:W3CDTF">2012-03-08T07:27:33Z</dcterms:modified>
</cp:coreProperties>
</file>