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521" r:id="rId2"/>
    <p:sldId id="522" r:id="rId3"/>
    <p:sldId id="523" r:id="rId4"/>
    <p:sldId id="524" r:id="rId5"/>
    <p:sldId id="525" r:id="rId6"/>
    <p:sldId id="526" r:id="rId7"/>
    <p:sldId id="527" r:id="rId8"/>
    <p:sldId id="528" r:id="rId9"/>
    <p:sldId id="529" r:id="rId10"/>
    <p:sldId id="530" r:id="rId11"/>
    <p:sldId id="531" r:id="rId12"/>
    <p:sldId id="532" r:id="rId13"/>
    <p:sldId id="533" r:id="rId14"/>
    <p:sldId id="534" r:id="rId15"/>
    <p:sldId id="535" r:id="rId16"/>
    <p:sldId id="536" r:id="rId17"/>
    <p:sldId id="537" r:id="rId18"/>
    <p:sldId id="538" r:id="rId19"/>
    <p:sldId id="539" r:id="rId20"/>
    <p:sldId id="540" r:id="rId21"/>
    <p:sldId id="541" r:id="rId22"/>
    <p:sldId id="542" r:id="rId23"/>
    <p:sldId id="543" r:id="rId24"/>
    <p:sldId id="544" r:id="rId25"/>
    <p:sldId id="545" r:id="rId26"/>
    <p:sldId id="546" r:id="rId27"/>
    <p:sldId id="547" r:id="rId28"/>
    <p:sldId id="54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E7AD09"/>
    <a:srgbClr val="D49F08"/>
    <a:srgbClr val="E9AE0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12" d="100"/>
          <a:sy n="112" d="100"/>
        </p:scale>
        <p:origin x="-87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4A3757-28D4-45A9-A3C1-3A1F3BEC0DC8}" type="datetimeFigureOut">
              <a:rPr lang="en-US" smtClean="0"/>
              <a:pPr/>
              <a:t>3/5/2012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0A5966-0FF3-4CA0-BF54-AA596EBC475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D8BD707-D9CF-40AE-B4C6-C98DA3205C09}" type="datetimeFigureOut">
              <a:rPr lang="en-US" smtClean="0"/>
              <a:pPr/>
              <a:t>3/5/2012</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B6F15528-21DE-4FAA-801E-634DDDAF4B2B}"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D8BD707-D9CF-40AE-B4C6-C98DA3205C09}" type="datetimeFigureOut">
              <a:rPr lang="en-US" smtClean="0"/>
              <a:pPr/>
              <a:t>3/5/2012</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B6F15528-21DE-4FAA-801E-634DDDAF4B2B}"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D8BD707-D9CF-40AE-B4C6-C98DA3205C09}" type="datetimeFigureOut">
              <a:rPr lang="en-US" smtClean="0"/>
              <a:pPr/>
              <a:t>3/5/2012</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6F15528-21DE-4FAA-801E-634DDDAF4B2B}"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err="1" smtClean="0"/>
              <a:t>Tesselation</a:t>
            </a:r>
            <a:r>
              <a:rPr lang="en-US" dirty="0" smtClean="0"/>
              <a:t> </a:t>
            </a:r>
            <a:r>
              <a:rPr lang="en-US" dirty="0" err="1" smtClean="0"/>
              <a:t>Shaders</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Tesselation</a:t>
            </a:r>
            <a:r>
              <a:rPr lang="en-US" dirty="0" smtClean="0"/>
              <a:t> Control </a:t>
            </a:r>
            <a:r>
              <a:rPr lang="en-US" dirty="0" err="1" smtClean="0"/>
              <a:t>Shader</a:t>
            </a:r>
            <a:endParaRPr lang="en-US" dirty="0"/>
          </a:p>
        </p:txBody>
      </p:sp>
      <p:sp>
        <p:nvSpPr>
          <p:cNvPr id="3" name="Content Placeholder 2"/>
          <p:cNvSpPr>
            <a:spLocks noGrp="1"/>
          </p:cNvSpPr>
          <p:nvPr>
            <p:ph sz="quarter" idx="1"/>
          </p:nvPr>
        </p:nvSpPr>
        <p:spPr/>
        <p:txBody>
          <a:bodyPr/>
          <a:lstStyle/>
          <a:p>
            <a:r>
              <a:rPr lang="en-US" dirty="0" smtClean="0"/>
              <a:t>TCS runs for each vertex in a patch</a:t>
            </a:r>
          </a:p>
          <a:p>
            <a:r>
              <a:rPr lang="en-US" dirty="0" smtClean="0"/>
              <a:t>can compute additional information about the patch and vertices and pass them to the TES</a:t>
            </a:r>
          </a:p>
          <a:p>
            <a:r>
              <a:rPr lang="en-US" dirty="0" smtClean="0"/>
              <a:t>tells TPG how many primitives to produce</a:t>
            </a:r>
            <a:endParaRPr lang="en-US" dirty="0"/>
          </a:p>
        </p:txBody>
      </p:sp>
      <p:pic>
        <p:nvPicPr>
          <p:cNvPr id="385026" name="Picture 2"/>
          <p:cNvPicPr>
            <a:picLocks noChangeAspect="1" noChangeArrowheads="1"/>
          </p:cNvPicPr>
          <p:nvPr/>
        </p:nvPicPr>
        <p:blipFill>
          <a:blip r:embed="rId2" cstate="print"/>
          <a:srcRect/>
          <a:stretch>
            <a:fillRect/>
          </a:stretch>
        </p:blipFill>
        <p:spPr bwMode="auto">
          <a:xfrm>
            <a:off x="1995487" y="3200400"/>
            <a:ext cx="5153025" cy="2981325"/>
          </a:xfrm>
          <a:prstGeom prst="rect">
            <a:avLst/>
          </a:prstGeom>
          <a:noFill/>
          <a:ln w="9525">
            <a:noFill/>
            <a:miter lim="800000"/>
            <a:headEnd/>
            <a:tailEnd/>
          </a:ln>
        </p:spPr>
      </p:pic>
      <p:sp>
        <p:nvSpPr>
          <p:cNvPr id="5" name="TextBox 4"/>
          <p:cNvSpPr txBox="1"/>
          <p:nvPr/>
        </p:nvSpPr>
        <p:spPr>
          <a:xfrm>
            <a:off x="685800" y="6400800"/>
            <a:ext cx="3927678" cy="369332"/>
          </a:xfrm>
          <a:prstGeom prst="rect">
            <a:avLst/>
          </a:prstGeom>
          <a:noFill/>
        </p:spPr>
        <p:txBody>
          <a:bodyPr wrap="none" rtlCol="0">
            <a:spAutoFit/>
          </a:bodyPr>
          <a:lstStyle/>
          <a:p>
            <a:r>
              <a:rPr lang="en-US" dirty="0" smtClean="0"/>
              <a:t>OpenGL 4 Shading Language Cookbook</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Tesselation</a:t>
            </a:r>
            <a:r>
              <a:rPr lang="en-US" dirty="0" smtClean="0"/>
              <a:t> Evaluation </a:t>
            </a:r>
            <a:r>
              <a:rPr lang="en-US" dirty="0" err="1" smtClean="0"/>
              <a:t>Shader</a:t>
            </a:r>
            <a:endParaRPr lang="en-US" dirty="0"/>
          </a:p>
        </p:txBody>
      </p:sp>
      <p:sp>
        <p:nvSpPr>
          <p:cNvPr id="3" name="Content Placeholder 2"/>
          <p:cNvSpPr>
            <a:spLocks noGrp="1"/>
          </p:cNvSpPr>
          <p:nvPr>
            <p:ph sz="quarter" idx="1"/>
          </p:nvPr>
        </p:nvSpPr>
        <p:spPr/>
        <p:txBody>
          <a:bodyPr/>
          <a:lstStyle/>
          <a:p>
            <a:r>
              <a:rPr lang="en-US" dirty="0" smtClean="0"/>
              <a:t>TES specifies which algorithm the TPG uses</a:t>
            </a:r>
          </a:p>
          <a:p>
            <a:pPr lvl="1"/>
            <a:r>
              <a:rPr lang="en-US" dirty="0" smtClean="0"/>
              <a:t>seemingly strange because the TES runs after the TPG; the GLSL compiler resolves this inconsistency</a:t>
            </a:r>
          </a:p>
          <a:p>
            <a:r>
              <a:rPr lang="en-US" dirty="0" smtClean="0"/>
              <a:t>runs once per output vertex generated by the TPG</a:t>
            </a:r>
          </a:p>
          <a:p>
            <a:r>
              <a:rPr lang="en-US" dirty="0" smtClean="0"/>
              <a:t>TES uses the parametric</a:t>
            </a:r>
            <a:br>
              <a:rPr lang="en-US" dirty="0" smtClean="0"/>
            </a:br>
            <a:r>
              <a:rPr lang="en-US" dirty="0" smtClean="0"/>
              <a:t>coordinates provided by the</a:t>
            </a:r>
            <a:br>
              <a:rPr lang="en-US" dirty="0" smtClean="0"/>
            </a:br>
            <a:r>
              <a:rPr lang="en-US" dirty="0" smtClean="0"/>
              <a:t>TPG and the patch vertices to</a:t>
            </a:r>
            <a:br>
              <a:rPr lang="en-US" dirty="0" smtClean="0"/>
            </a:br>
            <a:r>
              <a:rPr lang="en-US" dirty="0" smtClean="0"/>
              <a:t>determine the final positions</a:t>
            </a:r>
            <a:br>
              <a:rPr lang="en-US" dirty="0" smtClean="0"/>
            </a:br>
            <a:r>
              <a:rPr lang="en-US" dirty="0" smtClean="0"/>
              <a:t>of the output primitive vertices</a:t>
            </a:r>
            <a:endParaRPr lang="en-US" dirty="0"/>
          </a:p>
        </p:txBody>
      </p:sp>
      <p:pic>
        <p:nvPicPr>
          <p:cNvPr id="386050" name="Picture 2"/>
          <p:cNvPicPr>
            <a:picLocks noChangeAspect="1" noChangeArrowheads="1"/>
          </p:cNvPicPr>
          <p:nvPr/>
        </p:nvPicPr>
        <p:blipFill>
          <a:blip r:embed="rId2" cstate="print"/>
          <a:srcRect/>
          <a:stretch>
            <a:fillRect/>
          </a:stretch>
        </p:blipFill>
        <p:spPr bwMode="auto">
          <a:xfrm>
            <a:off x="5257800" y="3200400"/>
            <a:ext cx="3362325" cy="2981325"/>
          </a:xfrm>
          <a:prstGeom prst="rect">
            <a:avLst/>
          </a:prstGeom>
          <a:noFill/>
          <a:ln w="9525">
            <a:noFill/>
            <a:miter lim="800000"/>
            <a:headEnd/>
            <a:tailEnd/>
          </a:ln>
        </p:spPr>
      </p:pic>
      <p:sp>
        <p:nvSpPr>
          <p:cNvPr id="5" name="TextBox 4"/>
          <p:cNvSpPr txBox="1"/>
          <p:nvPr/>
        </p:nvSpPr>
        <p:spPr>
          <a:xfrm>
            <a:off x="685800" y="6400800"/>
            <a:ext cx="3927678" cy="369332"/>
          </a:xfrm>
          <a:prstGeom prst="rect">
            <a:avLst/>
          </a:prstGeom>
          <a:noFill/>
        </p:spPr>
        <p:txBody>
          <a:bodyPr wrap="none" rtlCol="0">
            <a:spAutoFit/>
          </a:bodyPr>
          <a:lstStyle/>
          <a:p>
            <a:r>
              <a:rPr lang="en-US" dirty="0" smtClean="0"/>
              <a:t>OpenGL 4 Shading Language Cookbook</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Outer and Inner Division Levels</a:t>
            </a:r>
            <a:endParaRPr lang="en-US" dirty="0"/>
          </a:p>
        </p:txBody>
      </p:sp>
      <p:sp>
        <p:nvSpPr>
          <p:cNvPr id="3" name="Content Placeholder 2"/>
          <p:cNvSpPr>
            <a:spLocks noGrp="1"/>
          </p:cNvSpPr>
          <p:nvPr>
            <p:ph sz="quarter" idx="1"/>
          </p:nvPr>
        </p:nvSpPr>
        <p:spPr/>
        <p:txBody>
          <a:bodyPr/>
          <a:lstStyle/>
          <a:p>
            <a:r>
              <a:rPr lang="en-US" dirty="0" smtClean="0"/>
              <a:t>TCS tells the TPG how many primitive to produce by specifying the outer and inner division levels via a pair of output arrays</a:t>
            </a:r>
          </a:p>
          <a:p>
            <a:endParaRPr lang="en-US" sz="800" dirty="0" smtClean="0"/>
          </a:p>
          <a:p>
            <a:pPr lvl="1">
              <a:buClr>
                <a:srgbClr val="9FB8CD"/>
              </a:buClr>
              <a:buNone/>
            </a:pPr>
            <a:r>
              <a:rPr lang="en-US" sz="1600" b="1" dirty="0" smtClean="0">
                <a:solidFill>
                  <a:srgbClr val="464653"/>
                </a:solidFill>
                <a:latin typeface="Courier New" pitchFamily="49" charset="0"/>
                <a:cs typeface="Courier New" pitchFamily="49" charset="0"/>
              </a:rPr>
              <a:t>patch out float </a:t>
            </a:r>
            <a:r>
              <a:rPr lang="en-US" sz="1600" b="1" dirty="0" err="1" smtClean="0">
                <a:solidFill>
                  <a:srgbClr val="464653"/>
                </a:solidFill>
                <a:latin typeface="Courier New" pitchFamily="49" charset="0"/>
                <a:cs typeface="Courier New" pitchFamily="49" charset="0"/>
              </a:rPr>
              <a:t>gl_TessLevelOuter</a:t>
            </a:r>
            <a:r>
              <a:rPr lang="en-US" sz="1600" b="1" dirty="0" smtClean="0">
                <a:solidFill>
                  <a:srgbClr val="464653"/>
                </a:solidFill>
                <a:latin typeface="Courier New" pitchFamily="49" charset="0"/>
                <a:cs typeface="Courier New" pitchFamily="49" charset="0"/>
              </a:rPr>
              <a:t>[4]</a:t>
            </a:r>
          </a:p>
          <a:p>
            <a:pPr lvl="1">
              <a:buClr>
                <a:srgbClr val="9FB8CD"/>
              </a:buClr>
              <a:buNone/>
            </a:pPr>
            <a:r>
              <a:rPr lang="en-US" sz="1600" b="1" dirty="0" smtClean="0">
                <a:solidFill>
                  <a:srgbClr val="464653"/>
                </a:solidFill>
                <a:latin typeface="Courier New" pitchFamily="49" charset="0"/>
                <a:cs typeface="Courier New" pitchFamily="49" charset="0"/>
              </a:rPr>
              <a:t>patch out float </a:t>
            </a:r>
            <a:r>
              <a:rPr lang="en-US" sz="1600" b="1" dirty="0" err="1" smtClean="0">
                <a:solidFill>
                  <a:srgbClr val="464653"/>
                </a:solidFill>
                <a:latin typeface="Courier New" pitchFamily="49" charset="0"/>
                <a:cs typeface="Courier New" pitchFamily="49" charset="0"/>
              </a:rPr>
              <a:t>gl_TessLevelInner</a:t>
            </a:r>
            <a:r>
              <a:rPr lang="en-US" sz="1600" b="1" dirty="0" smtClean="0">
                <a:solidFill>
                  <a:srgbClr val="464653"/>
                </a:solidFill>
                <a:latin typeface="Courier New" pitchFamily="49" charset="0"/>
                <a:cs typeface="Courier New" pitchFamily="49" charset="0"/>
              </a:rPr>
              <a:t>[2]</a:t>
            </a:r>
            <a:endParaRPr lang="en-US" dirty="0" smtClean="0"/>
          </a:p>
          <a:p>
            <a:endParaRPr lang="en-US" dirty="0" smtClean="0"/>
          </a:p>
        </p:txBody>
      </p:sp>
      <p:graphicFrame>
        <p:nvGraphicFramePr>
          <p:cNvPr id="5" name="Table 4"/>
          <p:cNvGraphicFramePr>
            <a:graphicFrameLocks noGrp="1"/>
          </p:cNvGraphicFramePr>
          <p:nvPr/>
        </p:nvGraphicFramePr>
        <p:xfrm>
          <a:off x="914400" y="3657600"/>
          <a:ext cx="7315200" cy="2595880"/>
        </p:xfrm>
        <a:graphic>
          <a:graphicData uri="http://schemas.openxmlformats.org/drawingml/2006/table">
            <a:tbl>
              <a:tblPr firstRow="1" bandRow="1">
                <a:tableStyleId>{21E4AEA4-8DFA-4A89-87EB-49C32662AFE0}</a:tableStyleId>
              </a:tblPr>
              <a:tblGrid>
                <a:gridCol w="3474720"/>
                <a:gridCol w="1280160"/>
                <a:gridCol w="1280160"/>
                <a:gridCol w="1280160"/>
              </a:tblGrid>
              <a:tr h="370840">
                <a:tc>
                  <a:txBody>
                    <a:bodyPr/>
                    <a:lstStyle/>
                    <a:p>
                      <a:endParaRPr lang="en-US"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tcPr>
                </a:tc>
                <a:tc>
                  <a:txBody>
                    <a:bodyPr/>
                    <a:lstStyle/>
                    <a:p>
                      <a:pPr algn="ctr"/>
                      <a:r>
                        <a:rPr lang="en-US" dirty="0" smtClean="0"/>
                        <a:t>quad</a:t>
                      </a:r>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tcPr>
                </a:tc>
                <a:tc>
                  <a:txBody>
                    <a:bodyPr/>
                    <a:lstStyle/>
                    <a:p>
                      <a:pPr algn="ctr"/>
                      <a:r>
                        <a:rPr lang="en-US" dirty="0" smtClean="0"/>
                        <a:t>triangle</a:t>
                      </a:r>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tcPr>
                </a:tc>
                <a:tc>
                  <a:txBody>
                    <a:bodyPr/>
                    <a:lstStyle/>
                    <a:p>
                      <a:pPr algn="ctr"/>
                      <a:r>
                        <a:rPr lang="en-US" dirty="0" err="1" smtClean="0"/>
                        <a:t>isoline</a:t>
                      </a:r>
                      <a:endParaRPr lang="en-US"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tcPr>
                </a:tc>
              </a:tr>
              <a:tr h="370840">
                <a:tc>
                  <a:txBody>
                    <a:bodyPr/>
                    <a:lstStyle/>
                    <a:p>
                      <a:r>
                        <a:rPr lang="en-US" sz="1800" b="1" dirty="0" err="1" smtClean="0">
                          <a:solidFill>
                            <a:srgbClr val="464653"/>
                          </a:solidFill>
                          <a:latin typeface="Courier New" pitchFamily="49" charset="0"/>
                          <a:cs typeface="Courier New" pitchFamily="49" charset="0"/>
                        </a:rPr>
                        <a:t>gl_TessLevelOuter</a:t>
                      </a:r>
                      <a:r>
                        <a:rPr lang="en-US" sz="1800" b="1" dirty="0" smtClean="0">
                          <a:solidFill>
                            <a:srgbClr val="464653"/>
                          </a:solidFill>
                          <a:latin typeface="Courier New" pitchFamily="49" charset="0"/>
                          <a:cs typeface="Courier New" pitchFamily="49" charset="0"/>
                        </a:rPr>
                        <a:t>[0]</a:t>
                      </a:r>
                      <a:endParaRPr lang="en-US" dirty="0"/>
                    </a:p>
                  </a:txBody>
                  <a:tcPr>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r>
                        <a:rPr lang="en-US" dirty="0" smtClean="0">
                          <a:sym typeface="Wingdings"/>
                        </a:rPr>
                        <a:t></a:t>
                      </a:r>
                      <a:endParaRPr lang="en-US"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r>
                        <a:rPr lang="en-US" dirty="0" smtClean="0">
                          <a:sym typeface="Wingdings"/>
                        </a:rPr>
                        <a:t></a:t>
                      </a:r>
                      <a:endParaRPr lang="en-US"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r>
                        <a:rPr lang="en-US" dirty="0" smtClean="0">
                          <a:sym typeface="Wingdings"/>
                        </a:rPr>
                        <a:t></a:t>
                      </a:r>
                      <a:endParaRPr lang="en-US" dirty="0"/>
                    </a:p>
                  </a:txBody>
                  <a:tcPr>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tcPr>
                </a:tc>
              </a:tr>
              <a:tr h="370840">
                <a:tc>
                  <a:txBody>
                    <a:bodyPr/>
                    <a:lstStyle/>
                    <a:p>
                      <a:r>
                        <a:rPr lang="en-US" sz="1800" b="1" dirty="0" err="1" smtClean="0">
                          <a:solidFill>
                            <a:srgbClr val="464653"/>
                          </a:solidFill>
                          <a:latin typeface="Courier New" pitchFamily="49" charset="0"/>
                          <a:cs typeface="Courier New" pitchFamily="49" charset="0"/>
                        </a:rPr>
                        <a:t>gl_TessLevelOuter</a:t>
                      </a:r>
                      <a:r>
                        <a:rPr lang="en-US" sz="1800" b="1" dirty="0" smtClean="0">
                          <a:solidFill>
                            <a:srgbClr val="464653"/>
                          </a:solidFill>
                          <a:latin typeface="Courier New" pitchFamily="49" charset="0"/>
                          <a:cs typeface="Courier New" pitchFamily="49" charset="0"/>
                        </a:rPr>
                        <a:t>[1]</a:t>
                      </a:r>
                      <a:endParaRPr lang="en-US"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sym typeface="Wingdings"/>
                        </a:rPr>
                        <a:t></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sym typeface="Wingdings"/>
                        </a:rPr>
                        <a:t></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sym typeface="Wingdings"/>
                        </a:rPr>
                        <a:t></a:t>
                      </a:r>
                      <a:endParaRPr lang="en-US"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70840">
                <a:tc>
                  <a:txBody>
                    <a:bodyPr/>
                    <a:lstStyle/>
                    <a:p>
                      <a:r>
                        <a:rPr lang="en-US" sz="1800" b="1" dirty="0" err="1" smtClean="0">
                          <a:solidFill>
                            <a:srgbClr val="464653"/>
                          </a:solidFill>
                          <a:latin typeface="Courier New" pitchFamily="49" charset="0"/>
                          <a:cs typeface="Courier New" pitchFamily="49" charset="0"/>
                        </a:rPr>
                        <a:t>gl_TessLevelOuter</a:t>
                      </a:r>
                      <a:r>
                        <a:rPr lang="en-US" sz="1800" b="1" dirty="0" smtClean="0">
                          <a:solidFill>
                            <a:srgbClr val="464653"/>
                          </a:solidFill>
                          <a:latin typeface="Courier New" pitchFamily="49" charset="0"/>
                          <a:cs typeface="Courier New" pitchFamily="49" charset="0"/>
                        </a:rPr>
                        <a:t>[2]</a:t>
                      </a:r>
                      <a:endParaRPr lang="en-US"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sym typeface="Wingdings"/>
                        </a:rPr>
                        <a:t></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sym typeface="Wingdings"/>
                        </a:rPr>
                        <a:t></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sym typeface="Wingdings"/>
                        </a:rPr>
                        <a:t></a:t>
                      </a:r>
                      <a:endParaRPr lang="en-US"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70840">
                <a:tc>
                  <a:txBody>
                    <a:bodyPr/>
                    <a:lstStyle/>
                    <a:p>
                      <a:r>
                        <a:rPr lang="en-US" sz="1800" b="1" dirty="0" err="1" smtClean="0">
                          <a:solidFill>
                            <a:srgbClr val="464653"/>
                          </a:solidFill>
                          <a:latin typeface="Courier New" pitchFamily="49" charset="0"/>
                          <a:cs typeface="Courier New" pitchFamily="49" charset="0"/>
                        </a:rPr>
                        <a:t>gl_TessLevelOuter</a:t>
                      </a:r>
                      <a:r>
                        <a:rPr lang="en-US" sz="1800" b="1" dirty="0" smtClean="0">
                          <a:solidFill>
                            <a:srgbClr val="464653"/>
                          </a:solidFill>
                          <a:latin typeface="Courier New" pitchFamily="49" charset="0"/>
                          <a:cs typeface="Courier New" pitchFamily="49" charset="0"/>
                        </a:rPr>
                        <a:t>[3]</a:t>
                      </a:r>
                      <a:endParaRPr lang="en-US"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ym typeface="Wingdings"/>
                        </a:rPr>
                        <a:t></a:t>
                      </a:r>
                      <a:endParaRPr lang="en-US"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ym typeface="Wingdings"/>
                        </a:rPr>
                        <a:t></a:t>
                      </a:r>
                      <a:endParaRPr lang="en-US"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ym typeface="Wingdings"/>
                        </a:rPr>
                        <a:t></a:t>
                      </a:r>
                      <a:endParaRPr lang="en-US"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1800" b="1" dirty="0" err="1" smtClean="0">
                          <a:solidFill>
                            <a:srgbClr val="464653"/>
                          </a:solidFill>
                          <a:latin typeface="Courier New" pitchFamily="49" charset="0"/>
                          <a:cs typeface="Courier New" pitchFamily="49" charset="0"/>
                        </a:rPr>
                        <a:t>gl_TessLevelInner</a:t>
                      </a:r>
                      <a:r>
                        <a:rPr lang="en-US" sz="1800" b="1" dirty="0" smtClean="0">
                          <a:solidFill>
                            <a:srgbClr val="464653"/>
                          </a:solidFill>
                          <a:latin typeface="Courier New" pitchFamily="49" charset="0"/>
                          <a:cs typeface="Courier New" pitchFamily="49" charset="0"/>
                        </a:rPr>
                        <a:t>[0]</a:t>
                      </a:r>
                      <a:endParaRPr lang="en-US"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dirty="0" smtClean="0">
                          <a:sym typeface="Wingdings"/>
                        </a:rPr>
                        <a:t></a:t>
                      </a:r>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dirty="0" smtClean="0">
                          <a:sym typeface="Wingdings"/>
                        </a:rPr>
                        <a:t></a:t>
                      </a:r>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dirty="0" smtClean="0">
                          <a:sym typeface="Wingdings"/>
                        </a:rPr>
                        <a:t></a:t>
                      </a:r>
                      <a:endParaRPr lang="en-US"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r>
                        <a:rPr lang="en-US" sz="1800" b="1" dirty="0" err="1" smtClean="0">
                          <a:solidFill>
                            <a:srgbClr val="464653"/>
                          </a:solidFill>
                          <a:latin typeface="Courier New" pitchFamily="49" charset="0"/>
                          <a:cs typeface="Courier New" pitchFamily="49" charset="0"/>
                        </a:rPr>
                        <a:t>gl_TessLevelInner</a:t>
                      </a:r>
                      <a:r>
                        <a:rPr lang="en-US" sz="1800" b="1" dirty="0" smtClean="0">
                          <a:solidFill>
                            <a:srgbClr val="464653"/>
                          </a:solidFill>
                          <a:latin typeface="Courier New" pitchFamily="49" charset="0"/>
                          <a:cs typeface="Courier New" pitchFamily="49" charset="0"/>
                        </a:rPr>
                        <a:t>[1]</a:t>
                      </a:r>
                      <a:endParaRPr lang="en-US"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ym typeface="Wingdings"/>
                        </a:rPr>
                        <a:t></a:t>
                      </a:r>
                      <a:endParaRPr lang="en-US"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ym typeface="Wingdings"/>
                        </a:rPr>
                        <a:t></a:t>
                      </a:r>
                      <a:endParaRPr lang="en-US"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ym typeface="Wingdings"/>
                        </a:rPr>
                        <a:t></a:t>
                      </a:r>
                      <a:endParaRPr lang="en-US"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Outer and Inner Division Levels</a:t>
            </a:r>
            <a:endParaRPr lang="en-US" dirty="0"/>
          </a:p>
        </p:txBody>
      </p:sp>
      <p:sp>
        <p:nvSpPr>
          <p:cNvPr id="3" name="Content Placeholder 2"/>
          <p:cNvSpPr>
            <a:spLocks noGrp="1"/>
          </p:cNvSpPr>
          <p:nvPr>
            <p:ph sz="quarter" idx="1"/>
          </p:nvPr>
        </p:nvSpPr>
        <p:spPr/>
        <p:txBody>
          <a:bodyPr/>
          <a:lstStyle/>
          <a:p>
            <a:r>
              <a:rPr lang="en-US" dirty="0" smtClean="0"/>
              <a:t>quad </a:t>
            </a:r>
            <a:r>
              <a:rPr lang="en-US" dirty="0" err="1" smtClean="0"/>
              <a:t>tesselation</a:t>
            </a:r>
            <a:endParaRPr lang="en-US" dirty="0" smtClean="0"/>
          </a:p>
          <a:p>
            <a:pPr lvl="1"/>
            <a:r>
              <a:rPr lang="en-US" dirty="0" smtClean="0"/>
              <a:t>first subdivide the original rectangle into a regular mesh of rectangles where the number of subdivisions is given by the inner </a:t>
            </a:r>
            <a:r>
              <a:rPr lang="en-US" dirty="0" err="1" smtClean="0"/>
              <a:t>tesselation</a:t>
            </a:r>
            <a:r>
              <a:rPr lang="en-US" dirty="0" smtClean="0"/>
              <a:t> level</a:t>
            </a:r>
          </a:p>
        </p:txBody>
      </p:sp>
      <p:sp>
        <p:nvSpPr>
          <p:cNvPr id="19" name="Rectangle 18"/>
          <p:cNvSpPr/>
          <p:nvPr/>
        </p:nvSpPr>
        <p:spPr>
          <a:xfrm>
            <a:off x="5410200" y="3200400"/>
            <a:ext cx="1905000" cy="15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5410200" y="3581400"/>
            <a:ext cx="190500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410200" y="3962400"/>
            <a:ext cx="190500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410200" y="4343400"/>
            <a:ext cx="190500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7912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61722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5532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69342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1752600" y="3200400"/>
            <a:ext cx="1905000" cy="15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2825368" y="5181600"/>
            <a:ext cx="3493264" cy="646331"/>
          </a:xfrm>
          <a:prstGeom prst="rect">
            <a:avLst/>
          </a:prstGeom>
          <a:noFill/>
        </p:spPr>
        <p:txBody>
          <a:bodyPr wrap="none" rtlCol="0">
            <a:spAutoFit/>
          </a:bodyPr>
          <a:lstStyle/>
          <a:p>
            <a:r>
              <a:rPr lang="en-US" b="1" dirty="0" err="1" smtClean="0">
                <a:solidFill>
                  <a:srgbClr val="464653"/>
                </a:solidFill>
                <a:latin typeface="Courier New" pitchFamily="49" charset="0"/>
                <a:cs typeface="Courier New" pitchFamily="49" charset="0"/>
              </a:rPr>
              <a:t>gl_TessLevelInner</a:t>
            </a:r>
            <a:r>
              <a:rPr lang="en-US" b="1" dirty="0" smtClean="0">
                <a:solidFill>
                  <a:srgbClr val="464653"/>
                </a:solidFill>
                <a:latin typeface="Courier New" pitchFamily="49" charset="0"/>
                <a:cs typeface="Courier New" pitchFamily="49" charset="0"/>
              </a:rPr>
              <a:t>[0] = </a:t>
            </a:r>
            <a:r>
              <a:rPr lang="en-US" b="1" dirty="0" smtClean="0">
                <a:solidFill>
                  <a:srgbClr val="464653"/>
                </a:solidFill>
                <a:latin typeface="Courier New" pitchFamily="49" charset="0"/>
                <a:cs typeface="Courier New" pitchFamily="49" charset="0"/>
              </a:rPr>
              <a:t>5</a:t>
            </a:r>
            <a:endParaRPr lang="en-US" dirty="0" smtClean="0"/>
          </a:p>
          <a:p>
            <a:r>
              <a:rPr lang="en-US" b="1" dirty="0" err="1" smtClean="0">
                <a:solidFill>
                  <a:srgbClr val="464653"/>
                </a:solidFill>
                <a:latin typeface="Courier New" pitchFamily="49" charset="0"/>
                <a:cs typeface="Courier New" pitchFamily="49" charset="0"/>
              </a:rPr>
              <a:t>gl_TessLevelInner</a:t>
            </a:r>
            <a:r>
              <a:rPr lang="en-US" b="1" dirty="0" smtClean="0">
                <a:solidFill>
                  <a:srgbClr val="464653"/>
                </a:solidFill>
                <a:latin typeface="Courier New" pitchFamily="49" charset="0"/>
                <a:cs typeface="Courier New" pitchFamily="49" charset="0"/>
              </a:rPr>
              <a:t>[1] = </a:t>
            </a:r>
            <a:r>
              <a:rPr lang="en-US" b="1" dirty="0" smtClean="0">
                <a:solidFill>
                  <a:srgbClr val="464653"/>
                </a:solidFill>
                <a:latin typeface="Courier New" pitchFamily="49" charset="0"/>
                <a:cs typeface="Courier New" pitchFamily="49" charset="0"/>
              </a:rPr>
              <a:t>4</a:t>
            </a:r>
            <a:endParaRPr lang="en-US" dirty="0" smtClean="0"/>
          </a:p>
        </p:txBody>
      </p:sp>
      <p:cxnSp>
        <p:nvCxnSpPr>
          <p:cNvPr id="43" name="Straight Arrow Connector 42"/>
          <p:cNvCxnSpPr/>
          <p:nvPr/>
        </p:nvCxnSpPr>
        <p:spPr>
          <a:xfrm>
            <a:off x="1614815" y="4888390"/>
            <a:ext cx="69129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V="1">
            <a:off x="1614815" y="4197100"/>
            <a:ext cx="0" cy="69129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006023" y="4888390"/>
            <a:ext cx="300082" cy="369332"/>
          </a:xfrm>
          <a:prstGeom prst="rect">
            <a:avLst/>
          </a:prstGeom>
          <a:noFill/>
        </p:spPr>
        <p:txBody>
          <a:bodyPr wrap="none" rtlCol="0">
            <a:spAutoFit/>
          </a:bodyPr>
          <a:lstStyle/>
          <a:p>
            <a:r>
              <a:rPr lang="en-US" dirty="0" smtClean="0"/>
              <a:t>u</a:t>
            </a:r>
            <a:endParaRPr lang="en-US" dirty="0"/>
          </a:p>
        </p:txBody>
      </p:sp>
      <p:sp>
        <p:nvSpPr>
          <p:cNvPr id="47" name="TextBox 46"/>
          <p:cNvSpPr txBox="1"/>
          <p:nvPr/>
        </p:nvSpPr>
        <p:spPr>
          <a:xfrm>
            <a:off x="1234399" y="4158734"/>
            <a:ext cx="285656" cy="369332"/>
          </a:xfrm>
          <a:prstGeom prst="rect">
            <a:avLst/>
          </a:prstGeom>
          <a:noFill/>
        </p:spPr>
        <p:txBody>
          <a:bodyPr wrap="none" rtlCol="0">
            <a:spAutoFit/>
          </a:bodyPr>
          <a:lstStyle/>
          <a:p>
            <a:r>
              <a:rPr lang="en-US" dirty="0" smtClean="0"/>
              <a:t>v</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Outer and Inner Division Levels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quad </a:t>
            </a:r>
            <a:r>
              <a:rPr lang="en-US" dirty="0" err="1" smtClean="0"/>
              <a:t>tesselation</a:t>
            </a:r>
            <a:endParaRPr lang="en-US" dirty="0" smtClean="0"/>
          </a:p>
          <a:p>
            <a:pPr lvl="1"/>
            <a:r>
              <a:rPr lang="en-US" dirty="0" smtClean="0"/>
              <a:t>all rectangles except those adjacent to one of the outer rectangle edges are decomposed into triangle pairs</a:t>
            </a:r>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buNone/>
            </a:pPr>
            <a:endParaRPr lang="en-US" dirty="0" smtClean="0"/>
          </a:p>
          <a:p>
            <a:pPr lvl="2"/>
            <a:endParaRPr lang="en-US" dirty="0" smtClean="0"/>
          </a:p>
          <a:p>
            <a:pPr lvl="2"/>
            <a:r>
              <a:rPr lang="en-US" dirty="0" smtClean="0"/>
              <a:t>spec says “</a:t>
            </a:r>
            <a:r>
              <a:rPr lang="en-US" sz="2200" dirty="0" smtClean="0"/>
              <a:t>algorithm used to subdivide the rectangular domain in (u, v) space into individual triangles is implementation-dependent”</a:t>
            </a:r>
            <a:endParaRPr lang="en-US" dirty="0" smtClean="0"/>
          </a:p>
        </p:txBody>
      </p:sp>
      <p:sp>
        <p:nvSpPr>
          <p:cNvPr id="19" name="Rectangle 18"/>
          <p:cNvSpPr/>
          <p:nvPr/>
        </p:nvSpPr>
        <p:spPr>
          <a:xfrm>
            <a:off x="5410200" y="3200400"/>
            <a:ext cx="1905000" cy="15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5410200" y="3581400"/>
            <a:ext cx="190500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410200" y="3962400"/>
            <a:ext cx="190500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410200" y="4343400"/>
            <a:ext cx="190500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7912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61722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5532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69342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1752600" y="3200400"/>
            <a:ext cx="1905000" cy="15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p:nvPr/>
        </p:nvCxnSpPr>
        <p:spPr>
          <a:xfrm>
            <a:off x="1752600" y="3581400"/>
            <a:ext cx="190500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752600" y="3962400"/>
            <a:ext cx="190500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752600" y="4343400"/>
            <a:ext cx="190500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1336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5146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8956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2766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6" name="Isosceles Triangle 25"/>
          <p:cNvSpPr/>
          <p:nvPr/>
        </p:nvSpPr>
        <p:spPr>
          <a:xfrm>
            <a:off x="5791200" y="3581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Isosceles Triangle 29"/>
          <p:cNvSpPr/>
          <p:nvPr/>
        </p:nvSpPr>
        <p:spPr>
          <a:xfrm>
            <a:off x="6172200" y="3581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30"/>
          <p:cNvSpPr/>
          <p:nvPr/>
        </p:nvSpPr>
        <p:spPr>
          <a:xfrm>
            <a:off x="6553200" y="3581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p:cNvSpPr/>
          <p:nvPr/>
        </p:nvSpPr>
        <p:spPr>
          <a:xfrm>
            <a:off x="5791200" y="3962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p:cNvSpPr/>
          <p:nvPr/>
        </p:nvSpPr>
        <p:spPr>
          <a:xfrm>
            <a:off x="6172200" y="3962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p:cNvSpPr/>
          <p:nvPr/>
        </p:nvSpPr>
        <p:spPr>
          <a:xfrm>
            <a:off x="6553200" y="3962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p:cNvCxnSpPr>
            <a:stCxn id="26" idx="0"/>
            <a:endCxn id="30" idx="0"/>
          </p:cNvCxnSpPr>
          <p:nvPr/>
        </p:nvCxnSpPr>
        <p:spPr>
          <a:xfrm>
            <a:off x="5791200" y="3581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172200" y="3581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6553200" y="3581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endCxn id="31" idx="4"/>
          </p:cNvCxnSpPr>
          <p:nvPr/>
        </p:nvCxnSpPr>
        <p:spPr>
          <a:xfrm>
            <a:off x="6934200" y="3581400"/>
            <a:ext cx="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endCxn id="34" idx="4"/>
          </p:cNvCxnSpPr>
          <p:nvPr/>
        </p:nvCxnSpPr>
        <p:spPr>
          <a:xfrm>
            <a:off x="6934200" y="3962400"/>
            <a:ext cx="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Outer and Inner Division Levels</a:t>
            </a:r>
            <a:endParaRPr lang="en-US" dirty="0"/>
          </a:p>
        </p:txBody>
      </p:sp>
      <p:sp>
        <p:nvSpPr>
          <p:cNvPr id="3" name="Content Placeholder 2"/>
          <p:cNvSpPr>
            <a:spLocks noGrp="1"/>
          </p:cNvSpPr>
          <p:nvPr>
            <p:ph sz="quarter" idx="1"/>
          </p:nvPr>
        </p:nvSpPr>
        <p:spPr/>
        <p:txBody>
          <a:bodyPr>
            <a:normAutofit/>
          </a:bodyPr>
          <a:lstStyle/>
          <a:p>
            <a:r>
              <a:rPr lang="en-US" dirty="0" smtClean="0"/>
              <a:t>quad </a:t>
            </a:r>
            <a:r>
              <a:rPr lang="en-US" dirty="0" err="1" smtClean="0"/>
              <a:t>tesselation</a:t>
            </a:r>
            <a:endParaRPr lang="en-US" dirty="0" smtClean="0"/>
          </a:p>
          <a:p>
            <a:pPr lvl="1"/>
            <a:r>
              <a:rPr lang="en-US" dirty="0" smtClean="0"/>
              <a:t>outermost rectangle edges are subdivided independently</a:t>
            </a:r>
          </a:p>
        </p:txBody>
      </p:sp>
      <p:sp>
        <p:nvSpPr>
          <p:cNvPr id="19" name="Rectangle 18"/>
          <p:cNvSpPr/>
          <p:nvPr/>
        </p:nvSpPr>
        <p:spPr>
          <a:xfrm>
            <a:off x="5410200" y="3200400"/>
            <a:ext cx="1905000" cy="15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5410200" y="3581400"/>
            <a:ext cx="190500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410200" y="3962400"/>
            <a:ext cx="190500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410200" y="4343400"/>
            <a:ext cx="190500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7912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61722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5532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69342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1752600" y="3200400"/>
            <a:ext cx="1905000" cy="15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p:nvPr/>
        </p:nvCxnSpPr>
        <p:spPr>
          <a:xfrm>
            <a:off x="1752600" y="3581400"/>
            <a:ext cx="190500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752600" y="3962400"/>
            <a:ext cx="190500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752600" y="4343400"/>
            <a:ext cx="190500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1336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5146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8956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27660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6" name="Isosceles Triangle 25"/>
          <p:cNvSpPr/>
          <p:nvPr/>
        </p:nvSpPr>
        <p:spPr>
          <a:xfrm>
            <a:off x="5791200" y="3581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Isosceles Triangle 29"/>
          <p:cNvSpPr/>
          <p:nvPr/>
        </p:nvSpPr>
        <p:spPr>
          <a:xfrm>
            <a:off x="6172200" y="3581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30"/>
          <p:cNvSpPr/>
          <p:nvPr/>
        </p:nvSpPr>
        <p:spPr>
          <a:xfrm>
            <a:off x="6553200" y="3581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p:cNvSpPr/>
          <p:nvPr/>
        </p:nvSpPr>
        <p:spPr>
          <a:xfrm>
            <a:off x="5791200" y="3962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p:cNvSpPr/>
          <p:nvPr/>
        </p:nvSpPr>
        <p:spPr>
          <a:xfrm>
            <a:off x="6172200" y="3962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p:cNvSpPr/>
          <p:nvPr/>
        </p:nvSpPr>
        <p:spPr>
          <a:xfrm>
            <a:off x="6553200" y="3962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p:cNvCxnSpPr>
            <a:stCxn id="26" idx="0"/>
            <a:endCxn id="30" idx="0"/>
          </p:cNvCxnSpPr>
          <p:nvPr/>
        </p:nvCxnSpPr>
        <p:spPr>
          <a:xfrm>
            <a:off x="5791200" y="3581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172200" y="3581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6553200" y="3581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endCxn id="31" idx="4"/>
          </p:cNvCxnSpPr>
          <p:nvPr/>
        </p:nvCxnSpPr>
        <p:spPr>
          <a:xfrm>
            <a:off x="6934200" y="3581400"/>
            <a:ext cx="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endCxn id="34" idx="4"/>
          </p:cNvCxnSpPr>
          <p:nvPr/>
        </p:nvCxnSpPr>
        <p:spPr>
          <a:xfrm>
            <a:off x="6934200" y="3962400"/>
            <a:ext cx="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Isosceles Triangle 34"/>
          <p:cNvSpPr/>
          <p:nvPr/>
        </p:nvSpPr>
        <p:spPr>
          <a:xfrm>
            <a:off x="2133600" y="3581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p:cNvSpPr/>
          <p:nvPr/>
        </p:nvSpPr>
        <p:spPr>
          <a:xfrm>
            <a:off x="2514600" y="3581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Isosceles Triangle 41"/>
          <p:cNvSpPr/>
          <p:nvPr/>
        </p:nvSpPr>
        <p:spPr>
          <a:xfrm>
            <a:off x="2895600" y="3581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Isosceles Triangle 43"/>
          <p:cNvSpPr/>
          <p:nvPr/>
        </p:nvSpPr>
        <p:spPr>
          <a:xfrm>
            <a:off x="2133600" y="3962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p:cNvSpPr/>
          <p:nvPr/>
        </p:nvSpPr>
        <p:spPr>
          <a:xfrm>
            <a:off x="2514600" y="3962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p:cNvSpPr/>
          <p:nvPr/>
        </p:nvSpPr>
        <p:spPr>
          <a:xfrm>
            <a:off x="2895600" y="3962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Connector 46"/>
          <p:cNvCxnSpPr>
            <a:stCxn id="35" idx="0"/>
            <a:endCxn id="39" idx="0"/>
          </p:cNvCxnSpPr>
          <p:nvPr/>
        </p:nvCxnSpPr>
        <p:spPr>
          <a:xfrm>
            <a:off x="2133600" y="3581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514600" y="3581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2895600" y="3581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endCxn id="42" idx="4"/>
          </p:cNvCxnSpPr>
          <p:nvPr/>
        </p:nvCxnSpPr>
        <p:spPr>
          <a:xfrm>
            <a:off x="3276600" y="3581400"/>
            <a:ext cx="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endCxn id="46" idx="4"/>
          </p:cNvCxnSpPr>
          <p:nvPr/>
        </p:nvCxnSpPr>
        <p:spPr>
          <a:xfrm>
            <a:off x="3276600" y="3962400"/>
            <a:ext cx="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Oval 51"/>
          <p:cNvSpPr/>
          <p:nvPr/>
        </p:nvSpPr>
        <p:spPr>
          <a:xfrm>
            <a:off x="5334000" y="464820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5334000" y="312420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7239000" y="388620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6477000" y="312420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6858000" y="312420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7239000" y="312420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7239000" y="464820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6096000" y="312420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5715000" y="312420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6300225" y="465796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2825368" y="5181600"/>
            <a:ext cx="3493264" cy="1200329"/>
          </a:xfrm>
          <a:prstGeom prst="rect">
            <a:avLst/>
          </a:prstGeom>
          <a:noFill/>
        </p:spPr>
        <p:txBody>
          <a:bodyPr wrap="none" rtlCol="0">
            <a:spAutoFit/>
          </a:bodyPr>
          <a:lstStyle/>
          <a:p>
            <a:r>
              <a:rPr lang="en-US" b="1" dirty="0" err="1" smtClean="0">
                <a:solidFill>
                  <a:srgbClr val="464653"/>
                </a:solidFill>
                <a:latin typeface="Courier New" pitchFamily="49" charset="0"/>
                <a:cs typeface="Courier New" pitchFamily="49" charset="0"/>
              </a:rPr>
              <a:t>gl_TessLevelOuter</a:t>
            </a:r>
            <a:r>
              <a:rPr lang="en-US" b="1" dirty="0" smtClean="0">
                <a:solidFill>
                  <a:srgbClr val="464653"/>
                </a:solidFill>
                <a:latin typeface="Courier New" pitchFamily="49" charset="0"/>
                <a:cs typeface="Courier New" pitchFamily="49" charset="0"/>
              </a:rPr>
              <a:t>[0] = 1</a:t>
            </a:r>
            <a:endParaRPr lang="en-US" dirty="0" smtClean="0"/>
          </a:p>
          <a:p>
            <a:r>
              <a:rPr lang="en-US" b="1" dirty="0" err="1" smtClean="0">
                <a:solidFill>
                  <a:srgbClr val="464653"/>
                </a:solidFill>
                <a:latin typeface="Courier New" pitchFamily="49" charset="0"/>
                <a:cs typeface="Courier New" pitchFamily="49" charset="0"/>
              </a:rPr>
              <a:t>gl_TessLevelOuter</a:t>
            </a:r>
            <a:r>
              <a:rPr lang="en-US" b="1" dirty="0" smtClean="0">
                <a:solidFill>
                  <a:srgbClr val="464653"/>
                </a:solidFill>
                <a:latin typeface="Courier New" pitchFamily="49" charset="0"/>
                <a:cs typeface="Courier New" pitchFamily="49" charset="0"/>
              </a:rPr>
              <a:t>[1] = 2</a:t>
            </a:r>
          </a:p>
          <a:p>
            <a:r>
              <a:rPr lang="en-US" b="1" dirty="0" err="1" smtClean="0">
                <a:solidFill>
                  <a:srgbClr val="464653"/>
                </a:solidFill>
                <a:latin typeface="Courier New" pitchFamily="49" charset="0"/>
                <a:cs typeface="Courier New" pitchFamily="49" charset="0"/>
              </a:rPr>
              <a:t>gl_TessLevelOuter</a:t>
            </a:r>
            <a:r>
              <a:rPr lang="en-US" b="1" dirty="0" smtClean="0">
                <a:solidFill>
                  <a:srgbClr val="464653"/>
                </a:solidFill>
                <a:latin typeface="Courier New" pitchFamily="49" charset="0"/>
                <a:cs typeface="Courier New" pitchFamily="49" charset="0"/>
              </a:rPr>
              <a:t>[2] = 4</a:t>
            </a:r>
            <a:endParaRPr lang="en-US" dirty="0" smtClean="0"/>
          </a:p>
          <a:p>
            <a:r>
              <a:rPr lang="en-US" b="1" dirty="0" err="1" smtClean="0">
                <a:solidFill>
                  <a:srgbClr val="464653"/>
                </a:solidFill>
                <a:latin typeface="Courier New" pitchFamily="49" charset="0"/>
                <a:cs typeface="Courier New" pitchFamily="49" charset="0"/>
              </a:rPr>
              <a:t>gl_TessLevelOuter</a:t>
            </a:r>
            <a:r>
              <a:rPr lang="en-US" b="1" dirty="0" smtClean="0">
                <a:solidFill>
                  <a:srgbClr val="464653"/>
                </a:solidFill>
                <a:latin typeface="Courier New" pitchFamily="49" charset="0"/>
                <a:cs typeface="Courier New" pitchFamily="49" charset="0"/>
              </a:rPr>
              <a:t>[3] = 5</a:t>
            </a:r>
            <a:endParaRPr lang="en-US" dirty="0" smtClean="0"/>
          </a:p>
        </p:txBody>
      </p:sp>
      <p:sp>
        <p:nvSpPr>
          <p:cNvPr id="63" name="Oval 62"/>
          <p:cNvSpPr/>
          <p:nvPr/>
        </p:nvSpPr>
        <p:spPr>
          <a:xfrm>
            <a:off x="7239000" y="427391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7239000" y="350581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Outer and Inner Division Levels</a:t>
            </a:r>
            <a:endParaRPr lang="en-US" dirty="0"/>
          </a:p>
        </p:txBody>
      </p:sp>
      <p:sp>
        <p:nvSpPr>
          <p:cNvPr id="3" name="Content Placeholder 2"/>
          <p:cNvSpPr>
            <a:spLocks noGrp="1"/>
          </p:cNvSpPr>
          <p:nvPr>
            <p:ph sz="quarter" idx="1"/>
          </p:nvPr>
        </p:nvSpPr>
        <p:spPr/>
        <p:txBody>
          <a:bodyPr>
            <a:normAutofit/>
          </a:bodyPr>
          <a:lstStyle/>
          <a:p>
            <a:r>
              <a:rPr lang="en-US" dirty="0" smtClean="0"/>
              <a:t>quad </a:t>
            </a:r>
            <a:r>
              <a:rPr lang="en-US" dirty="0" err="1" smtClean="0"/>
              <a:t>tesselation</a:t>
            </a:r>
            <a:endParaRPr lang="en-US" dirty="0" smtClean="0"/>
          </a:p>
          <a:p>
            <a:pPr lvl="1"/>
            <a:r>
              <a:rPr lang="en-US" dirty="0" smtClean="0"/>
              <a:t>area between inner rectangles and outer edges are filled by triangles produced by joining the vertices on the subdivided outer edges to the vertices on the edge of the inner mesh</a:t>
            </a:r>
          </a:p>
        </p:txBody>
      </p:sp>
      <p:sp>
        <p:nvSpPr>
          <p:cNvPr id="19" name="Rectangle 18"/>
          <p:cNvSpPr/>
          <p:nvPr/>
        </p:nvSpPr>
        <p:spPr>
          <a:xfrm>
            <a:off x="5410200" y="3200400"/>
            <a:ext cx="1905000" cy="1524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Isosceles Triangle 25"/>
          <p:cNvSpPr/>
          <p:nvPr/>
        </p:nvSpPr>
        <p:spPr>
          <a:xfrm>
            <a:off x="5791200" y="3581400"/>
            <a:ext cx="381000" cy="381000"/>
          </a:xfrm>
          <a:prstGeom prst="triangle">
            <a:avLst>
              <a:gd name="adj" fmla="val 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Isosceles Triangle 29"/>
          <p:cNvSpPr/>
          <p:nvPr/>
        </p:nvSpPr>
        <p:spPr>
          <a:xfrm>
            <a:off x="6172200" y="3581400"/>
            <a:ext cx="381000" cy="381000"/>
          </a:xfrm>
          <a:prstGeom prst="triangle">
            <a:avLst>
              <a:gd name="adj" fmla="val 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30"/>
          <p:cNvSpPr/>
          <p:nvPr/>
        </p:nvSpPr>
        <p:spPr>
          <a:xfrm>
            <a:off x="6553200" y="3581400"/>
            <a:ext cx="381000" cy="381000"/>
          </a:xfrm>
          <a:prstGeom prst="triangle">
            <a:avLst>
              <a:gd name="adj" fmla="val 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p:cNvSpPr/>
          <p:nvPr/>
        </p:nvSpPr>
        <p:spPr>
          <a:xfrm>
            <a:off x="5791200" y="3962400"/>
            <a:ext cx="381000" cy="381000"/>
          </a:xfrm>
          <a:prstGeom prst="triangle">
            <a:avLst>
              <a:gd name="adj" fmla="val 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p:cNvSpPr/>
          <p:nvPr/>
        </p:nvSpPr>
        <p:spPr>
          <a:xfrm>
            <a:off x="6172200" y="3962400"/>
            <a:ext cx="381000" cy="381000"/>
          </a:xfrm>
          <a:prstGeom prst="triangle">
            <a:avLst>
              <a:gd name="adj" fmla="val 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p:cNvSpPr/>
          <p:nvPr/>
        </p:nvSpPr>
        <p:spPr>
          <a:xfrm>
            <a:off x="6553200" y="3962400"/>
            <a:ext cx="381000" cy="381000"/>
          </a:xfrm>
          <a:prstGeom prst="triangle">
            <a:avLst>
              <a:gd name="adj" fmla="val 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p:cNvCxnSpPr>
            <a:stCxn id="26" idx="0"/>
            <a:endCxn id="30" idx="0"/>
          </p:cNvCxnSpPr>
          <p:nvPr/>
        </p:nvCxnSpPr>
        <p:spPr>
          <a:xfrm>
            <a:off x="5791200" y="3581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172200" y="3581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6553200" y="3581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endCxn id="31" idx="4"/>
          </p:cNvCxnSpPr>
          <p:nvPr/>
        </p:nvCxnSpPr>
        <p:spPr>
          <a:xfrm>
            <a:off x="6934200" y="3581400"/>
            <a:ext cx="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endCxn id="34" idx="4"/>
          </p:cNvCxnSpPr>
          <p:nvPr/>
        </p:nvCxnSpPr>
        <p:spPr>
          <a:xfrm>
            <a:off x="6934200" y="3962400"/>
            <a:ext cx="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1729420" y="3200400"/>
            <a:ext cx="1905000" cy="15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p:cNvCxnSpPr/>
          <p:nvPr/>
        </p:nvCxnSpPr>
        <p:spPr>
          <a:xfrm>
            <a:off x="1729420" y="3581400"/>
            <a:ext cx="190500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729420" y="3962400"/>
            <a:ext cx="190500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1729420" y="4343400"/>
            <a:ext cx="190500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211042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249142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287242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3253420" y="3200400"/>
            <a:ext cx="0" cy="15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3" name="Isosceles Triangle 72"/>
          <p:cNvSpPr/>
          <p:nvPr/>
        </p:nvSpPr>
        <p:spPr>
          <a:xfrm>
            <a:off x="2110420" y="3581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Isosceles Triangle 73"/>
          <p:cNvSpPr/>
          <p:nvPr/>
        </p:nvSpPr>
        <p:spPr>
          <a:xfrm>
            <a:off x="2491420" y="3581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Isosceles Triangle 74"/>
          <p:cNvSpPr/>
          <p:nvPr/>
        </p:nvSpPr>
        <p:spPr>
          <a:xfrm>
            <a:off x="2872420" y="3581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Isosceles Triangle 75"/>
          <p:cNvSpPr/>
          <p:nvPr/>
        </p:nvSpPr>
        <p:spPr>
          <a:xfrm>
            <a:off x="2110420" y="3962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Isosceles Triangle 76"/>
          <p:cNvSpPr/>
          <p:nvPr/>
        </p:nvSpPr>
        <p:spPr>
          <a:xfrm>
            <a:off x="2491420" y="3962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Isosceles Triangle 77"/>
          <p:cNvSpPr/>
          <p:nvPr/>
        </p:nvSpPr>
        <p:spPr>
          <a:xfrm>
            <a:off x="2872420" y="3962400"/>
            <a:ext cx="381000" cy="381000"/>
          </a:xfrm>
          <a:prstGeom prst="triangle">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9" name="Straight Connector 78"/>
          <p:cNvCxnSpPr>
            <a:stCxn id="73" idx="0"/>
            <a:endCxn id="74" idx="0"/>
          </p:cNvCxnSpPr>
          <p:nvPr/>
        </p:nvCxnSpPr>
        <p:spPr>
          <a:xfrm>
            <a:off x="2110420" y="3581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2491420" y="3581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2872420" y="3581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a:endCxn id="75" idx="4"/>
          </p:cNvCxnSpPr>
          <p:nvPr/>
        </p:nvCxnSpPr>
        <p:spPr>
          <a:xfrm>
            <a:off x="3253420" y="3581400"/>
            <a:ext cx="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a:endCxn id="78" idx="4"/>
          </p:cNvCxnSpPr>
          <p:nvPr/>
        </p:nvCxnSpPr>
        <p:spPr>
          <a:xfrm>
            <a:off x="3253420" y="3962400"/>
            <a:ext cx="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Oval 83"/>
          <p:cNvSpPr/>
          <p:nvPr/>
        </p:nvSpPr>
        <p:spPr>
          <a:xfrm>
            <a:off x="1653220" y="464820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1653220" y="312420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3558220" y="388620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2796220" y="312420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3177220" y="312420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3558220" y="312420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3558220" y="464820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2415220" y="312420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2034220" y="312420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p:cNvSpPr/>
          <p:nvPr/>
        </p:nvSpPr>
        <p:spPr>
          <a:xfrm>
            <a:off x="2619445" y="465796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3558220" y="427391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3558220" y="3505810"/>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7" name="Straight Connector 96"/>
          <p:cNvCxnSpPr/>
          <p:nvPr/>
        </p:nvCxnSpPr>
        <p:spPr>
          <a:xfrm flipV="1">
            <a:off x="5410200" y="4343400"/>
            <a:ext cx="38100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a:endCxn id="32" idx="0"/>
          </p:cNvCxnSpPr>
          <p:nvPr/>
        </p:nvCxnSpPr>
        <p:spPr>
          <a:xfrm flipV="1">
            <a:off x="5410200" y="3962400"/>
            <a:ext cx="381000" cy="762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5410200" y="3200400"/>
            <a:ext cx="38100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a:endCxn id="32" idx="0"/>
          </p:cNvCxnSpPr>
          <p:nvPr/>
        </p:nvCxnSpPr>
        <p:spPr>
          <a:xfrm>
            <a:off x="5410200" y="3200400"/>
            <a:ext cx="381000" cy="762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a:endCxn id="33" idx="2"/>
          </p:cNvCxnSpPr>
          <p:nvPr/>
        </p:nvCxnSpPr>
        <p:spPr>
          <a:xfrm flipV="1">
            <a:off x="5410200" y="4343400"/>
            <a:ext cx="76200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a:stCxn id="33" idx="2"/>
            <a:endCxn id="19" idx="2"/>
          </p:cNvCxnSpPr>
          <p:nvPr/>
        </p:nvCxnSpPr>
        <p:spPr>
          <a:xfrm>
            <a:off x="6172200" y="4343400"/>
            <a:ext cx="19050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a:stCxn id="19" idx="2"/>
            <a:endCxn id="34" idx="2"/>
          </p:cNvCxnSpPr>
          <p:nvPr/>
        </p:nvCxnSpPr>
        <p:spPr>
          <a:xfrm flipV="1">
            <a:off x="6362700" y="4343400"/>
            <a:ext cx="19050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a:stCxn id="34" idx="2"/>
          </p:cNvCxnSpPr>
          <p:nvPr/>
        </p:nvCxnSpPr>
        <p:spPr>
          <a:xfrm>
            <a:off x="6553200" y="4343400"/>
            <a:ext cx="76200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a:stCxn id="34" idx="4"/>
          </p:cNvCxnSpPr>
          <p:nvPr/>
        </p:nvCxnSpPr>
        <p:spPr>
          <a:xfrm>
            <a:off x="6934200" y="4343400"/>
            <a:ext cx="38100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a:stCxn id="34" idx="4"/>
          </p:cNvCxnSpPr>
          <p:nvPr/>
        </p:nvCxnSpPr>
        <p:spPr>
          <a:xfrm>
            <a:off x="6934200" y="4343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a:stCxn id="31" idx="4"/>
          </p:cNvCxnSpPr>
          <p:nvPr/>
        </p:nvCxnSpPr>
        <p:spPr>
          <a:xfrm>
            <a:off x="6934200" y="3962400"/>
            <a:ext cx="38100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31" idx="4"/>
            <a:endCxn id="19" idx="3"/>
          </p:cNvCxnSpPr>
          <p:nvPr/>
        </p:nvCxnSpPr>
        <p:spPr>
          <a:xfrm>
            <a:off x="6934200" y="3962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6934200" y="3581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6934200" y="3581400"/>
            <a:ext cx="38100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flipV="1">
            <a:off x="6934200" y="3200400"/>
            <a:ext cx="38100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V="1">
            <a:off x="6934200" y="3200400"/>
            <a:ext cx="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a:stCxn id="26" idx="0"/>
          </p:cNvCxnSpPr>
          <p:nvPr/>
        </p:nvCxnSpPr>
        <p:spPr>
          <a:xfrm flipV="1">
            <a:off x="5791200" y="3200400"/>
            <a:ext cx="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a:endCxn id="30" idx="0"/>
          </p:cNvCxnSpPr>
          <p:nvPr/>
        </p:nvCxnSpPr>
        <p:spPr>
          <a:xfrm>
            <a:off x="5791200" y="3200400"/>
            <a:ext cx="38100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a:stCxn id="30" idx="0"/>
          </p:cNvCxnSpPr>
          <p:nvPr/>
        </p:nvCxnSpPr>
        <p:spPr>
          <a:xfrm flipV="1">
            <a:off x="6172200" y="3200400"/>
            <a:ext cx="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6172200" y="3200400"/>
            <a:ext cx="38100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a:stCxn id="31" idx="0"/>
          </p:cNvCxnSpPr>
          <p:nvPr/>
        </p:nvCxnSpPr>
        <p:spPr>
          <a:xfrm flipV="1">
            <a:off x="6553200" y="3200400"/>
            <a:ext cx="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6553200" y="3200400"/>
            <a:ext cx="38100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Outer and Inner Division Levels</a:t>
            </a:r>
            <a:endParaRPr lang="en-US" dirty="0"/>
          </a:p>
        </p:txBody>
      </p:sp>
      <p:sp>
        <p:nvSpPr>
          <p:cNvPr id="3" name="Content Placeholder 2"/>
          <p:cNvSpPr>
            <a:spLocks noGrp="1"/>
          </p:cNvSpPr>
          <p:nvPr>
            <p:ph sz="quarter" idx="1"/>
          </p:nvPr>
        </p:nvSpPr>
        <p:spPr/>
        <p:txBody>
          <a:bodyPr/>
          <a:lstStyle/>
          <a:p>
            <a:r>
              <a:rPr lang="en-US" dirty="0" smtClean="0"/>
              <a:t>triangle </a:t>
            </a:r>
            <a:r>
              <a:rPr lang="en-US" dirty="0" err="1" smtClean="0"/>
              <a:t>tesselation</a:t>
            </a:r>
            <a:endParaRPr lang="en-US" dirty="0" smtClean="0"/>
          </a:p>
          <a:p>
            <a:pPr lvl="1"/>
            <a:r>
              <a:rPr lang="en-US" dirty="0" smtClean="0"/>
              <a:t>first temporarily subdivide each edge of an equilateral triangle using the inner </a:t>
            </a:r>
            <a:r>
              <a:rPr lang="en-US" dirty="0" err="1" smtClean="0"/>
              <a:t>tesselation</a:t>
            </a:r>
            <a:r>
              <a:rPr lang="en-US" dirty="0" smtClean="0"/>
              <a:t> level </a:t>
            </a:r>
            <a:r>
              <a:rPr lang="en-US" i="1" dirty="0" smtClean="0">
                <a:latin typeface="Times New Roman" pitchFamily="18" charset="0"/>
                <a:cs typeface="Times New Roman" pitchFamily="18" charset="0"/>
              </a:rPr>
              <a:t>n</a:t>
            </a:r>
            <a:r>
              <a:rPr lang="en-US" dirty="0" smtClean="0"/>
              <a:t> </a:t>
            </a:r>
            <a:endParaRPr lang="en-US" dirty="0"/>
          </a:p>
        </p:txBody>
      </p:sp>
      <p:pic>
        <p:nvPicPr>
          <p:cNvPr id="4" name="Picture 3" descr="tesstri_1.png"/>
          <p:cNvPicPr>
            <a:picLocks noChangeAspect="1"/>
          </p:cNvPicPr>
          <p:nvPr/>
        </p:nvPicPr>
        <p:blipFill>
          <a:blip r:embed="rId2" cstate="print"/>
          <a:stretch>
            <a:fillRect/>
          </a:stretch>
        </p:blipFill>
        <p:spPr>
          <a:xfrm>
            <a:off x="2502158" y="2584090"/>
            <a:ext cx="4139683" cy="3707937"/>
          </a:xfrm>
          <a:prstGeom prst="rect">
            <a:avLst/>
          </a:prstGeom>
        </p:spPr>
      </p:pic>
      <p:sp>
        <p:nvSpPr>
          <p:cNvPr id="5" name="TextBox 4"/>
          <p:cNvSpPr txBox="1"/>
          <p:nvPr/>
        </p:nvSpPr>
        <p:spPr>
          <a:xfrm>
            <a:off x="462665" y="2782669"/>
            <a:ext cx="3493264" cy="369332"/>
          </a:xfrm>
          <a:prstGeom prst="rect">
            <a:avLst/>
          </a:prstGeom>
          <a:noFill/>
        </p:spPr>
        <p:txBody>
          <a:bodyPr wrap="none" rtlCol="0">
            <a:spAutoFit/>
          </a:bodyPr>
          <a:lstStyle/>
          <a:p>
            <a:r>
              <a:rPr lang="en-US" b="1" dirty="0" err="1" smtClean="0">
                <a:solidFill>
                  <a:srgbClr val="464653"/>
                </a:solidFill>
                <a:latin typeface="Courier New" pitchFamily="49" charset="0"/>
                <a:cs typeface="Courier New" pitchFamily="49" charset="0"/>
              </a:rPr>
              <a:t>gl_TessLevelInner</a:t>
            </a:r>
            <a:r>
              <a:rPr lang="en-US" b="1" dirty="0" smtClean="0">
                <a:solidFill>
                  <a:srgbClr val="464653"/>
                </a:solidFill>
                <a:latin typeface="Courier New" pitchFamily="49" charset="0"/>
                <a:cs typeface="Courier New" pitchFamily="49" charset="0"/>
              </a:rPr>
              <a:t>[0] = </a:t>
            </a:r>
            <a:r>
              <a:rPr lang="en-US" b="1" dirty="0" smtClean="0">
                <a:solidFill>
                  <a:srgbClr val="464653"/>
                </a:solidFill>
                <a:latin typeface="Courier New" pitchFamily="49" charset="0"/>
                <a:cs typeface="Courier New" pitchFamily="49" charset="0"/>
              </a:rPr>
              <a:t>4</a:t>
            </a:r>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Outer and Inner Division Levels</a:t>
            </a:r>
            <a:endParaRPr lang="en-US" dirty="0"/>
          </a:p>
        </p:txBody>
      </p:sp>
      <p:sp>
        <p:nvSpPr>
          <p:cNvPr id="3" name="Content Placeholder 2"/>
          <p:cNvSpPr>
            <a:spLocks noGrp="1"/>
          </p:cNvSpPr>
          <p:nvPr>
            <p:ph sz="quarter" idx="1"/>
          </p:nvPr>
        </p:nvSpPr>
        <p:spPr/>
        <p:txBody>
          <a:bodyPr/>
          <a:lstStyle/>
          <a:p>
            <a:r>
              <a:rPr lang="en-US" dirty="0" smtClean="0"/>
              <a:t>triangle </a:t>
            </a:r>
            <a:r>
              <a:rPr lang="en-US" dirty="0" err="1" smtClean="0"/>
              <a:t>tesselation</a:t>
            </a:r>
            <a:endParaRPr lang="en-US" dirty="0" smtClean="0"/>
          </a:p>
          <a:p>
            <a:pPr lvl="1"/>
            <a:r>
              <a:rPr lang="en-US" dirty="0" smtClean="0"/>
              <a:t>generate a nested inner triangle with edges subdivided in </a:t>
            </a:r>
            <a:r>
              <a:rPr lang="en-US" i="1"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-2</a:t>
            </a:r>
            <a:r>
              <a:rPr lang="en-US" dirty="0" smtClean="0"/>
              <a:t> segments</a:t>
            </a:r>
          </a:p>
        </p:txBody>
      </p:sp>
      <p:pic>
        <p:nvPicPr>
          <p:cNvPr id="6" name="Picture 5" descr="tesstri_2.png"/>
          <p:cNvPicPr>
            <a:picLocks noChangeAspect="1"/>
          </p:cNvPicPr>
          <p:nvPr/>
        </p:nvPicPr>
        <p:blipFill>
          <a:blip r:embed="rId2" cstate="print"/>
          <a:stretch>
            <a:fillRect/>
          </a:stretch>
        </p:blipFill>
        <p:spPr>
          <a:xfrm>
            <a:off x="2502158" y="2584090"/>
            <a:ext cx="4139683" cy="3707937"/>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Outer and Inner Division Levels</a:t>
            </a:r>
            <a:endParaRPr lang="en-US" dirty="0"/>
          </a:p>
        </p:txBody>
      </p:sp>
      <p:sp>
        <p:nvSpPr>
          <p:cNvPr id="3" name="Content Placeholder 2"/>
          <p:cNvSpPr>
            <a:spLocks noGrp="1"/>
          </p:cNvSpPr>
          <p:nvPr>
            <p:ph sz="quarter" idx="1"/>
          </p:nvPr>
        </p:nvSpPr>
        <p:spPr/>
        <p:txBody>
          <a:bodyPr/>
          <a:lstStyle/>
          <a:p>
            <a:r>
              <a:rPr lang="en-US" dirty="0" smtClean="0"/>
              <a:t>triangle </a:t>
            </a:r>
            <a:r>
              <a:rPr lang="en-US" dirty="0" err="1" smtClean="0"/>
              <a:t>tesselation</a:t>
            </a:r>
            <a:endParaRPr lang="en-US" dirty="0" smtClean="0"/>
          </a:p>
          <a:p>
            <a:pPr lvl="1"/>
            <a:r>
              <a:rPr lang="en-US" dirty="0" smtClean="0"/>
              <a:t>continue generating nested inner triangles until a triangle with edge subdivision equal to </a:t>
            </a:r>
            <a:r>
              <a:rPr lang="en-US" dirty="0" smtClean="0">
                <a:latin typeface="Times New Roman" pitchFamily="18" charset="0"/>
                <a:cs typeface="Times New Roman" pitchFamily="18" charset="0"/>
              </a:rPr>
              <a:t>0</a:t>
            </a:r>
            <a:r>
              <a:rPr lang="en-US" dirty="0" smtClean="0"/>
              <a:t> or </a:t>
            </a:r>
            <a:r>
              <a:rPr lang="en-US" dirty="0" smtClean="0">
                <a:latin typeface="Times New Roman" pitchFamily="18" charset="0"/>
                <a:cs typeface="Times New Roman" pitchFamily="18" charset="0"/>
              </a:rPr>
              <a:t>1</a:t>
            </a:r>
            <a:r>
              <a:rPr lang="en-US" dirty="0" smtClean="0"/>
              <a:t> is reached </a:t>
            </a:r>
          </a:p>
        </p:txBody>
      </p:sp>
      <p:pic>
        <p:nvPicPr>
          <p:cNvPr id="5" name="Picture 4" descr="tesstri_3.png"/>
          <p:cNvPicPr>
            <a:picLocks noChangeAspect="1"/>
          </p:cNvPicPr>
          <p:nvPr/>
        </p:nvPicPr>
        <p:blipFill>
          <a:blip r:embed="rId2" cstate="print"/>
          <a:stretch>
            <a:fillRect/>
          </a:stretch>
        </p:blipFill>
        <p:spPr>
          <a:xfrm>
            <a:off x="2502158" y="2584090"/>
            <a:ext cx="4139683" cy="370793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Tesselation</a:t>
            </a:r>
            <a:endParaRPr lang="en-US" dirty="0"/>
          </a:p>
        </p:txBody>
      </p:sp>
      <p:sp>
        <p:nvSpPr>
          <p:cNvPr id="3" name="Content Placeholder 2"/>
          <p:cNvSpPr>
            <a:spLocks noGrp="1"/>
          </p:cNvSpPr>
          <p:nvPr>
            <p:ph sz="quarter" idx="1"/>
          </p:nvPr>
        </p:nvSpPr>
        <p:spPr/>
        <p:txBody>
          <a:bodyPr/>
          <a:lstStyle/>
          <a:p>
            <a:r>
              <a:rPr lang="en-US" dirty="0" smtClean="0"/>
              <a:t>dictionary definition of </a:t>
            </a:r>
            <a:r>
              <a:rPr lang="en-US" dirty="0" err="1" smtClean="0"/>
              <a:t>tesselate</a:t>
            </a:r>
            <a:r>
              <a:rPr lang="en-US" dirty="0" smtClean="0"/>
              <a:t> is the forming of a mosaic</a:t>
            </a:r>
          </a:p>
        </p:txBody>
      </p:sp>
      <p:pic>
        <p:nvPicPr>
          <p:cNvPr id="379906" name="Picture 2"/>
          <p:cNvPicPr>
            <a:picLocks noChangeAspect="1" noChangeArrowheads="1"/>
          </p:cNvPicPr>
          <p:nvPr/>
        </p:nvPicPr>
        <p:blipFill>
          <a:blip r:embed="rId2" cstate="print"/>
          <a:srcRect/>
          <a:stretch>
            <a:fillRect/>
          </a:stretch>
        </p:blipFill>
        <p:spPr bwMode="auto">
          <a:xfrm>
            <a:off x="3143250" y="1981200"/>
            <a:ext cx="2857500" cy="4257675"/>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Outer and Inner Division Levels</a:t>
            </a:r>
            <a:endParaRPr lang="en-US" dirty="0"/>
          </a:p>
        </p:txBody>
      </p:sp>
      <p:sp>
        <p:nvSpPr>
          <p:cNvPr id="3" name="Content Placeholder 2"/>
          <p:cNvSpPr>
            <a:spLocks noGrp="1"/>
          </p:cNvSpPr>
          <p:nvPr>
            <p:ph sz="quarter" idx="1"/>
          </p:nvPr>
        </p:nvSpPr>
        <p:spPr/>
        <p:txBody>
          <a:bodyPr/>
          <a:lstStyle/>
          <a:p>
            <a:r>
              <a:rPr lang="en-US" dirty="0" smtClean="0"/>
              <a:t>triangle </a:t>
            </a:r>
            <a:r>
              <a:rPr lang="en-US" dirty="0" err="1" smtClean="0"/>
              <a:t>tesselation</a:t>
            </a:r>
            <a:endParaRPr lang="en-US" dirty="0" smtClean="0"/>
          </a:p>
          <a:p>
            <a:pPr lvl="1"/>
            <a:r>
              <a:rPr lang="en-US" dirty="0" smtClean="0"/>
              <a:t>continue generating nested inner triangles until a triangle with edge subdivision equal to </a:t>
            </a:r>
            <a:r>
              <a:rPr lang="en-US" dirty="0" smtClean="0">
                <a:latin typeface="Times New Roman" pitchFamily="18" charset="0"/>
                <a:cs typeface="Times New Roman" pitchFamily="18" charset="0"/>
              </a:rPr>
              <a:t>0</a:t>
            </a:r>
            <a:r>
              <a:rPr lang="en-US" dirty="0" smtClean="0"/>
              <a:t> or </a:t>
            </a:r>
            <a:r>
              <a:rPr lang="en-US" dirty="0" smtClean="0">
                <a:latin typeface="Times New Roman" pitchFamily="18" charset="0"/>
                <a:cs typeface="Times New Roman" pitchFamily="18" charset="0"/>
              </a:rPr>
              <a:t>1</a:t>
            </a:r>
            <a:r>
              <a:rPr lang="en-US" dirty="0" smtClean="0"/>
              <a:t> is reached </a:t>
            </a:r>
          </a:p>
        </p:txBody>
      </p:sp>
      <p:pic>
        <p:nvPicPr>
          <p:cNvPr id="1026" name="Picture 2"/>
          <p:cNvPicPr>
            <a:picLocks noChangeAspect="1" noChangeArrowheads="1"/>
          </p:cNvPicPr>
          <p:nvPr/>
        </p:nvPicPr>
        <p:blipFill>
          <a:blip r:embed="rId2" cstate="print"/>
          <a:srcRect/>
          <a:stretch>
            <a:fillRect/>
          </a:stretch>
        </p:blipFill>
        <p:spPr bwMode="auto">
          <a:xfrm>
            <a:off x="2347912" y="2584090"/>
            <a:ext cx="4448175" cy="3914775"/>
          </a:xfrm>
          <a:prstGeom prst="rect">
            <a:avLst/>
          </a:prstGeom>
          <a:noFill/>
          <a:ln w="9525">
            <a:noFill/>
            <a:miter lim="800000"/>
            <a:headEnd/>
            <a:tailEnd/>
          </a:ln>
        </p:spPr>
      </p:pic>
      <p:sp>
        <p:nvSpPr>
          <p:cNvPr id="6" name="TextBox 5"/>
          <p:cNvSpPr txBox="1"/>
          <p:nvPr/>
        </p:nvSpPr>
        <p:spPr>
          <a:xfrm>
            <a:off x="462665" y="2782669"/>
            <a:ext cx="3493264" cy="369332"/>
          </a:xfrm>
          <a:prstGeom prst="rect">
            <a:avLst/>
          </a:prstGeom>
          <a:noFill/>
        </p:spPr>
        <p:txBody>
          <a:bodyPr wrap="none" rtlCol="0">
            <a:spAutoFit/>
          </a:bodyPr>
          <a:lstStyle/>
          <a:p>
            <a:r>
              <a:rPr lang="en-US" b="1" dirty="0" err="1" smtClean="0">
                <a:solidFill>
                  <a:srgbClr val="464653"/>
                </a:solidFill>
                <a:latin typeface="Courier New" pitchFamily="49" charset="0"/>
                <a:cs typeface="Courier New" pitchFamily="49" charset="0"/>
              </a:rPr>
              <a:t>gl_TessLevelInner</a:t>
            </a:r>
            <a:r>
              <a:rPr lang="en-US" b="1" dirty="0" smtClean="0">
                <a:solidFill>
                  <a:srgbClr val="464653"/>
                </a:solidFill>
                <a:latin typeface="Courier New" pitchFamily="49" charset="0"/>
                <a:cs typeface="Courier New" pitchFamily="49" charset="0"/>
              </a:rPr>
              <a:t>[0] = </a:t>
            </a:r>
            <a:r>
              <a:rPr lang="en-US" b="1" dirty="0" smtClean="0">
                <a:solidFill>
                  <a:srgbClr val="464653"/>
                </a:solidFill>
                <a:latin typeface="Courier New" pitchFamily="49" charset="0"/>
                <a:cs typeface="Courier New" pitchFamily="49" charset="0"/>
              </a:rPr>
              <a:t>5</a:t>
            </a:r>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Outer and Inner Division Levels</a:t>
            </a:r>
            <a:endParaRPr lang="en-US" dirty="0"/>
          </a:p>
        </p:txBody>
      </p:sp>
      <p:sp>
        <p:nvSpPr>
          <p:cNvPr id="3" name="Content Placeholder 2"/>
          <p:cNvSpPr>
            <a:spLocks noGrp="1"/>
          </p:cNvSpPr>
          <p:nvPr>
            <p:ph sz="quarter" idx="1"/>
          </p:nvPr>
        </p:nvSpPr>
        <p:spPr/>
        <p:txBody>
          <a:bodyPr/>
          <a:lstStyle/>
          <a:p>
            <a:r>
              <a:rPr lang="en-US" dirty="0" smtClean="0"/>
              <a:t>triangle </a:t>
            </a:r>
            <a:r>
              <a:rPr lang="en-US" dirty="0" err="1" smtClean="0"/>
              <a:t>tesselation</a:t>
            </a:r>
            <a:endParaRPr lang="en-US" dirty="0" smtClean="0"/>
          </a:p>
          <a:p>
            <a:pPr lvl="1"/>
            <a:r>
              <a:rPr lang="en-US" dirty="0" smtClean="0"/>
              <a:t>the temporary subdivision of the outer triangle is discarded and the first, second, and third outer </a:t>
            </a:r>
            <a:r>
              <a:rPr lang="en-US" dirty="0" err="1" smtClean="0"/>
              <a:t>tesselation</a:t>
            </a:r>
            <a:r>
              <a:rPr lang="en-US" dirty="0" smtClean="0"/>
              <a:t> levels are used</a:t>
            </a:r>
          </a:p>
        </p:txBody>
      </p:sp>
      <p:pic>
        <p:nvPicPr>
          <p:cNvPr id="7" name="Picture 6" descr="tesstri_4.png"/>
          <p:cNvPicPr>
            <a:picLocks noChangeAspect="1"/>
          </p:cNvPicPr>
          <p:nvPr/>
        </p:nvPicPr>
        <p:blipFill>
          <a:blip r:embed="rId2" cstate="print"/>
          <a:stretch>
            <a:fillRect/>
          </a:stretch>
        </p:blipFill>
        <p:spPr>
          <a:xfrm>
            <a:off x="2502158" y="2584090"/>
            <a:ext cx="4139683" cy="3707937"/>
          </a:xfrm>
          <a:prstGeom prst="rect">
            <a:avLst/>
          </a:prstGeom>
        </p:spPr>
      </p:pic>
      <p:sp>
        <p:nvSpPr>
          <p:cNvPr id="8" name="TextBox 7"/>
          <p:cNvSpPr txBox="1"/>
          <p:nvPr/>
        </p:nvSpPr>
        <p:spPr>
          <a:xfrm>
            <a:off x="462665" y="2782669"/>
            <a:ext cx="3493264" cy="923330"/>
          </a:xfrm>
          <a:prstGeom prst="rect">
            <a:avLst/>
          </a:prstGeom>
          <a:noFill/>
        </p:spPr>
        <p:txBody>
          <a:bodyPr wrap="none" rtlCol="0">
            <a:spAutoFit/>
          </a:bodyPr>
          <a:lstStyle/>
          <a:p>
            <a:r>
              <a:rPr lang="en-US" b="1" dirty="0" err="1" smtClean="0">
                <a:solidFill>
                  <a:srgbClr val="464653"/>
                </a:solidFill>
                <a:latin typeface="Courier New" pitchFamily="49" charset="0"/>
                <a:cs typeface="Courier New" pitchFamily="49" charset="0"/>
              </a:rPr>
              <a:t>gl_TessLevelInner</a:t>
            </a:r>
            <a:r>
              <a:rPr lang="en-US" b="1" dirty="0" smtClean="0">
                <a:solidFill>
                  <a:srgbClr val="464653"/>
                </a:solidFill>
                <a:latin typeface="Courier New" pitchFamily="49" charset="0"/>
                <a:cs typeface="Courier New" pitchFamily="49" charset="0"/>
              </a:rPr>
              <a:t>[0] = </a:t>
            </a:r>
            <a:r>
              <a:rPr lang="en-US" b="1" dirty="0" smtClean="0">
                <a:solidFill>
                  <a:srgbClr val="464653"/>
                </a:solidFill>
                <a:latin typeface="Courier New" pitchFamily="49" charset="0"/>
                <a:cs typeface="Courier New" pitchFamily="49" charset="0"/>
              </a:rPr>
              <a:t>8</a:t>
            </a:r>
          </a:p>
          <a:p>
            <a:r>
              <a:rPr lang="en-US" b="1" dirty="0" err="1" smtClean="0">
                <a:solidFill>
                  <a:srgbClr val="464653"/>
                </a:solidFill>
                <a:latin typeface="Courier New" pitchFamily="49" charset="0"/>
                <a:cs typeface="Courier New" pitchFamily="49" charset="0"/>
              </a:rPr>
              <a:t>gl_TessLevelInner</a:t>
            </a:r>
            <a:r>
              <a:rPr lang="en-US" b="1" dirty="0" smtClean="0">
                <a:solidFill>
                  <a:srgbClr val="464653"/>
                </a:solidFill>
                <a:latin typeface="Courier New" pitchFamily="49" charset="0"/>
                <a:cs typeface="Courier New" pitchFamily="49" charset="0"/>
              </a:rPr>
              <a:t>[1] </a:t>
            </a:r>
            <a:r>
              <a:rPr lang="en-US" b="1" dirty="0" smtClean="0">
                <a:solidFill>
                  <a:srgbClr val="464653"/>
                </a:solidFill>
                <a:latin typeface="Courier New" pitchFamily="49" charset="0"/>
                <a:cs typeface="Courier New" pitchFamily="49" charset="0"/>
              </a:rPr>
              <a:t>= </a:t>
            </a:r>
            <a:r>
              <a:rPr lang="en-US" b="1" dirty="0" smtClean="0">
                <a:solidFill>
                  <a:srgbClr val="464653"/>
                </a:solidFill>
                <a:latin typeface="Courier New" pitchFamily="49" charset="0"/>
                <a:cs typeface="Courier New" pitchFamily="49" charset="0"/>
              </a:rPr>
              <a:t>2</a:t>
            </a:r>
            <a:endParaRPr lang="en-US" b="1" dirty="0" smtClean="0">
              <a:solidFill>
                <a:srgbClr val="464653"/>
              </a:solidFill>
              <a:latin typeface="Courier New" pitchFamily="49" charset="0"/>
              <a:cs typeface="Courier New" pitchFamily="49" charset="0"/>
            </a:endParaRPr>
          </a:p>
          <a:p>
            <a:r>
              <a:rPr lang="en-US" b="1" dirty="0" err="1" smtClean="0">
                <a:solidFill>
                  <a:srgbClr val="464653"/>
                </a:solidFill>
                <a:latin typeface="Courier New" pitchFamily="49" charset="0"/>
                <a:cs typeface="Courier New" pitchFamily="49" charset="0"/>
              </a:rPr>
              <a:t>gl_TessLevelInner</a:t>
            </a:r>
            <a:r>
              <a:rPr lang="en-US" b="1" dirty="0" smtClean="0">
                <a:solidFill>
                  <a:srgbClr val="464653"/>
                </a:solidFill>
                <a:latin typeface="Courier New" pitchFamily="49" charset="0"/>
                <a:cs typeface="Courier New" pitchFamily="49" charset="0"/>
              </a:rPr>
              <a:t>[2] </a:t>
            </a:r>
            <a:r>
              <a:rPr lang="en-US" b="1" dirty="0" smtClean="0">
                <a:solidFill>
                  <a:srgbClr val="464653"/>
                </a:solidFill>
                <a:latin typeface="Courier New" pitchFamily="49" charset="0"/>
                <a:cs typeface="Courier New" pitchFamily="49" charset="0"/>
              </a:rPr>
              <a:t>= 4</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Outer and Inner Division Levels</a:t>
            </a:r>
            <a:endParaRPr lang="en-US" dirty="0"/>
          </a:p>
        </p:txBody>
      </p:sp>
      <p:sp>
        <p:nvSpPr>
          <p:cNvPr id="3" name="Content Placeholder 2"/>
          <p:cNvSpPr>
            <a:spLocks noGrp="1"/>
          </p:cNvSpPr>
          <p:nvPr>
            <p:ph sz="quarter" idx="1"/>
          </p:nvPr>
        </p:nvSpPr>
        <p:spPr/>
        <p:txBody>
          <a:bodyPr/>
          <a:lstStyle/>
          <a:p>
            <a:r>
              <a:rPr lang="en-US" dirty="0" err="1" smtClean="0"/>
              <a:t>isoline</a:t>
            </a:r>
            <a:r>
              <a:rPr lang="en-US" dirty="0" smtClean="0"/>
              <a:t> </a:t>
            </a:r>
            <a:r>
              <a:rPr lang="en-US" dirty="0" err="1" smtClean="0"/>
              <a:t>tesselation</a:t>
            </a:r>
            <a:endParaRPr lang="en-US" dirty="0" smtClean="0"/>
          </a:p>
          <a:p>
            <a:pPr lvl="1"/>
            <a:r>
              <a:rPr lang="en-US" i="1" dirty="0" smtClean="0">
                <a:latin typeface="Times New Roman" pitchFamily="18" charset="0"/>
                <a:cs typeface="Times New Roman" pitchFamily="18" charset="0"/>
              </a:rPr>
              <a:t>n</a:t>
            </a:r>
            <a:r>
              <a:rPr lang="en-US" dirty="0" smtClean="0"/>
              <a:t> parallel line segments each subdivided into </a:t>
            </a:r>
            <a:r>
              <a:rPr lang="en-US" i="1" dirty="0" smtClean="0">
                <a:latin typeface="Times New Roman" pitchFamily="18" charset="0"/>
                <a:cs typeface="Times New Roman" pitchFamily="18" charset="0"/>
              </a:rPr>
              <a:t>m</a:t>
            </a:r>
            <a:r>
              <a:rPr lang="en-US" dirty="0" smtClean="0"/>
              <a:t> segments are created where </a:t>
            </a:r>
            <a:r>
              <a:rPr lang="en-US" i="1" dirty="0" smtClean="0">
                <a:latin typeface="Times New Roman" pitchFamily="18" charset="0"/>
                <a:cs typeface="Times New Roman" pitchFamily="18" charset="0"/>
              </a:rPr>
              <a:t>m</a:t>
            </a:r>
            <a:r>
              <a:rPr lang="en-US" dirty="0" smtClean="0"/>
              <a:t> and </a:t>
            </a:r>
            <a:r>
              <a:rPr lang="en-US" i="1" dirty="0" smtClean="0">
                <a:latin typeface="Times New Roman" pitchFamily="18" charset="0"/>
                <a:cs typeface="Times New Roman" pitchFamily="18" charset="0"/>
              </a:rPr>
              <a:t>n</a:t>
            </a:r>
            <a:r>
              <a:rPr lang="en-US" dirty="0" smtClean="0"/>
              <a:t> are the first two outer </a:t>
            </a:r>
            <a:r>
              <a:rPr lang="en-US" dirty="0" err="1" smtClean="0"/>
              <a:t>tesselation</a:t>
            </a:r>
            <a:r>
              <a:rPr lang="en-US" dirty="0" smtClean="0"/>
              <a:t> levels</a:t>
            </a:r>
            <a:endParaRPr lang="en-US" dirty="0"/>
          </a:p>
        </p:txBody>
      </p:sp>
      <p:sp>
        <p:nvSpPr>
          <p:cNvPr id="14" name="Rectangle 13"/>
          <p:cNvSpPr/>
          <p:nvPr/>
        </p:nvSpPr>
        <p:spPr>
          <a:xfrm>
            <a:off x="1384410" y="3049525"/>
            <a:ext cx="2304150" cy="2276850"/>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406845" y="3049525"/>
            <a:ext cx="2304150" cy="2276850"/>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1307612" y="524956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2075662" y="524834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2843712" y="524956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3611762" y="524834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5330047" y="524712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6098097" y="524590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6866147" y="524712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7634197" y="524590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5724325" y="524834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6492375" y="524712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7260425" y="524834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5340275" y="469758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6108325" y="469636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6876375" y="469758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7644425" y="469636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5734553" y="469880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6502603" y="469758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7270653" y="469880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5340100" y="4121510"/>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6108150" y="4120290"/>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6876200" y="4121510"/>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7644250" y="4120290"/>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5734378" y="4122730"/>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6502428" y="4121510"/>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7270478" y="4122730"/>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p:cNvCxnSpPr>
            <a:stCxn id="31" idx="6"/>
            <a:endCxn id="34" idx="2"/>
          </p:cNvCxnSpPr>
          <p:nvPr/>
        </p:nvCxnSpPr>
        <p:spPr>
          <a:xfrm flipV="1">
            <a:off x="1461207" y="5325155"/>
            <a:ext cx="2150555" cy="12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5483642" y="5326375"/>
            <a:ext cx="2150555" cy="12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5483642" y="4775615"/>
            <a:ext cx="2150555" cy="12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5493720" y="4197100"/>
            <a:ext cx="2150555" cy="12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a:off x="1227131" y="5517588"/>
            <a:ext cx="69129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flipV="1">
            <a:off x="1227131" y="4826298"/>
            <a:ext cx="0" cy="69129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1618339" y="5517588"/>
            <a:ext cx="300082" cy="369332"/>
          </a:xfrm>
          <a:prstGeom prst="rect">
            <a:avLst/>
          </a:prstGeom>
          <a:noFill/>
        </p:spPr>
        <p:txBody>
          <a:bodyPr wrap="none" rtlCol="0">
            <a:spAutoFit/>
          </a:bodyPr>
          <a:lstStyle/>
          <a:p>
            <a:r>
              <a:rPr lang="en-US" dirty="0" smtClean="0"/>
              <a:t>u</a:t>
            </a:r>
            <a:endParaRPr lang="en-US" dirty="0"/>
          </a:p>
        </p:txBody>
      </p:sp>
      <p:sp>
        <p:nvSpPr>
          <p:cNvPr id="72" name="TextBox 71"/>
          <p:cNvSpPr txBox="1"/>
          <p:nvPr/>
        </p:nvSpPr>
        <p:spPr>
          <a:xfrm>
            <a:off x="846715" y="4787932"/>
            <a:ext cx="285656" cy="369332"/>
          </a:xfrm>
          <a:prstGeom prst="rect">
            <a:avLst/>
          </a:prstGeom>
          <a:noFill/>
        </p:spPr>
        <p:txBody>
          <a:bodyPr wrap="none" rtlCol="0">
            <a:spAutoFit/>
          </a:bodyPr>
          <a:lstStyle/>
          <a:p>
            <a:r>
              <a:rPr lang="en-US" dirty="0" smtClean="0"/>
              <a:t>v</a:t>
            </a:r>
            <a:endParaRPr lang="en-US" dirty="0"/>
          </a:p>
        </p:txBody>
      </p:sp>
      <p:cxnSp>
        <p:nvCxnSpPr>
          <p:cNvPr id="73" name="Straight Arrow Connector 72"/>
          <p:cNvCxnSpPr/>
          <p:nvPr/>
        </p:nvCxnSpPr>
        <p:spPr>
          <a:xfrm>
            <a:off x="5221251" y="5517588"/>
            <a:ext cx="69129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flipV="1">
            <a:off x="5221251" y="4826298"/>
            <a:ext cx="0" cy="69129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5612459" y="5517588"/>
            <a:ext cx="300082" cy="369332"/>
          </a:xfrm>
          <a:prstGeom prst="rect">
            <a:avLst/>
          </a:prstGeom>
          <a:noFill/>
        </p:spPr>
        <p:txBody>
          <a:bodyPr wrap="none" rtlCol="0">
            <a:spAutoFit/>
          </a:bodyPr>
          <a:lstStyle/>
          <a:p>
            <a:r>
              <a:rPr lang="en-US" dirty="0" smtClean="0"/>
              <a:t>u</a:t>
            </a:r>
            <a:endParaRPr lang="en-US" dirty="0"/>
          </a:p>
        </p:txBody>
      </p:sp>
      <p:sp>
        <p:nvSpPr>
          <p:cNvPr id="76" name="TextBox 75"/>
          <p:cNvSpPr txBox="1"/>
          <p:nvPr/>
        </p:nvSpPr>
        <p:spPr>
          <a:xfrm>
            <a:off x="4840835" y="4787932"/>
            <a:ext cx="285656" cy="369332"/>
          </a:xfrm>
          <a:prstGeom prst="rect">
            <a:avLst/>
          </a:prstGeom>
          <a:noFill/>
        </p:spPr>
        <p:txBody>
          <a:bodyPr wrap="none" rtlCol="0">
            <a:spAutoFit/>
          </a:bodyPr>
          <a:lstStyle/>
          <a:p>
            <a:r>
              <a:rPr lang="en-US" dirty="0" smtClean="0"/>
              <a:t>v</a:t>
            </a:r>
            <a:endParaRPr lang="en-US" dirty="0"/>
          </a:p>
        </p:txBody>
      </p:sp>
      <p:sp>
        <p:nvSpPr>
          <p:cNvPr id="77" name="TextBox 76"/>
          <p:cNvSpPr txBox="1"/>
          <p:nvPr/>
        </p:nvSpPr>
        <p:spPr>
          <a:xfrm>
            <a:off x="809901" y="5771705"/>
            <a:ext cx="3493264" cy="646331"/>
          </a:xfrm>
          <a:prstGeom prst="rect">
            <a:avLst/>
          </a:prstGeom>
          <a:noFill/>
        </p:spPr>
        <p:txBody>
          <a:bodyPr wrap="none" rtlCol="0">
            <a:spAutoFit/>
          </a:bodyPr>
          <a:lstStyle/>
          <a:p>
            <a:r>
              <a:rPr lang="en-US" b="1" dirty="0" err="1" smtClean="0">
                <a:solidFill>
                  <a:srgbClr val="464653"/>
                </a:solidFill>
                <a:latin typeface="Courier New" pitchFamily="49" charset="0"/>
                <a:cs typeface="Courier New" pitchFamily="49" charset="0"/>
              </a:rPr>
              <a:t>gl_TessLevelInner</a:t>
            </a:r>
            <a:r>
              <a:rPr lang="en-US" b="1" dirty="0" smtClean="0">
                <a:solidFill>
                  <a:srgbClr val="464653"/>
                </a:solidFill>
                <a:latin typeface="Courier New" pitchFamily="49" charset="0"/>
                <a:cs typeface="Courier New" pitchFamily="49" charset="0"/>
              </a:rPr>
              <a:t>[0] = 3</a:t>
            </a:r>
            <a:endParaRPr lang="en-US" b="1" dirty="0" smtClean="0">
              <a:solidFill>
                <a:srgbClr val="464653"/>
              </a:solidFill>
              <a:latin typeface="Courier New" pitchFamily="49" charset="0"/>
              <a:cs typeface="Courier New" pitchFamily="49" charset="0"/>
            </a:endParaRPr>
          </a:p>
          <a:p>
            <a:r>
              <a:rPr lang="en-US" b="1" dirty="0" err="1" smtClean="0">
                <a:solidFill>
                  <a:srgbClr val="464653"/>
                </a:solidFill>
                <a:latin typeface="Courier New" pitchFamily="49" charset="0"/>
                <a:cs typeface="Courier New" pitchFamily="49" charset="0"/>
              </a:rPr>
              <a:t>gl_TessLevelInner</a:t>
            </a:r>
            <a:r>
              <a:rPr lang="en-US" b="1" dirty="0" smtClean="0">
                <a:solidFill>
                  <a:srgbClr val="464653"/>
                </a:solidFill>
                <a:latin typeface="Courier New" pitchFamily="49" charset="0"/>
                <a:cs typeface="Courier New" pitchFamily="49" charset="0"/>
              </a:rPr>
              <a:t>[1] </a:t>
            </a:r>
            <a:r>
              <a:rPr lang="en-US" b="1" dirty="0" smtClean="0">
                <a:solidFill>
                  <a:srgbClr val="464653"/>
                </a:solidFill>
                <a:latin typeface="Courier New" pitchFamily="49" charset="0"/>
                <a:cs typeface="Courier New" pitchFamily="49" charset="0"/>
              </a:rPr>
              <a:t>= 1</a:t>
            </a:r>
          </a:p>
        </p:txBody>
      </p:sp>
      <p:sp>
        <p:nvSpPr>
          <p:cNvPr id="78" name="TextBox 77"/>
          <p:cNvSpPr txBox="1"/>
          <p:nvPr/>
        </p:nvSpPr>
        <p:spPr>
          <a:xfrm>
            <a:off x="4842426" y="5771705"/>
            <a:ext cx="3493264" cy="646331"/>
          </a:xfrm>
          <a:prstGeom prst="rect">
            <a:avLst/>
          </a:prstGeom>
          <a:noFill/>
        </p:spPr>
        <p:txBody>
          <a:bodyPr wrap="none" rtlCol="0">
            <a:spAutoFit/>
          </a:bodyPr>
          <a:lstStyle/>
          <a:p>
            <a:r>
              <a:rPr lang="en-US" b="1" dirty="0" err="1" smtClean="0">
                <a:solidFill>
                  <a:srgbClr val="464653"/>
                </a:solidFill>
                <a:latin typeface="Courier New" pitchFamily="49" charset="0"/>
                <a:cs typeface="Courier New" pitchFamily="49" charset="0"/>
              </a:rPr>
              <a:t>gl_TessLevelInner</a:t>
            </a:r>
            <a:r>
              <a:rPr lang="en-US" b="1" dirty="0" smtClean="0">
                <a:solidFill>
                  <a:srgbClr val="464653"/>
                </a:solidFill>
                <a:latin typeface="Courier New" pitchFamily="49" charset="0"/>
                <a:cs typeface="Courier New" pitchFamily="49" charset="0"/>
              </a:rPr>
              <a:t>[0] = </a:t>
            </a:r>
            <a:r>
              <a:rPr lang="en-US" b="1" dirty="0" smtClean="0">
                <a:solidFill>
                  <a:srgbClr val="464653"/>
                </a:solidFill>
                <a:latin typeface="Courier New" pitchFamily="49" charset="0"/>
                <a:cs typeface="Courier New" pitchFamily="49" charset="0"/>
              </a:rPr>
              <a:t>6</a:t>
            </a:r>
            <a:endParaRPr lang="en-US" b="1" dirty="0" smtClean="0">
              <a:solidFill>
                <a:srgbClr val="464653"/>
              </a:solidFill>
              <a:latin typeface="Courier New" pitchFamily="49" charset="0"/>
              <a:cs typeface="Courier New" pitchFamily="49" charset="0"/>
            </a:endParaRPr>
          </a:p>
          <a:p>
            <a:r>
              <a:rPr lang="en-US" b="1" dirty="0" err="1" smtClean="0">
                <a:solidFill>
                  <a:srgbClr val="464653"/>
                </a:solidFill>
                <a:latin typeface="Courier New" pitchFamily="49" charset="0"/>
                <a:cs typeface="Courier New" pitchFamily="49" charset="0"/>
              </a:rPr>
              <a:t>gl_TessLevelInner</a:t>
            </a:r>
            <a:r>
              <a:rPr lang="en-US" b="1" dirty="0" smtClean="0">
                <a:solidFill>
                  <a:srgbClr val="464653"/>
                </a:solidFill>
                <a:latin typeface="Courier New" pitchFamily="49" charset="0"/>
                <a:cs typeface="Courier New" pitchFamily="49" charset="0"/>
              </a:rPr>
              <a:t>[1] </a:t>
            </a:r>
            <a:r>
              <a:rPr lang="en-US" b="1" dirty="0" smtClean="0">
                <a:solidFill>
                  <a:srgbClr val="464653"/>
                </a:solidFill>
                <a:latin typeface="Courier New" pitchFamily="49" charset="0"/>
                <a:cs typeface="Courier New" pitchFamily="49" charset="0"/>
              </a:rPr>
              <a:t>= </a:t>
            </a:r>
            <a:r>
              <a:rPr lang="en-US" b="1" dirty="0" smtClean="0">
                <a:solidFill>
                  <a:srgbClr val="464653"/>
                </a:solidFill>
                <a:latin typeface="Courier New" pitchFamily="49" charset="0"/>
                <a:cs typeface="Courier New" pitchFamily="49" charset="0"/>
              </a:rPr>
              <a:t>4</a:t>
            </a:r>
            <a:endParaRPr lang="en-US" b="1" dirty="0" smtClean="0">
              <a:solidFill>
                <a:srgbClr val="464653"/>
              </a:solidFill>
              <a:latin typeface="Courier New" pitchFamily="49" charset="0"/>
              <a:cs typeface="Courier New" pitchFamily="49" charset="0"/>
            </a:endParaRPr>
          </a:p>
        </p:txBody>
      </p:sp>
      <p:sp>
        <p:nvSpPr>
          <p:cNvPr id="79" name="Oval 78"/>
          <p:cNvSpPr/>
          <p:nvPr/>
        </p:nvSpPr>
        <p:spPr>
          <a:xfrm>
            <a:off x="5340100" y="354543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6108150" y="354421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6876200" y="354543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7644250" y="354421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5734378" y="354665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6502428" y="354543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7270478" y="3546655"/>
            <a:ext cx="153595" cy="15362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6" name="Straight Connector 85"/>
          <p:cNvCxnSpPr/>
          <p:nvPr/>
        </p:nvCxnSpPr>
        <p:spPr>
          <a:xfrm flipV="1">
            <a:off x="5493720" y="3621025"/>
            <a:ext cx="2150555" cy="12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03" name="Object 102"/>
          <p:cNvGraphicFramePr>
            <a:graphicFrameLocks noChangeAspect="1"/>
          </p:cNvGraphicFramePr>
          <p:nvPr/>
        </p:nvGraphicFramePr>
        <p:xfrm>
          <a:off x="3638855" y="2737710"/>
          <a:ext cx="971550" cy="304800"/>
        </p:xfrm>
        <a:graphic>
          <a:graphicData uri="http://schemas.openxmlformats.org/presentationml/2006/ole">
            <p:oleObj spid="_x0000_s2050" name="Equation" r:id="rId3" imgW="647640" imgH="203040" progId="Equation.3">
              <p:embed/>
            </p:oleObj>
          </a:graphicData>
        </a:graphic>
      </p:graphicFrame>
      <p:graphicFrame>
        <p:nvGraphicFramePr>
          <p:cNvPr id="2051" name="Object 3"/>
          <p:cNvGraphicFramePr>
            <a:graphicFrameLocks noChangeAspect="1"/>
          </p:cNvGraphicFramePr>
          <p:nvPr/>
        </p:nvGraphicFramePr>
        <p:xfrm>
          <a:off x="7671380" y="2737710"/>
          <a:ext cx="971550" cy="304800"/>
        </p:xfrm>
        <a:graphic>
          <a:graphicData uri="http://schemas.openxmlformats.org/presentationml/2006/ole">
            <p:oleObj spid="_x0000_s2051" name="Equation" r:id="rId4" imgW="647640" imgH="203040" progId="Equation.3">
              <p:embed/>
            </p:oleObj>
          </a:graphicData>
        </a:graphic>
      </p:graphicFrame>
      <p:sp>
        <p:nvSpPr>
          <p:cNvPr id="105" name="Oval 104"/>
          <p:cNvSpPr/>
          <p:nvPr/>
        </p:nvSpPr>
        <p:spPr>
          <a:xfrm>
            <a:off x="3611875" y="2968140"/>
            <a:ext cx="153595" cy="15362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a:off x="7644425" y="2968140"/>
            <a:ext cx="153595" cy="15362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Bezier Curve Example</a:t>
            </a:r>
            <a:endParaRPr lang="en-US" dirty="0"/>
          </a:p>
        </p:txBody>
      </p:sp>
      <p:sp>
        <p:nvSpPr>
          <p:cNvPr id="3" name="Content Placeholder 2"/>
          <p:cNvSpPr>
            <a:spLocks noGrp="1"/>
          </p:cNvSpPr>
          <p:nvPr>
            <p:ph sz="quarter" idx="1"/>
          </p:nvPr>
        </p:nvSpPr>
        <p:spPr/>
        <p:txBody>
          <a:bodyPr/>
          <a:lstStyle/>
          <a:p>
            <a:r>
              <a:rPr lang="en-US" dirty="0" smtClean="0"/>
              <a:t>see textbook p324-327</a:t>
            </a:r>
            <a:endParaRPr lang="en-US" dirty="0"/>
          </a:p>
        </p:txBody>
      </p:sp>
      <p:pic>
        <p:nvPicPr>
          <p:cNvPr id="3075" name="Picture 3"/>
          <p:cNvPicPr>
            <a:picLocks noChangeAspect="1" noChangeArrowheads="1"/>
          </p:cNvPicPr>
          <p:nvPr/>
        </p:nvPicPr>
        <p:blipFill>
          <a:blip r:embed="rId2" cstate="print"/>
          <a:srcRect/>
          <a:stretch>
            <a:fillRect/>
          </a:stretch>
        </p:blipFill>
        <p:spPr bwMode="auto">
          <a:xfrm>
            <a:off x="1085850" y="1784985"/>
            <a:ext cx="6972300" cy="4371975"/>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Bezier Curve Example</a:t>
            </a:r>
            <a:endParaRPr lang="en-US" dirty="0"/>
          </a:p>
        </p:txBody>
      </p:sp>
      <p:sp>
        <p:nvSpPr>
          <p:cNvPr id="3" name="Content Placeholder 2"/>
          <p:cNvSpPr>
            <a:spLocks noGrp="1"/>
          </p:cNvSpPr>
          <p:nvPr>
            <p:ph sz="quarter" idx="1"/>
          </p:nvPr>
        </p:nvSpPr>
        <p:spPr/>
        <p:txBody>
          <a:bodyPr/>
          <a:lstStyle/>
          <a:p>
            <a:r>
              <a:rPr lang="en-US" dirty="0" smtClean="0"/>
              <a:t>use the </a:t>
            </a:r>
            <a:r>
              <a:rPr lang="en-US" dirty="0" err="1" smtClean="0"/>
              <a:t>tesselation</a:t>
            </a:r>
            <a:r>
              <a:rPr lang="en-US" dirty="0" smtClean="0"/>
              <a:t> </a:t>
            </a:r>
            <a:r>
              <a:rPr lang="en-US" dirty="0" err="1" smtClean="0"/>
              <a:t>shader</a:t>
            </a:r>
            <a:r>
              <a:rPr lang="en-US" dirty="0" smtClean="0"/>
              <a:t> to subdivide the curve into line segments that can be rendered</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possible to control the number of vertices based on curvature, screen area, etc.</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1585912" y="2584090"/>
            <a:ext cx="5972175" cy="22098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Bezier Curve Example</a:t>
            </a:r>
            <a:endParaRPr lang="en-US" dirty="0"/>
          </a:p>
        </p:txBody>
      </p:sp>
      <p:pic>
        <p:nvPicPr>
          <p:cNvPr id="5122" name="Picture 2"/>
          <p:cNvPicPr>
            <a:picLocks noGrp="1" noChangeAspect="1" noChangeArrowheads="1"/>
          </p:cNvPicPr>
          <p:nvPr>
            <p:ph sz="quarter" idx="1"/>
          </p:nvPr>
        </p:nvPicPr>
        <p:blipFill>
          <a:blip r:embed="rId2" cstate="print"/>
          <a:srcRect/>
          <a:stretch>
            <a:fillRect/>
          </a:stretch>
        </p:blipFill>
        <p:spPr bwMode="auto">
          <a:xfrm>
            <a:off x="1671637" y="1444625"/>
            <a:ext cx="5800725" cy="4486275"/>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Bezier Curve Example</a:t>
            </a:r>
            <a:endParaRPr lang="en-US" dirty="0"/>
          </a:p>
        </p:txBody>
      </p:sp>
      <p:sp>
        <p:nvSpPr>
          <p:cNvPr id="3" name="Content Placeholder 2"/>
          <p:cNvSpPr>
            <a:spLocks noGrp="1"/>
          </p:cNvSpPr>
          <p:nvPr>
            <p:ph sz="quarter" idx="1"/>
          </p:nvPr>
        </p:nvSpPr>
        <p:spPr/>
        <p:txBody>
          <a:bodyPr>
            <a:normAutofit lnSpcReduction="10000"/>
          </a:bodyPr>
          <a:lstStyle/>
          <a:p>
            <a:r>
              <a:rPr lang="en-US" dirty="0" err="1" smtClean="0"/>
              <a:t>tesselation</a:t>
            </a:r>
            <a:r>
              <a:rPr lang="en-US" dirty="0" smtClean="0"/>
              <a:t> control </a:t>
            </a:r>
            <a:r>
              <a:rPr lang="en-US" dirty="0" err="1" smtClean="0"/>
              <a:t>shader</a:t>
            </a:r>
            <a:endParaRPr lang="en-US" dirty="0" smtClean="0"/>
          </a:p>
          <a:p>
            <a:pPr>
              <a:buNone/>
            </a:pP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#version 400</a:t>
            </a:r>
          </a:p>
          <a:p>
            <a:pPr>
              <a:buNone/>
            </a:pPr>
            <a:r>
              <a:rPr lang="en-US" sz="1600" b="1" dirty="0" smtClean="0">
                <a:latin typeface="Courier New" pitchFamily="49" charset="0"/>
                <a:cs typeface="Courier New" pitchFamily="49" charset="0"/>
              </a:rPr>
              <a:t>#extension </a:t>
            </a:r>
            <a:r>
              <a:rPr lang="en-US" sz="1600" b="1" dirty="0" err="1" smtClean="0">
                <a:latin typeface="Courier New" pitchFamily="49" charset="0"/>
                <a:cs typeface="Courier New" pitchFamily="49" charset="0"/>
              </a:rPr>
              <a:t>GL_ARB_tessellation_shader</a:t>
            </a:r>
            <a:r>
              <a:rPr lang="en-US" sz="1600" b="1" dirty="0" smtClean="0">
                <a:latin typeface="Courier New" pitchFamily="49" charset="0"/>
                <a:cs typeface="Courier New" pitchFamily="49" charset="0"/>
              </a:rPr>
              <a:t>: enable</a:t>
            </a:r>
          </a:p>
          <a:p>
            <a:pPr>
              <a:buNone/>
            </a:pP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uniform float uOuter1;</a:t>
            </a:r>
          </a:p>
          <a:p>
            <a:pPr>
              <a:buNone/>
            </a:pPr>
            <a:r>
              <a:rPr lang="en-US" sz="1600" b="1" dirty="0" smtClean="0">
                <a:latin typeface="Courier New" pitchFamily="49" charset="0"/>
                <a:cs typeface="Courier New" pitchFamily="49" charset="0"/>
              </a:rPr>
              <a:t>layout(vertices = 4) out;  // number of vertices in output patch</a:t>
            </a:r>
          </a:p>
          <a:p>
            <a:pPr>
              <a:buNone/>
            </a:pP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void main()</a:t>
            </a:r>
          </a:p>
          <a:p>
            <a:pPr>
              <a:buNone/>
            </a:pPr>
            <a:r>
              <a:rPr lang="en-US" sz="1600" b="1" dirty="0" smtClean="0">
                <a:latin typeface="Courier New" pitchFamily="49" charset="0"/>
                <a:cs typeface="Courier New" pitchFamily="49" charset="0"/>
              </a:rPr>
              <a:t>{</a:t>
            </a:r>
          </a:p>
          <a:p>
            <a:pPr>
              <a:buNone/>
            </a:pP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gl_out</a:t>
            </a:r>
            <a:r>
              <a:rPr lang="en-US" sz="1600" b="1" dirty="0" smtClean="0">
                <a:latin typeface="Courier New" pitchFamily="49" charset="0"/>
                <a:cs typeface="Courier New" pitchFamily="49" charset="0"/>
              </a:rPr>
              <a:t>[</a:t>
            </a:r>
            <a:r>
              <a:rPr lang="en-US" sz="1600" b="1" dirty="0" err="1" smtClean="0">
                <a:latin typeface="Courier New" pitchFamily="49" charset="0"/>
                <a:cs typeface="Courier New" pitchFamily="49" charset="0"/>
              </a:rPr>
              <a:t>gl_InvocationID</a:t>
            </a:r>
            <a:r>
              <a:rPr lang="en-US" sz="1600" b="1" dirty="0" smtClean="0">
                <a:latin typeface="Courier New" pitchFamily="49" charset="0"/>
                <a:cs typeface="Courier New" pitchFamily="49" charset="0"/>
              </a:rPr>
              <a:t>].</a:t>
            </a:r>
            <a:r>
              <a:rPr lang="en-US" sz="1600" b="1" dirty="0" err="1" smtClean="0">
                <a:latin typeface="Courier New" pitchFamily="49" charset="0"/>
                <a:cs typeface="Courier New" pitchFamily="49" charset="0"/>
              </a:rPr>
              <a:t>gl_Position</a:t>
            </a:r>
            <a:r>
              <a:rPr lang="en-US" sz="1600" b="1" dirty="0" smtClean="0">
                <a:latin typeface="Courier New" pitchFamily="49" charset="0"/>
                <a:cs typeface="Courier New" pitchFamily="49" charset="0"/>
              </a:rPr>
              <a:t> =</a:t>
            </a:r>
          </a:p>
          <a:p>
            <a:pPr>
              <a:buNone/>
            </a:pP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gl_in</a:t>
            </a:r>
            <a:r>
              <a:rPr lang="en-US" sz="1600" b="1" dirty="0" smtClean="0">
                <a:latin typeface="Courier New" pitchFamily="49" charset="0"/>
                <a:cs typeface="Courier New" pitchFamily="49" charset="0"/>
              </a:rPr>
              <a:t>[</a:t>
            </a:r>
            <a:r>
              <a:rPr lang="en-US" sz="1600" b="1" dirty="0" err="1" smtClean="0">
                <a:latin typeface="Courier New" pitchFamily="49" charset="0"/>
                <a:cs typeface="Courier New" pitchFamily="49" charset="0"/>
              </a:rPr>
              <a:t>gl_InvocationID</a:t>
            </a:r>
            <a:r>
              <a:rPr lang="en-US" sz="1600" b="1" dirty="0" smtClean="0">
                <a:latin typeface="Courier New" pitchFamily="49" charset="0"/>
                <a:cs typeface="Courier New" pitchFamily="49" charset="0"/>
              </a:rPr>
              <a:t>].</a:t>
            </a:r>
            <a:r>
              <a:rPr lang="en-US" sz="1600" b="1" dirty="0" err="1" smtClean="0">
                <a:latin typeface="Courier New" pitchFamily="49" charset="0"/>
                <a:cs typeface="Courier New" pitchFamily="49" charset="0"/>
              </a:rPr>
              <a:t>gl_Position</a:t>
            </a:r>
            <a:r>
              <a:rPr lang="en-US" sz="1600" b="1" dirty="0" smtClean="0">
                <a:latin typeface="Courier New" pitchFamily="49" charset="0"/>
                <a:cs typeface="Courier New" pitchFamily="49" charset="0"/>
              </a:rPr>
              <a:t>;</a:t>
            </a:r>
          </a:p>
          <a:p>
            <a:pPr>
              <a:buNone/>
            </a:pP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gl_TessLevelOuter</a:t>
            </a:r>
            <a:r>
              <a:rPr lang="en-US" sz="1600" b="1" dirty="0" smtClean="0">
                <a:latin typeface="Courier New" pitchFamily="49" charset="0"/>
                <a:cs typeface="Courier New" pitchFamily="49" charset="0"/>
              </a:rPr>
              <a:t>[0] = 1.;</a:t>
            </a:r>
          </a:p>
          <a:p>
            <a:pPr>
              <a:buNone/>
            </a:pP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gl_TessLevelOuter</a:t>
            </a:r>
            <a:r>
              <a:rPr lang="en-US" sz="1600" b="1" dirty="0" smtClean="0">
                <a:latin typeface="Courier New" pitchFamily="49" charset="0"/>
                <a:cs typeface="Courier New" pitchFamily="49" charset="0"/>
              </a:rPr>
              <a:t>[1] = uOuter1;</a:t>
            </a:r>
          </a:p>
          <a:p>
            <a:pPr>
              <a:buNone/>
            </a:pPr>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p:txBody>
      </p:sp>
      <p:sp>
        <p:nvSpPr>
          <p:cNvPr id="4" name="TextBox 3"/>
          <p:cNvSpPr txBox="1"/>
          <p:nvPr/>
        </p:nvSpPr>
        <p:spPr>
          <a:xfrm>
            <a:off x="4840835" y="1239915"/>
            <a:ext cx="3718647"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runs once for each input patch vertex</a:t>
            </a:r>
            <a:endParaRPr lang="en-US" dirty="0"/>
          </a:p>
        </p:txBody>
      </p:sp>
      <p:sp>
        <p:nvSpPr>
          <p:cNvPr id="5" name="TextBox 4"/>
          <p:cNvSpPr txBox="1"/>
          <p:nvPr/>
        </p:nvSpPr>
        <p:spPr>
          <a:xfrm>
            <a:off x="6185010" y="3833517"/>
            <a:ext cx="1670650" cy="1477328"/>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n-US" dirty="0" smtClean="0"/>
              <a:t>output patch</a:t>
            </a:r>
          </a:p>
          <a:p>
            <a:pPr algn="ctr"/>
            <a:r>
              <a:rPr lang="en-US" dirty="0" smtClean="0"/>
              <a:t>vertex position </a:t>
            </a:r>
          </a:p>
          <a:p>
            <a:pPr algn="ctr"/>
            <a:r>
              <a:rPr lang="en-US" dirty="0" smtClean="0"/>
              <a:t>=</a:t>
            </a:r>
            <a:br>
              <a:rPr lang="en-US" dirty="0" smtClean="0"/>
            </a:br>
            <a:r>
              <a:rPr lang="en-US" dirty="0" smtClean="0"/>
              <a:t>input patch</a:t>
            </a:r>
          </a:p>
          <a:p>
            <a:pPr algn="ctr"/>
            <a:r>
              <a:rPr lang="en-US" dirty="0" smtClean="0"/>
              <a:t>vertex position</a:t>
            </a:r>
            <a:endParaRPr lang="en-US" dirty="0"/>
          </a:p>
        </p:txBody>
      </p:sp>
      <p:sp>
        <p:nvSpPr>
          <p:cNvPr id="6" name="Right Brace 5"/>
          <p:cNvSpPr/>
          <p:nvPr/>
        </p:nvSpPr>
        <p:spPr>
          <a:xfrm rot="16200000">
            <a:off x="2498129" y="3198570"/>
            <a:ext cx="192025" cy="1958655"/>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ight Brace 6"/>
          <p:cNvSpPr/>
          <p:nvPr/>
        </p:nvSpPr>
        <p:spPr>
          <a:xfrm>
            <a:off x="5916175" y="4273910"/>
            <a:ext cx="192025" cy="576075"/>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2114080" y="3390595"/>
            <a:ext cx="3541995" cy="646331"/>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n-US" dirty="0" smtClean="0"/>
              <a:t>index of the vertex being processed</a:t>
            </a:r>
          </a:p>
          <a:p>
            <a:pPr algn="ctr"/>
            <a:r>
              <a:rPr lang="en-US" dirty="0" smtClean="0"/>
              <a:t>by this invocation of the </a:t>
            </a:r>
            <a:r>
              <a:rPr lang="en-US" dirty="0" err="1" smtClean="0"/>
              <a:t>shader</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Bezier Curve Example</a:t>
            </a:r>
            <a:endParaRPr lang="en-US" dirty="0"/>
          </a:p>
        </p:txBody>
      </p:sp>
      <p:sp>
        <p:nvSpPr>
          <p:cNvPr id="3" name="Content Placeholder 2"/>
          <p:cNvSpPr>
            <a:spLocks noGrp="1"/>
          </p:cNvSpPr>
          <p:nvPr>
            <p:ph sz="quarter" idx="1"/>
          </p:nvPr>
        </p:nvSpPr>
        <p:spPr/>
        <p:txBody>
          <a:bodyPr>
            <a:normAutofit/>
          </a:bodyPr>
          <a:lstStyle/>
          <a:p>
            <a:r>
              <a:rPr lang="en-US" dirty="0" err="1" smtClean="0"/>
              <a:t>tesselation</a:t>
            </a:r>
            <a:r>
              <a:rPr lang="en-US" dirty="0" smtClean="0"/>
              <a:t> evaluation </a:t>
            </a:r>
            <a:r>
              <a:rPr lang="en-US" dirty="0" err="1" smtClean="0"/>
              <a:t>shader</a:t>
            </a:r>
            <a:endParaRPr lang="en-US" dirty="0" smtClean="0"/>
          </a:p>
          <a:p>
            <a:pPr>
              <a:buNone/>
            </a:pP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#version 400</a:t>
            </a:r>
          </a:p>
          <a:p>
            <a:pPr>
              <a:buNone/>
            </a:pPr>
            <a:r>
              <a:rPr lang="en-US" sz="1600" b="1" dirty="0" smtClean="0">
                <a:latin typeface="Courier New" pitchFamily="49" charset="0"/>
                <a:cs typeface="Courier New" pitchFamily="49" charset="0"/>
              </a:rPr>
              <a:t>#extension </a:t>
            </a:r>
            <a:r>
              <a:rPr lang="en-US" sz="1600" b="1" dirty="0" err="1" smtClean="0">
                <a:latin typeface="Courier New" pitchFamily="49" charset="0"/>
                <a:cs typeface="Courier New" pitchFamily="49" charset="0"/>
              </a:rPr>
              <a:t>GL_ARB_tessellation_shader</a:t>
            </a:r>
            <a:r>
              <a:rPr lang="en-US" sz="1600" b="1" dirty="0" smtClean="0">
                <a:latin typeface="Courier New" pitchFamily="49" charset="0"/>
                <a:cs typeface="Courier New" pitchFamily="49" charset="0"/>
              </a:rPr>
              <a:t>: enable</a:t>
            </a:r>
          </a:p>
          <a:p>
            <a:pPr>
              <a:buNone/>
            </a:pP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layout(</a:t>
            </a:r>
            <a:r>
              <a:rPr lang="en-US" sz="1600" b="1" dirty="0" err="1" smtClean="0">
                <a:latin typeface="Courier New" pitchFamily="49" charset="0"/>
                <a:cs typeface="Courier New" pitchFamily="49" charset="0"/>
              </a:rPr>
              <a:t>isolines</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equal_spacing</a:t>
            </a:r>
            <a:r>
              <a:rPr lang="en-US" sz="1600" b="1" dirty="0" smtClean="0">
                <a:latin typeface="Courier New" pitchFamily="49" charset="0"/>
                <a:cs typeface="Courier New" pitchFamily="49" charset="0"/>
              </a:rPr>
              <a:t>) in;</a:t>
            </a:r>
          </a:p>
          <a:p>
            <a:pPr>
              <a:buNone/>
            </a:pP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void main()</a:t>
            </a:r>
          </a:p>
          <a:p>
            <a:pPr>
              <a:buNone/>
            </a:pPr>
            <a:r>
              <a:rPr lang="en-US" sz="1600" b="1" dirty="0" smtClean="0">
                <a:latin typeface="Courier New" pitchFamily="49" charset="0"/>
                <a:cs typeface="Courier New" pitchFamily="49" charset="0"/>
              </a:rPr>
              <a:t>{</a:t>
            </a:r>
          </a:p>
          <a:p>
            <a:pPr>
              <a:buNone/>
            </a:pP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 vec4 p0 = </a:t>
            </a:r>
            <a:r>
              <a:rPr lang="en-US" sz="1600" b="1" dirty="0" err="1" smtClean="0">
                <a:latin typeface="Courier New" pitchFamily="49" charset="0"/>
                <a:cs typeface="Courier New" pitchFamily="49" charset="0"/>
              </a:rPr>
              <a:t>gl_in</a:t>
            </a:r>
            <a:r>
              <a:rPr lang="en-US" sz="1600" b="1" dirty="0" smtClean="0">
                <a:latin typeface="Courier New" pitchFamily="49" charset="0"/>
                <a:cs typeface="Courier New" pitchFamily="49" charset="0"/>
              </a:rPr>
              <a:t>[0].</a:t>
            </a:r>
            <a:r>
              <a:rPr lang="en-US" sz="1600" b="1" dirty="0" err="1" smtClean="0">
                <a:latin typeface="Courier New" pitchFamily="49" charset="0"/>
                <a:cs typeface="Courier New" pitchFamily="49" charset="0"/>
              </a:rPr>
              <a:t>gl_Position</a:t>
            </a:r>
            <a:r>
              <a:rPr lang="en-US" sz="1600" b="1" dirty="0" smtClean="0">
                <a:latin typeface="Courier New" pitchFamily="49" charset="0"/>
                <a:cs typeface="Courier New" pitchFamily="49" charset="0"/>
              </a:rPr>
              <a:t>;</a:t>
            </a:r>
          </a:p>
          <a:p>
            <a:pPr>
              <a:buNone/>
            </a:pP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vec4 </a:t>
            </a:r>
            <a:r>
              <a:rPr lang="en-US" sz="1600" b="1" dirty="0" smtClean="0">
                <a:latin typeface="Courier New" pitchFamily="49" charset="0"/>
                <a:cs typeface="Courier New" pitchFamily="49" charset="0"/>
              </a:rPr>
              <a:t>p1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gl_in</a:t>
            </a:r>
            <a:r>
              <a:rPr lang="en-US" sz="1600" b="1" dirty="0" smtClean="0">
                <a:latin typeface="Courier New" pitchFamily="49" charset="0"/>
                <a:cs typeface="Courier New" pitchFamily="49" charset="0"/>
              </a:rPr>
              <a:t>[1].</a:t>
            </a:r>
            <a:r>
              <a:rPr lang="en-US" sz="1600" b="1" dirty="0" err="1" smtClean="0">
                <a:latin typeface="Courier New" pitchFamily="49" charset="0"/>
                <a:cs typeface="Courier New" pitchFamily="49" charset="0"/>
              </a:rPr>
              <a:t>gl_Position</a:t>
            </a:r>
            <a:r>
              <a:rPr lang="en-US" sz="1600" b="1" dirty="0" smtClean="0">
                <a:latin typeface="Courier New" pitchFamily="49" charset="0"/>
                <a:cs typeface="Courier New" pitchFamily="49" charset="0"/>
              </a:rPr>
              <a:t>;</a:t>
            </a:r>
          </a:p>
          <a:p>
            <a:pPr>
              <a:buNone/>
            </a:pP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 vec4 p2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gl_in</a:t>
            </a:r>
            <a:r>
              <a:rPr lang="en-US" sz="1600" b="1" dirty="0" smtClean="0">
                <a:latin typeface="Courier New" pitchFamily="49" charset="0"/>
                <a:cs typeface="Courier New" pitchFamily="49" charset="0"/>
              </a:rPr>
              <a:t>[2].</a:t>
            </a:r>
            <a:r>
              <a:rPr lang="en-US" sz="1600" b="1" dirty="0" err="1" smtClean="0">
                <a:latin typeface="Courier New" pitchFamily="49" charset="0"/>
                <a:cs typeface="Courier New" pitchFamily="49" charset="0"/>
              </a:rPr>
              <a:t>gl_Position</a:t>
            </a:r>
            <a:r>
              <a:rPr lang="en-US" sz="1600" b="1" dirty="0" smtClean="0">
                <a:latin typeface="Courier New" pitchFamily="49" charset="0"/>
                <a:cs typeface="Courier New" pitchFamily="49" charset="0"/>
              </a:rPr>
              <a:t>;</a:t>
            </a:r>
          </a:p>
          <a:p>
            <a:pPr>
              <a:buNone/>
            </a:pP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 vec4 p3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gl_in</a:t>
            </a:r>
            <a:r>
              <a:rPr lang="en-US" sz="1600" b="1" dirty="0" smtClean="0">
                <a:latin typeface="Courier New" pitchFamily="49" charset="0"/>
                <a:cs typeface="Courier New" pitchFamily="49" charset="0"/>
              </a:rPr>
              <a:t>[3].</a:t>
            </a:r>
            <a:r>
              <a:rPr lang="en-US" sz="1600" b="1" dirty="0" err="1" smtClean="0">
                <a:latin typeface="Courier New" pitchFamily="49" charset="0"/>
                <a:cs typeface="Courier New" pitchFamily="49" charset="0"/>
              </a:rPr>
              <a:t>gl_Position</a:t>
            </a:r>
            <a:r>
              <a:rPr lang="en-US" sz="1600" b="1" dirty="0" smtClean="0">
                <a:latin typeface="Courier New" pitchFamily="49" charset="0"/>
                <a:cs typeface="Courier New" pitchFamily="49" charset="0"/>
              </a:rPr>
              <a:t>;</a:t>
            </a:r>
          </a:p>
          <a:p>
            <a:pPr>
              <a:buNone/>
            </a:pPr>
            <a:endParaRPr lang="en-US" sz="1600" b="1" dirty="0">
              <a:latin typeface="Courier New" pitchFamily="49" charset="0"/>
              <a:cs typeface="Courier New" pitchFamily="49" charset="0"/>
            </a:endParaRPr>
          </a:p>
        </p:txBody>
      </p:sp>
      <p:sp>
        <p:nvSpPr>
          <p:cNvPr id="9" name="TextBox 8"/>
          <p:cNvSpPr txBox="1"/>
          <p:nvPr/>
        </p:nvSpPr>
        <p:spPr>
          <a:xfrm>
            <a:off x="5032860" y="4465935"/>
            <a:ext cx="2348272" cy="923330"/>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n-US" dirty="0" smtClean="0"/>
              <a:t>assign incoming vertex</a:t>
            </a:r>
          </a:p>
          <a:p>
            <a:pPr algn="ctr"/>
            <a:r>
              <a:rPr lang="en-US" dirty="0" smtClean="0"/>
              <a:t>positions to separate</a:t>
            </a:r>
          </a:p>
          <a:p>
            <a:pPr algn="ctr"/>
            <a:r>
              <a:rPr lang="en-US" dirty="0" smtClean="0"/>
              <a:t>variables for readability</a:t>
            </a:r>
            <a:endParaRPr lang="en-US" dirty="0"/>
          </a:p>
        </p:txBody>
      </p:sp>
      <p:sp>
        <p:nvSpPr>
          <p:cNvPr id="10" name="Right Brace 9"/>
          <p:cNvSpPr/>
          <p:nvPr/>
        </p:nvSpPr>
        <p:spPr>
          <a:xfrm>
            <a:off x="4687215" y="4273910"/>
            <a:ext cx="192025" cy="1314739"/>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ight Brace 10"/>
          <p:cNvSpPr/>
          <p:nvPr/>
        </p:nvSpPr>
        <p:spPr>
          <a:xfrm rot="5400000" flipV="1">
            <a:off x="2709358" y="5445263"/>
            <a:ext cx="192025" cy="384050"/>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534233" y="5778259"/>
            <a:ext cx="4763996" cy="646331"/>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n-US" dirty="0" smtClean="0"/>
              <a:t>number of vertices in the input patch is stored in</a:t>
            </a:r>
          </a:p>
          <a:p>
            <a:pPr algn="ctr"/>
            <a:r>
              <a:rPr lang="en-US" b="1" dirty="0" err="1" smtClean="0">
                <a:latin typeface="Courier New" pitchFamily="49" charset="0"/>
                <a:cs typeface="Courier New" pitchFamily="49" charset="0"/>
              </a:rPr>
              <a:t>gl_PatchVerticesIn</a:t>
            </a:r>
            <a:endParaRPr lang="en-US" b="1" dirty="0">
              <a:latin typeface="Courier New" pitchFamily="49" charset="0"/>
              <a:cs typeface="Courier New" pitchFamily="49" charset="0"/>
            </a:endParaRPr>
          </a:p>
        </p:txBody>
      </p:sp>
      <p:sp>
        <p:nvSpPr>
          <p:cNvPr id="13" name="TextBox 12"/>
          <p:cNvSpPr txBox="1"/>
          <p:nvPr/>
        </p:nvSpPr>
        <p:spPr>
          <a:xfrm>
            <a:off x="4840835" y="1239915"/>
            <a:ext cx="3870931"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runs once for each output patch vertex</a:t>
            </a:r>
          </a:p>
          <a:p>
            <a:r>
              <a:rPr lang="en-US" dirty="0" smtClean="0"/>
              <a:t>generated by the TPG</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Bezier Curve Example</a:t>
            </a:r>
            <a:endParaRPr lang="en-US" dirty="0"/>
          </a:p>
        </p:txBody>
      </p:sp>
      <p:sp>
        <p:nvSpPr>
          <p:cNvPr id="3" name="Content Placeholder 2"/>
          <p:cNvSpPr>
            <a:spLocks noGrp="1"/>
          </p:cNvSpPr>
          <p:nvPr>
            <p:ph sz="quarter" idx="1"/>
          </p:nvPr>
        </p:nvSpPr>
        <p:spPr/>
        <p:txBody>
          <a:bodyPr>
            <a:normAutofit/>
          </a:bodyPr>
          <a:lstStyle/>
          <a:p>
            <a:r>
              <a:rPr lang="en-US" dirty="0" err="1" smtClean="0"/>
              <a:t>tesselation</a:t>
            </a:r>
            <a:r>
              <a:rPr lang="en-US" dirty="0" smtClean="0"/>
              <a:t> evaluation </a:t>
            </a:r>
            <a:r>
              <a:rPr lang="en-US" dirty="0" err="1" smtClean="0"/>
              <a:t>shader</a:t>
            </a:r>
            <a:r>
              <a:rPr lang="en-US" dirty="0" smtClean="0"/>
              <a:t> (cont)</a:t>
            </a:r>
          </a:p>
          <a:p>
            <a:pPr>
              <a:buNone/>
            </a:pPr>
            <a:endParaRPr lang="en-US" sz="1600" b="1" dirty="0" smtClean="0">
              <a:latin typeface="Courier New" pitchFamily="49" charset="0"/>
              <a:cs typeface="Courier New" pitchFamily="49" charset="0"/>
            </a:endParaRPr>
          </a:p>
          <a:p>
            <a:pPr>
              <a:buNone/>
            </a:pP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  float u = </a:t>
            </a:r>
            <a:r>
              <a:rPr lang="en-US" sz="1600" b="1" dirty="0" err="1" smtClean="0">
                <a:latin typeface="Courier New" pitchFamily="49" charset="0"/>
                <a:cs typeface="Courier New" pitchFamily="49" charset="0"/>
              </a:rPr>
              <a:t>gl_TessCoord.x</a:t>
            </a:r>
            <a:r>
              <a:rPr lang="en-US" sz="1600" b="1" dirty="0" smtClean="0">
                <a:latin typeface="Courier New" pitchFamily="49" charset="0"/>
                <a:cs typeface="Courier New" pitchFamily="49" charset="0"/>
              </a:rPr>
              <a:t>;</a:t>
            </a:r>
          </a:p>
          <a:p>
            <a:pPr>
              <a:buNone/>
            </a:pP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  float b0 = (1. – u) * </a:t>
            </a:r>
            <a:r>
              <a:rPr lang="en-US" sz="1600" b="1" dirty="0" smtClean="0">
                <a:latin typeface="Courier New" pitchFamily="49" charset="0"/>
                <a:cs typeface="Courier New" pitchFamily="49" charset="0"/>
              </a:rPr>
              <a:t>(1. – u) * (1. – u</a:t>
            </a:r>
            <a:r>
              <a:rPr lang="en-US" sz="1600" b="1" dirty="0" smtClean="0">
                <a:latin typeface="Courier New" pitchFamily="49" charset="0"/>
                <a:cs typeface="Courier New" pitchFamily="49" charset="0"/>
              </a:rPr>
              <a:t>);</a:t>
            </a:r>
          </a:p>
          <a:p>
            <a:pPr>
              <a:buNone/>
            </a:pP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 float b1 = 3. * u </a:t>
            </a:r>
            <a:r>
              <a:rPr lang="en-US" sz="1600" b="1" dirty="0" smtClean="0">
                <a:latin typeface="Courier New" pitchFamily="49" charset="0"/>
                <a:cs typeface="Courier New" pitchFamily="49" charset="0"/>
              </a:rPr>
              <a:t>* (1. – u) * (1. – u</a:t>
            </a:r>
            <a:r>
              <a:rPr lang="en-US" sz="1600" b="1" dirty="0" smtClean="0">
                <a:latin typeface="Courier New" pitchFamily="49" charset="0"/>
                <a:cs typeface="Courier New" pitchFamily="49" charset="0"/>
              </a:rPr>
              <a:t>);</a:t>
            </a:r>
          </a:p>
          <a:p>
            <a:pPr>
              <a:buNone/>
            </a:pP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 float b2 = 3. * u * u * (1. – u);</a:t>
            </a:r>
          </a:p>
          <a:p>
            <a:pPr>
              <a:buNone/>
            </a:pP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 float b3 = u * u * u;</a:t>
            </a:r>
          </a:p>
          <a:p>
            <a:pPr>
              <a:buNone/>
            </a:pPr>
            <a:endParaRPr lang="en-US" sz="1600" b="1" dirty="0" smtClean="0">
              <a:latin typeface="Courier New" pitchFamily="49" charset="0"/>
              <a:cs typeface="Courier New" pitchFamily="49" charset="0"/>
            </a:endParaRPr>
          </a:p>
          <a:p>
            <a:pPr>
              <a:buNone/>
            </a:pP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gl_Position</a:t>
            </a:r>
            <a:r>
              <a:rPr lang="en-US" sz="1600" b="1" dirty="0" smtClean="0">
                <a:latin typeface="Courier New" pitchFamily="49" charset="0"/>
                <a:cs typeface="Courier New" pitchFamily="49" charset="0"/>
              </a:rPr>
              <a:t> = b0 * p0 + b1 </a:t>
            </a: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p1 </a:t>
            </a: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b2 </a:t>
            </a: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p2 </a:t>
            </a: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b3 </a:t>
            </a: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p3;</a:t>
            </a:r>
          </a:p>
          <a:p>
            <a:pPr>
              <a:buNone/>
            </a:pPr>
            <a:r>
              <a:rPr lang="en-US" sz="1600" b="1" dirty="0" smtClean="0">
                <a:latin typeface="Courier New" pitchFamily="49" charset="0"/>
                <a:cs typeface="Courier New" pitchFamily="49" charset="0"/>
              </a:rPr>
              <a:t>}</a:t>
            </a:r>
          </a:p>
          <a:p>
            <a:pPr>
              <a:buNone/>
            </a:pPr>
            <a:endParaRPr lang="en-US" sz="1600" b="1" dirty="0" smtClean="0">
              <a:latin typeface="Courier New" pitchFamily="49" charset="0"/>
              <a:cs typeface="Courier New" pitchFamily="49" charset="0"/>
            </a:endParaRPr>
          </a:p>
          <a:p>
            <a:pPr>
              <a:buNone/>
            </a:pPr>
            <a:endParaRPr lang="en-US" sz="1600" b="1" dirty="0">
              <a:latin typeface="Courier New" pitchFamily="49" charset="0"/>
              <a:cs typeface="Courier New" pitchFamily="49" charset="0"/>
            </a:endParaRPr>
          </a:p>
        </p:txBody>
      </p:sp>
      <p:sp>
        <p:nvSpPr>
          <p:cNvPr id="9" name="TextBox 8"/>
          <p:cNvSpPr txBox="1"/>
          <p:nvPr/>
        </p:nvSpPr>
        <p:spPr>
          <a:xfrm>
            <a:off x="4278929" y="1931205"/>
            <a:ext cx="4171976" cy="923330"/>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3-component floating-point vector holding</a:t>
            </a:r>
          </a:p>
          <a:p>
            <a:r>
              <a:rPr lang="en-US" dirty="0" smtClean="0"/>
              <a:t>the (u, v, w) coordinate of the vertex being</a:t>
            </a:r>
          </a:p>
          <a:p>
            <a:r>
              <a:rPr lang="en-US" dirty="0" smtClean="0"/>
              <a:t>processed by the TES</a:t>
            </a:r>
            <a:endParaRPr lang="en-US" dirty="0"/>
          </a:p>
        </p:txBody>
      </p:sp>
      <p:sp>
        <p:nvSpPr>
          <p:cNvPr id="10" name="Right Brace 9"/>
          <p:cNvSpPr/>
          <p:nvPr/>
        </p:nvSpPr>
        <p:spPr>
          <a:xfrm>
            <a:off x="3919115" y="2350785"/>
            <a:ext cx="192025" cy="271710"/>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Tesselation</a:t>
            </a:r>
            <a:endParaRPr lang="en-US" dirty="0"/>
          </a:p>
        </p:txBody>
      </p:sp>
      <p:sp>
        <p:nvSpPr>
          <p:cNvPr id="3" name="Content Placeholder 2"/>
          <p:cNvSpPr>
            <a:spLocks noGrp="1"/>
          </p:cNvSpPr>
          <p:nvPr>
            <p:ph sz="quarter" idx="1"/>
          </p:nvPr>
        </p:nvSpPr>
        <p:spPr/>
        <p:txBody>
          <a:bodyPr/>
          <a:lstStyle/>
          <a:p>
            <a:r>
              <a:rPr lang="en-US" dirty="0" smtClean="0"/>
              <a:t>in computer graphics </a:t>
            </a:r>
            <a:r>
              <a:rPr lang="en-US" dirty="0" err="1" smtClean="0"/>
              <a:t>tesselation</a:t>
            </a:r>
            <a:r>
              <a:rPr lang="en-US" dirty="0" smtClean="0"/>
              <a:t> refers to the subdivision of a surface (not necessarily made up of polygons) into smaller polygons</a:t>
            </a:r>
          </a:p>
          <a:p>
            <a:pPr lvl="1"/>
            <a:r>
              <a:rPr lang="en-US" dirty="0" smtClean="0"/>
              <a:t>there should be no seams between polygons</a:t>
            </a:r>
          </a:p>
          <a:p>
            <a:pPr lvl="1"/>
            <a:r>
              <a:rPr lang="en-US" dirty="0" smtClean="0"/>
              <a:t>there should be no overlap of the polygons</a:t>
            </a:r>
          </a:p>
          <a:p>
            <a:r>
              <a:rPr lang="en-US" dirty="0" smtClean="0"/>
              <a:t>typically used to convert a coarse model to a model with fine detail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Tesselation</a:t>
            </a:r>
            <a:endParaRPr lang="en-US" dirty="0"/>
          </a:p>
        </p:txBody>
      </p:sp>
      <p:pic>
        <p:nvPicPr>
          <p:cNvPr id="381954" name="Picture 2"/>
          <p:cNvPicPr>
            <a:picLocks noGrp="1" noChangeAspect="1" noChangeArrowheads="1"/>
          </p:cNvPicPr>
          <p:nvPr>
            <p:ph sz="quarter" idx="1"/>
          </p:nvPr>
        </p:nvPicPr>
        <p:blipFill>
          <a:blip r:embed="rId2" cstate="print"/>
          <a:srcRect/>
          <a:stretch>
            <a:fillRect/>
          </a:stretch>
        </p:blipFill>
        <p:spPr bwMode="auto">
          <a:xfrm>
            <a:off x="1585912" y="1600200"/>
            <a:ext cx="5972175" cy="2657475"/>
          </a:xfrm>
          <a:prstGeom prst="rect">
            <a:avLst/>
          </a:prstGeom>
          <a:noFill/>
          <a:ln w="9525">
            <a:noFill/>
            <a:miter lim="800000"/>
            <a:headEnd/>
            <a:tailEnd/>
          </a:ln>
        </p:spPr>
      </p:pic>
      <p:sp>
        <p:nvSpPr>
          <p:cNvPr id="5" name="TextBox 4"/>
          <p:cNvSpPr txBox="1"/>
          <p:nvPr/>
        </p:nvSpPr>
        <p:spPr>
          <a:xfrm>
            <a:off x="1828800" y="4651375"/>
            <a:ext cx="1447832" cy="369332"/>
          </a:xfrm>
          <a:prstGeom prst="rect">
            <a:avLst/>
          </a:prstGeom>
          <a:noFill/>
        </p:spPr>
        <p:txBody>
          <a:bodyPr wrap="none" rtlCol="0">
            <a:spAutoFit/>
          </a:bodyPr>
          <a:lstStyle/>
          <a:p>
            <a:r>
              <a:rPr lang="en-US" dirty="0" smtClean="0"/>
              <a:t>coarse model</a:t>
            </a:r>
            <a:endParaRPr lang="en-US" dirty="0"/>
          </a:p>
        </p:txBody>
      </p:sp>
      <p:sp>
        <p:nvSpPr>
          <p:cNvPr id="6" name="TextBox 5"/>
          <p:cNvSpPr txBox="1"/>
          <p:nvPr/>
        </p:nvSpPr>
        <p:spPr>
          <a:xfrm>
            <a:off x="3627670" y="4651375"/>
            <a:ext cx="1888659" cy="646331"/>
          </a:xfrm>
          <a:prstGeom prst="rect">
            <a:avLst/>
          </a:prstGeom>
          <a:noFill/>
        </p:spPr>
        <p:txBody>
          <a:bodyPr wrap="none" rtlCol="0">
            <a:spAutoFit/>
          </a:bodyPr>
          <a:lstStyle/>
          <a:p>
            <a:r>
              <a:rPr lang="en-US" dirty="0" smtClean="0"/>
              <a:t>smooth </a:t>
            </a:r>
            <a:r>
              <a:rPr lang="en-US" dirty="0" err="1" smtClean="0"/>
              <a:t>tesselated</a:t>
            </a:r>
            <a:endParaRPr lang="en-US" dirty="0" smtClean="0"/>
          </a:p>
          <a:p>
            <a:pPr algn="ctr"/>
            <a:r>
              <a:rPr lang="en-US" dirty="0" smtClean="0"/>
              <a:t>model</a:t>
            </a:r>
            <a:endParaRPr lang="en-US" dirty="0"/>
          </a:p>
        </p:txBody>
      </p:sp>
      <p:sp>
        <p:nvSpPr>
          <p:cNvPr id="7" name="TextBox 6"/>
          <p:cNvSpPr txBox="1"/>
          <p:nvPr/>
        </p:nvSpPr>
        <p:spPr>
          <a:xfrm>
            <a:off x="5867400" y="4651375"/>
            <a:ext cx="1398140" cy="1477328"/>
          </a:xfrm>
          <a:prstGeom prst="rect">
            <a:avLst/>
          </a:prstGeom>
          <a:noFill/>
        </p:spPr>
        <p:txBody>
          <a:bodyPr wrap="none" rtlCol="0">
            <a:spAutoFit/>
          </a:bodyPr>
          <a:lstStyle/>
          <a:p>
            <a:pPr algn="ctr"/>
            <a:r>
              <a:rPr lang="en-US" dirty="0" err="1" smtClean="0"/>
              <a:t>tesselated</a:t>
            </a:r>
            <a:endParaRPr lang="en-US" dirty="0" smtClean="0"/>
          </a:p>
          <a:p>
            <a:pPr algn="ctr"/>
            <a:r>
              <a:rPr lang="en-US" dirty="0" smtClean="0"/>
              <a:t>model</a:t>
            </a:r>
          </a:p>
          <a:p>
            <a:pPr algn="ctr"/>
            <a:r>
              <a:rPr lang="en-US" dirty="0" smtClean="0"/>
              <a:t>+ </a:t>
            </a:r>
          </a:p>
          <a:p>
            <a:pPr algn="ctr"/>
            <a:r>
              <a:rPr lang="en-US" dirty="0" smtClean="0"/>
              <a:t>displacement</a:t>
            </a:r>
          </a:p>
          <a:p>
            <a:pPr algn="ctr"/>
            <a:r>
              <a:rPr lang="en-US" dirty="0" smtClean="0"/>
              <a:t>mapping</a:t>
            </a:r>
            <a:endParaRPr lang="en-US" dirty="0"/>
          </a:p>
        </p:txBody>
      </p:sp>
      <p:sp>
        <p:nvSpPr>
          <p:cNvPr id="8" name="TextBox 7"/>
          <p:cNvSpPr txBox="1"/>
          <p:nvPr/>
        </p:nvSpPr>
        <p:spPr>
          <a:xfrm>
            <a:off x="685800" y="6400800"/>
            <a:ext cx="4501873" cy="369332"/>
          </a:xfrm>
          <a:prstGeom prst="rect">
            <a:avLst/>
          </a:prstGeom>
          <a:noFill/>
        </p:spPr>
        <p:txBody>
          <a:bodyPr wrap="none" rtlCol="0">
            <a:spAutoFit/>
          </a:bodyPr>
          <a:lstStyle/>
          <a:p>
            <a:r>
              <a:rPr lang="en-US" dirty="0" smtClean="0"/>
              <a:t>http://www.nvidia.com/object/tessellation.html</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Tesselation</a:t>
            </a:r>
            <a:endParaRPr lang="en-US" dirty="0"/>
          </a:p>
        </p:txBody>
      </p:sp>
      <p:sp>
        <p:nvSpPr>
          <p:cNvPr id="3" name="Content Placeholder 2"/>
          <p:cNvSpPr>
            <a:spLocks noGrp="1"/>
          </p:cNvSpPr>
          <p:nvPr>
            <p:ph sz="quarter" idx="1"/>
          </p:nvPr>
        </p:nvSpPr>
        <p:spPr/>
        <p:txBody>
          <a:bodyPr/>
          <a:lstStyle/>
          <a:p>
            <a:r>
              <a:rPr lang="en-US" dirty="0" smtClean="0"/>
              <a:t>the effects of </a:t>
            </a:r>
            <a:r>
              <a:rPr lang="en-US" dirty="0" err="1" smtClean="0"/>
              <a:t>tesselation</a:t>
            </a:r>
            <a:r>
              <a:rPr lang="en-US" dirty="0" smtClean="0"/>
              <a:t> are often most apparent around the silhouette of objects</a:t>
            </a:r>
            <a:endParaRPr lang="en-US" dirty="0"/>
          </a:p>
        </p:txBody>
      </p:sp>
      <p:pic>
        <p:nvPicPr>
          <p:cNvPr id="382978" name="Picture 2"/>
          <p:cNvPicPr>
            <a:picLocks noChangeAspect="1" noChangeArrowheads="1"/>
          </p:cNvPicPr>
          <p:nvPr/>
        </p:nvPicPr>
        <p:blipFill>
          <a:blip r:embed="rId2" cstate="print"/>
          <a:srcRect/>
          <a:stretch>
            <a:fillRect/>
          </a:stretch>
        </p:blipFill>
        <p:spPr bwMode="auto">
          <a:xfrm>
            <a:off x="609600" y="3048000"/>
            <a:ext cx="3810000" cy="1847850"/>
          </a:xfrm>
          <a:prstGeom prst="rect">
            <a:avLst/>
          </a:prstGeom>
          <a:noFill/>
          <a:ln w="9525">
            <a:noFill/>
            <a:miter lim="800000"/>
            <a:headEnd/>
            <a:tailEnd/>
          </a:ln>
        </p:spPr>
      </p:pic>
      <p:pic>
        <p:nvPicPr>
          <p:cNvPr id="382979" name="Picture 3"/>
          <p:cNvPicPr>
            <a:picLocks noChangeAspect="1" noChangeArrowheads="1"/>
          </p:cNvPicPr>
          <p:nvPr/>
        </p:nvPicPr>
        <p:blipFill>
          <a:blip r:embed="rId3" cstate="print"/>
          <a:srcRect/>
          <a:stretch>
            <a:fillRect/>
          </a:stretch>
        </p:blipFill>
        <p:spPr bwMode="auto">
          <a:xfrm>
            <a:off x="5638800" y="2895600"/>
            <a:ext cx="2352675" cy="1895475"/>
          </a:xfrm>
          <a:prstGeom prst="rect">
            <a:avLst/>
          </a:prstGeom>
          <a:noFill/>
          <a:ln w="9525">
            <a:noFill/>
            <a:miter lim="800000"/>
            <a:headEnd/>
            <a:tailEnd/>
          </a:ln>
        </p:spPr>
      </p:pic>
      <p:sp>
        <p:nvSpPr>
          <p:cNvPr id="6" name="TextBox 5"/>
          <p:cNvSpPr txBox="1"/>
          <p:nvPr/>
        </p:nvSpPr>
        <p:spPr>
          <a:xfrm>
            <a:off x="685800" y="6400800"/>
            <a:ext cx="4501873" cy="369332"/>
          </a:xfrm>
          <a:prstGeom prst="rect">
            <a:avLst/>
          </a:prstGeom>
          <a:noFill/>
        </p:spPr>
        <p:txBody>
          <a:bodyPr wrap="none" rtlCol="0">
            <a:spAutoFit/>
          </a:bodyPr>
          <a:lstStyle/>
          <a:p>
            <a:r>
              <a:rPr lang="en-US" dirty="0" smtClean="0"/>
              <a:t>http://www.nvidia.com/object/tessellation.html</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Tesselation</a:t>
            </a:r>
            <a:r>
              <a:rPr lang="en-US" dirty="0" smtClean="0"/>
              <a:t> </a:t>
            </a:r>
            <a:r>
              <a:rPr lang="en-US" dirty="0" err="1" smtClean="0"/>
              <a:t>Shaders</a:t>
            </a:r>
            <a:endParaRPr lang="en-US" dirty="0"/>
          </a:p>
        </p:txBody>
      </p:sp>
      <p:pic>
        <p:nvPicPr>
          <p:cNvPr id="384002" name="Picture 2"/>
          <p:cNvPicPr>
            <a:picLocks noGrp="1" noChangeAspect="1" noChangeArrowheads="1"/>
          </p:cNvPicPr>
          <p:nvPr>
            <p:ph sz="quarter" idx="1"/>
          </p:nvPr>
        </p:nvPicPr>
        <p:blipFill>
          <a:blip r:embed="rId2" cstate="print"/>
          <a:srcRect/>
          <a:stretch>
            <a:fillRect/>
          </a:stretch>
        </p:blipFill>
        <p:spPr bwMode="auto">
          <a:xfrm>
            <a:off x="1376683" y="1219200"/>
            <a:ext cx="6390634" cy="4937125"/>
          </a:xfrm>
          <a:prstGeom prst="rect">
            <a:avLst/>
          </a:prstGeom>
          <a:noFill/>
          <a:ln w="9525">
            <a:noFill/>
            <a:miter lim="800000"/>
            <a:headEnd/>
            <a:tailEnd/>
          </a:ln>
        </p:spPr>
      </p:pic>
      <p:sp>
        <p:nvSpPr>
          <p:cNvPr id="5" name="TextBox 4"/>
          <p:cNvSpPr txBox="1"/>
          <p:nvPr/>
        </p:nvSpPr>
        <p:spPr>
          <a:xfrm>
            <a:off x="685800" y="6400800"/>
            <a:ext cx="7094634" cy="369332"/>
          </a:xfrm>
          <a:prstGeom prst="rect">
            <a:avLst/>
          </a:prstGeom>
          <a:noFill/>
        </p:spPr>
        <p:txBody>
          <a:bodyPr wrap="none" rtlCol="0">
            <a:spAutoFit/>
          </a:bodyPr>
          <a:lstStyle/>
          <a:p>
            <a:r>
              <a:rPr lang="en-US" dirty="0" smtClean="0"/>
              <a:t>http://web.engr.oregonstate.edu/~mjb/cs519/Handouts/tessellation.1pp.pdf</a:t>
            </a:r>
            <a:endParaRPr lang="en-US" dirty="0"/>
          </a:p>
        </p:txBody>
      </p:sp>
      <p:sp>
        <p:nvSpPr>
          <p:cNvPr id="6" name="TextBox 5"/>
          <p:cNvSpPr txBox="1"/>
          <p:nvPr/>
        </p:nvSpPr>
        <p:spPr>
          <a:xfrm>
            <a:off x="6400800" y="2438400"/>
            <a:ext cx="593432" cy="369332"/>
          </a:xfrm>
          <a:prstGeom prst="rect">
            <a:avLst/>
          </a:prstGeom>
          <a:noFill/>
        </p:spPr>
        <p:txBody>
          <a:bodyPr wrap="none" rtlCol="0">
            <a:spAutoFit/>
          </a:bodyPr>
          <a:lstStyle/>
          <a:p>
            <a:r>
              <a:rPr lang="en-US" dirty="0" smtClean="0"/>
              <a:t>TCS</a:t>
            </a:r>
            <a:endParaRPr lang="en-US" dirty="0"/>
          </a:p>
        </p:txBody>
      </p:sp>
      <p:sp>
        <p:nvSpPr>
          <p:cNvPr id="7" name="TextBox 6"/>
          <p:cNvSpPr txBox="1"/>
          <p:nvPr/>
        </p:nvSpPr>
        <p:spPr>
          <a:xfrm>
            <a:off x="6400800" y="3352800"/>
            <a:ext cx="545342" cy="369332"/>
          </a:xfrm>
          <a:prstGeom prst="rect">
            <a:avLst/>
          </a:prstGeom>
          <a:noFill/>
        </p:spPr>
        <p:txBody>
          <a:bodyPr wrap="none" rtlCol="0">
            <a:spAutoFit/>
          </a:bodyPr>
          <a:lstStyle/>
          <a:p>
            <a:r>
              <a:rPr lang="en-US" dirty="0" smtClean="0"/>
              <a:t>TES</a:t>
            </a:r>
            <a:endParaRPr lang="en-US" dirty="0"/>
          </a:p>
        </p:txBody>
      </p:sp>
      <p:sp>
        <p:nvSpPr>
          <p:cNvPr id="8" name="TextBox 7"/>
          <p:cNvSpPr txBox="1"/>
          <p:nvPr/>
        </p:nvSpPr>
        <p:spPr>
          <a:xfrm>
            <a:off x="6416968" y="2907268"/>
            <a:ext cx="612668" cy="369332"/>
          </a:xfrm>
          <a:prstGeom prst="rect">
            <a:avLst/>
          </a:prstGeom>
          <a:noFill/>
        </p:spPr>
        <p:txBody>
          <a:bodyPr wrap="none" rtlCol="0">
            <a:spAutoFit/>
          </a:bodyPr>
          <a:lstStyle/>
          <a:p>
            <a:r>
              <a:rPr lang="en-US" dirty="0" smtClean="0"/>
              <a:t>TPG</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Tesselation</a:t>
            </a:r>
            <a:r>
              <a:rPr lang="en-US" dirty="0" smtClean="0"/>
              <a:t> </a:t>
            </a:r>
            <a:r>
              <a:rPr lang="en-US" dirty="0" err="1" smtClean="0"/>
              <a:t>Shaders</a:t>
            </a:r>
            <a:endParaRPr lang="en-US" dirty="0"/>
          </a:p>
        </p:txBody>
      </p:sp>
      <p:pic>
        <p:nvPicPr>
          <p:cNvPr id="384002" name="Picture 2"/>
          <p:cNvPicPr>
            <a:picLocks noGrp="1" noChangeAspect="1" noChangeArrowheads="1"/>
          </p:cNvPicPr>
          <p:nvPr>
            <p:ph sz="quarter" idx="1"/>
          </p:nvPr>
        </p:nvPicPr>
        <p:blipFill>
          <a:blip r:embed="rId2" cstate="print"/>
          <a:srcRect l="27345" t="24695" r="27345" b="39807"/>
          <a:stretch>
            <a:fillRect/>
          </a:stretch>
        </p:blipFill>
        <p:spPr bwMode="auto">
          <a:xfrm>
            <a:off x="3124200" y="2552700"/>
            <a:ext cx="2895600" cy="1752600"/>
          </a:xfrm>
          <a:prstGeom prst="rect">
            <a:avLst/>
          </a:prstGeom>
          <a:noFill/>
          <a:ln w="9525">
            <a:noFill/>
            <a:miter lim="800000"/>
            <a:headEnd/>
            <a:tailEnd/>
          </a:ln>
        </p:spPr>
      </p:pic>
      <p:sp>
        <p:nvSpPr>
          <p:cNvPr id="9" name="Flowchart: Punched Tape 8"/>
          <p:cNvSpPr/>
          <p:nvPr/>
        </p:nvSpPr>
        <p:spPr>
          <a:xfrm>
            <a:off x="3962400" y="1447800"/>
            <a:ext cx="1219200" cy="838200"/>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patch</a:t>
            </a:r>
            <a:endParaRPr lang="en-US" dirty="0"/>
          </a:p>
        </p:txBody>
      </p:sp>
      <p:sp>
        <p:nvSpPr>
          <p:cNvPr id="10" name="TextBox 9"/>
          <p:cNvSpPr txBox="1"/>
          <p:nvPr/>
        </p:nvSpPr>
        <p:spPr>
          <a:xfrm>
            <a:off x="2743200" y="4572000"/>
            <a:ext cx="1308371" cy="1200329"/>
          </a:xfrm>
          <a:prstGeom prst="rect">
            <a:avLst/>
          </a:prstGeom>
          <a:noFill/>
        </p:spPr>
        <p:txBody>
          <a:bodyPr wrap="none" rtlCol="0">
            <a:spAutoFit/>
          </a:bodyPr>
          <a:lstStyle/>
          <a:p>
            <a:pPr algn="ctr"/>
            <a:r>
              <a:rPr lang="en-US" dirty="0" smtClean="0"/>
              <a:t>quads</a:t>
            </a:r>
          </a:p>
          <a:p>
            <a:pPr algn="ctr"/>
            <a:r>
              <a:rPr lang="en-US" dirty="0" smtClean="0"/>
              <a:t>(which are</a:t>
            </a:r>
          </a:p>
          <a:p>
            <a:pPr algn="ctr"/>
            <a:r>
              <a:rPr lang="en-US" dirty="0" smtClean="0"/>
              <a:t>converted</a:t>
            </a:r>
          </a:p>
          <a:p>
            <a:pPr algn="ctr"/>
            <a:r>
              <a:rPr lang="en-US" dirty="0" smtClean="0"/>
              <a:t>to triangles)</a:t>
            </a:r>
            <a:endParaRPr lang="en-US" dirty="0"/>
          </a:p>
        </p:txBody>
      </p:sp>
      <p:sp>
        <p:nvSpPr>
          <p:cNvPr id="11" name="TextBox 10"/>
          <p:cNvSpPr txBox="1"/>
          <p:nvPr/>
        </p:nvSpPr>
        <p:spPr>
          <a:xfrm>
            <a:off x="4138227" y="4648200"/>
            <a:ext cx="867546" cy="369332"/>
          </a:xfrm>
          <a:prstGeom prst="rect">
            <a:avLst/>
          </a:prstGeom>
          <a:noFill/>
        </p:spPr>
        <p:txBody>
          <a:bodyPr wrap="none" rtlCol="0">
            <a:spAutoFit/>
          </a:bodyPr>
          <a:lstStyle/>
          <a:p>
            <a:pPr algn="ctr"/>
            <a:r>
              <a:rPr lang="en-US" dirty="0" err="1" smtClean="0"/>
              <a:t>isolines</a:t>
            </a:r>
            <a:endParaRPr lang="en-US" dirty="0"/>
          </a:p>
        </p:txBody>
      </p:sp>
      <p:sp>
        <p:nvSpPr>
          <p:cNvPr id="12" name="TextBox 11"/>
          <p:cNvSpPr txBox="1"/>
          <p:nvPr/>
        </p:nvSpPr>
        <p:spPr>
          <a:xfrm>
            <a:off x="5285110" y="4648200"/>
            <a:ext cx="965329" cy="369332"/>
          </a:xfrm>
          <a:prstGeom prst="rect">
            <a:avLst/>
          </a:prstGeom>
          <a:noFill/>
        </p:spPr>
        <p:txBody>
          <a:bodyPr wrap="none" rtlCol="0">
            <a:spAutoFit/>
          </a:bodyPr>
          <a:lstStyle/>
          <a:p>
            <a:pPr algn="ctr"/>
            <a:r>
              <a:rPr lang="en-US" dirty="0" smtClean="0"/>
              <a:t>triangles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Patch</a:t>
            </a:r>
            <a:endParaRPr lang="en-US" dirty="0"/>
          </a:p>
        </p:txBody>
      </p:sp>
      <p:sp>
        <p:nvSpPr>
          <p:cNvPr id="3" name="Content Placeholder 2"/>
          <p:cNvSpPr>
            <a:spLocks noGrp="1"/>
          </p:cNvSpPr>
          <p:nvPr>
            <p:ph sz="quarter" idx="1"/>
          </p:nvPr>
        </p:nvSpPr>
        <p:spPr/>
        <p:txBody>
          <a:bodyPr/>
          <a:lstStyle/>
          <a:p>
            <a:r>
              <a:rPr lang="en-US" dirty="0" smtClean="0"/>
              <a:t>when a </a:t>
            </a:r>
            <a:r>
              <a:rPr lang="en-US" dirty="0" err="1" smtClean="0"/>
              <a:t>tesselation</a:t>
            </a:r>
            <a:r>
              <a:rPr lang="en-US" dirty="0" smtClean="0"/>
              <a:t> </a:t>
            </a:r>
            <a:r>
              <a:rPr lang="en-US" dirty="0" err="1" smtClean="0"/>
              <a:t>shader</a:t>
            </a:r>
            <a:r>
              <a:rPr lang="en-US" dirty="0" smtClean="0"/>
              <a:t> is active the only primitive that can be used is a </a:t>
            </a:r>
            <a:r>
              <a:rPr lang="en-US" i="1" dirty="0" smtClean="0"/>
              <a:t>patch</a:t>
            </a:r>
            <a:r>
              <a:rPr lang="en-US" dirty="0" smtClean="0"/>
              <a:t> </a:t>
            </a:r>
          </a:p>
          <a:p>
            <a:pPr lvl="1"/>
            <a:r>
              <a:rPr lang="en-US" dirty="0" smtClean="0"/>
              <a:t>the </a:t>
            </a:r>
            <a:r>
              <a:rPr lang="en-US" b="1" dirty="0" smtClean="0">
                <a:latin typeface="Courier New" pitchFamily="49" charset="0"/>
                <a:cs typeface="Courier New" pitchFamily="49" charset="0"/>
              </a:rPr>
              <a:t>GL_PATCHES</a:t>
            </a:r>
            <a:r>
              <a:rPr lang="en-US" dirty="0" smtClean="0"/>
              <a:t> type is what you would use in your OpenGL program; e.g.,</a:t>
            </a:r>
            <a:br>
              <a:rPr lang="en-US" dirty="0" smtClean="0"/>
            </a:br>
            <a:endParaRPr lang="en-US" dirty="0" smtClean="0"/>
          </a:p>
          <a:p>
            <a:pPr lvl="2">
              <a:buNone/>
            </a:pP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glBegin</a:t>
            </a:r>
            <a:r>
              <a:rPr lang="en-US" b="1" dirty="0" smtClean="0">
                <a:latin typeface="Courier New" pitchFamily="49" charset="0"/>
                <a:cs typeface="Courier New" pitchFamily="49" charset="0"/>
              </a:rPr>
              <a:t>(GL_PATCHES);</a:t>
            </a:r>
          </a:p>
          <a:p>
            <a:pPr lvl="2">
              <a:buNone/>
            </a:pP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glVertex</a:t>
            </a:r>
            <a:r>
              <a:rPr lang="en-US" b="1" dirty="0" smtClean="0">
                <a:latin typeface="Courier New" pitchFamily="49" charset="0"/>
                <a:cs typeface="Courier New" pitchFamily="49" charset="0"/>
              </a:rPr>
              <a:t>... </a:t>
            </a:r>
            <a:br>
              <a:rPr lang="en-US" b="1" dirty="0" smtClean="0">
                <a:latin typeface="Courier New" pitchFamily="49" charset="0"/>
                <a:cs typeface="Courier New" pitchFamily="49" charset="0"/>
              </a:rPr>
            </a:b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glVertex</a:t>
            </a:r>
            <a:r>
              <a:rPr lang="en-US" b="1" dirty="0" smtClean="0">
                <a:latin typeface="Courier New" pitchFamily="49" charset="0"/>
                <a:cs typeface="Courier New" pitchFamily="49" charset="0"/>
              </a:rPr>
              <a:t>... // and so on</a:t>
            </a:r>
            <a:br>
              <a:rPr lang="en-US" b="1" dirty="0" smtClean="0">
                <a:latin typeface="Courier New" pitchFamily="49" charset="0"/>
                <a:cs typeface="Courier New" pitchFamily="49" charset="0"/>
              </a:rPr>
            </a:br>
            <a:r>
              <a:rPr lang="en-US" b="1" dirty="0" err="1" smtClean="0">
                <a:latin typeface="Courier New" pitchFamily="49" charset="0"/>
                <a:cs typeface="Courier New" pitchFamily="49" charset="0"/>
              </a:rPr>
              <a:t>glEnd</a:t>
            </a:r>
            <a:r>
              <a:rPr lang="en-US" b="1" dirty="0" smtClean="0">
                <a:latin typeface="Courier New" pitchFamily="49" charset="0"/>
                <a:cs typeface="Courier New" pitchFamily="49" charset="0"/>
              </a:rPr>
              <a:t>();</a:t>
            </a:r>
          </a:p>
          <a:p>
            <a:pPr lvl="1"/>
            <a:endParaRPr lang="en-US" dirty="0" smtClean="0">
              <a:cs typeface="Courier New" pitchFamily="49" charset="0"/>
            </a:endParaRPr>
          </a:p>
          <a:p>
            <a:r>
              <a:rPr lang="en-US" dirty="0" smtClean="0">
                <a:cs typeface="Courier New" pitchFamily="49" charset="0"/>
              </a:rPr>
              <a:t>the patch is just a chunk of geometry (vertices) that is defined by the programmer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Tesselation</a:t>
            </a:r>
            <a:r>
              <a:rPr lang="en-US" dirty="0" smtClean="0"/>
              <a:t> Primitive Generator</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patches are never directly rendered</a:t>
            </a:r>
          </a:p>
          <a:p>
            <a:r>
              <a:rPr lang="en-US" dirty="0" err="1" smtClean="0"/>
              <a:t>tesselation</a:t>
            </a:r>
            <a:r>
              <a:rPr lang="en-US" dirty="0" smtClean="0"/>
              <a:t> primitive generator (TPG) generates the primitives that are eventually passed down the remainder of the pipeline</a:t>
            </a:r>
          </a:p>
          <a:p>
            <a:pPr lvl="1"/>
            <a:r>
              <a:rPr lang="en-US" dirty="0" smtClean="0"/>
              <a:t>TPG is a fixed function stage that runs once per patch</a:t>
            </a:r>
          </a:p>
          <a:p>
            <a:pPr lvl="2"/>
            <a:r>
              <a:rPr lang="en-US" dirty="0" smtClean="0"/>
              <a:t>but configurable to produce primitives based on a set of standard </a:t>
            </a:r>
            <a:r>
              <a:rPr lang="en-US" dirty="0" err="1" smtClean="0"/>
              <a:t>tesselation</a:t>
            </a:r>
            <a:r>
              <a:rPr lang="en-US" dirty="0" smtClean="0"/>
              <a:t> algorithms</a:t>
            </a:r>
          </a:p>
          <a:p>
            <a:pPr lvl="2"/>
            <a:r>
              <a:rPr lang="en-US" dirty="0" smtClean="0"/>
              <a:t>TCS sets up the TPG and instructs the TPG how many primitives to generate</a:t>
            </a:r>
          </a:p>
          <a:p>
            <a:pPr lvl="2"/>
            <a:r>
              <a:rPr lang="en-US" dirty="0" smtClean="0"/>
              <a:t>TES determines the vertex positions of the primitives generated by the TPG</a:t>
            </a:r>
          </a:p>
          <a:p>
            <a:r>
              <a:rPr lang="en-US" dirty="0" smtClean="0"/>
              <a:t>TPG generates primitives with vertices defined in a parametric space </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u</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v</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w</a:t>
            </a:r>
            <a:r>
              <a:rPr lang="en-US" dirty="0" smtClean="0">
                <a:latin typeface="Times New Roman" pitchFamily="18" charset="0"/>
                <a:cs typeface="Times New Roman" pitchFamily="18" charset="0"/>
              </a:rPr>
              <a:t>)</a:t>
            </a:r>
            <a:r>
              <a:rPr lang="en-US" dirty="0" smtClean="0"/>
              <a:t> where </a:t>
            </a:r>
            <a:r>
              <a:rPr lang="en-US" dirty="0" smtClean="0">
                <a:latin typeface="Times New Roman" pitchFamily="18" charset="0"/>
                <a:cs typeface="Times New Roman" pitchFamily="18" charset="0"/>
              </a:rPr>
              <a:t>0 ≤ </a:t>
            </a:r>
            <a:r>
              <a:rPr lang="en-US" i="1" dirty="0" smtClean="0">
                <a:latin typeface="Times New Roman" pitchFamily="18" charset="0"/>
                <a:cs typeface="Times New Roman" pitchFamily="18" charset="0"/>
              </a:rPr>
              <a:t>u</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v</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w </a:t>
            </a:r>
            <a:r>
              <a:rPr lang="en-US" dirty="0" smtClean="0">
                <a:latin typeface="Times New Roman" pitchFamily="18" charset="0"/>
                <a:cs typeface="Times New Roman" pitchFamily="18" charset="0"/>
              </a:rPr>
              <a:t>≤ 1</a:t>
            </a:r>
            <a:r>
              <a:rPr lang="en-US" dirty="0" smtClean="0">
                <a:latin typeface="Times New Roman"/>
                <a:cs typeface="Times New Roman"/>
              </a:rPr>
              <a:t> </a:t>
            </a:r>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4768</TotalTime>
  <Words>1090</Words>
  <Application>Microsoft Office PowerPoint</Application>
  <PresentationFormat>On-screen Show (4:3)</PresentationFormat>
  <Paragraphs>223</Paragraphs>
  <Slides>28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Origin</vt:lpstr>
      <vt:lpstr>Microsoft Equation 3.0</vt:lpstr>
      <vt:lpstr>Tesselation Shaders</vt:lpstr>
      <vt:lpstr>Tesselation</vt:lpstr>
      <vt:lpstr>Tesselation</vt:lpstr>
      <vt:lpstr>Tesselation</vt:lpstr>
      <vt:lpstr>Tesselation</vt:lpstr>
      <vt:lpstr>Tesselation Shaders</vt:lpstr>
      <vt:lpstr>Tesselation Shaders</vt:lpstr>
      <vt:lpstr>Patch</vt:lpstr>
      <vt:lpstr>Tesselation Primitive Generator</vt:lpstr>
      <vt:lpstr>Tesselation Control Shader</vt:lpstr>
      <vt:lpstr>Tesselation Evaluation Shader</vt:lpstr>
      <vt:lpstr>Outer and Inner Division Levels</vt:lpstr>
      <vt:lpstr>Outer and Inner Division Levels</vt:lpstr>
      <vt:lpstr>Outer and Inner Division Levels</vt:lpstr>
      <vt:lpstr>Outer and Inner Division Levels</vt:lpstr>
      <vt:lpstr>Outer and Inner Division Levels</vt:lpstr>
      <vt:lpstr>Outer and Inner Division Levels</vt:lpstr>
      <vt:lpstr>Outer and Inner Division Levels</vt:lpstr>
      <vt:lpstr>Outer and Inner Division Levels</vt:lpstr>
      <vt:lpstr>Outer and Inner Division Levels</vt:lpstr>
      <vt:lpstr>Outer and Inner Division Levels</vt:lpstr>
      <vt:lpstr>Outer and Inner Division Levels</vt:lpstr>
      <vt:lpstr>Bezier Curve Example</vt:lpstr>
      <vt:lpstr>Bezier Curve Example</vt:lpstr>
      <vt:lpstr>Bezier Curve Example</vt:lpstr>
      <vt:lpstr>Bezier Curve Example</vt:lpstr>
      <vt:lpstr>Bezier Curve Example</vt:lpstr>
      <vt:lpstr>Bezier Curve Example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burton</dc:creator>
  <cp:lastModifiedBy>burton</cp:lastModifiedBy>
  <cp:revision>32</cp:revision>
  <dcterms:created xsi:type="dcterms:W3CDTF">2006-08-16T00:00:00Z</dcterms:created>
  <dcterms:modified xsi:type="dcterms:W3CDTF">2012-03-06T03:58:09Z</dcterms:modified>
</cp:coreProperties>
</file>