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521" r:id="rId2"/>
    <p:sldId id="559" r:id="rId3"/>
    <p:sldId id="560" r:id="rId4"/>
    <p:sldId id="561" r:id="rId5"/>
    <p:sldId id="562" r:id="rId6"/>
    <p:sldId id="563" r:id="rId7"/>
    <p:sldId id="564" r:id="rId8"/>
    <p:sldId id="565" r:id="rId9"/>
    <p:sldId id="566" r:id="rId10"/>
    <p:sldId id="567" r:id="rId11"/>
    <p:sldId id="568" r:id="rId12"/>
    <p:sldId id="569" r:id="rId13"/>
    <p:sldId id="570" r:id="rId14"/>
    <p:sldId id="571" r:id="rId15"/>
    <p:sldId id="572" r:id="rId16"/>
    <p:sldId id="573" r:id="rId17"/>
    <p:sldId id="574" r:id="rId18"/>
    <p:sldId id="575" r:id="rId19"/>
    <p:sldId id="576" r:id="rId20"/>
    <p:sldId id="577" r:id="rId21"/>
    <p:sldId id="578" r:id="rId22"/>
    <p:sldId id="579" r:id="rId23"/>
    <p:sldId id="580" r:id="rId24"/>
    <p:sldId id="581" r:id="rId25"/>
    <p:sldId id="582" r:id="rId26"/>
    <p:sldId id="583" r:id="rId27"/>
    <p:sldId id="585" r:id="rId28"/>
    <p:sldId id="586" r:id="rId29"/>
    <p:sldId id="587" r:id="rId30"/>
    <p:sldId id="588" r:id="rId31"/>
    <p:sldId id="589" r:id="rId32"/>
    <p:sldId id="590" r:id="rId33"/>
    <p:sldId id="591" r:id="rId34"/>
    <p:sldId id="592" r:id="rId35"/>
    <p:sldId id="59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E7AD09"/>
    <a:srgbClr val="D49F08"/>
    <a:srgbClr val="E9AE0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54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A3757-28D4-45A9-A3C1-3A1F3BEC0DC8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A5966-0FF3-4CA0-BF54-AA596EBC4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Geometry </a:t>
            </a:r>
            <a:r>
              <a:rPr lang="en-US" dirty="0" err="1" smtClean="0"/>
              <a:t>Shaders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Normal Vectors</a:t>
            </a:r>
            <a:endParaRPr lang="en-US" dirty="0"/>
          </a:p>
        </p:txBody>
      </p:sp>
      <p:pic>
        <p:nvPicPr>
          <p:cNvPr id="4" name="Content Placeholder 3" descr="hedgehog1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828800"/>
            <a:ext cx="3657600" cy="3657600"/>
          </a:xfrm>
        </p:spPr>
      </p:pic>
      <p:pic>
        <p:nvPicPr>
          <p:cNvPr id="5" name="Picture 4" descr="hedgehog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828800"/>
            <a:ext cx="36576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Normal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textbook version is more sophisticated</a:t>
            </a:r>
          </a:p>
          <a:p>
            <a:pPr lvl="1"/>
            <a:r>
              <a:rPr lang="en-US" dirty="0" smtClean="0"/>
              <a:t>generates more normal vectors per triangle using vertex normal interpolation</a:t>
            </a:r>
          </a:p>
          <a:p>
            <a:pPr lvl="1"/>
            <a:r>
              <a:rPr lang="en-US" dirty="0" smtClean="0"/>
              <a:t>each normal vector is represented as a line strip of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uLength</a:t>
            </a:r>
            <a:r>
              <a:rPr lang="en-US" dirty="0" smtClean="0"/>
              <a:t> segments</a:t>
            </a:r>
          </a:p>
          <a:p>
            <a:pPr lvl="1"/>
            <a:r>
              <a:rPr lang="en-US" dirty="0" smtClean="0"/>
              <a:t>there is a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uDroop</a:t>
            </a:r>
            <a:r>
              <a:rPr lang="en-US" dirty="0" smtClean="0"/>
              <a:t> scalar that controls how much the line strip bends downwards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Normal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vertex </a:t>
            </a:r>
            <a:r>
              <a:rPr lang="en-US" dirty="0" err="1" smtClean="0"/>
              <a:t>shader</a:t>
            </a:r>
            <a:r>
              <a:rPr lang="en-US" dirty="0" smtClean="0"/>
              <a:t> performs per vertex lighting</a:t>
            </a:r>
          </a:p>
          <a:p>
            <a:r>
              <a:rPr lang="en-US" dirty="0" smtClean="0"/>
              <a:t>vertices are transformed into eye space (no perspective projection to make interpolation easier)</a:t>
            </a:r>
          </a:p>
          <a:p>
            <a:endParaRPr lang="en-US" dirty="0" smtClean="0"/>
          </a:p>
          <a:p>
            <a:r>
              <a:rPr lang="en-US" dirty="0" smtClean="0"/>
              <a:t>geometry </a:t>
            </a:r>
            <a:r>
              <a:rPr lang="en-US" dirty="0" err="1" smtClean="0"/>
              <a:t>shader</a:t>
            </a:r>
            <a:r>
              <a:rPr lang="en-US" dirty="0" smtClean="0"/>
              <a:t> computes line strips representing the normal vectors</a:t>
            </a:r>
          </a:p>
          <a:p>
            <a:r>
              <a:rPr lang="en-US" dirty="0" smtClean="0"/>
              <a:t>performs perspective projection</a:t>
            </a:r>
          </a:p>
          <a:p>
            <a:r>
              <a:rPr lang="en-US" dirty="0" smtClean="0"/>
              <a:t>passes through the per vertex lighting</a:t>
            </a:r>
          </a:p>
          <a:p>
            <a:endParaRPr lang="en-US" dirty="0" smtClean="0"/>
          </a:p>
          <a:p>
            <a:r>
              <a:rPr lang="en-US" dirty="0" smtClean="0"/>
              <a:t>fragment </a:t>
            </a:r>
            <a:r>
              <a:rPr lang="en-US" dirty="0" err="1" smtClean="0"/>
              <a:t>shader</a:t>
            </a:r>
            <a:r>
              <a:rPr lang="en-US" dirty="0" smtClean="0"/>
              <a:t> passes through the lighting from geometry </a:t>
            </a:r>
            <a:r>
              <a:rPr lang="en-US" dirty="0" err="1" smtClean="0"/>
              <a:t>shader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Normal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geometry </a:t>
            </a:r>
            <a:r>
              <a:rPr lang="en-US" dirty="0" err="1" smtClean="0"/>
              <a:t>shader</a:t>
            </a:r>
            <a:endParaRPr lang="en-US" dirty="0" smtClean="0"/>
          </a:p>
          <a:p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#version 330 compatibility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#extension GL_EXT_geometry_shader4: enable</a:t>
            </a:r>
          </a:p>
          <a:p>
            <a:pPr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layout( triangles ) in;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layout(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line_strip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max_vertices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=128 ) out;</a:t>
            </a:r>
          </a:p>
          <a:p>
            <a:pPr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uniform mat4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uProjectionMatrix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uniform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uDetail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uniform float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uDroop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uniform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uLength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uniform float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uStep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in vec3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vNormal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[3];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in vec4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vColor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[3];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out vec4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gColor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Normal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ILength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vec3 Norm[3];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vec3 N0, N01, N02;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vec4 V0, V01, V02;</a:t>
            </a:r>
          </a:p>
          <a:p>
            <a:pPr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ProduceVertices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 float s, float t 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vec4 v = V0 + s*V01 + t*V02;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vec3 n = normalize( N0 + s*N01 + t*N02 );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for(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&lt;=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uLength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++ 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gl_Position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uProjectionMatrix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* v;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gColor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vColor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[0];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EmitVertex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 );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v.xyz +=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uStep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* n;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v.y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-=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uDroop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* float(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EndPrimitive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pic>
        <p:nvPicPr>
          <p:cNvPr id="3522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447800"/>
            <a:ext cx="3656728" cy="325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410200" y="4775200"/>
          <a:ext cx="3198813" cy="981075"/>
        </p:xfrm>
        <a:graphic>
          <a:graphicData uri="http://schemas.openxmlformats.org/presentationml/2006/ole">
            <p:oleObj spid="_x0000_s352259" name="Equation" r:id="rId4" imgW="2108160" imgH="647640" progId="Equation.3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Normal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void main( 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V0 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gl_PositionIn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[0];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V01 = (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gl_PositionIn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[1] -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gl_PositionIn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[0] );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V02 = (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gl_PositionIn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[2] -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gl_PositionIn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[0] );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Norm[0] 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vNormal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[0];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Norm[1] 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vNormal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[1];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Norm[2] 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vNormal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[2];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if( dot( Norm[0], Norm[1] ) &lt; 0. 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Norm[1] = -Norm[1];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if( dot( Norm[0], Norm[2] ) &lt; 0. 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Norm[2] = -Norm[2];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N0 = normalize( Norm[0] );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N01 = normalize( Norm[1] - Norm[0] );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N02 = normalize( Norm[2] - Norm[0] );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Normal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numLayers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1 &lt;&lt;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uDetail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float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dt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1. / float(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numLayers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);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float t = 1.;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for(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it = 0; it &lt;=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numLayers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 it++ 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float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smax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1. - t;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nums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it + 1;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float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ds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smax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/ float(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nums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- 1 );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float s = 0.;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for(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is = 0; is &lt;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nums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 is++ 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{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ProduceVertices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 s, t );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s +=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ds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t -=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dt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Normal Vectors</a:t>
            </a:r>
            <a:endParaRPr lang="en-US" dirty="0"/>
          </a:p>
        </p:txBody>
      </p:sp>
      <p:pic>
        <p:nvPicPr>
          <p:cNvPr id="4" name="Content Placeholder 3" descr="hedgehog1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03437" y="1219200"/>
            <a:ext cx="4937125" cy="493712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Normal Vectors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86600" y="1219200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uDetail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= 0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7" name="Content Placeholder 6" descr="hedgehog3_0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03437" y="1219200"/>
            <a:ext cx="4937125" cy="493712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Normal Vectors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86600" y="1219200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uDetail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= 1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7" name="Content Placeholder 6" descr="hedgehog3_1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03437" y="1219200"/>
            <a:ext cx="4937125" cy="49371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Normal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textbook calls this a “hedgehog plot” but (I think) that this is a misuse of the term</a:t>
            </a:r>
          </a:p>
          <a:p>
            <a:pPr lvl="1"/>
            <a:r>
              <a:rPr lang="en-US" dirty="0" smtClean="0"/>
              <a:t>a hedgehog plot is used to visualize vector fields</a:t>
            </a:r>
            <a:endParaRPr lang="en-US" dirty="0"/>
          </a:p>
        </p:txBody>
      </p:sp>
      <p:pic>
        <p:nvPicPr>
          <p:cNvPr id="350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187" y="2743200"/>
            <a:ext cx="690562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6400800"/>
            <a:ext cx="7280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http://classes.soe.ucsc.edu/cmps161/Winter08/projects/asopenap/index.html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Normal Vectors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86600" y="1219200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uDetail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= 2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8" name="Content Placeholder 7" descr="hedgehog3_2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03437" y="1219200"/>
            <a:ext cx="4937125" cy="493712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Normal Vectors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86600" y="1219200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uDetail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= 3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7" name="Content Placeholder 6" descr="hedgehog3_3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03437" y="1219200"/>
            <a:ext cx="4937125" cy="493712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Normal Vectors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86600" y="1219200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uDetail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= 4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8" name="Content Placeholder 7" descr="hedgehog3_4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03437" y="1219200"/>
            <a:ext cx="4937125" cy="4937125"/>
          </a:xfrm>
        </p:spPr>
      </p:pic>
      <p:sp>
        <p:nvSpPr>
          <p:cNvPr id="9" name="TextBox 8"/>
          <p:cNvSpPr txBox="1"/>
          <p:nvPr/>
        </p:nvSpPr>
        <p:spPr>
          <a:xfrm>
            <a:off x="3886200" y="5257800"/>
            <a:ext cx="31391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number of vertices exceeds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max_vertices</a:t>
            </a:r>
            <a:r>
              <a:rPr lang="en-US" dirty="0" smtClean="0">
                <a:solidFill>
                  <a:schemeClr val="bg1"/>
                </a:solidFill>
              </a:rPr>
              <a:t> causing primitives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to be not output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Normal Vectors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86600" y="1219200"/>
            <a:ext cx="19768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uDetail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= 1</a:t>
            </a:r>
          </a:p>
          <a:p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uDroop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= 0.02</a:t>
            </a:r>
          </a:p>
          <a:p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uLength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= 6</a:t>
            </a:r>
          </a:p>
          <a:p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uStep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= 0.1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7" name="Content Placeholder 6" descr="hedgehog4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03437" y="1219200"/>
            <a:ext cx="4937125" cy="493712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Explosion</a:t>
            </a:r>
            <a:endParaRPr lang="en-US" dirty="0"/>
          </a:p>
        </p:txBody>
      </p:sp>
      <p:pic>
        <p:nvPicPr>
          <p:cNvPr id="37990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1234" y="1219200"/>
            <a:ext cx="6421532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6400800"/>
            <a:ext cx="778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http://web.engr.oregonstate.edu/~mjb/cs519/Handouts/geometry_shaders.1pp.pdf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vertex </a:t>
            </a:r>
            <a:r>
              <a:rPr lang="en-US" dirty="0" err="1" smtClean="0"/>
              <a:t>shader</a:t>
            </a:r>
            <a:r>
              <a:rPr lang="en-US" dirty="0" smtClean="0"/>
              <a:t> simply passes vertices through to geometry </a:t>
            </a:r>
            <a:r>
              <a:rPr lang="en-US" dirty="0" err="1" smtClean="0"/>
              <a:t>shader</a:t>
            </a:r>
            <a:endParaRPr lang="en-US" dirty="0" smtClean="0"/>
          </a:p>
          <a:p>
            <a:r>
              <a:rPr lang="en-US" dirty="0" smtClean="0"/>
              <a:t>does not perform perspective projection because point physics are defined in object or world coordinates</a:t>
            </a:r>
          </a:p>
          <a:p>
            <a:endParaRPr lang="en-US" dirty="0" smtClean="0"/>
          </a:p>
          <a:p>
            <a:r>
              <a:rPr lang="en-US" dirty="0" smtClean="0"/>
              <a:t>geometry </a:t>
            </a:r>
            <a:r>
              <a:rPr lang="en-US" dirty="0" err="1" smtClean="0"/>
              <a:t>shader</a:t>
            </a:r>
            <a:r>
              <a:rPr lang="en-US" dirty="0" smtClean="0"/>
              <a:t> computes points, applies physics model, and computes lighting intensity</a:t>
            </a:r>
          </a:p>
          <a:p>
            <a:endParaRPr lang="en-US" dirty="0" smtClean="0"/>
          </a:p>
          <a:p>
            <a:r>
              <a:rPr lang="en-US" dirty="0" smtClean="0"/>
              <a:t>fragment </a:t>
            </a:r>
            <a:r>
              <a:rPr lang="en-US" dirty="0" err="1" smtClean="0"/>
              <a:t>shader</a:t>
            </a:r>
            <a:r>
              <a:rPr lang="en-US" dirty="0" smtClean="0"/>
              <a:t> computes fragment color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geometry </a:t>
            </a:r>
            <a:r>
              <a:rPr lang="en-US" dirty="0" err="1" smtClean="0"/>
              <a:t>shader</a:t>
            </a:r>
            <a:endParaRPr lang="en-US" dirty="0" smtClean="0"/>
          </a:p>
          <a:p>
            <a:pPr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#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version 150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#extension GL_EXT_geometry_shader4: enable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#extension GL_EXT_gpu_shader4: enable</a:t>
            </a:r>
          </a:p>
          <a:p>
            <a:pPr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layout( triangles )  in;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layout( points,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max_vertices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=200 )  out;</a:t>
            </a:r>
          </a:p>
          <a:p>
            <a:pPr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uniform mat4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uProjectionMatrix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uniform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uLevel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uniform float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uGravity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uniform float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uTime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uniform float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uVelScale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out float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gLightIntensity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const vec3 LIGHTPOS = vec3( 0., 0., 10. );</a:t>
            </a:r>
          </a:p>
          <a:p>
            <a:pPr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vec3 V0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, V01, V02;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vec3 CG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vec3 Normal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ProduceVertex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 float s, float t 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vec3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v = V0 + s*V01 + t*V02;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gLightIntensity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= abs( dot( normalize(LIGHTPOS - v), Normal ) );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vec3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vel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uVelScale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* ( v - CG );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v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= v +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vel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uTime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+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0.5 * vec3(0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.,uGravity,0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.) *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uTime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uTime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gl_Position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uProjectionMatrix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* vec4( v, 1. );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EmitVertex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 );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numLayers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1 &lt;&lt;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uLevel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float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dt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1. / float(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numLayers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);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float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t = 1.;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for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it = 0; it &lt;=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numLayers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 it++ 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{</a:t>
            </a: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float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smax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1. - t;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nums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it + 1;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float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ds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smax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/ float(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nums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- 1 );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float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s = 0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.;</a:t>
            </a: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for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is = 0; is &lt;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nums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 is++ 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{</a:t>
            </a: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ProduceVertex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 s, t );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s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+=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ds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}</a:t>
            </a: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t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-=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dt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}</a:t>
            </a: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xplode4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2057400"/>
            <a:ext cx="2743200" cy="2743200"/>
          </a:xfrm>
          <a:prstGeom prst="rect">
            <a:avLst/>
          </a:prstGeom>
        </p:spPr>
      </p:pic>
      <p:pic>
        <p:nvPicPr>
          <p:cNvPr id="6" name="Picture 5" descr="explode3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2057400"/>
            <a:ext cx="2743200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Explosions</a:t>
            </a:r>
            <a:endParaRPr lang="en-US" dirty="0"/>
          </a:p>
        </p:txBody>
      </p:sp>
      <p:pic>
        <p:nvPicPr>
          <p:cNvPr id="5" name="Picture 4" descr="explode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2057400"/>
            <a:ext cx="2743200" cy="2743200"/>
          </a:xfrm>
          <a:prstGeom prst="rect">
            <a:avLst/>
          </a:prstGeom>
        </p:spPr>
      </p:pic>
      <p:pic>
        <p:nvPicPr>
          <p:cNvPr id="4" name="Content Placeholder 3" descr="explode1.bmp"/>
          <p:cNvPicPr>
            <a:picLocks noGrp="1" noChangeAspect="1"/>
          </p:cNvPicPr>
          <p:nvPr>
            <p:ph sz="quarter" idx="1"/>
          </p:nvPr>
        </p:nvPicPr>
        <p:blipFill>
          <a:blip r:embed="rId5" cstate="print"/>
          <a:srcRect l="19444"/>
          <a:stretch>
            <a:fillRect/>
          </a:stretch>
        </p:blipFill>
        <p:spPr>
          <a:xfrm>
            <a:off x="0" y="2057400"/>
            <a:ext cx="2209800" cy="27432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Normal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idea is to render a line in the direction of the normal vector at each vertex</a:t>
            </a:r>
          </a:p>
          <a:p>
            <a:r>
              <a:rPr lang="en-US" dirty="0" smtClean="0"/>
              <a:t>at locations other than a vertex the </a:t>
            </a:r>
            <a:r>
              <a:rPr lang="en-US" dirty="0" err="1" smtClean="0"/>
              <a:t>normals</a:t>
            </a:r>
            <a:r>
              <a:rPr lang="en-US" dirty="0" smtClean="0"/>
              <a:t> are interpolated</a:t>
            </a:r>
          </a:p>
          <a:p>
            <a:r>
              <a:rPr lang="en-US" dirty="0" smtClean="0"/>
              <a:t>details on p417-420</a:t>
            </a:r>
            <a:endParaRPr lang="en-US" dirty="0"/>
          </a:p>
        </p:txBody>
      </p:sp>
      <p:pic>
        <p:nvPicPr>
          <p:cNvPr id="3512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667000"/>
            <a:ext cx="5186363" cy="36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0" y="6400800"/>
            <a:ext cx="778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http://web.engr.oregonstate.edu/~mjb/cs519/Handouts/geometry_shaders.1pp.pdf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Silhouettes</a:t>
            </a:r>
            <a:endParaRPr lang="en-US" dirty="0"/>
          </a:p>
        </p:txBody>
      </p:sp>
      <p:pic>
        <p:nvPicPr>
          <p:cNvPr id="38093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82792"/>
            <a:ext cx="8229600" cy="4209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6400800"/>
            <a:ext cx="778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http://web.engr.oregonstate.edu/~mjb/cs519/Handouts/geometry_shaders.1pp.pdf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9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78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0" y="6400800"/>
            <a:ext cx="778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http://web.engr.oregonstate.edu/~mjb/cs519/Handouts/geometry_shaders.1pp.pdf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9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78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9600" y="6400800"/>
            <a:ext cx="778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http://web.engr.oregonstate.edu/~mjb/cs519/Handouts/geometry_shaders.1pp.pdf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0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78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29200" y="54864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http://web.engr.oregonstate.edu/~mjb/cs519/Handouts/geometry_shaders.1pp.pdf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8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9600" y="6400800"/>
            <a:ext cx="778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http://web.engr.oregonstate.edu/~mjb/cs519/Handouts/geometry_shaders.1pp.pdf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78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9600" y="6400800"/>
            <a:ext cx="778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http://web.engr.oregonstate.edu/~mjb/cs519/Handouts/geometry_shaders.1pp.pdf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Normal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one way to achieve this effect</a:t>
            </a:r>
          </a:p>
          <a:p>
            <a:pPr lvl="1"/>
            <a:r>
              <a:rPr lang="en-US" dirty="0" smtClean="0"/>
              <a:t>geometry </a:t>
            </a:r>
            <a:r>
              <a:rPr lang="en-US" dirty="0" err="1" smtClean="0"/>
              <a:t>shader</a:t>
            </a:r>
            <a:r>
              <a:rPr lang="en-US" dirty="0" smtClean="0"/>
              <a:t> takes as input triangles and outputs lines</a:t>
            </a:r>
          </a:p>
          <a:p>
            <a:pPr lvl="1"/>
            <a:r>
              <a:rPr lang="en-US" dirty="0" smtClean="0"/>
              <a:t>object must be rendered twice</a:t>
            </a:r>
          </a:p>
          <a:p>
            <a:pPr lvl="2"/>
            <a:r>
              <a:rPr lang="en-US" dirty="0" smtClean="0"/>
              <a:t>once for the triangles (does not require the geometry </a:t>
            </a:r>
            <a:r>
              <a:rPr lang="en-US" dirty="0" err="1" smtClean="0"/>
              <a:t>shader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once for the lines (requires the geometry </a:t>
            </a:r>
            <a:r>
              <a:rPr lang="en-US" dirty="0" err="1" smtClean="0"/>
              <a:t>shader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another way</a:t>
            </a:r>
          </a:p>
          <a:p>
            <a:pPr lvl="1"/>
            <a:r>
              <a:rPr lang="en-US" dirty="0" smtClean="0"/>
              <a:t>geometry </a:t>
            </a:r>
            <a:r>
              <a:rPr lang="en-US" dirty="0" err="1" smtClean="0"/>
              <a:t>shader</a:t>
            </a:r>
            <a:r>
              <a:rPr lang="en-US" dirty="0" smtClean="0"/>
              <a:t> takes as input triangles and outputs triangles</a:t>
            </a:r>
          </a:p>
          <a:p>
            <a:pPr lvl="2"/>
            <a:r>
              <a:rPr lang="en-US" dirty="0" smtClean="0"/>
              <a:t>lines are drawn as tubes made up of triangles</a:t>
            </a:r>
          </a:p>
          <a:p>
            <a:pPr lvl="2"/>
            <a:r>
              <a:rPr lang="en-US" dirty="0" smtClean="0"/>
              <a:t>the input triangle can be passed through as is</a:t>
            </a:r>
          </a:p>
          <a:p>
            <a:pPr lvl="1"/>
            <a:r>
              <a:rPr lang="en-US" dirty="0" smtClean="0"/>
              <a:t>object is rendered once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Normal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look at a slightly simpler version of the problem</a:t>
            </a:r>
          </a:p>
          <a:p>
            <a:pPr lvl="1"/>
            <a:r>
              <a:rPr lang="en-US" dirty="0" smtClean="0"/>
              <a:t>draw one normal vector per vertex and one normal vector at the </a:t>
            </a:r>
            <a:r>
              <a:rPr lang="en-US" dirty="0" err="1" smtClean="0"/>
              <a:t>centroid</a:t>
            </a:r>
            <a:r>
              <a:rPr lang="en-US" dirty="0" smtClean="0"/>
              <a:t> of the triangle</a:t>
            </a:r>
          </a:p>
          <a:p>
            <a:r>
              <a:rPr lang="en-US" dirty="0" smtClean="0"/>
              <a:t>vertex </a:t>
            </a:r>
            <a:r>
              <a:rPr lang="en-US" dirty="0" err="1" smtClean="0"/>
              <a:t>shader</a:t>
            </a:r>
            <a:r>
              <a:rPr lang="en-US" dirty="0" smtClean="0"/>
              <a:t> is strictly </a:t>
            </a:r>
            <a:r>
              <a:rPr lang="en-US" dirty="0" err="1" smtClean="0"/>
              <a:t>passthrough</a:t>
            </a:r>
            <a:endParaRPr lang="en-US" dirty="0" smtClean="0"/>
          </a:p>
          <a:p>
            <a:pPr>
              <a:buNone/>
            </a:pP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#version 330</a:t>
            </a:r>
          </a:p>
          <a:p>
            <a:pPr>
              <a:buNone/>
            </a:pP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in vec4 </a:t>
            </a:r>
            <a:r>
              <a:rPr lang="en-US" sz="1500" b="1" dirty="0" err="1" smtClean="0">
                <a:latin typeface="Courier New" pitchFamily="49" charset="0"/>
                <a:cs typeface="Courier New" pitchFamily="49" charset="0"/>
              </a:rPr>
              <a:t>aVertex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in vec3 </a:t>
            </a:r>
            <a:r>
              <a:rPr lang="en-US" sz="1500" b="1" dirty="0" err="1" smtClean="0">
                <a:latin typeface="Courier New" pitchFamily="49" charset="0"/>
                <a:cs typeface="Courier New" pitchFamily="49" charset="0"/>
              </a:rPr>
              <a:t>aNormal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endParaRPr lang="en-US" sz="15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out vec3 </a:t>
            </a:r>
            <a:r>
              <a:rPr lang="en-US" sz="1500" b="1" dirty="0" err="1" smtClean="0">
                <a:latin typeface="Courier New" pitchFamily="49" charset="0"/>
                <a:cs typeface="Courier New" pitchFamily="49" charset="0"/>
              </a:rPr>
              <a:t>vNormal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endParaRPr lang="en-US" sz="15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void main(void)</a:t>
            </a:r>
          </a:p>
          <a:p>
            <a:pPr>
              <a:buNone/>
            </a:pP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500" b="1" dirty="0" err="1" smtClean="0">
                <a:latin typeface="Courier New" pitchFamily="49" charset="0"/>
                <a:cs typeface="Courier New" pitchFamily="49" charset="0"/>
              </a:rPr>
              <a:t>gl_Position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500" b="1" dirty="0" err="1" smtClean="0">
                <a:latin typeface="Courier New" pitchFamily="49" charset="0"/>
                <a:cs typeface="Courier New" pitchFamily="49" charset="0"/>
              </a:rPr>
              <a:t>aVertex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500" b="1" dirty="0" err="1" smtClean="0">
                <a:latin typeface="Courier New" pitchFamily="49" charset="0"/>
                <a:cs typeface="Courier New" pitchFamily="49" charset="0"/>
              </a:rPr>
              <a:t>vNormal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500" b="1" dirty="0" err="1" smtClean="0">
                <a:latin typeface="Courier New" pitchFamily="49" charset="0"/>
                <a:cs typeface="Courier New" pitchFamily="49" charset="0"/>
              </a:rPr>
              <a:t>aNormal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5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Normal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geometry </a:t>
            </a:r>
            <a:r>
              <a:rPr lang="en-US" dirty="0" err="1" smtClean="0"/>
              <a:t>shader</a:t>
            </a:r>
            <a:r>
              <a:rPr lang="en-US" dirty="0" smtClean="0"/>
              <a:t> accepts as input a triangle and outputs 4 line strips</a:t>
            </a:r>
          </a:p>
          <a:p>
            <a:r>
              <a:rPr lang="en-US" dirty="0" smtClean="0"/>
              <a:t>also needs to apply the </a:t>
            </a:r>
            <a:r>
              <a:rPr lang="en-US" dirty="0" err="1" smtClean="0"/>
              <a:t>modelview</a:t>
            </a:r>
            <a:r>
              <a:rPr lang="en-US" dirty="0" smtClean="0"/>
              <a:t> projection transformation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Normal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geometry </a:t>
            </a:r>
            <a:r>
              <a:rPr lang="en-US" dirty="0" err="1" smtClean="0"/>
              <a:t>shader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#version 330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#extension GL_EXT_geometry_shader4 : enable</a:t>
            </a:r>
          </a:p>
          <a:p>
            <a:pPr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layout (triangles) in;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layout (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line_strip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max_vertices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8) out;</a:t>
            </a:r>
          </a:p>
          <a:p>
            <a:pPr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in vec3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vNormal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[3];</a:t>
            </a:r>
          </a:p>
          <a:p>
            <a:pPr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uniform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uModelViewProjectionMatrix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uniform float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uNormalLength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  // length of generated lines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Normal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geometry </a:t>
            </a:r>
            <a:r>
              <a:rPr lang="en-US" dirty="0" err="1" smtClean="0"/>
              <a:t>shader</a:t>
            </a:r>
            <a:r>
              <a:rPr lang="en-US" dirty="0" smtClean="0"/>
              <a:t> (cont)</a:t>
            </a:r>
          </a:p>
          <a:p>
            <a:endParaRPr lang="en-US" dirty="0" smtClean="0"/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void main()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// compute the lines for the vertex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normals</a:t>
            </a: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for (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&lt;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gl_VerticesIn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gl_Position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uModelViewProjectionMatrix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gl_PositionIn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EmitVertex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gl_Position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uModelViewProjectionMatrix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*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  vec4(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gl_PositionIn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].xyz +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vNormal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] *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uNormalLength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, 1.0);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EmitVertex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EndPrimitive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buNone/>
            </a:pP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Normal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8686800" cy="49377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geometry </a:t>
            </a:r>
            <a:r>
              <a:rPr lang="en-US" dirty="0" err="1" smtClean="0"/>
              <a:t>shader</a:t>
            </a:r>
            <a:r>
              <a:rPr lang="en-US" dirty="0" smtClean="0"/>
              <a:t> (cont)</a:t>
            </a:r>
          </a:p>
          <a:p>
            <a:pPr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// compute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centroid</a:t>
            </a: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vec4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cen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(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gl_PositionIn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[0] +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gl_PositionIn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[1] +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gl_PositionIn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[2]) / 3;</a:t>
            </a:r>
          </a:p>
          <a:p>
            <a:pPr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// compute normal vector to the triangle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vec3 v01 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gl_PositionIn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[1].xyz -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gl_PositionIn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[0].xyz;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vec3 v02 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gl_PositionIn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[2].xyz -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gl_PositionIn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[0].xyz;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vec3 n = normalize(cross(v01, v02));</a:t>
            </a:r>
          </a:p>
          <a:p>
            <a:pPr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// compute line for the triangle normal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gl_Position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uModelViewProjectionMatrix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cen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EmitVertex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gl_Position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uModelViewProjectionMatrix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* 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              vec4(cen.xyz + n *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uNormalLength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, 1.0);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EmitVertex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EndPrimitive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4298</TotalTime>
  <Words>1392</Words>
  <Application>Microsoft Office PowerPoint</Application>
  <PresentationFormat>On-screen Show (4:3)</PresentationFormat>
  <Paragraphs>266</Paragraphs>
  <Slides>35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Origin</vt:lpstr>
      <vt:lpstr>Equation</vt:lpstr>
      <vt:lpstr>Geometry Shaders</vt:lpstr>
      <vt:lpstr>Visualizing Normal Vectors</vt:lpstr>
      <vt:lpstr>Visualizing Normal Vectors</vt:lpstr>
      <vt:lpstr>Visualizing Normal Vectors</vt:lpstr>
      <vt:lpstr>Visualizing Normal Vectors</vt:lpstr>
      <vt:lpstr>Visualizing Normal Vectors</vt:lpstr>
      <vt:lpstr>Visualizing Normal Vectors</vt:lpstr>
      <vt:lpstr>Visualizing Normal Vectors</vt:lpstr>
      <vt:lpstr>Visualizing Normal Vectors</vt:lpstr>
      <vt:lpstr>Visualizing Normal Vectors</vt:lpstr>
      <vt:lpstr>Visualizing Normal Vectors</vt:lpstr>
      <vt:lpstr>Visualizing Normal Vectors</vt:lpstr>
      <vt:lpstr>Visualizing Normal Vectors</vt:lpstr>
      <vt:lpstr>Visualizing Normal Vectors</vt:lpstr>
      <vt:lpstr>Visualizing Normal Vectors</vt:lpstr>
      <vt:lpstr>Visualizing Normal Vectors</vt:lpstr>
      <vt:lpstr>Visualizing Normal Vectors</vt:lpstr>
      <vt:lpstr>Visualizing Normal Vectors</vt:lpstr>
      <vt:lpstr>Visualizing Normal Vectors</vt:lpstr>
      <vt:lpstr>Visualizing Normal Vectors</vt:lpstr>
      <vt:lpstr>Visualizing Normal Vectors</vt:lpstr>
      <vt:lpstr>Visualizing Normal Vectors</vt:lpstr>
      <vt:lpstr>Visualizing Normal Vectors</vt:lpstr>
      <vt:lpstr>Explosion</vt:lpstr>
      <vt:lpstr>Explosion</vt:lpstr>
      <vt:lpstr>Explosion</vt:lpstr>
      <vt:lpstr>Explosion</vt:lpstr>
      <vt:lpstr>Explosion</vt:lpstr>
      <vt:lpstr>Explosions</vt:lpstr>
      <vt:lpstr>Silhouettes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burton</dc:creator>
  <cp:lastModifiedBy>Burton Ma</cp:lastModifiedBy>
  <cp:revision>30</cp:revision>
  <dcterms:created xsi:type="dcterms:W3CDTF">2006-08-16T00:00:00Z</dcterms:created>
  <dcterms:modified xsi:type="dcterms:W3CDTF">2012-03-01T18:12:53Z</dcterms:modified>
</cp:coreProperties>
</file>