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521" r:id="rId2"/>
    <p:sldId id="522" r:id="rId3"/>
    <p:sldId id="523" r:id="rId4"/>
    <p:sldId id="524" r:id="rId5"/>
    <p:sldId id="529" r:id="rId6"/>
    <p:sldId id="525" r:id="rId7"/>
    <p:sldId id="526" r:id="rId8"/>
    <p:sldId id="527" r:id="rId9"/>
    <p:sldId id="528" r:id="rId10"/>
    <p:sldId id="530" r:id="rId11"/>
    <p:sldId id="531" r:id="rId12"/>
    <p:sldId id="532" r:id="rId13"/>
    <p:sldId id="534" r:id="rId14"/>
    <p:sldId id="533" r:id="rId15"/>
    <p:sldId id="535" r:id="rId16"/>
    <p:sldId id="537" r:id="rId17"/>
    <p:sldId id="536" r:id="rId18"/>
    <p:sldId id="538" r:id="rId19"/>
    <p:sldId id="539" r:id="rId20"/>
    <p:sldId id="540" r:id="rId21"/>
    <p:sldId id="541" r:id="rId22"/>
    <p:sldId id="542" r:id="rId23"/>
    <p:sldId id="543" r:id="rId24"/>
    <p:sldId id="544" r:id="rId25"/>
    <p:sldId id="545" r:id="rId26"/>
    <p:sldId id="546" r:id="rId27"/>
    <p:sldId id="547" r:id="rId28"/>
    <p:sldId id="548" r:id="rId29"/>
    <p:sldId id="549" r:id="rId30"/>
    <p:sldId id="550" r:id="rId31"/>
    <p:sldId id="551" r:id="rId32"/>
    <p:sldId id="552" r:id="rId33"/>
    <p:sldId id="554" r:id="rId34"/>
    <p:sldId id="553" r:id="rId35"/>
    <p:sldId id="555" r:id="rId36"/>
    <p:sldId id="556" r:id="rId37"/>
    <p:sldId id="557" r:id="rId38"/>
    <p:sldId id="55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7AD09"/>
    <a:srgbClr val="D49F08"/>
    <a:srgbClr val="E9AE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3757-28D4-45A9-A3C1-3A1F3BEC0DC8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5966-0FF3-4CA0-BF54-AA596EBC4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download.nvidia.com/whitepapers/2007/SDK10/SolidWireframe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 </a:t>
            </a:r>
            <a:r>
              <a:rPr lang="en-US" dirty="0" err="1" smtClean="0"/>
              <a:t>Shaders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layout</a:t>
            </a:r>
            <a:r>
              <a:rPr lang="en-US" dirty="0" smtClean="0"/>
              <a:t> Qualifier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shader</a:t>
            </a:r>
            <a:r>
              <a:rPr lang="en-US" dirty="0" smtClean="0"/>
              <a:t> takes as input a particular primitive type</a:t>
            </a:r>
          </a:p>
          <a:p>
            <a:r>
              <a:rPr lang="en-US" dirty="0" err="1" smtClean="0"/>
              <a:t>shader</a:t>
            </a:r>
            <a:r>
              <a:rPr lang="en-US" dirty="0" smtClean="0"/>
              <a:t> produces a particular primitive type</a:t>
            </a:r>
          </a:p>
          <a:p>
            <a:pPr lvl="1"/>
            <a:r>
              <a:rPr lang="en-US" dirty="0" smtClean="0"/>
              <a:t>OpenGL implementations restrict the maximum number of vertices in the output</a:t>
            </a:r>
          </a:p>
          <a:p>
            <a:r>
              <a:rPr lang="en-US" dirty="0" smtClean="0"/>
              <a:t>the input primitive type, output primitive type, and maximum number of vertices output must be specified using 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layout</a:t>
            </a:r>
            <a:r>
              <a:rPr lang="en-US" dirty="0" smtClean="0"/>
              <a:t> qualifier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layout</a:t>
            </a:r>
            <a:r>
              <a:rPr lang="en-US" dirty="0" smtClean="0"/>
              <a:t> Qualifier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the input primitive type you use a statement of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layout( </a:t>
            </a:r>
            <a:r>
              <a:rPr lang="en-US" b="1" i="1" dirty="0" smtClean="0">
                <a:solidFill>
                  <a:srgbClr val="FF0000"/>
                </a:solidFill>
                <a:cs typeface="Courier New" pitchFamily="49" charset="0"/>
              </a:rPr>
              <a:t>topology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) in;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b="1" i="1" dirty="0" smtClean="0">
                <a:solidFill>
                  <a:srgbClr val="FF0000"/>
                </a:solidFill>
              </a:rPr>
              <a:t>topology</a:t>
            </a:r>
            <a:r>
              <a:rPr lang="en-US" dirty="0" smtClean="0"/>
              <a:t> must be one of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points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lines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lines_adjacency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triangles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triangles_adjacency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1908" y="2057400"/>
            <a:ext cx="34801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can only change the text in red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layout</a:t>
            </a:r>
            <a:r>
              <a:rPr lang="en-US" dirty="0" smtClean="0"/>
              <a:t> Qualifier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the output primitive type you use a statement of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layout( </a:t>
            </a:r>
            <a:r>
              <a:rPr lang="en-US" b="1" i="1" dirty="0" smtClean="0">
                <a:solidFill>
                  <a:srgbClr val="FF0000"/>
                </a:solidFill>
                <a:cs typeface="Courier New" pitchFamily="49" charset="0"/>
              </a:rPr>
              <a:t>topology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max_vertices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b="1" i="1" dirty="0" smtClean="0">
                <a:solidFill>
                  <a:srgbClr val="FF0000"/>
                </a:solidFill>
                <a:cs typeface="Courier New" pitchFamily="49" charset="0"/>
              </a:rPr>
              <a:t>num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out;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b="1" i="1" dirty="0" smtClean="0">
                <a:solidFill>
                  <a:srgbClr val="FF0000"/>
                </a:solidFill>
              </a:rPr>
              <a:t>topology</a:t>
            </a:r>
            <a:r>
              <a:rPr lang="en-US" dirty="0" smtClean="0"/>
              <a:t> must be one of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points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line_strip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triangle_strip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1908" y="2057400"/>
            <a:ext cx="34801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can only change the text in red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Vertices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type of input topology tells you the number of vertices input to the geometry </a:t>
            </a:r>
            <a:r>
              <a:rPr lang="en-US" dirty="0" err="1" smtClean="0"/>
              <a:t>shader</a:t>
            </a:r>
            <a:endParaRPr lang="en-US" dirty="0" smtClean="0"/>
          </a:p>
          <a:p>
            <a:r>
              <a:rPr lang="en-US" dirty="0" smtClean="0"/>
              <a:t>number of vertices is also available to you in the built-in variable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gl_VerticesIn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5814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Topology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Vertices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points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lines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lines_adjacency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triangles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triangles_adjacency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Built-in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two important GLSL functions for geometry </a:t>
            </a:r>
            <a:r>
              <a:rPr lang="en-US" dirty="0" err="1" smtClean="0"/>
              <a:t>shaders</a:t>
            </a:r>
            <a:endParaRPr lang="en-US" dirty="0" smtClean="0"/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EmitVertex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/>
            <a:r>
              <a:rPr lang="en-US" dirty="0" smtClean="0"/>
              <a:t>emit the current values of output variables to the current output primitive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EndPrimitive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/>
            <a:r>
              <a:rPr lang="en-US" dirty="0" smtClean="0"/>
              <a:t>completes the current output primitive and starts a new one</a:t>
            </a:r>
          </a:p>
          <a:p>
            <a:r>
              <a:rPr lang="en-US" dirty="0" smtClean="0"/>
              <a:t>there is no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BeginPrimitive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 because a new primitive is deemed to begin at the start of the geometry </a:t>
            </a:r>
            <a:r>
              <a:rPr lang="en-US" dirty="0" err="1" smtClean="0"/>
              <a:t>shader</a:t>
            </a:r>
            <a:r>
              <a:rPr lang="en-US" dirty="0" smtClean="0"/>
              <a:t> (and every time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EndPrimitive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 is invoked)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Pass-through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ourier New" pitchFamily="49" charset="0"/>
              </a:rPr>
              <a:t>a simple geometry </a:t>
            </a:r>
            <a:r>
              <a:rPr lang="en-US" dirty="0" err="1" smtClean="0">
                <a:cs typeface="Courier New" pitchFamily="49" charset="0"/>
              </a:rPr>
              <a:t>shader</a:t>
            </a:r>
            <a:r>
              <a:rPr lang="en-US" dirty="0" smtClean="0">
                <a:cs typeface="Courier New" pitchFamily="49" charset="0"/>
              </a:rPr>
              <a:t> that does nothing but pass information from the vertex </a:t>
            </a:r>
            <a:r>
              <a:rPr lang="en-US" dirty="0" err="1" smtClean="0">
                <a:cs typeface="Courier New" pitchFamily="49" charset="0"/>
              </a:rPr>
              <a:t>shader</a:t>
            </a:r>
            <a:r>
              <a:rPr lang="en-US" dirty="0" smtClean="0">
                <a:cs typeface="Courier New" pitchFamily="49" charset="0"/>
              </a:rPr>
              <a:t> through to the fragment </a:t>
            </a:r>
            <a:r>
              <a:rPr lang="en-US" dirty="0" err="1" smtClean="0">
                <a:cs typeface="Courier New" pitchFamily="49" charset="0"/>
              </a:rPr>
              <a:t>shader</a:t>
            </a:r>
            <a:endParaRPr lang="en-US" dirty="0" smtClean="0"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vertex </a:t>
            </a:r>
            <a:r>
              <a:rPr lang="en-US" dirty="0" err="1" smtClean="0">
                <a:cs typeface="Courier New" pitchFamily="49" charset="0"/>
              </a:rPr>
              <a:t>shader</a:t>
            </a:r>
            <a:r>
              <a:rPr lang="en-US" dirty="0" smtClean="0">
                <a:cs typeface="Courier New" pitchFamily="49" charset="0"/>
              </a:rPr>
              <a:t> performs per vertex lighting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#version 330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#extension GL_EXT_geometry_shader4: enable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layout (triangles) in;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layout 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triangle_strip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max_vertices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3) out;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[3];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out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Pass-through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#version 330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#extension GL_EXT_geometry_shader4: enable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layout (triangles) in;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layout 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triangle_strip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max_vertices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3) out;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[3];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out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4038600"/>
            <a:ext cx="5943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input primitives are triangles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3 per vertex colors as input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362200"/>
            <a:ext cx="3429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need to enable this extension to use some of the built-in variables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4419600"/>
            <a:ext cx="5943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output one color per vertex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Pass-through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void main(void)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gl_VerticesIn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EmitVertex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EndPrimitive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2907268"/>
            <a:ext cx="3429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 each vertex in the primitive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657600"/>
            <a:ext cx="3429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set the position and color of the</a:t>
            </a:r>
          </a:p>
          <a:p>
            <a:r>
              <a:rPr lang="en-US" dirty="0" smtClean="0"/>
              <a:t>vertex and emit the vertex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Curve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textbook p301-303</a:t>
            </a:r>
          </a:p>
          <a:p>
            <a:r>
              <a:rPr lang="en-US" dirty="0" smtClean="0"/>
              <a:t>a Bezier curve is a smooth curve defined using n points</a:t>
            </a:r>
          </a:p>
          <a:p>
            <a:r>
              <a:rPr lang="en-US" dirty="0" smtClean="0"/>
              <a:t>the Bezier curve defined using 4 points has the parametric form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curve starts 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heading towards the direction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and finishes 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 coming from the direction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curve usually does not pass through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18466" name="Object 2"/>
          <p:cNvGraphicFramePr>
            <a:graphicFrameLocks noChangeAspect="1"/>
          </p:cNvGraphicFramePr>
          <p:nvPr/>
        </p:nvGraphicFramePr>
        <p:xfrm>
          <a:off x="1536700" y="3190875"/>
          <a:ext cx="6070600" cy="1000125"/>
        </p:xfrm>
        <a:graphic>
          <a:graphicData uri="http://schemas.openxmlformats.org/presentationml/2006/ole">
            <p:oleObj spid="_x0000_s318466" name="Equation" r:id="rId3" imgW="3035160" imgH="431640" progId="Equation.3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438400" y="373380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33800" y="37338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10200" y="373380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86600" y="3733800"/>
            <a:ext cx="22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0" y="3886200"/>
            <a:ext cx="223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Bernstein polynomials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Curve </a:t>
            </a:r>
            <a:r>
              <a:rPr lang="en-US" dirty="0" err="1" smtClean="0"/>
              <a:t>Shader</a:t>
            </a:r>
            <a:endParaRPr lang="en-US" dirty="0"/>
          </a:p>
        </p:txBody>
      </p:sp>
      <p:pic>
        <p:nvPicPr>
          <p:cNvPr id="5" name="Content Placeholder 4" descr="bezie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7716" y="1219200"/>
            <a:ext cx="7948567" cy="49371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</a:t>
            </a:r>
            <a:endParaRPr lang="en-US" dirty="0"/>
          </a:p>
        </p:txBody>
      </p:sp>
      <p:pic>
        <p:nvPicPr>
          <p:cNvPr id="4" name="Content Placeholder 3" descr="geometry_shade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74209" y="1387475"/>
            <a:ext cx="3595581" cy="4937125"/>
          </a:xfrm>
        </p:spPr>
      </p:pic>
      <p:sp>
        <p:nvSpPr>
          <p:cNvPr id="5" name="TextBox 4"/>
          <p:cNvSpPr txBox="1"/>
          <p:nvPr/>
        </p:nvSpPr>
        <p:spPr>
          <a:xfrm>
            <a:off x="7239000" y="2149475"/>
            <a:ext cx="9893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uniform</a:t>
            </a:r>
          </a:p>
          <a:p>
            <a:pPr algn="ctr"/>
            <a:r>
              <a:rPr lang="en-US" dirty="0" smtClean="0"/>
              <a:t>variables</a:t>
            </a:r>
            <a:endParaRPr lang="en-US" dirty="0"/>
          </a:p>
        </p:txBody>
      </p:sp>
      <p:cxnSp>
        <p:nvCxnSpPr>
          <p:cNvPr id="7" name="Shape 6"/>
          <p:cNvCxnSpPr>
            <a:stCxn id="5" idx="0"/>
          </p:cNvCxnSpPr>
          <p:nvPr/>
        </p:nvCxnSpPr>
        <p:spPr>
          <a:xfrm rot="16200000" flipV="1">
            <a:off x="6267144" y="682931"/>
            <a:ext cx="457200" cy="2475887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5" idx="1"/>
          </p:cNvCxnSpPr>
          <p:nvPr/>
        </p:nvCxnSpPr>
        <p:spPr>
          <a:xfrm rot="10800000" flipV="1">
            <a:off x="5715000" y="2472641"/>
            <a:ext cx="1524000" cy="5783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5" idx="2"/>
          </p:cNvCxnSpPr>
          <p:nvPr/>
        </p:nvCxnSpPr>
        <p:spPr>
          <a:xfrm rot="5400000">
            <a:off x="6285509" y="2225298"/>
            <a:ext cx="877671" cy="2018687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5" idx="2"/>
          </p:cNvCxnSpPr>
          <p:nvPr/>
        </p:nvCxnSpPr>
        <p:spPr>
          <a:xfrm rot="5400000">
            <a:off x="5485410" y="2568197"/>
            <a:ext cx="2020669" cy="2475887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/>
          <p:nvPr/>
        </p:nvCxnSpPr>
        <p:spPr>
          <a:xfrm rot="5400000">
            <a:off x="5485409" y="3863597"/>
            <a:ext cx="2020669" cy="2475887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0" y="1219200"/>
            <a:ext cx="21298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per-vertex attributes</a:t>
            </a:r>
            <a:endParaRPr lang="en-US" dirty="0"/>
          </a:p>
        </p:txBody>
      </p:sp>
      <p:cxnSp>
        <p:nvCxnSpPr>
          <p:cNvPr id="33" name="Elbow Connector 32"/>
          <p:cNvCxnSpPr>
            <a:stCxn id="32" idx="1"/>
          </p:cNvCxnSpPr>
          <p:nvPr/>
        </p:nvCxnSpPr>
        <p:spPr>
          <a:xfrm rot="10800000" flipV="1">
            <a:off x="5257800" y="1403866"/>
            <a:ext cx="838200" cy="12013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133600" y="1524000"/>
            <a:ext cx="15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33600" y="1524000"/>
            <a:ext cx="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133600" y="2438400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676400" y="2590800"/>
            <a:ext cx="15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676400" y="2590800"/>
            <a:ext cx="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76400" y="3581400"/>
            <a:ext cx="1524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676400" y="3733800"/>
            <a:ext cx="15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676400" y="3733800"/>
            <a:ext cx="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676400" y="4648200"/>
            <a:ext cx="1981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676400" y="4800600"/>
            <a:ext cx="198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676400" y="4800600"/>
            <a:ext cx="0" cy="129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676400" y="6096000"/>
            <a:ext cx="1981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2000" y="1752600"/>
            <a:ext cx="1731564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out / in variables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762000" y="2895600"/>
            <a:ext cx="1731564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out / in variables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62000" y="3962400"/>
            <a:ext cx="1731564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out / in variables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62000" y="5257800"/>
            <a:ext cx="1731564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out / in variables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Curve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shader</a:t>
            </a:r>
            <a:r>
              <a:rPr lang="en-US" dirty="0" smtClean="0"/>
              <a:t> takes as input</a:t>
            </a:r>
          </a:p>
          <a:p>
            <a:pPr lvl="1"/>
            <a:r>
              <a:rPr lang="en-US" dirty="0" smtClean="0"/>
              <a:t>4 vertices as a line adjacency primitive</a:t>
            </a:r>
          </a:p>
          <a:p>
            <a:pPr lvl="1"/>
            <a:r>
              <a:rPr lang="en-US" dirty="0" smtClean="0"/>
              <a:t>a uniform variable that defines the number of line segments used to represent the Bezier curve</a:t>
            </a:r>
          </a:p>
          <a:p>
            <a:r>
              <a:rPr lang="en-US" dirty="0" smtClean="0"/>
              <a:t>it outputs the curve as a line </a:t>
            </a:r>
            <a:r>
              <a:rPr lang="en-US" dirty="0" smtClean="0"/>
              <a:t>strip with n line segments</a:t>
            </a:r>
          </a:p>
          <a:p>
            <a:pPr lvl="1"/>
            <a:r>
              <a:rPr lang="en-US" dirty="0" smtClean="0"/>
              <a:t>parametric form makes this very easy to do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Curve </a:t>
            </a:r>
            <a:r>
              <a:rPr lang="en-US" dirty="0" err="1" smtClean="0"/>
              <a:t>Shader</a:t>
            </a:r>
            <a:endParaRPr lang="en-US" dirty="0"/>
          </a:p>
        </p:txBody>
      </p:sp>
      <p:pic>
        <p:nvPicPr>
          <p:cNvPr id="5" name="Content Placeholder 4" descr="bezie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7716" y="1219200"/>
            <a:ext cx="7948567" cy="4937125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1295400" y="3733800"/>
            <a:ext cx="1066800" cy="1752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362200" y="3048000"/>
            <a:ext cx="20574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19600" y="3048000"/>
            <a:ext cx="20574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77000" y="3657600"/>
            <a:ext cx="762000" cy="1828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95400" y="4495800"/>
            <a:ext cx="381000" cy="990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676400" y="3733800"/>
            <a:ext cx="685800" cy="76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362200" y="3276600"/>
            <a:ext cx="838200" cy="457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200400" y="3048000"/>
            <a:ext cx="1219200" cy="228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419600" y="3048000"/>
            <a:ext cx="114300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562600" y="3200400"/>
            <a:ext cx="914400" cy="457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477000" y="3657600"/>
            <a:ext cx="609600" cy="76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086600" y="4419600"/>
            <a:ext cx="152400" cy="1066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200400" y="350520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 =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281940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n = 8</a:t>
            </a:r>
            <a:endParaRPr lang="en-US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Curve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727CA3"/>
              </a:buClr>
              <a:buNone/>
            </a:pPr>
            <a:endParaRPr lang="en-US" sz="1400" b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#version 330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#extension GL_EXT_geometry_shader4: enable</a:t>
            </a:r>
          </a:p>
          <a:p>
            <a:pPr lvl="0">
              <a:buClr>
                <a:srgbClr val="727CA3"/>
              </a:buClr>
              <a:buNone/>
            </a:pPr>
            <a:endParaRPr lang="en-US" sz="1400" b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uniform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uNum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0">
              <a:buClr>
                <a:srgbClr val="727CA3"/>
              </a:buClr>
              <a:buNone/>
            </a:pPr>
            <a:endParaRPr lang="en-US" sz="1400" b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layout 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lines_adjacency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in;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layout 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line_strip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max_vertices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1024) 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out;</a:t>
            </a:r>
          </a:p>
          <a:p>
            <a:pPr lvl="0">
              <a:buClr>
                <a:srgbClr val="727CA3"/>
              </a:buClr>
              <a:buNone/>
            </a:pPr>
            <a:endParaRPr lang="en-US" sz="1400" b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Curve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main( )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1. / float(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uNum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 = 0.;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&lt;=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uNum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{</a:t>
            </a:r>
            <a:endParaRPr lang="en-US" sz="1400" b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omt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1. - t;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omt2 =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omt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omt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omt3 =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omt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 omt2;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t2 = t * t;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t3 = t * t2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sz="1400" b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vec4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xyzw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= omt3 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[0].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xyzw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+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 3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. * t * omt2 *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[1].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xyzw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+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 3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. * t2 *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omt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[2].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xyzw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+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 t3 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[3].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xyzw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sz="1400" b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xyzw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EmitVertex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 );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t 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+=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}</a:t>
            </a:r>
            <a:endParaRPr lang="en-US" sz="1400" b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Clr>
                <a:srgbClr val="727CA3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Wireframe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standard method of rendering an object as a solid wireframe is described in Chapter 6 of the “OpenGL Programming Guide” (red book)</a:t>
            </a:r>
          </a:p>
          <a:p>
            <a:pPr lvl="1"/>
            <a:r>
              <a:rPr lang="en-US" dirty="0" smtClean="0"/>
              <a:t>render the object twice, first as a solid using a small polygon offset then as an unlit wireframe</a:t>
            </a:r>
          </a:p>
          <a:p>
            <a:pPr lvl="1"/>
            <a:r>
              <a:rPr lang="en-US" dirty="0" smtClean="0"/>
              <a:t>polygon offset needed to avoid</a:t>
            </a:r>
            <a:br>
              <a:rPr lang="en-US" dirty="0" smtClean="0"/>
            </a:br>
            <a:r>
              <a:rPr lang="en-US" dirty="0" smtClean="0"/>
              <a:t>“z fighting”</a:t>
            </a:r>
            <a:endParaRPr lang="en-US" dirty="0"/>
          </a:p>
        </p:txBody>
      </p:sp>
      <p:pic>
        <p:nvPicPr>
          <p:cNvPr id="350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1242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6400800"/>
            <a:ext cx="483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“Solid Wireframe”, NVIDIA Whitepaper, Feb 2007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Wireframe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one-pass algorithm is possible using the geometry </a:t>
            </a:r>
            <a:r>
              <a:rPr lang="en-US" dirty="0" err="1" smtClean="0"/>
              <a:t>shader</a:t>
            </a:r>
            <a:endParaRPr lang="en-US" dirty="0" smtClean="0"/>
          </a:p>
          <a:p>
            <a:r>
              <a:rPr lang="en-US" dirty="0" smtClean="0"/>
              <a:t>this geometry </a:t>
            </a:r>
            <a:r>
              <a:rPr lang="en-US" dirty="0" err="1" smtClean="0"/>
              <a:t>shader</a:t>
            </a:r>
            <a:r>
              <a:rPr lang="en-US" dirty="0" smtClean="0"/>
              <a:t> works in screen coordinates</a:t>
            </a:r>
          </a:p>
          <a:p>
            <a:pPr lvl="1"/>
            <a:r>
              <a:rPr lang="en-US" dirty="0" smtClean="0"/>
              <a:t>computes the distance between a vertex and its opposite edge on a triangle</a:t>
            </a:r>
          </a:p>
          <a:p>
            <a:pPr lvl="1"/>
            <a:r>
              <a:rPr lang="en-US" dirty="0" smtClean="0"/>
              <a:t>outputs the three distances as a vector called the edge-distance vector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rasterizer</a:t>
            </a:r>
            <a:r>
              <a:rPr lang="en-US" dirty="0" smtClean="0"/>
              <a:t> interpolates the edge-distance vectors to generate the correct distances (in pixels) between a fragment and each edge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Wireframe</a:t>
            </a:r>
            <a:endParaRPr lang="en-US" dirty="0"/>
          </a:p>
        </p:txBody>
      </p:sp>
      <p:pic>
        <p:nvPicPr>
          <p:cNvPr id="3512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27674"/>
            <a:ext cx="8229600" cy="472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Wireframe</a:t>
            </a:r>
            <a:endParaRPr lang="en-US" dirty="0"/>
          </a:p>
        </p:txBody>
      </p:sp>
      <p:pic>
        <p:nvPicPr>
          <p:cNvPr id="3522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1868487"/>
            <a:ext cx="76771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2813" y="5638800"/>
            <a:ext cx="381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edge-distance vector for A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(ha, 0, 0)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Wireframe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fragment </a:t>
            </a:r>
            <a:r>
              <a:rPr lang="en-US" dirty="0" err="1" smtClean="0"/>
              <a:t>shader</a:t>
            </a:r>
            <a:r>
              <a:rPr lang="en-US" dirty="0" smtClean="0"/>
              <a:t> takes as input an edge-distance vector</a:t>
            </a:r>
          </a:p>
          <a:p>
            <a:pPr lvl="1"/>
            <a:r>
              <a:rPr lang="en-US" dirty="0" smtClean="0"/>
              <a:t>finds the minimum of the edge distances</a:t>
            </a:r>
          </a:p>
          <a:p>
            <a:pPr lvl="2"/>
            <a:r>
              <a:rPr lang="en-US" dirty="0" smtClean="0"/>
              <a:t>if the distance is less than the line width the </a:t>
            </a:r>
            <a:r>
              <a:rPr lang="en-US" dirty="0" err="1" smtClean="0"/>
              <a:t>shader</a:t>
            </a:r>
            <a:r>
              <a:rPr lang="en-US" dirty="0" smtClean="0"/>
              <a:t> mixes the fragment color with the line color</a:t>
            </a:r>
          </a:p>
          <a:p>
            <a:pPr lvl="2"/>
            <a:r>
              <a:rPr lang="en-US" dirty="0" smtClean="0"/>
              <a:t>done with a </a:t>
            </a:r>
            <a:r>
              <a:rPr lang="en-US" dirty="0" err="1" smtClean="0"/>
              <a:t>smoothstep</a:t>
            </a:r>
            <a:r>
              <a:rPr lang="en-US" dirty="0" smtClean="0"/>
              <a:t> to reduce aliasing</a:t>
            </a:r>
          </a:p>
          <a:p>
            <a:r>
              <a:rPr lang="en-US" dirty="0" smtClean="0"/>
              <a:t>fragment </a:t>
            </a:r>
            <a:r>
              <a:rPr lang="en-US" dirty="0" err="1" smtClean="0"/>
              <a:t>shader</a:t>
            </a:r>
            <a:r>
              <a:rPr lang="en-US" dirty="0" smtClean="0"/>
              <a:t> also computes lighting (but this could also be done in the vertex </a:t>
            </a:r>
            <a:r>
              <a:rPr lang="en-US" dirty="0" err="1" smtClean="0"/>
              <a:t>shader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Wireframe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vertex </a:t>
            </a:r>
            <a:r>
              <a:rPr lang="en-US" dirty="0" err="1" smtClean="0"/>
              <a:t>shader</a:t>
            </a:r>
            <a:r>
              <a:rPr lang="en-US" dirty="0" smtClean="0"/>
              <a:t> just performs the usual transformations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#version 330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out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  // in eye coordinates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out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    // in eye coordinates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mat4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uModelViewProjectionMatrix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mat4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uModelViewMatrix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mat4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uNormalMatrix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void main(void)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uModelViewMatrix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normalize(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uNormalMatrix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uModelViewProjectionMatrix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executes once </a:t>
            </a:r>
            <a:r>
              <a:rPr lang="en-US" i="1" dirty="0" smtClean="0"/>
              <a:t>per primitive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cannot take as input more than one primitive type</a:t>
            </a:r>
          </a:p>
          <a:p>
            <a:r>
              <a:rPr lang="en-US" dirty="0" smtClean="0"/>
              <a:t>has access to all vertices of the primitive</a:t>
            </a:r>
          </a:p>
          <a:p>
            <a:pPr lvl="1"/>
            <a:r>
              <a:rPr lang="en-US" dirty="0" smtClean="0"/>
              <a:t>has access to values output by the previous stage (</a:t>
            </a:r>
            <a:r>
              <a:rPr lang="en-US" dirty="0" err="1" smtClean="0"/>
              <a:t>tesselation</a:t>
            </a:r>
            <a:r>
              <a:rPr lang="en-US" dirty="0" smtClean="0"/>
              <a:t> evaluation </a:t>
            </a:r>
            <a:r>
              <a:rPr lang="en-US" dirty="0" err="1" smtClean="0"/>
              <a:t>shader</a:t>
            </a:r>
            <a:r>
              <a:rPr lang="en-US" dirty="0" smtClean="0"/>
              <a:t>, or vertex </a:t>
            </a:r>
            <a:r>
              <a:rPr lang="en-US" dirty="0" err="1" smtClean="0"/>
              <a:t>shader</a:t>
            </a:r>
            <a:r>
              <a:rPr lang="en-US" dirty="0" smtClean="0"/>
              <a:t> if no </a:t>
            </a:r>
            <a:r>
              <a:rPr lang="en-US" dirty="0" err="1" smtClean="0"/>
              <a:t>tesselation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r>
              <a:rPr lang="en-US" dirty="0" smtClean="0"/>
              <a:t> used) for each vertex of the primitive</a:t>
            </a:r>
          </a:p>
          <a:p>
            <a:pPr lvl="1"/>
            <a:r>
              <a:rPr lang="en-US" dirty="0" smtClean="0"/>
              <a:t>input variables are typically arrays</a:t>
            </a:r>
          </a:p>
          <a:p>
            <a:r>
              <a:rPr lang="en-US" dirty="0" smtClean="0"/>
              <a:t>can output zero, one, or more primitives</a:t>
            </a:r>
          </a:p>
          <a:p>
            <a:pPr lvl="1"/>
            <a:r>
              <a:rPr lang="en-US" dirty="0" smtClean="0"/>
              <a:t>not necessarily the same kind of primitive as was input</a:t>
            </a:r>
          </a:p>
          <a:p>
            <a:pPr lvl="1"/>
            <a:r>
              <a:rPr lang="en-US" dirty="0" smtClean="0"/>
              <a:t>cannot output more than one primitive type</a:t>
            </a:r>
          </a:p>
          <a:p>
            <a:pPr lvl="1"/>
            <a:r>
              <a:rPr lang="en-US" dirty="0" smtClean="0"/>
              <a:t>not designed for large amplification of geometry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Wireframe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geometry </a:t>
            </a:r>
            <a:r>
              <a:rPr lang="en-US" dirty="0" err="1" smtClean="0"/>
              <a:t>shader</a:t>
            </a:r>
            <a:r>
              <a:rPr lang="en-US" dirty="0" smtClean="0"/>
              <a:t> computes edge-distance vector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#version 330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#extension GL_EXT_geometry_shader4: enable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layout( triangles ) in;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layout(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triangle_strip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max_vertices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3 ) out;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out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    // in eye coordinates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out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  // in eye coordinates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noperspective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out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gEdgeDistance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[];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// viewport dimensions; should be uniforms supplied by application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viewWidth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512;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viewHeight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512;</a:t>
            </a:r>
          </a:p>
          <a:p>
            <a:pPr>
              <a:buNone/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3962400"/>
            <a:ext cx="403443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noperspective</a:t>
            </a:r>
            <a:r>
              <a:rPr lang="en-US" dirty="0" smtClean="0"/>
              <a:t> instructs the </a:t>
            </a:r>
            <a:r>
              <a:rPr lang="en-US" dirty="0" err="1" smtClean="0"/>
              <a:t>rasterizer</a:t>
            </a:r>
            <a:endParaRPr lang="en-US" dirty="0" smtClean="0"/>
          </a:p>
          <a:p>
            <a:r>
              <a:rPr lang="en-US" dirty="0" smtClean="0"/>
              <a:t>to perform bilinear interpolation without</a:t>
            </a:r>
          </a:p>
          <a:p>
            <a:r>
              <a:rPr lang="en-US" dirty="0" smtClean="0"/>
              <a:t>accounting for perspective projection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Wireframe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void main()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// we need the window coordinates of the incoming vertex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viewWidth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/ 2.;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viewHeight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/ 2.;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mat3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viewportMatrix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mat3(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0., 0., 0.,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0.,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1.);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// transform each vertex into viewport space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vec2 p0 = vec2(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viewportMatrix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vec3(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[0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].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xy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/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[0].w, 1.));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vec2 p1 = vec2(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viewportMatrix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*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vec3(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[1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].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xy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/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[1].w, 1.));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vec2 p2 = vec2(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viewportMatrix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*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vec3(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[2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].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xy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/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[2].w, 1.));</a:t>
            </a:r>
          </a:p>
          <a:p>
            <a:pPr>
              <a:buNone/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Wireframe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find the altitudes (ha,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hb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hc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a = length(p1 - p2);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b = length(p2 - p0);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c = length(p1 - p0);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alpha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acos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 (b*b + c*c - a*a) / (2.0*b*c)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beta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acos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 (a*a + c*c - b*b) / (2.0*a*c)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ha = abs( c * sin( beta )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hb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abs( c * sin( alpha )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hc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abs( b * sin( alpha ) );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Wireframe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send the triangle along with the edge distances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gEdgeDistance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vec3( ha, 0, 0 );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[0];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[0];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[0];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EmitVertex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gEdgeDistance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vec3( 0,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hb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0 );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[1];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[1];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[1];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EmitVertex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Wireframe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gEdgeDistance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vec3( 0, 0,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hc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[2];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[2];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[2];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EmitVertex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EndPrimitive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Wireframe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fragment </a:t>
            </a:r>
            <a:r>
              <a:rPr lang="en-US" dirty="0" err="1" smtClean="0"/>
              <a:t>shader</a:t>
            </a:r>
            <a:r>
              <a:rPr lang="en-US" dirty="0" smtClean="0"/>
              <a:t> uses the interpolated depth vector to determine if the fragment should be shaded as a line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#version 330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noperspective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in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gEdgeDistance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out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// constants; would normally be uniforms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const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lineWidth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1;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const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lineColor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vec3(0., 0., 1.);</a:t>
            </a:r>
          </a:p>
          <a:p>
            <a:pPr>
              <a:buNone/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Wireframe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sv-SE" sz="1400" b="1" dirty="0" smtClean="0">
                <a:latin typeface="Courier New" pitchFamily="49" charset="0"/>
                <a:cs typeface="Courier New" pitchFamily="49" charset="0"/>
              </a:rPr>
              <a:t>vec3 ADSLightModel(in vec3 myNormal, in vec3 myPosition</a:t>
            </a:r>
            <a:r>
              <a:rPr lang="sv-SE" sz="1400" b="1" dirty="0" smtClean="0">
                <a:latin typeface="Courier New" pitchFamily="49" charset="0"/>
                <a:cs typeface="Courier New" pitchFamily="49" charset="0"/>
              </a:rPr>
              <a:t>) { // not shown }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void main(void)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vec3 color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ADSLightModel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(normalize(gNormal.xyz), gPosition.xyz);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// distance to nearest edge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float d = min(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gEdgeDistance.x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gEdgeDistance.y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d = min(d,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gEdgeDistance.z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// mix line color and lighting color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float f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smoothstep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lineWidth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- 1,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lineWidth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+ 1, 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fFragColor.rgb = mix(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lineColor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color, f);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fFragColor.a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1.;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Wireframe</a:t>
            </a:r>
            <a:endParaRPr lang="en-US" dirty="0"/>
          </a:p>
        </p:txBody>
      </p:sp>
      <p:pic>
        <p:nvPicPr>
          <p:cNvPr id="4" name="Content Placeholder 3" descr="wireframe_sphere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371600"/>
            <a:ext cx="4572000" cy="4572000"/>
          </a:xfrm>
        </p:spPr>
      </p:pic>
      <p:pic>
        <p:nvPicPr>
          <p:cNvPr id="5" name="Picture 4" descr="wireframe_teapo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7160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Wireframe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is a potential problem when a triangle is visible and one or two of its vertices are behind the eye</a:t>
            </a:r>
          </a:p>
          <a:p>
            <a:pPr lvl="1"/>
            <a:r>
              <a:rPr lang="en-US" dirty="0" smtClean="0"/>
              <a:t>situation is uncommon but might occur in some applications</a:t>
            </a:r>
          </a:p>
          <a:p>
            <a:pPr lvl="1"/>
            <a:r>
              <a:rPr lang="en-US" dirty="0" smtClean="0"/>
              <a:t>solution is to have the geometry </a:t>
            </a:r>
            <a:r>
              <a:rPr lang="en-US" dirty="0" err="1" smtClean="0"/>
              <a:t>shader</a:t>
            </a:r>
            <a:r>
              <a:rPr lang="en-US" dirty="0" smtClean="0"/>
              <a:t> provide the edge directions to the fragment </a:t>
            </a:r>
            <a:r>
              <a:rPr lang="en-US" dirty="0" err="1" smtClean="0"/>
              <a:t>shader</a:t>
            </a:r>
            <a:r>
              <a:rPr lang="en-US" dirty="0" smtClean="0"/>
              <a:t> and allow the fragment </a:t>
            </a:r>
            <a:r>
              <a:rPr lang="en-US" dirty="0" err="1" smtClean="0"/>
              <a:t>shader</a:t>
            </a:r>
            <a:r>
              <a:rPr lang="en-US" dirty="0" smtClean="0"/>
              <a:t> to compute the edge distances</a:t>
            </a:r>
          </a:p>
          <a:p>
            <a:pPr lvl="2"/>
            <a:r>
              <a:rPr lang="en-US" dirty="0" smtClean="0"/>
              <a:t>see link below for details</a:t>
            </a:r>
          </a:p>
          <a:p>
            <a:pPr lvl="2"/>
            <a:r>
              <a:rPr lang="en-US" dirty="0" smtClean="0">
                <a:hlinkClick r:id="rId2"/>
              </a:rPr>
              <a:t>http://developer.download.nvidia.com/whitepapers/2007/SDK10/SolidWireframe.pdf</a:t>
            </a: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</a:t>
            </a:r>
            <a:r>
              <a:rPr lang="en-US" dirty="0" err="1" smtClean="0"/>
              <a:t>Shader</a:t>
            </a:r>
            <a:endParaRPr lang="en-US" dirty="0"/>
          </a:p>
        </p:txBody>
      </p:sp>
      <p:pic>
        <p:nvPicPr>
          <p:cNvPr id="3184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16087"/>
            <a:ext cx="6096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Adjacency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Adjacency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lines with adjacency</a:t>
            </a:r>
          </a:p>
          <a:p>
            <a:pPr lvl="1"/>
            <a:r>
              <a:rPr lang="en-US" dirty="0" smtClean="0"/>
              <a:t>4N vertices are given (where N is the number of segments to draw)</a:t>
            </a:r>
          </a:p>
          <a:p>
            <a:pPr lvl="1"/>
            <a:r>
              <a:rPr lang="en-US" dirty="0" smtClean="0"/>
              <a:t>for each set of four vertices a line segment is drawn between vertices 1 and 2</a:t>
            </a:r>
            <a:endParaRPr lang="en-US" dirty="0"/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2" cstate="print"/>
          <a:srcRect r="64072" b="70850"/>
          <a:stretch>
            <a:fillRect/>
          </a:stretch>
        </p:blipFill>
        <p:spPr bwMode="auto">
          <a:xfrm>
            <a:off x="2857500" y="3733800"/>
            <a:ext cx="3429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Adjacency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line strip with adjacency</a:t>
            </a:r>
          </a:p>
          <a:p>
            <a:pPr lvl="1"/>
            <a:r>
              <a:rPr lang="en-US" dirty="0" smtClean="0"/>
              <a:t>N+3 vertices are given (where N is the number of segments to draw)</a:t>
            </a:r>
          </a:p>
          <a:p>
            <a:pPr lvl="1"/>
            <a:r>
              <a:rPr lang="en-US" dirty="0" smtClean="0"/>
              <a:t>a line segment is drawn between vertices 1 and 2, 2 and 3, and so on, to N+1 and N+2</a:t>
            </a:r>
            <a:endParaRPr lang="en-US" dirty="0"/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2" cstate="print"/>
          <a:srcRect l="41517" b="71053"/>
          <a:stretch>
            <a:fillRect/>
          </a:stretch>
        </p:blipFill>
        <p:spPr bwMode="auto">
          <a:xfrm>
            <a:off x="1781175" y="3733800"/>
            <a:ext cx="55816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Adjacency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triangle with adjacency</a:t>
            </a:r>
          </a:p>
          <a:p>
            <a:pPr lvl="1"/>
            <a:r>
              <a:rPr lang="en-US" dirty="0" smtClean="0"/>
              <a:t>6N vertices are given (where N is the number of triangles to draw)</a:t>
            </a:r>
          </a:p>
          <a:p>
            <a:pPr lvl="1"/>
            <a:r>
              <a:rPr lang="en-US" dirty="0" smtClean="0"/>
              <a:t>for each triangle, vertices 0, 2, and 4 define the triangle</a:t>
            </a:r>
            <a:endParaRPr lang="en-US" dirty="0"/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2" cstate="print"/>
          <a:srcRect t="35425" r="64072"/>
          <a:stretch>
            <a:fillRect/>
          </a:stretch>
        </p:blipFill>
        <p:spPr bwMode="auto">
          <a:xfrm>
            <a:off x="2857500" y="3048000"/>
            <a:ext cx="3429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Adjacency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triangle strip with adjacency</a:t>
            </a:r>
          </a:p>
          <a:p>
            <a:pPr lvl="1"/>
            <a:r>
              <a:rPr lang="en-US" dirty="0" smtClean="0"/>
              <a:t>4+2N vertices are given (where N is the number of triangles to draw)</a:t>
            </a:r>
          </a:p>
          <a:p>
            <a:pPr lvl="1"/>
            <a:r>
              <a:rPr lang="en-US" dirty="0" smtClean="0"/>
              <a:t>even numbered vertices define the triangle</a:t>
            </a:r>
            <a:endParaRPr lang="en-US" dirty="0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2" cstate="print"/>
          <a:srcRect l="41517" t="35425"/>
          <a:stretch>
            <a:fillRect/>
          </a:stretch>
        </p:blipFill>
        <p:spPr bwMode="auto">
          <a:xfrm>
            <a:off x="1781175" y="3048000"/>
            <a:ext cx="55816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4051</TotalTime>
  <Words>1870</Words>
  <Application>Microsoft Office PowerPoint</Application>
  <PresentationFormat>On-screen Show (4:3)</PresentationFormat>
  <Paragraphs>324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Origin</vt:lpstr>
      <vt:lpstr>Microsoft Equation 3.0</vt:lpstr>
      <vt:lpstr>Geometry Shaders</vt:lpstr>
      <vt:lpstr>Graphics Pipeline</vt:lpstr>
      <vt:lpstr>Geometry Shader</vt:lpstr>
      <vt:lpstr>Geometry Shader</vt:lpstr>
      <vt:lpstr>New Adjacency Primitives</vt:lpstr>
      <vt:lpstr>New Adjacency Primitives</vt:lpstr>
      <vt:lpstr>New Adjacency Primitives</vt:lpstr>
      <vt:lpstr>New Adjacency Primitives</vt:lpstr>
      <vt:lpstr>New Adjacency Primitives</vt:lpstr>
      <vt:lpstr>layout Qualifier</vt:lpstr>
      <vt:lpstr>layout Qualifier</vt:lpstr>
      <vt:lpstr>layout Qualifier</vt:lpstr>
      <vt:lpstr>Number of Vertices</vt:lpstr>
      <vt:lpstr>Built-in Functions</vt:lpstr>
      <vt:lpstr>Pass-through Shader</vt:lpstr>
      <vt:lpstr>Pass-through Shader</vt:lpstr>
      <vt:lpstr>Pass-through Shader</vt:lpstr>
      <vt:lpstr>Bezier Curve Shader</vt:lpstr>
      <vt:lpstr>Bezier Curve Shader</vt:lpstr>
      <vt:lpstr>Bezier Curve Shader</vt:lpstr>
      <vt:lpstr>Bezier Curve Shader</vt:lpstr>
      <vt:lpstr>Bezier Curve Shader</vt:lpstr>
      <vt:lpstr>Bezier Curve Shader</vt:lpstr>
      <vt:lpstr>Solid Wireframe</vt:lpstr>
      <vt:lpstr>Solid Wireframe</vt:lpstr>
      <vt:lpstr>Solid Wireframe</vt:lpstr>
      <vt:lpstr>Solid Wireframe</vt:lpstr>
      <vt:lpstr>Solid Wireframe</vt:lpstr>
      <vt:lpstr>Solid Wireframe</vt:lpstr>
      <vt:lpstr>Solid Wireframe</vt:lpstr>
      <vt:lpstr>Solid Wireframe</vt:lpstr>
      <vt:lpstr>Solid Wireframe</vt:lpstr>
      <vt:lpstr>Solid Wireframe</vt:lpstr>
      <vt:lpstr>Solid Wireframe</vt:lpstr>
      <vt:lpstr>Solid Wireframe</vt:lpstr>
      <vt:lpstr>Solid Wireframe</vt:lpstr>
      <vt:lpstr>Solid Wireframe</vt:lpstr>
      <vt:lpstr>Solid Wireframe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burton</dc:creator>
  <cp:lastModifiedBy>burton</cp:lastModifiedBy>
  <cp:revision>28</cp:revision>
  <dcterms:created xsi:type="dcterms:W3CDTF">2006-08-16T00:00:00Z</dcterms:created>
  <dcterms:modified xsi:type="dcterms:W3CDTF">2012-02-26T02:04:25Z</dcterms:modified>
</cp:coreProperties>
</file>