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469" r:id="rId2"/>
    <p:sldId id="497" r:id="rId3"/>
    <p:sldId id="498" r:id="rId4"/>
    <p:sldId id="499" r:id="rId5"/>
    <p:sldId id="500" r:id="rId6"/>
    <p:sldId id="504" r:id="rId7"/>
    <p:sldId id="501" r:id="rId8"/>
    <p:sldId id="502" r:id="rId9"/>
    <p:sldId id="505" r:id="rId10"/>
    <p:sldId id="506" r:id="rId11"/>
    <p:sldId id="507" r:id="rId12"/>
    <p:sldId id="508" r:id="rId13"/>
    <p:sldId id="509" r:id="rId14"/>
    <p:sldId id="510" r:id="rId15"/>
    <p:sldId id="511" r:id="rId16"/>
    <p:sldId id="512" r:id="rId17"/>
    <p:sldId id="513" r:id="rId18"/>
    <p:sldId id="514" r:id="rId19"/>
    <p:sldId id="520" r:id="rId20"/>
    <p:sldId id="515" r:id="rId21"/>
    <p:sldId id="516" r:id="rId22"/>
    <p:sldId id="517" r:id="rId23"/>
    <p:sldId id="518" r:id="rId24"/>
    <p:sldId id="519" r:id="rId25"/>
    <p:sldId id="521" r:id="rId26"/>
    <p:sldId id="528" r:id="rId27"/>
    <p:sldId id="522" r:id="rId28"/>
    <p:sldId id="523" r:id="rId29"/>
    <p:sldId id="524" r:id="rId30"/>
    <p:sldId id="525" r:id="rId31"/>
    <p:sldId id="526" r:id="rId32"/>
    <p:sldId id="52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E7AD09"/>
    <a:srgbClr val="D49F08"/>
    <a:srgbClr val="E9AE0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540" y="-78"/>
      </p:cViewPr>
      <p:guideLst>
        <p:guide orient="horz" pos="220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A3757-28D4-45A9-A3C1-3A1F3BEC0DC8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A5966-0FF3-4CA0-BF54-AA596EBC4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Shadow_mappin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inf.ufrgs.br/~oliveira/pubs_files/Oliveira_Brauwers_I3D_2007_w_copyright_notice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Global </a:t>
            </a:r>
            <a:r>
              <a:rPr lang="en-US" dirty="0" smtClean="0"/>
              <a:t>Illumination (cont)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Mapping</a:t>
            </a:r>
            <a:endParaRPr lang="en-US" dirty="0"/>
          </a:p>
        </p:txBody>
      </p:sp>
      <p:pic>
        <p:nvPicPr>
          <p:cNvPr id="2867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47330"/>
            <a:ext cx="8229600" cy="408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Wikipedia page for shadow mapping is quite good</a:t>
            </a:r>
          </a:p>
          <a:p>
            <a:pPr lvl="1"/>
            <a:r>
              <a:rPr lang="en-US" dirty="0" smtClean="0">
                <a:hlinkClick r:id="rId2"/>
              </a:rPr>
              <a:t>http://en.wikipedia.org/wiki/Shadow_mapping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Refraction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Refraction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have already talked briefly about refraction</a:t>
            </a:r>
          </a:p>
          <a:p>
            <a:pPr lvl="1"/>
            <a:r>
              <a:rPr lang="en-US" dirty="0" smtClean="0"/>
              <a:t>Day 07: Fresnel equations</a:t>
            </a:r>
          </a:p>
          <a:p>
            <a:pPr lvl="1"/>
            <a:r>
              <a:rPr lang="en-US" dirty="0" smtClean="0"/>
              <a:t>Day 10: Cube mapping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Fresnel Reflectance and Refraction</a:t>
            </a:r>
            <a:endParaRPr lang="en-US" dirty="0"/>
          </a:p>
        </p:txBody>
      </p:sp>
      <p:pic>
        <p:nvPicPr>
          <p:cNvPr id="4" name="Content Placeholder 3" descr="RTR3.07.18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r="50951"/>
          <a:stretch>
            <a:fillRect/>
          </a:stretch>
        </p:blipFill>
        <p:spPr>
          <a:xfrm>
            <a:off x="2593455" y="1854200"/>
            <a:ext cx="3929063" cy="3667125"/>
          </a:xfrm>
        </p:spPr>
      </p:pic>
      <p:sp>
        <p:nvSpPr>
          <p:cNvPr id="5" name="TextBox 4"/>
          <p:cNvSpPr txBox="1"/>
          <p:nvPr/>
        </p:nvSpPr>
        <p:spPr>
          <a:xfrm>
            <a:off x="5379518" y="1981200"/>
            <a:ext cx="1478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direction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83918" y="1600200"/>
            <a:ext cx="1565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ideal reflection</a:t>
            </a:r>
          </a:p>
          <a:p>
            <a:r>
              <a:rPr lang="en-US" dirty="0" smtClean="0"/>
              <a:t>direction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83918" y="5525869"/>
            <a:ext cx="159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ideal refraction</a:t>
            </a:r>
          </a:p>
          <a:p>
            <a:r>
              <a:rPr lang="en-US" dirty="0" smtClean="0"/>
              <a:t>direction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6400800"/>
            <a:ext cx="372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Real-Time Rendering,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Fresnel Reflectance and Refraction</a:t>
            </a:r>
            <a:endParaRPr lang="en-US" dirty="0"/>
          </a:p>
        </p:txBody>
      </p:sp>
      <p:pic>
        <p:nvPicPr>
          <p:cNvPr id="4" name="Content Placeholder 3" descr="RTR3.07.18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r="50951"/>
          <a:stretch>
            <a:fillRect/>
          </a:stretch>
        </p:blipFill>
        <p:spPr>
          <a:xfrm>
            <a:off x="2590800" y="1854200"/>
            <a:ext cx="3929063" cy="3667125"/>
          </a:xfrm>
        </p:spPr>
      </p:pic>
      <p:sp>
        <p:nvSpPr>
          <p:cNvPr id="5" name="TextBox 4"/>
          <p:cNvSpPr txBox="1"/>
          <p:nvPr/>
        </p:nvSpPr>
        <p:spPr>
          <a:xfrm>
            <a:off x="5072063" y="3239869"/>
            <a:ext cx="1100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indices of</a:t>
            </a:r>
          </a:p>
          <a:p>
            <a:r>
              <a:rPr lang="en-US" dirty="0" smtClean="0"/>
              <a:t>refraction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726668"/>
            <a:ext cx="722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index of refraction = (speed of light in vacuum) / (speed of light in material)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6400800"/>
            <a:ext cx="372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Real-Time Rendering,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Fresnel Reflectance and Refraction</a:t>
            </a:r>
            <a:endParaRPr lang="en-US" dirty="0"/>
          </a:p>
        </p:txBody>
      </p:sp>
      <p:pic>
        <p:nvPicPr>
          <p:cNvPr id="4" name="Content Placeholder 3" descr="RTR3.07.18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r="50951"/>
          <a:stretch>
            <a:fillRect/>
          </a:stretch>
        </p:blipFill>
        <p:spPr>
          <a:xfrm>
            <a:off x="2590800" y="1854200"/>
            <a:ext cx="3929063" cy="3667125"/>
          </a:xfrm>
        </p:spPr>
      </p:pic>
      <p:sp>
        <p:nvSpPr>
          <p:cNvPr id="5" name="TextBox 4"/>
          <p:cNvSpPr txBox="1"/>
          <p:nvPr/>
        </p:nvSpPr>
        <p:spPr>
          <a:xfrm>
            <a:off x="1524000" y="5726668"/>
            <a:ext cx="560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Fresnel reflectance (a function of the angle of incidence </a:t>
            </a:r>
            <a:r>
              <a:rPr lang="el-GR" i="1" dirty="0" smtClean="0">
                <a:latin typeface="Times New Roman"/>
                <a:cs typeface="Times New Roman"/>
              </a:rPr>
              <a:t>θ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533400" y="5643563"/>
          <a:ext cx="863600" cy="528637"/>
        </p:xfrm>
        <a:graphic>
          <a:graphicData uri="http://schemas.openxmlformats.org/presentationml/2006/ole">
            <p:oleObj spid="_x0000_s287746" name="Equation" r:id="rId4" imgW="431640" imgH="2286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6400800"/>
            <a:ext cx="372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Real-Time Rendering,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Fresnel Reflectance and Refraction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recall that the Fresnel reflectance is somewhat complicated to compute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Schlick</a:t>
            </a:r>
            <a:r>
              <a:rPr lang="en-US" dirty="0" smtClean="0"/>
              <a:t> approximation is easier to compute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depends only on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(0</a:t>
            </a:r>
            <a:r>
              <a:rPr lang="en-US" dirty="0" smtClean="0">
                <a:latin typeface="Times New Roman"/>
                <a:cs typeface="Times New Roman"/>
              </a:rPr>
              <a:t>°)</a:t>
            </a:r>
          </a:p>
          <a:p>
            <a:pPr lvl="1"/>
            <a:endParaRPr lang="en-US" dirty="0" smtClean="0">
              <a:latin typeface="Times New Roman"/>
              <a:cs typeface="Times New Roman"/>
            </a:endParaRPr>
          </a:p>
          <a:p>
            <a:pPr lvl="1"/>
            <a:endParaRPr lang="en-US" dirty="0" smtClean="0">
              <a:latin typeface="Times New Roman"/>
              <a:cs typeface="Times New Roman"/>
            </a:endParaRPr>
          </a:p>
          <a:p>
            <a:pPr lvl="1"/>
            <a:endParaRPr lang="en-US" dirty="0" smtClean="0">
              <a:latin typeface="Times New Roman"/>
              <a:cs typeface="Times New Roman"/>
            </a:endParaRPr>
          </a:p>
          <a:p>
            <a:pPr lvl="1"/>
            <a:r>
              <a:rPr lang="en-US" dirty="0" smtClean="0">
                <a:cs typeface="Times New Roman"/>
              </a:rPr>
              <a:t>where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cs typeface="Times New Roman"/>
              </a:rPr>
              <a:t> is the index of refraction of the object material </a:t>
            </a:r>
            <a:endParaRPr lang="en-US" dirty="0"/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2159000" y="2917825"/>
          <a:ext cx="4826000" cy="587375"/>
        </p:xfrm>
        <a:graphic>
          <a:graphicData uri="http://schemas.openxmlformats.org/presentationml/2006/ole">
            <p:oleObj spid="_x0000_s288770" name="Equation" r:id="rId3" imgW="2412720" imgH="253800" progId="Equation.3">
              <p:embed/>
            </p:oleObj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3505200" y="4322763"/>
          <a:ext cx="2133600" cy="1087437"/>
        </p:xfrm>
        <a:graphic>
          <a:graphicData uri="http://schemas.openxmlformats.org/presentationml/2006/ole">
            <p:oleObj spid="_x0000_s288771" name="Equation" r:id="rId4" imgW="1066680" imgH="469800" progId="Equation.3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refraction direction can be computed using the </a:t>
            </a:r>
            <a:r>
              <a:rPr lang="en-US" dirty="0" err="1" smtClean="0"/>
              <a:t>glsl</a:t>
            </a:r>
            <a:r>
              <a:rPr lang="en-US" dirty="0" smtClean="0"/>
              <a:t> function refract </a:t>
            </a:r>
          </a:p>
          <a:p>
            <a:r>
              <a:rPr lang="en-US" dirty="0" smtClean="0"/>
              <a:t>only the first refraction can be easily calculated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recently, a technique for modeling refraction into and out of a transparent object has been described</a:t>
            </a:r>
          </a:p>
          <a:p>
            <a:pPr lvl="1"/>
            <a:r>
              <a:rPr lang="en-US" dirty="0" smtClean="0">
                <a:hlinkClick r:id="rId2"/>
              </a:rPr>
              <a:t>http://www.inf.ufrgs.br/~oliveira/pubs_files/Oliveira_Brauwers_I3D_2007_w_copyright_notice.pdf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309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429000"/>
            <a:ext cx="2743200" cy="275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429000"/>
            <a:ext cx="2743200" cy="275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429000"/>
            <a:ext cx="2743200" cy="275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5802868"/>
            <a:ext cx="255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single interface refraction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5802868"/>
            <a:ext cx="116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ray tracing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5802868"/>
            <a:ext cx="2406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two interface refraction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shadow mapping suffers from self-shadow aliasing or “surface acne”</a:t>
            </a:r>
          </a:p>
          <a:p>
            <a:pPr lvl="1"/>
            <a:r>
              <a:rPr lang="en-US" dirty="0" smtClean="0"/>
              <a:t>polygon is incorrectly considered to shadow itself</a:t>
            </a:r>
          </a:p>
          <a:p>
            <a:pPr lvl="1"/>
            <a:r>
              <a:rPr lang="en-US" dirty="0" smtClean="0"/>
              <a:t>occurs because of </a:t>
            </a:r>
          </a:p>
          <a:p>
            <a:pPr lvl="2"/>
            <a:r>
              <a:rPr lang="en-US" dirty="0" smtClean="0"/>
              <a:t>limited precision in the z-buffer</a:t>
            </a:r>
          </a:p>
          <a:p>
            <a:pPr lvl="2"/>
            <a:r>
              <a:rPr lang="en-US" dirty="0" smtClean="0"/>
              <a:t>depth values from two different perspective projections are being compared</a:t>
            </a:r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Chromatic Dispersion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the index of refraction for most materials is dependent on the wavelength of the incident light</a:t>
            </a:r>
            <a:endParaRPr lang="en-US" dirty="0"/>
          </a:p>
        </p:txBody>
      </p:sp>
      <p:pic>
        <p:nvPicPr>
          <p:cNvPr id="327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500312" y="1677913"/>
            <a:ext cx="4143375" cy="505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6412468"/>
            <a:ext cx="3007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D-</a:t>
            </a:r>
            <a:r>
              <a:rPr lang="en-US" dirty="0" err="1" smtClean="0"/>
              <a:t>Kuru</a:t>
            </a:r>
            <a:r>
              <a:rPr lang="en-US" dirty="0" smtClean="0"/>
              <a:t>/Wikimedia Commons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Chromatic Dispersion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leads to chromatic aberration in camera lenses</a:t>
            </a:r>
            <a:endParaRPr lang="en-US" dirty="0"/>
          </a:p>
        </p:txBody>
      </p:sp>
      <p:pic>
        <p:nvPicPr>
          <p:cNvPr id="328706" name="Picture 2"/>
          <p:cNvPicPr>
            <a:picLocks noChangeAspect="1" noChangeArrowheads="1"/>
          </p:cNvPicPr>
          <p:nvPr/>
        </p:nvPicPr>
        <p:blipFill>
          <a:blip r:embed="rId2" cstate="print"/>
          <a:srcRect l="28750" t="56943"/>
          <a:stretch>
            <a:fillRect/>
          </a:stretch>
        </p:blipFill>
        <p:spPr bwMode="auto">
          <a:xfrm>
            <a:off x="228600" y="2200275"/>
            <a:ext cx="86868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Chromatic Dispersion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chromatic dispersion can be simulated by using slightly different indices of refraction for the </a:t>
            </a:r>
            <a:r>
              <a:rPr lang="en-US" dirty="0" smtClean="0"/>
              <a:t>R, G, and B color components</a:t>
            </a:r>
            <a:endParaRPr lang="en-CA" dirty="0" smtClean="0"/>
          </a:p>
        </p:txBody>
      </p:sp>
      <p:pic>
        <p:nvPicPr>
          <p:cNvPr id="310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162" y="2667000"/>
            <a:ext cx="730567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Diffraction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Diffraction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computer graphics it is usually assumed that small-scale surface detail is unimportant</a:t>
            </a:r>
          </a:p>
          <a:p>
            <a:pPr lvl="1"/>
            <a:r>
              <a:rPr lang="en-US" dirty="0" smtClean="0"/>
              <a:t>thus the fact that light behaves like a wave can be ignored</a:t>
            </a:r>
          </a:p>
          <a:p>
            <a:r>
              <a:rPr lang="en-US" dirty="0" smtClean="0"/>
              <a:t>some surfaces have regular small-scale detail with spacing on the order of the wavelengths of visible light</a:t>
            </a:r>
          </a:p>
          <a:p>
            <a:pPr lvl="1"/>
            <a:r>
              <a:rPr lang="en-US" dirty="0" smtClean="0"/>
              <a:t>such surfaces can reflect light in such a way that the light splits into its </a:t>
            </a:r>
            <a:r>
              <a:rPr lang="en-US" smtClean="0"/>
              <a:t>separate wavelength components</a:t>
            </a:r>
            <a:endParaRPr lang="en-US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Diffraction</a:t>
            </a:r>
            <a:endParaRPr lang="en-US" dirty="0"/>
          </a:p>
        </p:txBody>
      </p:sp>
      <p:pic>
        <p:nvPicPr>
          <p:cNvPr id="3184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200" y="2175669"/>
            <a:ext cx="8245599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6324600"/>
            <a:ext cx="3414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GPU Gems, Chapter 11, Figure 8.2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Diffraction</a:t>
            </a:r>
            <a:endParaRPr lang="en-US" dirty="0"/>
          </a:p>
        </p:txBody>
      </p:sp>
      <p:pic>
        <p:nvPicPr>
          <p:cNvPr id="3235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0642" y="1918494"/>
            <a:ext cx="6102715" cy="317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adding waves leads to constructive and destructive interference</a:t>
            </a:r>
          </a:p>
          <a:p>
            <a:pPr lvl="1"/>
            <a:r>
              <a:rPr lang="en-US" dirty="0" smtClean="0"/>
              <a:t>depends on wavelength and phase of waves</a:t>
            </a:r>
            <a:endParaRPr lang="en-US" dirty="0"/>
          </a:p>
        </p:txBody>
      </p:sp>
      <p:pic>
        <p:nvPicPr>
          <p:cNvPr id="319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0" y="2971800"/>
            <a:ext cx="495300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6324600"/>
            <a:ext cx="3414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GPU Gems, Chapter 11, Figure 8.3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are interested in the case where waves interfere constructively</a:t>
            </a:r>
          </a:p>
          <a:p>
            <a:r>
              <a:rPr lang="en-US" dirty="0" smtClean="0"/>
              <a:t>waves from adjacent bands will interfere constructively when the difference in distance from the source to the eye is equal to an integer number of wavelengths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Diffraction</a:t>
            </a:r>
            <a:endParaRPr lang="en-US" dirty="0"/>
          </a:p>
        </p:txBody>
      </p:sp>
      <p:pic>
        <p:nvPicPr>
          <p:cNvPr id="3205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6900" y="1524000"/>
            <a:ext cx="5410200" cy="322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6324600"/>
            <a:ext cx="3414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GPU Gems, Chapter 11, Figure 8.4</a:t>
            </a:r>
            <a:endParaRPr lang="en-US" dirty="0"/>
          </a:p>
        </p:txBody>
      </p:sp>
      <p:graphicFrame>
        <p:nvGraphicFramePr>
          <p:cNvPr id="320515" name="Object 3"/>
          <p:cNvGraphicFramePr>
            <a:graphicFrameLocks noChangeAspect="1"/>
          </p:cNvGraphicFramePr>
          <p:nvPr/>
        </p:nvGraphicFramePr>
        <p:xfrm>
          <a:off x="2438400" y="4800600"/>
          <a:ext cx="4267200" cy="1585913"/>
        </p:xfrm>
        <a:graphic>
          <a:graphicData uri="http://schemas.openxmlformats.org/presentationml/2006/ole">
            <p:oleObj spid="_x0000_s320515" name="Equation" r:id="rId4" imgW="2133360" imgH="685800" progId="Equation.3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Mapping</a:t>
            </a:r>
            <a:endParaRPr lang="en-US" dirty="0"/>
          </a:p>
        </p:txBody>
      </p:sp>
      <p:pic>
        <p:nvPicPr>
          <p:cNvPr id="28057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r="51852"/>
          <a:stretch>
            <a:fillRect/>
          </a:stretch>
        </p:blipFill>
        <p:spPr bwMode="auto">
          <a:xfrm>
            <a:off x="1714500" y="1524000"/>
            <a:ext cx="5715000" cy="416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by looping from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 to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 we can compute the n wavelengths that interfere constructively at a point</a:t>
            </a:r>
          </a:p>
          <a:p>
            <a:pPr lvl="1"/>
            <a:r>
              <a:rPr lang="en-US" dirty="0" smtClean="0"/>
              <a:t>converting the wavelengths into RGB values and summing them produces the diffraction color</a:t>
            </a:r>
          </a:p>
          <a:p>
            <a:pPr lvl="2"/>
            <a:r>
              <a:rPr lang="en-US" dirty="0" smtClean="0"/>
              <a:t>see the lambda2rgb function in the handout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Diffraction</a:t>
            </a:r>
            <a:endParaRPr lang="en-US" dirty="0"/>
          </a:p>
        </p:txBody>
      </p:sp>
      <p:pic>
        <p:nvPicPr>
          <p:cNvPr id="3215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706562"/>
            <a:ext cx="3810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6324600"/>
            <a:ext cx="3414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GPU Gems, Chapter 11, Figure 8.6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Diffraction</a:t>
            </a:r>
            <a:endParaRPr lang="en-US" dirty="0"/>
          </a:p>
        </p:txBody>
      </p:sp>
      <p:pic>
        <p:nvPicPr>
          <p:cNvPr id="3225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336" y="2528094"/>
            <a:ext cx="8423328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6324600"/>
            <a:ext cx="3414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GPU Gems, Chapter 11, Figure 8.7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self-shadow aliasing can be reduced by subtracting a small amount from the computed depth distance for a fragment </a:t>
            </a:r>
            <a:endParaRPr lang="en-US" dirty="0"/>
          </a:p>
        </p:txBody>
      </p:sp>
      <p:pic>
        <p:nvPicPr>
          <p:cNvPr id="281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2895600"/>
            <a:ext cx="7886700" cy="22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5943600"/>
            <a:ext cx="5101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Section 9.1.4 of Real-Time Rendering,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unfortunately, biasing the depth values can cause the “Peter Panning” problem</a:t>
            </a:r>
          </a:p>
          <a:p>
            <a:pPr lvl="1"/>
            <a:r>
              <a:rPr lang="en-US" dirty="0" smtClean="0"/>
              <a:t>object that should be sitting on a surface appear to float slightly above the surface</a:t>
            </a:r>
            <a:endParaRPr lang="en-US" dirty="0"/>
          </a:p>
        </p:txBody>
      </p:sp>
      <p:pic>
        <p:nvPicPr>
          <p:cNvPr id="282626" name="Picture 2"/>
          <p:cNvPicPr>
            <a:picLocks noChangeAspect="1" noChangeArrowheads="1"/>
          </p:cNvPicPr>
          <p:nvPr/>
        </p:nvPicPr>
        <p:blipFill>
          <a:blip r:embed="rId2" cstate="print"/>
          <a:srcRect l="51200"/>
          <a:stretch>
            <a:fillRect/>
          </a:stretch>
        </p:blipFill>
        <p:spPr bwMode="auto">
          <a:xfrm>
            <a:off x="2247900" y="2971800"/>
            <a:ext cx="46482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edges of shadow mapped shadows often have severe aliasing because of the finite size of the shadow map</a:t>
            </a:r>
            <a:endParaRPr lang="en-US" dirty="0"/>
          </a:p>
        </p:txBody>
      </p:sp>
      <p:pic>
        <p:nvPicPr>
          <p:cNvPr id="284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1643" y="2590800"/>
            <a:ext cx="5700713" cy="3453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shadow mapping also suffers from perspective aliasing where the shadow looks blocky on points close to the eye but far from the light</a:t>
            </a:r>
            <a:endParaRPr lang="en-US" dirty="0"/>
          </a:p>
        </p:txBody>
      </p:sp>
      <p:pic>
        <p:nvPicPr>
          <p:cNvPr id="283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7160" y="2590800"/>
            <a:ext cx="4329680" cy="363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percentage-closer filtering (PCF) is a common technique for softening the edges of shadow mapped </a:t>
            </a:r>
            <a:r>
              <a:rPr lang="en-US" dirty="0" smtClean="0"/>
              <a:t>shadows</a:t>
            </a:r>
          </a:p>
          <a:p>
            <a:r>
              <a:rPr lang="en-US" dirty="0" smtClean="0"/>
              <a:t>tries to compute the percentage of the surface that is closer to the light (hence, not in shadow)</a:t>
            </a:r>
            <a:endParaRPr lang="en-US" dirty="0" smtClean="0"/>
          </a:p>
          <a:p>
            <a:pPr lvl="1"/>
            <a:r>
              <a:rPr lang="en-US" dirty="0" smtClean="0"/>
              <a:t>instead of comparing the fragment depth value to one </a:t>
            </a:r>
            <a:r>
              <a:rPr lang="en-US" dirty="0" err="1" smtClean="0"/>
              <a:t>texel</a:t>
            </a:r>
            <a:r>
              <a:rPr lang="en-US" dirty="0" smtClean="0"/>
              <a:t> in the shadow map, the four nearest </a:t>
            </a:r>
            <a:r>
              <a:rPr lang="en-US" dirty="0" err="1" smtClean="0"/>
              <a:t>texels</a:t>
            </a:r>
            <a:r>
              <a:rPr lang="en-US" dirty="0" smtClean="0"/>
              <a:t> are used</a:t>
            </a:r>
          </a:p>
          <a:p>
            <a:pPr lvl="1"/>
            <a:r>
              <a:rPr lang="en-US" dirty="0" smtClean="0"/>
              <a:t>the results are bi-linearly interpolated to determine how much light is visible to the fragment</a:t>
            </a:r>
          </a:p>
          <a:p>
            <a:pPr lvl="1"/>
            <a:r>
              <a:rPr lang="en-US" dirty="0" smtClean="0"/>
              <a:t>has hardware support in OpenGL</a:t>
            </a:r>
          </a:p>
          <a:p>
            <a:r>
              <a:rPr lang="en-US" dirty="0" smtClean="0"/>
              <a:t>in general, the number of </a:t>
            </a:r>
            <a:r>
              <a:rPr lang="en-US" dirty="0" err="1" smtClean="0"/>
              <a:t>texels</a:t>
            </a:r>
            <a:r>
              <a:rPr lang="en-US" dirty="0" smtClean="0"/>
              <a:t> sampled should vary with the distance between the </a:t>
            </a:r>
            <a:r>
              <a:rPr lang="en-US" dirty="0" err="1" smtClean="0"/>
              <a:t>occluder</a:t>
            </a:r>
            <a:r>
              <a:rPr lang="en-US" dirty="0" smtClean="0"/>
              <a:t> and the receiver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Mapping</a:t>
            </a:r>
            <a:endParaRPr lang="en-US" dirty="0"/>
          </a:p>
        </p:txBody>
      </p:sp>
      <p:pic>
        <p:nvPicPr>
          <p:cNvPr id="2856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57541"/>
            <a:ext cx="8229600" cy="446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3185</TotalTime>
  <Words>703</Words>
  <Application>Microsoft Office PowerPoint</Application>
  <PresentationFormat>On-screen Show (4:3)</PresentationFormat>
  <Paragraphs>103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Origin</vt:lpstr>
      <vt:lpstr>Equation</vt:lpstr>
      <vt:lpstr>Microsoft Equation 3.0</vt:lpstr>
      <vt:lpstr>Global Illumination (cont)</vt:lpstr>
      <vt:lpstr>Shadow Mapping</vt:lpstr>
      <vt:lpstr>Shadow Mapping</vt:lpstr>
      <vt:lpstr>Shadow Mapping</vt:lpstr>
      <vt:lpstr>Shadow Mapping</vt:lpstr>
      <vt:lpstr>Shadow Mapping</vt:lpstr>
      <vt:lpstr>Shadow Mapping</vt:lpstr>
      <vt:lpstr>Shadow Mapping</vt:lpstr>
      <vt:lpstr>Shadow Mapping</vt:lpstr>
      <vt:lpstr>Shadow Mapping</vt:lpstr>
      <vt:lpstr>Shadow Mapping</vt:lpstr>
      <vt:lpstr>Refraction</vt:lpstr>
      <vt:lpstr>Refraction</vt:lpstr>
      <vt:lpstr>Fresnel Reflectance and Refraction</vt:lpstr>
      <vt:lpstr>Fresnel Reflectance and Refraction</vt:lpstr>
      <vt:lpstr>Fresnel Reflectance and Refraction</vt:lpstr>
      <vt:lpstr>Fresnel Reflectance and Refraction</vt:lpstr>
      <vt:lpstr>Refraction</vt:lpstr>
      <vt:lpstr>Refraction</vt:lpstr>
      <vt:lpstr>Chromatic Dispersion</vt:lpstr>
      <vt:lpstr>Chromatic Dispersion</vt:lpstr>
      <vt:lpstr>Chromatic Dispersion</vt:lpstr>
      <vt:lpstr>Diffraction</vt:lpstr>
      <vt:lpstr>Diffraction</vt:lpstr>
      <vt:lpstr>Diffraction</vt:lpstr>
      <vt:lpstr>Diffraction</vt:lpstr>
      <vt:lpstr>Diffraction</vt:lpstr>
      <vt:lpstr>Diffraction</vt:lpstr>
      <vt:lpstr>Diffraction</vt:lpstr>
      <vt:lpstr>Diffraction</vt:lpstr>
      <vt:lpstr>Diffraction</vt:lpstr>
      <vt:lpstr>Diffraction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burton</dc:creator>
  <cp:lastModifiedBy>Burton Ma</cp:lastModifiedBy>
  <cp:revision>27</cp:revision>
  <dcterms:created xsi:type="dcterms:W3CDTF">2006-08-16T00:00:00Z</dcterms:created>
  <dcterms:modified xsi:type="dcterms:W3CDTF">2012-02-16T19:08:14Z</dcterms:modified>
</cp:coreProperties>
</file>