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469" r:id="rId2"/>
    <p:sldId id="470" r:id="rId3"/>
    <p:sldId id="471" r:id="rId4"/>
    <p:sldId id="472" r:id="rId5"/>
    <p:sldId id="473" r:id="rId6"/>
    <p:sldId id="474" r:id="rId7"/>
    <p:sldId id="503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Illumination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Global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rendering equation (</a:t>
            </a:r>
            <a:r>
              <a:rPr lang="en-US" dirty="0" err="1" smtClean="0"/>
              <a:t>Kajiya</a:t>
            </a:r>
            <a:r>
              <a:rPr lang="en-US" dirty="0" smtClean="0"/>
              <a:t>, 1986)</a:t>
            </a:r>
            <a:endParaRPr lang="en-US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4365"/>
            <a:ext cx="7467600" cy="7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2726" y="4016276"/>
            <a:ext cx="1265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outgoing</a:t>
            </a:r>
          </a:p>
          <a:p>
            <a:pPr algn="ctr"/>
            <a:r>
              <a:rPr lang="en-US" dirty="0" smtClean="0"/>
              <a:t>radiance</a:t>
            </a:r>
          </a:p>
          <a:p>
            <a:pPr algn="ctr"/>
            <a:r>
              <a:rPr lang="en-US" dirty="0" smtClean="0"/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in</a:t>
            </a:r>
          </a:p>
          <a:p>
            <a:pPr algn="ctr"/>
            <a:r>
              <a:rPr lang="en-US" dirty="0" smtClean="0"/>
              <a:t>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0526" y="1901547"/>
            <a:ext cx="1265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emitted</a:t>
            </a:r>
          </a:p>
          <a:p>
            <a:pPr algn="ctr"/>
            <a:r>
              <a:rPr lang="en-US" dirty="0" smtClean="0"/>
              <a:t>radiance</a:t>
            </a:r>
          </a:p>
          <a:p>
            <a:pPr algn="ctr"/>
            <a:r>
              <a:rPr lang="en-US" dirty="0" smtClean="0"/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in</a:t>
            </a:r>
          </a:p>
          <a:p>
            <a:pPr algn="ctr"/>
            <a:r>
              <a:rPr lang="en-US" dirty="0" smtClean="0"/>
              <a:t>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016276"/>
            <a:ext cx="135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hemisphere</a:t>
            </a:r>
          </a:p>
          <a:p>
            <a:pPr algn="ctr"/>
            <a:r>
              <a:rPr lang="en-US" dirty="0" smtClean="0"/>
              <a:t>of directions</a:t>
            </a:r>
          </a:p>
          <a:p>
            <a:pPr algn="ctr"/>
            <a:r>
              <a:rPr lang="en-US" dirty="0" smtClean="0"/>
              <a:t>above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2991" y="1901547"/>
            <a:ext cx="1658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BRDF for</a:t>
            </a:r>
          </a:p>
          <a:p>
            <a:pPr algn="ctr"/>
            <a:r>
              <a:rPr lang="en-US" dirty="0" smtClean="0"/>
              <a:t>light 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and view</a:t>
            </a:r>
          </a:p>
          <a:p>
            <a:pPr algn="ctr"/>
            <a:r>
              <a:rPr lang="en-US" dirty="0" smtClean="0"/>
              <a:t>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5043" y="4016276"/>
            <a:ext cx="21918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incoming radiance</a:t>
            </a:r>
          </a:p>
          <a:p>
            <a:pPr algn="ctr"/>
            <a:r>
              <a:rPr lang="en-US" dirty="0" smtClean="0"/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from light</a:t>
            </a:r>
          </a:p>
          <a:p>
            <a:pPr algn="ctr"/>
            <a:r>
              <a:rPr lang="en-US" dirty="0" smtClean="0"/>
              <a:t>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outgoing radiance</a:t>
            </a:r>
          </a:p>
          <a:p>
            <a:pPr algn="ctr"/>
            <a:r>
              <a:rPr lang="en-US" dirty="0" smtClean="0"/>
              <a:t>from some other</a:t>
            </a:r>
          </a:p>
          <a:p>
            <a:pPr algn="ctr"/>
            <a:r>
              <a:rPr lang="en-US" dirty="0" smtClean="0"/>
              <a:t>point in the</a:t>
            </a:r>
          </a:p>
          <a:p>
            <a:pPr algn="ctr"/>
            <a:r>
              <a:rPr lang="en-US" dirty="0" smtClean="0"/>
              <a:t>opposite 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2178546"/>
            <a:ext cx="1500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integrate over</a:t>
            </a:r>
          </a:p>
          <a:p>
            <a:pPr algn="ctr"/>
            <a:r>
              <a:rPr lang="en-US" dirty="0" smtClean="0"/>
              <a:t>all possible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endParaRPr lang="en-US" dirty="0"/>
          </a:p>
        </p:txBody>
      </p:sp>
      <p:pic>
        <p:nvPicPr>
          <p:cNvPr id="2385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52942"/>
            <a:ext cx="8229600" cy="306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943600" cy="50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ambient occlusion is the shadowing of ambient light</a:t>
            </a:r>
          </a:p>
          <a:p>
            <a:pPr lvl="1"/>
            <a:r>
              <a:rPr lang="en-US" dirty="0" smtClean="0"/>
              <a:t>ambient light illuminates evenly from all directions</a:t>
            </a:r>
            <a:endParaRPr lang="en-US" dirty="0"/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253" y="2362200"/>
            <a:ext cx="606949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each vertex on an object, </a:t>
            </a:r>
            <a:r>
              <a:rPr lang="en-US" dirty="0" err="1" smtClean="0"/>
              <a:t>precompute</a:t>
            </a:r>
            <a:r>
              <a:rPr lang="en-US" dirty="0" smtClean="0"/>
              <a:t> the ambient occlusion value</a:t>
            </a:r>
            <a:endParaRPr lang="en-US" dirty="0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994" y="3069336"/>
            <a:ext cx="3910012" cy="7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4038600"/>
            <a:ext cx="135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hemisphere</a:t>
            </a:r>
          </a:p>
          <a:p>
            <a:pPr algn="ctr"/>
            <a:r>
              <a:rPr lang="en-US" dirty="0" smtClean="0"/>
              <a:t>of directions</a:t>
            </a:r>
          </a:p>
          <a:p>
            <a:pPr algn="ctr"/>
            <a:r>
              <a:rPr lang="en-US" dirty="0" smtClean="0"/>
              <a:t>above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038600"/>
            <a:ext cx="1500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integrate over</a:t>
            </a:r>
          </a:p>
          <a:p>
            <a:pPr algn="ctr"/>
            <a:r>
              <a:rPr lang="en-US" dirty="0" smtClean="0"/>
              <a:t>all possible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14800" y="2209800"/>
            <a:ext cx="171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visbility</a:t>
            </a:r>
            <a:r>
              <a:rPr lang="en-US" dirty="0" smtClean="0"/>
              <a:t>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from 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990600" y="5181600"/>
          <a:ext cx="1574800" cy="1057275"/>
        </p:xfrm>
        <a:graphic>
          <a:graphicData uri="http://schemas.openxmlformats.org/presentationml/2006/ole">
            <p:oleObj spid="_x0000_s242691" name="Equation" r:id="rId4" imgW="78732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5257800"/>
            <a:ext cx="39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ray cast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in direction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is blocked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79120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otherwise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pic>
        <p:nvPicPr>
          <p:cNvPr id="2437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29600" cy="25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53000"/>
            <a:ext cx="3871913" cy="8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ambient occlusion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is a vertex attribute</a:t>
            </a:r>
          </a:p>
          <a:p>
            <a:r>
              <a:rPr lang="en-US" dirty="0" smtClean="0"/>
              <a:t>can be used to modify the ambient reflection coefficient in lighting calculations when using point or directional lights</a:t>
            </a:r>
          </a:p>
          <a:p>
            <a:r>
              <a:rPr lang="en-US" dirty="0" smtClean="0"/>
              <a:t>alternatively, can modify the diffuse component of lighting calculations when using image-based lighting (environment mapping)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pic>
        <p:nvPicPr>
          <p:cNvPr id="2447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17" y="1219200"/>
            <a:ext cx="779956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Edition, Chapter 9.2</a:t>
            </a:r>
          </a:p>
          <a:p>
            <a:pPr lvl="1"/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Edition, Chapter 13.1</a:t>
            </a:r>
          </a:p>
          <a:p>
            <a:pPr lvl="1"/>
            <a:r>
              <a:rPr lang="en-US" dirty="0" smtClean="0"/>
              <a:t>GPU Gems 3, Chapter 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GPU pipeline is designed for local illumination</a:t>
            </a:r>
          </a:p>
          <a:p>
            <a:pPr lvl="1"/>
            <a:r>
              <a:rPr lang="en-US" dirty="0" smtClean="0"/>
              <a:t>only the surface data at the visible point is needed to compute the lighting</a:t>
            </a:r>
          </a:p>
          <a:p>
            <a:pPr lvl="2"/>
            <a:r>
              <a:rPr lang="en-US" dirty="0" smtClean="0"/>
              <a:t>primitives can be generated, processed, and then discarded</a:t>
            </a:r>
          </a:p>
          <a:p>
            <a:r>
              <a:rPr lang="en-US" dirty="0" smtClean="0"/>
              <a:t>many (most?) visual effects depend on points other than just the point being rendered</a:t>
            </a:r>
          </a:p>
          <a:p>
            <a:pPr lvl="1"/>
            <a:r>
              <a:rPr lang="en-US" dirty="0" smtClean="0"/>
              <a:t>using the GPU pipeline we can approximate some of these effects in a piecemeal fashion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useful or important for</a:t>
            </a:r>
          </a:p>
          <a:p>
            <a:pPr lvl="1"/>
            <a:r>
              <a:rPr lang="en-US" dirty="0" smtClean="0"/>
              <a:t>establishing spatial relationships between objects</a:t>
            </a:r>
          </a:p>
          <a:p>
            <a:pPr lvl="1"/>
            <a:r>
              <a:rPr lang="en-US" dirty="0" smtClean="0"/>
              <a:t>motion cues</a:t>
            </a:r>
          </a:p>
          <a:p>
            <a:pPr lvl="1"/>
            <a:r>
              <a:rPr lang="en-US" dirty="0" smtClean="0"/>
              <a:t>indicate shape</a:t>
            </a:r>
          </a:p>
          <a:p>
            <a:pPr lvl="1"/>
            <a:r>
              <a:rPr lang="en-US" dirty="0" smtClean="0"/>
              <a:t>establish mood</a:t>
            </a:r>
          </a:p>
          <a:p>
            <a:pPr lvl="1"/>
            <a:r>
              <a:rPr lang="en-US" dirty="0" smtClean="0"/>
              <a:t>enhance realism</a:t>
            </a:r>
          </a:p>
          <a:p>
            <a:r>
              <a:rPr lang="en-US" dirty="0" smtClean="0"/>
              <a:t>better to have inaccurate shadows than none at all</a:t>
            </a:r>
          </a:p>
          <a:p>
            <a:pPr lvl="1"/>
            <a:r>
              <a:rPr lang="en-US" dirty="0" err="1" smtClean="0"/>
              <a:t>Wanger</a:t>
            </a:r>
            <a:r>
              <a:rPr lang="en-US" dirty="0" smtClean="0"/>
              <a:t>, Leonard, “The effect of shadow quality on the perception of spatial relationships in computer generated imagery,” </a:t>
            </a:r>
            <a:r>
              <a:rPr lang="en-US" i="1" dirty="0" smtClean="0"/>
              <a:t>Computer Graphics (1992 Symposium on Interactive 3D Graphics)</a:t>
            </a:r>
            <a:r>
              <a:rPr lang="en-US" dirty="0" smtClean="0"/>
              <a:t>, vol. 25, no. 2, pp. 39–42, 1992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2457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892" y="1219200"/>
            <a:ext cx="674621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4" name="Content Placeholder 3" descr="shadows_har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572000" cy="3841102"/>
          </a:xfrm>
        </p:spPr>
      </p:pic>
      <p:pic>
        <p:nvPicPr>
          <p:cNvPr id="5" name="Picture 4" descr="shadows_so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572000" cy="38345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shadows on a planar surface</a:t>
            </a:r>
          </a:p>
          <a:p>
            <a:r>
              <a:rPr lang="en-US" dirty="0" smtClean="0"/>
              <a:t>idea: each </a:t>
            </a:r>
            <a:r>
              <a:rPr lang="en-US" dirty="0" err="1" smtClean="0"/>
              <a:t>occluder</a:t>
            </a:r>
            <a:r>
              <a:rPr lang="en-US" dirty="0" smtClean="0"/>
              <a:t> object is rendered twice; once normally and once as a shadow</a:t>
            </a:r>
          </a:p>
          <a:p>
            <a:pPr lvl="1"/>
            <a:r>
              <a:rPr lang="en-US" dirty="0" smtClean="0"/>
              <a:t>project the vertices of the </a:t>
            </a:r>
            <a:r>
              <a:rPr lang="en-US" dirty="0" err="1" smtClean="0"/>
              <a:t>occluder</a:t>
            </a:r>
            <a:r>
              <a:rPr lang="en-US" dirty="0" smtClean="0"/>
              <a:t> object onto the planar surface</a:t>
            </a:r>
          </a:p>
          <a:p>
            <a:pPr lvl="2"/>
            <a:r>
              <a:rPr lang="en-US" dirty="0" smtClean="0"/>
              <a:t>projection is done starting from the light location</a:t>
            </a:r>
          </a:p>
          <a:p>
            <a:pPr lvl="1"/>
            <a:r>
              <a:rPr lang="en-US" dirty="0" smtClean="0"/>
              <a:t>render the projected primitives using a shadow color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Shadows</a:t>
            </a:r>
            <a:endParaRPr lang="en-US" dirty="0"/>
          </a:p>
        </p:txBody>
      </p:sp>
      <p:pic>
        <p:nvPicPr>
          <p:cNvPr id="2467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31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203200" y="4953000"/>
          <a:ext cx="4368800" cy="1085850"/>
        </p:xfrm>
        <a:graphic>
          <a:graphicData uri="http://schemas.openxmlformats.org/presentationml/2006/ole">
            <p:oleObj spid="_x0000_s246787" name="Equation" r:id="rId4" imgW="2184120" imgH="469800" progId="Equation.3">
              <p:embed/>
            </p:oleObj>
          </a:graphicData>
        </a:graphic>
      </p:graphicFrame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105400"/>
            <a:ext cx="3276600" cy="7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Shadows</a:t>
            </a:r>
            <a:endParaRPr lang="en-US" dirty="0"/>
          </a:p>
        </p:txBody>
      </p:sp>
      <p:pic>
        <p:nvPicPr>
          <p:cNvPr id="2467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50926"/>
          <a:stretch>
            <a:fillRect/>
          </a:stretch>
        </p:blipFill>
        <p:spPr bwMode="auto">
          <a:xfrm>
            <a:off x="2514600" y="1447800"/>
            <a:ext cx="4038600" cy="31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4953000"/>
            <a:ext cx="3124200" cy="134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Shadows</a:t>
            </a:r>
            <a:endParaRPr lang="en-US" dirty="0"/>
          </a:p>
        </p:txBody>
      </p:sp>
      <p:pic>
        <p:nvPicPr>
          <p:cNvPr id="2467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2514600" y="1447800"/>
            <a:ext cx="4114800" cy="31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4953000"/>
            <a:ext cx="7848600" cy="132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render the shadow</a:t>
            </a:r>
          </a:p>
          <a:p>
            <a:pPr lvl="1"/>
            <a:r>
              <a:rPr lang="en-US" dirty="0" smtClean="0"/>
              <a:t>transform the </a:t>
            </a:r>
            <a:r>
              <a:rPr lang="en-US" dirty="0" err="1" smtClean="0"/>
              <a:t>occluder</a:t>
            </a:r>
            <a:r>
              <a:rPr lang="en-US" dirty="0" smtClean="0"/>
              <a:t> object using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render using a shadow color and no illumination</a:t>
            </a:r>
          </a:p>
          <a:p>
            <a:pPr lvl="2"/>
            <a:r>
              <a:rPr lang="en-US" dirty="0" smtClean="0"/>
              <a:t>produces an opaque shadow no penumbra</a:t>
            </a:r>
          </a:p>
          <a:p>
            <a:r>
              <a:rPr lang="en-US" dirty="0" smtClean="0"/>
              <a:t>in practice the shadow needs to be drawn slightly above the shadow plane</a:t>
            </a:r>
          </a:p>
          <a:p>
            <a:pPr lvl="1"/>
            <a:r>
              <a:rPr lang="en-US" dirty="0" smtClean="0"/>
              <a:t>otherwise there will be hidden surface removal problems</a:t>
            </a:r>
          </a:p>
          <a:p>
            <a:r>
              <a:rPr lang="en-US" dirty="0" smtClean="0"/>
              <a:t>alternatively</a:t>
            </a:r>
          </a:p>
          <a:p>
            <a:pPr lvl="1"/>
            <a:r>
              <a:rPr lang="en-US" dirty="0" smtClean="0"/>
              <a:t>render the plane</a:t>
            </a:r>
          </a:p>
          <a:p>
            <a:pPr lvl="1"/>
            <a:r>
              <a:rPr lang="en-US" dirty="0" smtClean="0"/>
              <a:t>disable the z-buffer and render the shadows</a:t>
            </a:r>
          </a:p>
          <a:p>
            <a:pPr lvl="1"/>
            <a:r>
              <a:rPr lang="en-US" dirty="0" smtClean="0"/>
              <a:t>enable the z-buffer and render the objects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 shadows occur when lights have finite size</a:t>
            </a:r>
          </a:p>
          <a:p>
            <a:r>
              <a:rPr lang="en-US" dirty="0" smtClean="0"/>
              <a:t>simple (but computationally expensive) method:</a:t>
            </a:r>
          </a:p>
          <a:p>
            <a:pPr lvl="1"/>
            <a:r>
              <a:rPr lang="en-US" dirty="0" smtClean="0"/>
              <a:t>represent the light source using many point lights distributed over the area of the light source</a:t>
            </a:r>
          </a:p>
          <a:p>
            <a:pPr lvl="1"/>
            <a:r>
              <a:rPr lang="en-US" dirty="0" smtClean="0"/>
              <a:t>render shadow for each point light into the accumulation buffer and average the result over all of the point lights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976916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962400" cy="297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Shadows</a:t>
            </a:r>
            <a:endParaRPr lang="en-US" dirty="0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790700" y="1447800"/>
            <a:ext cx="5562600" cy="45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two-pass algorithm</a:t>
            </a:r>
          </a:p>
          <a:p>
            <a:pPr lvl="1"/>
            <a:r>
              <a:rPr lang="en-US" dirty="0" smtClean="0"/>
              <a:t>first pass: scene is rendered from the point of view of the light source and saved into a texture (the shadow map)</a:t>
            </a:r>
          </a:p>
          <a:p>
            <a:pPr lvl="2"/>
            <a:r>
              <a:rPr lang="en-US" dirty="0" smtClean="0"/>
              <a:t>only the z-buffer (depth) values are stored</a:t>
            </a:r>
          </a:p>
          <a:p>
            <a:pPr lvl="1"/>
            <a:r>
              <a:rPr lang="en-US" dirty="0" smtClean="0"/>
              <a:t>second pass: scene is rendered normally but each fragment’s depth value is tested against the shadow map to determine if the fragment is in shadow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pic>
        <p:nvPicPr>
          <p:cNvPr id="281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001" y="1219200"/>
            <a:ext cx="538399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position of each fragment is converted to coordinate system of the light and projected using the light source projection matrix</a:t>
            </a:r>
          </a:p>
          <a:p>
            <a:pPr lvl="1"/>
            <a:r>
              <a:rPr lang="en-US" dirty="0" smtClean="0"/>
              <a:t>result is biased to get valid texture coordinates to retrieve the shadow map depth value</a:t>
            </a:r>
          </a:p>
          <a:p>
            <a:pPr lvl="1"/>
            <a:r>
              <a:rPr lang="en-US" dirty="0" smtClean="0"/>
              <a:t>if the depth of the fragment is greater than the shadow map depth value the fragment must be in shadow</a:t>
            </a:r>
          </a:p>
          <a:p>
            <a:pPr lvl="2"/>
            <a:r>
              <a:rPr lang="en-US" dirty="0" smtClean="0"/>
              <a:t>render using only ambient light</a:t>
            </a:r>
          </a:p>
          <a:p>
            <a:pPr lvl="1"/>
            <a:r>
              <a:rPr lang="en-US" dirty="0" smtClean="0"/>
              <a:t>otherwise render using illumination</a:t>
            </a:r>
          </a:p>
          <a:p>
            <a:r>
              <a:rPr lang="en-US" dirty="0" smtClean="0"/>
              <a:t>the key aspect is the conversion of the fragment’s 3D coordinates to shadow map coordinates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view matrix</a:t>
            </a:r>
          </a:p>
          <a:p>
            <a:pPr lvl="1"/>
            <a:r>
              <a:rPr lang="en-US" dirty="0" smtClean="0"/>
              <a:t>converts world coordinates to light coordinates</a:t>
            </a:r>
          </a:p>
          <a:p>
            <a:r>
              <a:rPr lang="en-US" dirty="0" smtClean="0"/>
              <a:t>light projection matrix</a:t>
            </a:r>
          </a:p>
          <a:p>
            <a:pPr lvl="1"/>
            <a:r>
              <a:rPr lang="en-US" dirty="0" smtClean="0"/>
              <a:t>converts light coordinates to homogeneous clip coordinates</a:t>
            </a:r>
          </a:p>
          <a:p>
            <a:pPr lvl="2"/>
            <a:r>
              <a:rPr lang="en-US" dirty="0" smtClean="0"/>
              <a:t>light view frustum is converted into a cube centered at the origin with side length = 2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clip coordinates are almost texture coordinates for the shadow map</a:t>
            </a:r>
          </a:p>
          <a:p>
            <a:r>
              <a:rPr lang="en-US" dirty="0" smtClean="0"/>
              <a:t>z clip coordinate is almost the depth value to compare with the shadow map value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point in object coordinates, the matrix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maps the point into shadow map coordinates</a:t>
            </a:r>
            <a:endParaRPr lang="en-US" dirty="0"/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1981200" y="3164681"/>
          <a:ext cx="1625600" cy="528637"/>
        </p:xfrm>
        <a:graphic>
          <a:graphicData uri="http://schemas.openxmlformats.org/presentationml/2006/ole">
            <p:oleObj spid="_x0000_s282626" name="Equation" r:id="rId3" imgW="812520" imgH="228600" progId="Equation.3">
              <p:embed/>
            </p:oleObj>
          </a:graphicData>
        </a:graphic>
      </p:graphicFrame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4876800" y="2371725"/>
          <a:ext cx="3200400" cy="2114550"/>
        </p:xfrm>
        <a:graphic>
          <a:graphicData uri="http://schemas.openxmlformats.org/presentationml/2006/ole">
            <p:oleObj spid="_x0000_s282627" name="Equation" r:id="rId4" imgW="1600200" imgH="914400" progId="Equation.3">
              <p:embed/>
            </p:oleObj>
          </a:graphicData>
        </a:graphic>
      </p:graphicFrame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1219200" y="4572000"/>
          <a:ext cx="355600" cy="528638"/>
        </p:xfrm>
        <a:graphic>
          <a:graphicData uri="http://schemas.openxmlformats.org/presentationml/2006/ole">
            <p:oleObj spid="_x0000_s282628" name="Equation" r:id="rId5" imgW="177480" imgH="228600" progId="Equation.3">
              <p:embed/>
            </p:oleObj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219200" y="5181600"/>
          <a:ext cx="381000" cy="528638"/>
        </p:xfrm>
        <a:graphic>
          <a:graphicData uri="http://schemas.openxmlformats.org/presentationml/2006/ole">
            <p:oleObj spid="_x0000_s282629" name="Equation" r:id="rId6" imgW="190440" imgH="228600" progId="Equation.3">
              <p:embed/>
            </p:oleObj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1219200" y="5867400"/>
          <a:ext cx="381000" cy="382588"/>
        </p:xfrm>
        <a:graphic>
          <a:graphicData uri="http://schemas.openxmlformats.org/presentationml/2006/ole">
            <p:oleObj spid="_x0000_s282630" name="Equation" r:id="rId7" imgW="190440" imgH="1648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4648200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projection matrix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1374" y="5257800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view matrix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62672" y="5879068"/>
            <a:ext cx="415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matrix (not the </a:t>
            </a:r>
            <a:r>
              <a:rPr lang="en-US" dirty="0" err="1" smtClean="0"/>
              <a:t>modelview</a:t>
            </a:r>
            <a:r>
              <a:rPr lang="en-US" dirty="0" smtClean="0"/>
              <a:t> matrix!)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47825"/>
            <a:ext cx="76009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321" y="1295400"/>
            <a:ext cx="715735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Transmittance</a:t>
            </a:r>
            <a:endParaRPr lang="en-US" dirty="0"/>
          </a:p>
        </p:txBody>
      </p:sp>
      <p:pic>
        <p:nvPicPr>
          <p:cNvPr id="2355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14664"/>
            <a:ext cx="8229600" cy="294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Transmittance</a:t>
            </a:r>
            <a:endParaRPr lang="en-US" dirty="0"/>
          </a:p>
        </p:txBody>
      </p:sp>
      <p:pic>
        <p:nvPicPr>
          <p:cNvPr id="292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2365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979" y="1219200"/>
            <a:ext cx="550404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Caustics</a:t>
            </a:r>
            <a:endParaRPr lang="en-US" dirty="0"/>
          </a:p>
        </p:txBody>
      </p:sp>
      <p:pic>
        <p:nvPicPr>
          <p:cNvPr id="2375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64" y="1219200"/>
            <a:ext cx="814707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2872</TotalTime>
  <Words>784</Words>
  <Application>Microsoft Office PowerPoint</Application>
  <PresentationFormat>On-screen Show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Origin</vt:lpstr>
      <vt:lpstr>Equation</vt:lpstr>
      <vt:lpstr>Global Illumination</vt:lpstr>
      <vt:lpstr>Local Illumination</vt:lpstr>
      <vt:lpstr>Shadows</vt:lpstr>
      <vt:lpstr>Ambient Occlusion</vt:lpstr>
      <vt:lpstr>Reflections</vt:lpstr>
      <vt:lpstr>Transmittance</vt:lpstr>
      <vt:lpstr>Transmittance</vt:lpstr>
      <vt:lpstr>Refraction</vt:lpstr>
      <vt:lpstr>Caustics</vt:lpstr>
      <vt:lpstr>Full Global Illumination</vt:lpstr>
      <vt:lpstr>Radiosity</vt:lpstr>
      <vt:lpstr>Ray Tracing</vt:lpstr>
      <vt:lpstr>Ambient Occlusion</vt:lpstr>
      <vt:lpstr>Ambient Occlusion</vt:lpstr>
      <vt:lpstr>Ambient Occlusion</vt:lpstr>
      <vt:lpstr>Ambient Occlusion</vt:lpstr>
      <vt:lpstr>Ambient Occlusion</vt:lpstr>
      <vt:lpstr>Ambient Occlusion</vt:lpstr>
      <vt:lpstr>Ambient Occlusion</vt:lpstr>
      <vt:lpstr>Shadows</vt:lpstr>
      <vt:lpstr>Shadows</vt:lpstr>
      <vt:lpstr>Shadows</vt:lpstr>
      <vt:lpstr>Shadows</vt:lpstr>
      <vt:lpstr>Planar Shadows</vt:lpstr>
      <vt:lpstr>Planar Shadows</vt:lpstr>
      <vt:lpstr>Planar Shadows</vt:lpstr>
      <vt:lpstr>Planar Shadows</vt:lpstr>
      <vt:lpstr>Planar Shadows</vt:lpstr>
      <vt:lpstr>Soft Shadows</vt:lpstr>
      <vt:lpstr>Soft Shadows</vt:lpstr>
      <vt:lpstr>Shadow Maps</vt:lpstr>
      <vt:lpstr>Shadow Maps</vt:lpstr>
      <vt:lpstr>Shadow Maps</vt:lpstr>
      <vt:lpstr>Shadow Maps</vt:lpstr>
      <vt:lpstr>Shadow Maps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23</cp:revision>
  <dcterms:created xsi:type="dcterms:W3CDTF">2006-08-16T00:00:00Z</dcterms:created>
  <dcterms:modified xsi:type="dcterms:W3CDTF">2012-02-14T17:44:23Z</dcterms:modified>
</cp:coreProperties>
</file>