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420" r:id="rId2"/>
    <p:sldId id="448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81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E7AD09"/>
    <a:srgbClr val="D49F08"/>
    <a:srgbClr val="E9AE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3757-28D4-45A9-A3C1-3A1F3BEC0DC8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A5966-0FF3-4CA0-BF54-AA596EBC4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ttp.developer.nvidia.com/GPUGems/gpugems_ch39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Procedural Textures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2b</a:t>
            </a:r>
            <a:endParaRPr lang="en-US" dirty="0"/>
          </a:p>
        </p:txBody>
      </p:sp>
      <p:pic>
        <p:nvPicPr>
          <p:cNvPr id="4" name="Content Placeholder 3" descr="cloud2b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term “turbulence” is used when discussing noise textures to mean absolute value noise</a:t>
            </a:r>
          </a:p>
          <a:p>
            <a:r>
              <a:rPr lang="en-US" dirty="0" smtClean="0"/>
              <a:t>suppose you have noise functions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/>
              <a:t>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dirty="0" smtClean="0"/>
              <a:t> that both have range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[-1, 1]</a:t>
            </a:r>
            <a:r>
              <a:rPr lang="en-US" dirty="0" smtClean="0"/>
              <a:t> ; then the noise function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 = abs(f) + abs(g)</a:t>
            </a:r>
            <a:r>
              <a:rPr lang="en-US" dirty="0" smtClean="0"/>
              <a:t> is called a turbulence noise function</a:t>
            </a:r>
          </a:p>
          <a:p>
            <a:r>
              <a:rPr lang="en-US" dirty="0" smtClean="0"/>
              <a:t>the absolute value function causes discontinuities in the gradient of the noise which produces a visual effect similar to turbulent flow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glman</a:t>
            </a:r>
            <a:r>
              <a:rPr lang="en-US" dirty="0" smtClean="0"/>
              <a:t> noise, you subtract the middle of the range (0.5) from each of the components and take their absolute values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float turbulence(in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return abs(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- 0.5) +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   abs(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- 0.5) +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   abs(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nv.b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- 0.5) +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   abs(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- 0.5); 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turbulence instead of normal </a:t>
            </a:r>
            <a:r>
              <a:rPr lang="en-US" dirty="0" err="1" smtClean="0"/>
              <a:t>fbm</a:t>
            </a:r>
            <a:r>
              <a:rPr lang="en-US" dirty="0" smtClean="0"/>
              <a:t> noise</a:t>
            </a:r>
            <a:endParaRPr lang="en-US" dirty="0"/>
          </a:p>
        </p:txBody>
      </p:sp>
      <p:pic>
        <p:nvPicPr>
          <p:cNvPr id="4" name="Picture 3" descr="cloud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300" y="1905000"/>
            <a:ext cx="4343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vorticity</a:t>
            </a:r>
            <a:r>
              <a:rPr lang="en-US" dirty="0" smtClean="0"/>
              <a:t> can be emulated by rotating the texture coordinates by an amount that varies with the distance from the center of the vortex</a:t>
            </a:r>
            <a:endParaRPr lang="en-US" dirty="0"/>
          </a:p>
        </p:txBody>
      </p:sp>
      <p:pic>
        <p:nvPicPr>
          <p:cNvPr id="4" name="Picture 3" descr="cloud_swir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514600"/>
            <a:ext cx="4114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const float TWIST = 3.5;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const float MAX_RADIUS = 0.5;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float radius = length(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vModelPosition.xy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vec3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stp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if (radius &lt; MAX_RADIUS)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float dist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pow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(MAX_RADIUS - radius, 3);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float angle = PI + TWIST * 2 * PI *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             (MAX_RADIUS - dist) / MAX_RADIUS;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float c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(angle);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float s = sin(angle);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stp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vec3(dot(vec2(c, -s),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vModelPosition.xy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),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         dot(vec2(s, c),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vModelPosition.xy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),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    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vModelPosition.z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else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stp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vModelPosition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texture(Noise3,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stp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float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cloudIntensity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turbulence(vec4(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*2,nv.gba));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vec3 color = mix(uSkyColor.rgb, uCloudColor.rgb,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         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cloudIntensity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* vColor.rgb * 1.5;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fFragColor.rgb = color;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fFragColor.a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1.;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techniques described here produce the illusion of clouds</a:t>
            </a:r>
          </a:p>
          <a:p>
            <a:r>
              <a:rPr lang="en-US" dirty="0" smtClean="0"/>
              <a:t>there is a large body of literature describing the modeling of real clouds</a:t>
            </a:r>
          </a:p>
          <a:p>
            <a:pPr lvl="1"/>
            <a:r>
              <a:rPr lang="en-US" dirty="0" smtClean="0"/>
              <a:t>see Chapter 9 of “Texturing and Modeling: A Procedural Approach, 3</a:t>
            </a:r>
            <a:r>
              <a:rPr lang="en-US" baseline="30000" dirty="0" smtClean="0"/>
              <a:t>rd</a:t>
            </a:r>
            <a:r>
              <a:rPr lang="en-US" dirty="0" smtClean="0"/>
              <a:t> Edition”</a:t>
            </a:r>
          </a:p>
          <a:p>
            <a:pPr lvl="1"/>
            <a:r>
              <a:rPr lang="en-US" dirty="0" smtClean="0">
                <a:hlinkClick r:id="rId2"/>
              </a:rPr>
              <a:t>a volume rendering approach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marble (sort of) has the appearance of alternating color veins</a:t>
            </a:r>
          </a:p>
          <a:p>
            <a:r>
              <a:rPr lang="en-US" dirty="0" smtClean="0"/>
              <a:t>a marble effect can be achieved by using noise to modify a periodic function such 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choice of function to modify can be used to change the relative thickness of the bands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uniform sampler3D Noise3;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uniform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uMarbleColor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uniform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uVeinColor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uNoiseScale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uniform float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uNoiseMag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vColor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in vec3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vModelPosition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in </a:t>
            </a:r>
            <a:r>
              <a:rPr lang="en-US" dirty="0" err="1" smtClean="0"/>
              <a:t>glman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glman</a:t>
            </a:r>
            <a:r>
              <a:rPr lang="en-US" dirty="0" smtClean="0"/>
              <a:t> automatically creates 2D and 3D textures (with default sizes 64x64 and 64x64x64) named</a:t>
            </a:r>
          </a:p>
          <a:p>
            <a:pPr lvl="1"/>
            <a:r>
              <a:rPr lang="en-US" dirty="0" smtClean="0"/>
              <a:t>Noise2</a:t>
            </a:r>
          </a:p>
          <a:p>
            <a:pPr lvl="1"/>
            <a:r>
              <a:rPr lang="en-US" dirty="0" smtClean="0"/>
              <a:t>Noise3</a:t>
            </a:r>
          </a:p>
          <a:p>
            <a:r>
              <a:rPr lang="en-US" dirty="0" smtClean="0"/>
              <a:t>stores 4 octaves, 1 each in the R, G, B, A components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texture(Noise3,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          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vModelPosition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uNoiseScale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float noise = clamp(turbulence(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uNoiseMag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                 0.0, 1.0);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float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sineval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sin(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vModelPosition.y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* 6.0 +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                 noise * 12.0);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vec3 color = mix(uVeinColor.rgb, uMarbleColor.rgb,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             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sineval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* vColor.rgb;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vec4(color, 1.0);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Marble</a:t>
            </a:r>
            <a:endParaRPr lang="en-US" dirty="0"/>
          </a:p>
        </p:txBody>
      </p:sp>
      <p:pic>
        <p:nvPicPr>
          <p:cNvPr id="4" name="Content Placeholder 3" descr="marble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657600" cy="3657600"/>
          </a:xfrm>
        </p:spPr>
      </p:pic>
      <p:pic>
        <p:nvPicPr>
          <p:cNvPr id="5" name="Picture 4" descr="marble_ab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6576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53340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33400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abs(sin)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Marble</a:t>
            </a:r>
            <a:endParaRPr lang="en-US" dirty="0"/>
          </a:p>
        </p:txBody>
      </p:sp>
      <p:pic>
        <p:nvPicPr>
          <p:cNvPr id="4" name="Content Placeholder 3" descr="marble_teapot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frequency black and white patches with low frequency pink patches</a:t>
            </a:r>
            <a:endParaRPr lang="en-US" dirty="0"/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112" y="2514600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model the high frequency black and white patches we can use one or more of the high frequency noise components (shifted and scaled appropriately)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vec4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texture(Noise3,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vModelPosition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uNoiseScale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float intensity = clamp((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nv.a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- 0.5 + 0.01) * 32.0, 0., 1.);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vec3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bw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vec3(intensity * vColor.rgb);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bw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pic>
        <p:nvPicPr>
          <p:cNvPr id="4" name="Content Placeholder 3" descr="granite_bw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model the low frequency patches of rose we add in the lower frequency components to generate a noise value and multiply it by a rose color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intensity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nv.g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nv.b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nv.a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- 1.) / 2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.;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vec3 rose = intensity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* vec3(0.95, 0.6, 0.8);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rose;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pic>
        <p:nvPicPr>
          <p:cNvPr id="4" name="Content Placeholder 3" descr="granite_rose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this is not quite what we want</a:t>
            </a:r>
          </a:p>
          <a:p>
            <a:pPr lvl="1"/>
            <a:r>
              <a:rPr lang="en-US" dirty="0" smtClean="0"/>
              <a:t>we want a small number of large islands of rose</a:t>
            </a:r>
          </a:p>
          <a:p>
            <a:pPr lvl="2"/>
            <a:r>
              <a:rPr lang="en-US" dirty="0" smtClean="0"/>
              <a:t>only the “strongest” patches of rose color should remain with the rest of the texture becoming darker</a:t>
            </a:r>
          </a:p>
          <a:p>
            <a:r>
              <a:rPr lang="en-US" dirty="0" smtClean="0"/>
              <a:t>two other primitive functions we can implement and use</a:t>
            </a:r>
          </a:p>
          <a:p>
            <a:pPr lvl="1"/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gain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2057400"/>
            <a:ext cx="6400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0 and 1 are mapped to themselves</a:t>
            </a:r>
          </a:p>
          <a:p>
            <a:r>
              <a:rPr lang="en-US" dirty="0" smtClean="0"/>
              <a:t>all other values shifted</a:t>
            </a:r>
          </a:p>
          <a:p>
            <a:pPr lvl="1"/>
            <a:r>
              <a:rPr lang="en-US" dirty="0" smtClean="0"/>
              <a:t>down if bias &lt; 0.5 </a:t>
            </a:r>
          </a:p>
          <a:p>
            <a:pPr lvl="1"/>
            <a:r>
              <a:rPr lang="en-US" dirty="0" smtClean="0"/>
              <a:t>up if bias &gt; 0.5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819400"/>
            <a:ext cx="117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bias(0.8, x)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5791200"/>
            <a:ext cx="117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bias(0.2, x)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in </a:t>
            </a:r>
            <a:r>
              <a:rPr lang="en-US" dirty="0" err="1" smtClean="0"/>
              <a:t>glman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760220"/>
          <a:ext cx="82296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nv.r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0.5 ±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0.5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nv.g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0.5 ±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0.25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nv.b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0.5 ±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0.125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0.375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0.625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nv.a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0.5 ±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0.0625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0.4375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0.5625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2.0 ±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1.0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 –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1.0 ±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(sum – 1) /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0.5 ±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0.0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(sum – 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0.5 ±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-1.0 –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525780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10.1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bias(in float b, in float x)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return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pow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(x, log(b)/log(0.5));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0"/>
            <a:ext cx="6096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0, 0.5, and 1 mapped to themselves</a:t>
            </a:r>
          </a:p>
          <a:p>
            <a:r>
              <a:rPr lang="en-US" dirty="0" smtClean="0"/>
              <a:t>above and below 0.5 the function consists of scaled down bias curves forming an 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5791200"/>
            <a:ext cx="118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gain(0.8, x)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267200"/>
            <a:ext cx="118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gain(0.2, x)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gain(in float g, in float x)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if (x &lt; 0.5)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return bias(1 - g, 2 * x) / 2; 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else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return 1.0 - bias(1 - g, 2 - 2 * x) / 2;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want to bias the results strongly towards zero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intensity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=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nv.g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nv.b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nv.a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- 1.) / 2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.;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intensity = clamp(bias(0.005, intensity * 1.5), 0., 1.);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vec3 rose = intensity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* vec3(0.95, 0.6, 0.8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rose;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pic>
        <p:nvPicPr>
          <p:cNvPr id="4" name="Content Placeholder 3" descr="granite_rose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mixing the two results</a:t>
            </a:r>
          </a:p>
          <a:p>
            <a:pPr>
              <a:buNone/>
            </a:pP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vec3 color = mix(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bw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rose, 0.8);</a:t>
            </a:r>
          </a:p>
          <a:p>
            <a:pPr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vec4(color, 1.);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 descr="gran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362200"/>
            <a:ext cx="39624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r>
              <a:rPr lang="en-US" dirty="0" smtClean="0"/>
              <a:t> outputs</a:t>
            </a:r>
          </a:p>
          <a:p>
            <a:pPr lvl="1"/>
            <a:r>
              <a:rPr lang="en-US" dirty="0" err="1" smtClean="0"/>
              <a:t>modelling</a:t>
            </a:r>
            <a:r>
              <a:rPr lang="en-US" dirty="0" smtClean="0"/>
              <a:t> coordinates of each vertex (scaled so that the values are suitable for use as texture coordinates)</a:t>
            </a:r>
          </a:p>
          <a:p>
            <a:pPr lvl="1"/>
            <a:r>
              <a:rPr lang="en-US" dirty="0" smtClean="0"/>
              <a:t>light intensity (from ADS lighting or other)</a:t>
            </a:r>
          </a:p>
          <a:p>
            <a:r>
              <a:rPr lang="en-US" dirty="0" smtClean="0"/>
              <a:t>fragment </a:t>
            </a:r>
            <a:r>
              <a:rPr lang="en-US" dirty="0" err="1" smtClean="0"/>
              <a:t>shader</a:t>
            </a:r>
            <a:endParaRPr lang="en-US" dirty="0" smtClean="0"/>
          </a:p>
          <a:p>
            <a:pPr lvl="1"/>
            <a:r>
              <a:rPr lang="en-US" dirty="0" smtClean="0"/>
              <a:t>retrieves a 3D noise texture value using the incoming </a:t>
            </a:r>
            <a:r>
              <a:rPr lang="en-US" dirty="0" err="1" smtClean="0"/>
              <a:t>modelling</a:t>
            </a:r>
            <a:r>
              <a:rPr lang="en-US" dirty="0" smtClean="0"/>
              <a:t> coordinate</a:t>
            </a:r>
          </a:p>
          <a:p>
            <a:pPr lvl="1"/>
            <a:r>
              <a:rPr lang="en-US" dirty="0" smtClean="0"/>
              <a:t>computes a noise value from the retrieved texture value</a:t>
            </a:r>
          </a:p>
          <a:p>
            <a:pPr lvl="1"/>
            <a:r>
              <a:rPr lang="en-US" dirty="0" smtClean="0"/>
              <a:t>blends a sky color with a cloud color using the noise value and modulates the incoming light intensity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uniform sampler3D Noise3;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uniform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uSkyColor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uniform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uCloudColor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in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vColor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in vec3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vModelPosition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out 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fFragColor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void main(void)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vec4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texture(Noise3,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vModelPosition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float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cloudIntensity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nv.b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- 1) / 2.0;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vec3 color = mix(uSkyColor.rgb, uCloudColor.rgb,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cloudIntensity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*</a:t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       vColor.rgb;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fFragColor.rgb = color;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fFragColor.a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1.;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1</a:t>
            </a:r>
            <a:endParaRPr lang="en-US" dirty="0"/>
          </a:p>
        </p:txBody>
      </p:sp>
      <p:pic>
        <p:nvPicPr>
          <p:cNvPr id="4" name="Content Placeholder 3" descr="cloud1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can choose to emphasize the large scale structure by increasing the contribution of the first octave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float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cloudIntensity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 * </a:t>
            </a:r>
            <a:r>
              <a:rPr lang="en-US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nv.r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+</a:t>
            </a:r>
            <a:br>
              <a:rPr 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nv.g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nv.b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nv.a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- 2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/ 2.0;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2a</a:t>
            </a:r>
            <a:endParaRPr lang="en-US" dirty="0"/>
          </a:p>
        </p:txBody>
      </p:sp>
      <p:pic>
        <p:nvPicPr>
          <p:cNvPr id="4" name="Content Placeholder 3" descr="cloud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437" y="1219200"/>
            <a:ext cx="4937125" cy="4937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can emphasize the effect by modifying the cloud intensity with a cosine function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cloudIntensity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3 *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nv.r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nv.g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nv.b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nv.a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- 2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 / 2.0;</a:t>
            </a:r>
          </a:p>
          <a:p>
            <a:pPr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cloudIntensity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(1. +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(3.1415 *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cloudIntensity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 / 2.;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2644</TotalTime>
  <Words>990</Words>
  <Application>Microsoft Office PowerPoint</Application>
  <PresentationFormat>On-screen Show (4:3)</PresentationFormat>
  <Paragraphs>243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Origin</vt:lpstr>
      <vt:lpstr>Procedural Textures</vt:lpstr>
      <vt:lpstr>Noise in glman</vt:lpstr>
      <vt:lpstr>Noise in glman</vt:lpstr>
      <vt:lpstr>Clouds 1</vt:lpstr>
      <vt:lpstr>Clouds 1</vt:lpstr>
      <vt:lpstr>Clouds 1</vt:lpstr>
      <vt:lpstr>Clouds 2a</vt:lpstr>
      <vt:lpstr>Clouds 2a</vt:lpstr>
      <vt:lpstr>Clouds 2b</vt:lpstr>
      <vt:lpstr>Clouds 2b</vt:lpstr>
      <vt:lpstr>Turbulence</vt:lpstr>
      <vt:lpstr>Turbulence</vt:lpstr>
      <vt:lpstr>Clouds 3</vt:lpstr>
      <vt:lpstr>Clouds 4</vt:lpstr>
      <vt:lpstr>Clouds 4</vt:lpstr>
      <vt:lpstr>Clouds 4</vt:lpstr>
      <vt:lpstr>Clouds</vt:lpstr>
      <vt:lpstr>Marble</vt:lpstr>
      <vt:lpstr>Marble</vt:lpstr>
      <vt:lpstr>Marble</vt:lpstr>
      <vt:lpstr>Marble</vt:lpstr>
      <vt:lpstr>Marble</vt:lpstr>
      <vt:lpstr>Granite</vt:lpstr>
      <vt:lpstr>Granite</vt:lpstr>
      <vt:lpstr>Granite</vt:lpstr>
      <vt:lpstr>Granite</vt:lpstr>
      <vt:lpstr>Granite</vt:lpstr>
      <vt:lpstr>Granite</vt:lpstr>
      <vt:lpstr>Bias</vt:lpstr>
      <vt:lpstr>Bias</vt:lpstr>
      <vt:lpstr>Gain</vt:lpstr>
      <vt:lpstr>Gain</vt:lpstr>
      <vt:lpstr>Granite</vt:lpstr>
      <vt:lpstr>Granite</vt:lpstr>
      <vt:lpstr>Granite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burton</dc:creator>
  <cp:lastModifiedBy>Burton Ma</cp:lastModifiedBy>
  <cp:revision>21</cp:revision>
  <dcterms:created xsi:type="dcterms:W3CDTF">2006-08-16T00:00:00Z</dcterms:created>
  <dcterms:modified xsi:type="dcterms:W3CDTF">2012-02-09T19:10:47Z</dcterms:modified>
</cp:coreProperties>
</file>