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Default Extension="jpeg" ContentType="image/jpeg"/>
  <Override PartName="/ppt/slideLayouts/slideLayout3.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5"/>
  </p:notesMasterIdLst>
  <p:sldIdLst>
    <p:sldId id="355" r:id="rId2"/>
    <p:sldId id="356" r:id="rId3"/>
    <p:sldId id="357" r:id="rId4"/>
    <p:sldId id="358" r:id="rId5"/>
    <p:sldId id="359" r:id="rId6"/>
    <p:sldId id="360" r:id="rId7"/>
    <p:sldId id="361" r:id="rId8"/>
    <p:sldId id="362" r:id="rId9"/>
    <p:sldId id="363" r:id="rId10"/>
    <p:sldId id="364" r:id="rId11"/>
    <p:sldId id="365" r:id="rId12"/>
    <p:sldId id="366" r:id="rId13"/>
    <p:sldId id="367" r:id="rId14"/>
    <p:sldId id="368" r:id="rId15"/>
    <p:sldId id="369" r:id="rId16"/>
    <p:sldId id="370" r:id="rId17"/>
    <p:sldId id="371" r:id="rId18"/>
    <p:sldId id="372" r:id="rId19"/>
    <p:sldId id="373" r:id="rId20"/>
    <p:sldId id="374" r:id="rId21"/>
    <p:sldId id="375" r:id="rId22"/>
    <p:sldId id="376" r:id="rId23"/>
    <p:sldId id="377" r:id="rId24"/>
    <p:sldId id="378" r:id="rId25"/>
    <p:sldId id="379" r:id="rId26"/>
    <p:sldId id="380" r:id="rId27"/>
    <p:sldId id="381" r:id="rId28"/>
    <p:sldId id="382" r:id="rId29"/>
    <p:sldId id="383" r:id="rId30"/>
    <p:sldId id="384" r:id="rId31"/>
    <p:sldId id="385" r:id="rId32"/>
    <p:sldId id="386" r:id="rId33"/>
    <p:sldId id="387" r:id="rId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900"/>
    <a:srgbClr val="E7AD09"/>
    <a:srgbClr val="D49F08"/>
    <a:srgbClr val="E9AE09"/>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0" d="100"/>
          <a:sy n="100" d="100"/>
        </p:scale>
        <p:origin x="-690" y="-19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image" Target="../media/image5.wmf"/><Relationship Id="rId1" Type="http://schemas.openxmlformats.org/officeDocument/2006/relationships/image" Target="../media/image4.wmf"/><Relationship Id="rId4" Type="http://schemas.openxmlformats.org/officeDocument/2006/relationships/image" Target="../media/image7.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21.wmf"/><Relationship Id="rId7" Type="http://schemas.openxmlformats.org/officeDocument/2006/relationships/image" Target="../media/image25.wmf"/><Relationship Id="rId2" Type="http://schemas.openxmlformats.org/officeDocument/2006/relationships/image" Target="../media/image20.wmf"/><Relationship Id="rId1" Type="http://schemas.openxmlformats.org/officeDocument/2006/relationships/image" Target="../media/image19.wmf"/><Relationship Id="rId6" Type="http://schemas.openxmlformats.org/officeDocument/2006/relationships/image" Target="../media/image24.wmf"/><Relationship Id="rId5" Type="http://schemas.openxmlformats.org/officeDocument/2006/relationships/image" Target="../media/image23.wmf"/><Relationship Id="rId4" Type="http://schemas.openxmlformats.org/officeDocument/2006/relationships/image" Target="../media/image22.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6.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94A3757-28D4-45A9-A3C1-3A1F3BEC0DC8}" type="datetimeFigureOut">
              <a:rPr lang="en-US" smtClean="0"/>
              <a:pPr/>
              <a:t>1/31/2012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0A5966-0FF3-4CA0-BF54-AA596EBC475F}"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1219200" y="3886200"/>
            <a:ext cx="6858000" cy="990600"/>
          </a:xfrm>
        </p:spPr>
        <p:txBody>
          <a:bodyPr anchor="t" anchorCtr="0"/>
          <a:lstStyle>
            <a:lvl1pPr algn="r">
              <a:defRPr sz="3200">
                <a:solidFill>
                  <a:schemeClr val="tx1"/>
                </a:solidFill>
              </a:defRPr>
            </a:lvl1pPr>
          </a:lstStyle>
          <a:p>
            <a:r>
              <a:rPr kumimoji="0" lang="en-US" smtClean="0"/>
              <a:t>Click to edit Master title style</a:t>
            </a:r>
            <a:endParaRPr kumimoji="0" lang="en-US"/>
          </a:p>
        </p:txBody>
      </p:sp>
      <p:sp>
        <p:nvSpPr>
          <p:cNvPr id="9" name="Subtitle 8"/>
          <p:cNvSpPr>
            <a:spLocks noGrp="1"/>
          </p:cNvSpPr>
          <p:nvPr>
            <p:ph type="subTitle" idx="1"/>
          </p:nvPr>
        </p:nvSpPr>
        <p:spPr>
          <a:xfrm>
            <a:off x="1219200" y="5124450"/>
            <a:ext cx="6858000" cy="53340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6400800" y="6355080"/>
            <a:ext cx="2286000" cy="365760"/>
          </a:xfrm>
        </p:spPr>
        <p:txBody>
          <a:bodyPr/>
          <a:lstStyle>
            <a:lvl1pPr>
              <a:defRPr sz="1400"/>
            </a:lvl1pPr>
          </a:lstStyle>
          <a:p>
            <a:fld id="{1D8BD707-D9CF-40AE-B4C6-C98DA3205C09}" type="datetimeFigureOut">
              <a:rPr lang="en-US" smtClean="0"/>
              <a:pPr/>
              <a:t>1/31/2012</a:t>
            </a:fld>
            <a:endParaRPr lang="en-US"/>
          </a:p>
        </p:txBody>
      </p:sp>
      <p:sp>
        <p:nvSpPr>
          <p:cNvPr id="17" name="Footer Placeholder 16"/>
          <p:cNvSpPr>
            <a:spLocks noGrp="1"/>
          </p:cNvSpPr>
          <p:nvPr>
            <p:ph type="ftr" sz="quarter" idx="11"/>
          </p:nvPr>
        </p:nvSpPr>
        <p:spPr>
          <a:xfrm>
            <a:off x="2898648" y="6355080"/>
            <a:ext cx="3474720" cy="365760"/>
          </a:xfrm>
        </p:spPr>
        <p:txBody>
          <a:bodyPr/>
          <a:lstStyle/>
          <a:p>
            <a:endParaRPr lang="en-US"/>
          </a:p>
        </p:txBody>
      </p:sp>
      <p:sp>
        <p:nvSpPr>
          <p:cNvPr id="29" name="Slide Number Placeholder 28"/>
          <p:cNvSpPr>
            <a:spLocks noGrp="1"/>
          </p:cNvSpPr>
          <p:nvPr>
            <p:ph type="sldNum" sz="quarter" idx="12"/>
          </p:nvPr>
        </p:nvSpPr>
        <p:spPr>
          <a:xfrm>
            <a:off x="1216152" y="6355080"/>
            <a:ext cx="1219200" cy="365760"/>
          </a:xfrm>
        </p:spPr>
        <p:txBody>
          <a:bodyPr/>
          <a:lstStyle/>
          <a:p>
            <a:fld id="{B6F15528-21DE-4FAA-801E-634DDDAF4B2B}" type="slidenum">
              <a:rPr lang="en-US" smtClean="0"/>
              <a:pPr/>
              <a:t>‹#›</a:t>
            </a:fld>
            <a:endParaRPr lang="en-US"/>
          </a:p>
        </p:txBody>
      </p:sp>
      <p:sp>
        <p:nvSpPr>
          <p:cNvPr id="21" name="Rectangle 20"/>
          <p:cNvSpPr/>
          <p:nvPr/>
        </p:nvSpPr>
        <p:spPr>
          <a:xfrm>
            <a:off x="904875" y="3648075"/>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3" name="Rectangle 32"/>
          <p:cNvSpPr/>
          <p:nvPr/>
        </p:nvSpPr>
        <p:spPr>
          <a:xfrm>
            <a:off x="914400" y="5048250"/>
            <a:ext cx="73152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2" name="Rectangle 21"/>
          <p:cNvSpPr/>
          <p:nvPr/>
        </p:nvSpPr>
        <p:spPr>
          <a:xfrm>
            <a:off x="904875" y="3648075"/>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a:off x="914400" y="5048250"/>
            <a:ext cx="228600"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1/31/2012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1/31/2012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7" name="Straight Connector 6"/>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8" name="Isosceles Triangle 7"/>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traight Connector 8"/>
          <p:cNvSpPr>
            <a:spLocks noChangeShapeType="1"/>
          </p:cNvSpPr>
          <p:nvPr/>
        </p:nvSpPr>
        <p:spPr bwMode="auto">
          <a:xfrm rot="5400000">
            <a:off x="3629607" y="3201952"/>
            <a:ext cx="585216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1/31/2012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8" name="Content Placeholder 7"/>
          <p:cNvSpPr>
            <a:spLocks noGrp="1"/>
          </p:cNvSpPr>
          <p:nvPr>
            <p:ph sz="quarter" idx="1"/>
          </p:nvPr>
        </p:nvSpPr>
        <p:spPr>
          <a:xfrm>
            <a:off x="457200" y="1219200"/>
            <a:ext cx="8229600"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219200" y="2971800"/>
            <a:ext cx="6858000" cy="1066800"/>
          </a:xfrm>
        </p:spPr>
        <p:txBody>
          <a:bodyPr anchor="t" anchorCtr="0"/>
          <a:lstStyle>
            <a:lvl1pPr algn="r">
              <a:buNone/>
              <a:defRPr sz="3200" b="0"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295400" y="4267200"/>
            <a:ext cx="6781800" cy="1143000"/>
          </a:xfrm>
        </p:spPr>
        <p:txBody>
          <a:bodyPr anchor="t" anchorCtr="0"/>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6400800" y="6355080"/>
            <a:ext cx="2286000" cy="365760"/>
          </a:xfrm>
        </p:spPr>
        <p:txBody>
          <a:bodyPr/>
          <a:lstStyle/>
          <a:p>
            <a:fld id="{1D8BD707-D9CF-40AE-B4C6-C98DA3205C09}" type="datetimeFigureOut">
              <a:rPr lang="en-US" smtClean="0"/>
              <a:pPr/>
              <a:t>1/31/2012</a:t>
            </a:fld>
            <a:endParaRPr lang="en-US"/>
          </a:p>
        </p:txBody>
      </p:sp>
      <p:sp>
        <p:nvSpPr>
          <p:cNvPr id="5" name="Footer Placeholder 4"/>
          <p:cNvSpPr>
            <a:spLocks noGrp="1"/>
          </p:cNvSpPr>
          <p:nvPr>
            <p:ph type="ftr" sz="quarter" idx="11"/>
          </p:nvPr>
        </p:nvSpPr>
        <p:spPr>
          <a:xfrm>
            <a:off x="2898648" y="6355080"/>
            <a:ext cx="3474720" cy="365760"/>
          </a:xfrm>
        </p:spPr>
        <p:txBody>
          <a:bodyPr/>
          <a:lstStyle/>
          <a:p>
            <a:endParaRPr lang="en-US"/>
          </a:p>
        </p:txBody>
      </p:sp>
      <p:sp>
        <p:nvSpPr>
          <p:cNvPr id="6" name="Slide Number Placeholder 5"/>
          <p:cNvSpPr>
            <a:spLocks noGrp="1"/>
          </p:cNvSpPr>
          <p:nvPr>
            <p:ph type="sldNum" sz="quarter" idx="12"/>
          </p:nvPr>
        </p:nvSpPr>
        <p:spPr>
          <a:xfrm>
            <a:off x="1069848" y="6355080"/>
            <a:ext cx="1520952" cy="365760"/>
          </a:xfrm>
        </p:spPr>
        <p:txBody>
          <a:bodyPr/>
          <a:lstStyle/>
          <a:p>
            <a:fld id="{B6F15528-21DE-4FAA-801E-634DDDAF4B2B}" type="slidenum">
              <a:rPr lang="en-US" smtClean="0"/>
              <a:pPr/>
              <a:t>‹#›</a:t>
            </a:fld>
            <a:endParaRPr lang="en-US"/>
          </a:p>
        </p:txBody>
      </p:sp>
      <p:sp>
        <p:nvSpPr>
          <p:cNvPr id="7" name="Rectangle 6"/>
          <p:cNvSpPr/>
          <p:nvPr/>
        </p:nvSpPr>
        <p:spPr>
          <a:xfrm>
            <a:off x="914400" y="2819400"/>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914400" y="2819400"/>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1/31/2012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9" name="Content Placeholder 8"/>
          <p:cNvSpPr>
            <a:spLocks noGrp="1"/>
          </p:cNvSpPr>
          <p:nvPr>
            <p:ph sz="quarter" idx="1"/>
          </p:nvPr>
        </p:nvSpPr>
        <p:spPr>
          <a:xfrm>
            <a:off x="457200" y="1219200"/>
            <a:ext cx="4041648"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632198" y="1216152"/>
            <a:ext cx="4041648"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285875"/>
            <a:ext cx="4040188" cy="685800"/>
          </a:xfrm>
          <a:noFill/>
          <a:ln>
            <a:noFill/>
          </a:ln>
        </p:spPr>
        <p:txBody>
          <a:bodyPr lIns="91440" anchor="b" anchorCtr="0">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8200" y="1295400"/>
            <a:ext cx="4041775" cy="685800"/>
          </a:xfrm>
          <a:noFill/>
          <a:ln>
            <a:noFill/>
          </a:ln>
        </p:spPr>
        <p:txBody>
          <a:bodyPr lIns="91440" anchor="b" anchorCtr="0"/>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1D8BD707-D9CF-40AE-B4C6-C98DA3205C09}" type="datetimeFigureOut">
              <a:rPr lang="en-US" smtClean="0"/>
              <a:pPr/>
              <a:t>1/31/2012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
        <p:nvSpPr>
          <p:cNvPr id="11" name="Content Placeholder 10"/>
          <p:cNvSpPr>
            <a:spLocks noGrp="1"/>
          </p:cNvSpPr>
          <p:nvPr>
            <p:ph sz="quarter" idx="2"/>
          </p:nvPr>
        </p:nvSpPr>
        <p:spPr>
          <a:xfrm>
            <a:off x="457200" y="2133600"/>
            <a:ext cx="4038600" cy="4038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648200" y="2133600"/>
            <a:ext cx="4038600" cy="4038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D8BD707-D9CF-40AE-B4C6-C98DA3205C09}" type="datetimeFigureOut">
              <a:rPr lang="en-US" smtClean="0"/>
              <a:pPr/>
              <a:t>1/31/2012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
        <p:nvSpPr>
          <p:cNvPr id="6" name="Isosceles Triangle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1/31/2012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
        <p:nvSpPr>
          <p:cNvPr id="5" name="Straight Connector 4"/>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6" name="Isosceles Triangle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24600" y="304800"/>
            <a:ext cx="2514600" cy="838200"/>
          </a:xfrm>
        </p:spPr>
        <p:txBody>
          <a:bodyPr anchor="b" anchorCtr="0">
            <a:noAutofit/>
          </a:bodyPr>
          <a:lstStyle>
            <a:lvl1pPr algn="l">
              <a:buNone/>
              <a:defRPr sz="2000" b="1">
                <a:solidFill>
                  <a:schemeClr val="tx2"/>
                </a:solidFill>
                <a:latin typeface="+mn-lt"/>
                <a:ea typeface="+mn-ea"/>
                <a:cs typeface="+mn-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324600" y="1219200"/>
            <a:ext cx="25146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1/31/2012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8" name="Straight Connector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Straight Connector 9"/>
          <p:cNvSpPr>
            <a:spLocks noChangeShapeType="1"/>
          </p:cNvSpPr>
          <p:nvPr/>
        </p:nvSpPr>
        <p:spPr bwMode="auto">
          <a:xfrm rot="5400000">
            <a:off x="3160645" y="3324225"/>
            <a:ext cx="603504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9" name="Isosceles Triangle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Content Placeholder 11"/>
          <p:cNvSpPr>
            <a:spLocks noGrp="1"/>
          </p:cNvSpPr>
          <p:nvPr>
            <p:ph sz="quarter" idx="1"/>
          </p:nvPr>
        </p:nvSpPr>
        <p:spPr>
          <a:xfrm>
            <a:off x="304800" y="304800"/>
            <a:ext cx="5715000" cy="5715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500856"/>
            <a:ext cx="8229600" cy="674688"/>
          </a:xfrm>
          <a:ln>
            <a:solidFill>
              <a:schemeClr val="accent1"/>
            </a:solidFill>
          </a:ln>
        </p:spPr>
        <p:txBody>
          <a:bodyPr lIns="274320" anchor="ctr"/>
          <a:lstStyle>
            <a:lvl1pPr algn="r">
              <a:buNone/>
              <a:defRPr sz="2000" b="0">
                <a:solidFill>
                  <a:schemeClr val="tx1"/>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57200" y="1905000"/>
            <a:ext cx="8229600" cy="4270248"/>
          </a:xfrm>
          <a:solidFill>
            <a:schemeClr val="tx1">
              <a:shade val="50000"/>
            </a:schemeClr>
          </a:solidFill>
          <a:ln>
            <a:noFill/>
          </a:ln>
          <a:effectLst/>
        </p:spPr>
        <p:txBody>
          <a:bodyPr/>
          <a:lstStyle>
            <a:lvl1pPr marL="0" indent="0">
              <a:spcBef>
                <a:spcPts val="600"/>
              </a:spcBef>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457200" y="1219200"/>
            <a:ext cx="8229600" cy="533400"/>
          </a:xfrm>
        </p:spPr>
        <p:txBody>
          <a:bodyPr anchor="ctr" anchorCtr="0"/>
          <a:lstStyle>
            <a:lvl1pPr marL="0" indent="0" algn="l">
              <a:buFontTx/>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1/31/2012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8" name="Straight Connector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9" name="Isosceles Triangle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457200" y="500856"/>
            <a:ext cx="182880"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152400"/>
            <a:ext cx="8229600" cy="990600"/>
          </a:xfrm>
          <a:prstGeom prst="rect">
            <a:avLst/>
          </a:prstGeom>
        </p:spPr>
        <p:txBody>
          <a:bodyPr vert="horz"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219200"/>
            <a:ext cx="8229600" cy="4910328"/>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400800" y="6356350"/>
            <a:ext cx="2289048" cy="365760"/>
          </a:xfrm>
          <a:prstGeom prst="rect">
            <a:avLst/>
          </a:prstGeom>
        </p:spPr>
        <p:txBody>
          <a:bodyPr vert="horz"/>
          <a:lstStyle>
            <a:lvl1pPr algn="l" eaLnBrk="1" latinLnBrk="0" hangingPunct="1">
              <a:defRPr kumimoji="0" sz="1400">
                <a:solidFill>
                  <a:schemeClr val="tx2"/>
                </a:solidFill>
              </a:defRPr>
            </a:lvl1pPr>
          </a:lstStyle>
          <a:p>
            <a:fld id="{1D8BD707-D9CF-40AE-B4C6-C98DA3205C09}" type="datetimeFigureOut">
              <a:rPr lang="en-US" smtClean="0"/>
              <a:pPr/>
              <a:t>1/31/2012</a:t>
            </a:fld>
            <a:endParaRPr lang="en-US"/>
          </a:p>
        </p:txBody>
      </p:sp>
      <p:sp>
        <p:nvSpPr>
          <p:cNvPr id="3" name="Footer Placeholder 2"/>
          <p:cNvSpPr>
            <a:spLocks noGrp="1"/>
          </p:cNvSpPr>
          <p:nvPr>
            <p:ph type="ftr" sz="quarter" idx="3"/>
          </p:nvPr>
        </p:nvSpPr>
        <p:spPr>
          <a:xfrm>
            <a:off x="2898648" y="6356350"/>
            <a:ext cx="3505200" cy="365760"/>
          </a:xfrm>
          <a:prstGeom prst="rect">
            <a:avLst/>
          </a:prstGeom>
        </p:spPr>
        <p:txBody>
          <a:bodyPr vert="horz"/>
          <a:lstStyle>
            <a:lvl1pPr algn="r" eaLnBrk="1" latinLnBrk="0" hangingPunct="1">
              <a:defRPr kumimoji="0" sz="1400">
                <a:solidFill>
                  <a:schemeClr val="tx2"/>
                </a:solidFill>
              </a:defRPr>
            </a:lvl1pPr>
          </a:lstStyle>
          <a:p>
            <a:endParaRPr lang="en-US"/>
          </a:p>
        </p:txBody>
      </p:sp>
      <p:sp>
        <p:nvSpPr>
          <p:cNvPr id="23" name="Slide Number Placeholder 22"/>
          <p:cNvSpPr>
            <a:spLocks noGrp="1"/>
          </p:cNvSpPr>
          <p:nvPr>
            <p:ph type="sldNum" sz="quarter" idx="4"/>
          </p:nvPr>
        </p:nvSpPr>
        <p:spPr>
          <a:xfrm>
            <a:off x="612648" y="6356350"/>
            <a:ext cx="1981200" cy="365760"/>
          </a:xfrm>
          <a:prstGeom prst="rect">
            <a:avLst/>
          </a:prstGeom>
        </p:spPr>
        <p:txBody>
          <a:bodyPr vert="horz"/>
          <a:lstStyle>
            <a:lvl1pPr algn="l" eaLnBrk="1" latinLnBrk="0" hangingPunct="1">
              <a:defRPr kumimoji="0" sz="1400">
                <a:solidFill>
                  <a:schemeClr val="tx2"/>
                </a:solidFill>
              </a:defRPr>
            </a:lvl1pPr>
          </a:lstStyle>
          <a:p>
            <a:fld id="{B6F15528-21DE-4FAA-801E-634DDDAF4B2B}" type="slidenum">
              <a:rPr lang="en-US" smtClean="0"/>
              <a:pPr/>
              <a:t>‹#›</a:t>
            </a:fld>
            <a:endParaRPr lang="en-US"/>
          </a:p>
        </p:txBody>
      </p:sp>
      <p:sp>
        <p:nvSpPr>
          <p:cNvPr id="28" name="Straight Connector 2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29" name="Straight Connector 28"/>
          <p:cNvSpPr>
            <a:spLocks noChangeShapeType="1"/>
          </p:cNvSpPr>
          <p:nvPr/>
        </p:nvSpPr>
        <p:spPr bwMode="auto">
          <a:xfrm>
            <a:off x="457200" y="1143000"/>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Isosceles Triangle 9"/>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200" kern="120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2.v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3.v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openxmlformats.org/officeDocument/2006/relationships/oleObject" Target="../embeddings/oleObject12.bin"/><Relationship Id="rId3" Type="http://schemas.openxmlformats.org/officeDocument/2006/relationships/oleObject" Target="../embeddings/oleObject7.bin"/><Relationship Id="rId7" Type="http://schemas.openxmlformats.org/officeDocument/2006/relationships/oleObject" Target="../embeddings/oleObject11.bin"/><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oleObject" Target="../embeddings/oleObject10.bin"/><Relationship Id="rId5" Type="http://schemas.openxmlformats.org/officeDocument/2006/relationships/oleObject" Target="../embeddings/oleObject9.bin"/><Relationship Id="rId4" Type="http://schemas.openxmlformats.org/officeDocument/2006/relationships/oleObject" Target="../embeddings/oleObject8.bin"/><Relationship Id="rId9" Type="http://schemas.openxmlformats.org/officeDocument/2006/relationships/oleObject" Target="../embeddings/oleObject13.bin"/></Relationships>
</file>

<file path=ppt/slides/_rels/slide2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2.xml"/><Relationship Id="rId1" Type="http://schemas.openxmlformats.org/officeDocument/2006/relationships/vmlDrawing" Target="../drawings/vmlDrawing5.v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4.bin"/><Relationship Id="rId5" Type="http://schemas.openxmlformats.org/officeDocument/2006/relationships/oleObject" Target="../embeddings/oleObject3.bin"/><Relationship Id="rId4" Type="http://schemas.openxmlformats.org/officeDocument/2006/relationships/oleObject" Target="../embeddings/oleObject2.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r>
              <a:rPr lang="en-US" dirty="0" smtClean="0"/>
              <a:t>Texture Mapping Applications</a:t>
            </a:r>
            <a:endParaRPr lang="en-US" dirty="0"/>
          </a:p>
        </p:txBody>
      </p:sp>
      <p:sp>
        <p:nvSpPr>
          <p:cNvPr id="7" name="Subtitle 6"/>
          <p:cNvSpPr>
            <a:spLocks noGrp="1"/>
          </p:cNvSpPr>
          <p:nvPr>
            <p:ph type="subTitle" idx="1"/>
          </p:nvPr>
        </p:nvSpPr>
        <p:spPr/>
        <p:txBody>
          <a:bodyPr/>
          <a:lstStyle/>
          <a:p>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Bump Mapping</a:t>
            </a:r>
            <a:endParaRPr lang="en-US" dirty="0"/>
          </a:p>
        </p:txBody>
      </p:sp>
      <p:sp>
        <p:nvSpPr>
          <p:cNvPr id="3" name="Content Placeholder 2"/>
          <p:cNvSpPr>
            <a:spLocks noGrp="1"/>
          </p:cNvSpPr>
          <p:nvPr>
            <p:ph sz="quarter" idx="1"/>
          </p:nvPr>
        </p:nvSpPr>
        <p:spPr/>
        <p:txBody>
          <a:bodyPr/>
          <a:lstStyle/>
          <a:p>
            <a:r>
              <a:rPr lang="en-US" dirty="0" smtClean="0"/>
              <a:t>the rotation matrix</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transforms vectors (but not points!) in eye coordinates to surface-local coordinates</a:t>
            </a:r>
            <a:endParaRPr lang="en-US" dirty="0"/>
          </a:p>
        </p:txBody>
      </p:sp>
      <p:graphicFrame>
        <p:nvGraphicFramePr>
          <p:cNvPr id="108546" name="Object 2"/>
          <p:cNvGraphicFramePr>
            <a:graphicFrameLocks noChangeAspect="1"/>
          </p:cNvGraphicFramePr>
          <p:nvPr/>
        </p:nvGraphicFramePr>
        <p:xfrm>
          <a:off x="2679700" y="1728787"/>
          <a:ext cx="3784600" cy="1700213"/>
        </p:xfrm>
        <a:graphic>
          <a:graphicData uri="http://schemas.openxmlformats.org/presentationml/2006/ole">
            <p:oleObj spid="_x0000_s108546" name="Equation" r:id="rId3" imgW="1892160" imgH="736560" progId="Equation.3">
              <p:embed/>
            </p:oleObj>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Bump Mapping</a:t>
            </a:r>
            <a:endParaRPr lang="en-US" dirty="0"/>
          </a:p>
        </p:txBody>
      </p:sp>
      <p:sp>
        <p:nvSpPr>
          <p:cNvPr id="3" name="Content Placeholder 2"/>
          <p:cNvSpPr>
            <a:spLocks noGrp="1"/>
          </p:cNvSpPr>
          <p:nvPr>
            <p:ph sz="quarter" idx="1"/>
          </p:nvPr>
        </p:nvSpPr>
        <p:spPr/>
        <p:txBody>
          <a:bodyPr/>
          <a:lstStyle/>
          <a:p>
            <a:r>
              <a:rPr lang="en-US" dirty="0" smtClean="0"/>
              <a:t>in the vertex </a:t>
            </a:r>
            <a:r>
              <a:rPr lang="en-US" dirty="0" err="1" smtClean="0"/>
              <a:t>shader</a:t>
            </a:r>
            <a:endParaRPr lang="en-US" dirty="0" smtClean="0"/>
          </a:p>
          <a:p>
            <a:pPr lvl="1"/>
            <a:r>
              <a:rPr lang="en-US" dirty="0" smtClean="0"/>
              <a:t>compute view and light directions in eye coordinates</a:t>
            </a:r>
          </a:p>
          <a:p>
            <a:pPr lvl="1"/>
            <a:r>
              <a:rPr lang="en-US" dirty="0" smtClean="0"/>
              <a:t>compute tangent, </a:t>
            </a:r>
            <a:r>
              <a:rPr lang="en-US" dirty="0" err="1" smtClean="0"/>
              <a:t>bitangent</a:t>
            </a:r>
            <a:r>
              <a:rPr lang="en-US" dirty="0" smtClean="0"/>
              <a:t>, and normal vectors in eye coordinates</a:t>
            </a:r>
          </a:p>
          <a:p>
            <a:pPr lvl="1"/>
            <a:r>
              <a:rPr lang="en-US" dirty="0" smtClean="0"/>
              <a:t>form the matrix</a:t>
            </a:r>
          </a:p>
          <a:p>
            <a:pPr lvl="1"/>
            <a:r>
              <a:rPr lang="en-US" dirty="0" smtClean="0"/>
              <a:t>compute view and light directions in surface-local coordinates as out variables</a:t>
            </a:r>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Bump Mapping: Vertex </a:t>
            </a:r>
            <a:r>
              <a:rPr lang="en-US" dirty="0" err="1" smtClean="0"/>
              <a:t>Shader</a:t>
            </a:r>
            <a:endParaRPr lang="en-US" dirty="0"/>
          </a:p>
        </p:txBody>
      </p:sp>
      <p:sp>
        <p:nvSpPr>
          <p:cNvPr id="3" name="Content Placeholder 2"/>
          <p:cNvSpPr>
            <a:spLocks noGrp="1"/>
          </p:cNvSpPr>
          <p:nvPr>
            <p:ph sz="quarter" idx="1"/>
          </p:nvPr>
        </p:nvSpPr>
        <p:spPr/>
        <p:txBody>
          <a:bodyPr>
            <a:normAutofit/>
          </a:bodyPr>
          <a:lstStyle/>
          <a:p>
            <a:pPr>
              <a:buNone/>
            </a:pPr>
            <a:r>
              <a:rPr lang="en-US" sz="1400" b="1" dirty="0" smtClean="0">
                <a:latin typeface="Courier New" pitchFamily="49" charset="0"/>
                <a:cs typeface="Courier New" pitchFamily="49" charset="0"/>
              </a:rPr>
              <a:t>in vec4 </a:t>
            </a:r>
            <a:r>
              <a:rPr lang="en-US" sz="1400" b="1" dirty="0" err="1" smtClean="0">
                <a:latin typeface="Courier New" pitchFamily="49" charset="0"/>
                <a:cs typeface="Courier New" pitchFamily="49" charset="0"/>
              </a:rPr>
              <a:t>aVertex</a:t>
            </a:r>
            <a:r>
              <a:rPr lang="en-US" sz="1400" b="1" dirty="0" smtClean="0">
                <a:latin typeface="Courier New" pitchFamily="49" charset="0"/>
                <a:cs typeface="Courier New" pitchFamily="49" charset="0"/>
              </a:rPr>
              <a:t>;</a:t>
            </a:r>
          </a:p>
          <a:p>
            <a:pPr>
              <a:buNone/>
            </a:pPr>
            <a:r>
              <a:rPr lang="en-US" sz="1400" b="1" dirty="0" smtClean="0">
                <a:latin typeface="Courier New" pitchFamily="49" charset="0"/>
                <a:cs typeface="Courier New" pitchFamily="49" charset="0"/>
              </a:rPr>
              <a:t>in vec4 </a:t>
            </a:r>
            <a:r>
              <a:rPr lang="en-US" sz="1400" b="1" dirty="0" err="1" smtClean="0">
                <a:latin typeface="Courier New" pitchFamily="49" charset="0"/>
                <a:cs typeface="Courier New" pitchFamily="49" charset="0"/>
              </a:rPr>
              <a:t>aNormal</a:t>
            </a:r>
            <a:r>
              <a:rPr lang="en-US" sz="1400" b="1" dirty="0" smtClean="0">
                <a:latin typeface="Courier New" pitchFamily="49" charset="0"/>
                <a:cs typeface="Courier New" pitchFamily="49" charset="0"/>
              </a:rPr>
              <a:t>;</a:t>
            </a:r>
          </a:p>
          <a:p>
            <a:pPr>
              <a:buNone/>
            </a:pPr>
            <a:r>
              <a:rPr lang="en-US" sz="1400" b="1" dirty="0" smtClean="0">
                <a:latin typeface="Courier New" pitchFamily="49" charset="0"/>
                <a:cs typeface="Courier New" pitchFamily="49" charset="0"/>
              </a:rPr>
              <a:t>in vec4 </a:t>
            </a:r>
            <a:r>
              <a:rPr lang="en-US" sz="1400" b="1" dirty="0" err="1" smtClean="0">
                <a:latin typeface="Courier New" pitchFamily="49" charset="0"/>
                <a:cs typeface="Courier New" pitchFamily="49" charset="0"/>
              </a:rPr>
              <a:t>aTangent</a:t>
            </a:r>
            <a:r>
              <a:rPr lang="en-US" sz="1400" b="1" dirty="0" smtClean="0">
                <a:latin typeface="Courier New" pitchFamily="49" charset="0"/>
                <a:cs typeface="Courier New" pitchFamily="49" charset="0"/>
              </a:rPr>
              <a:t>;</a:t>
            </a:r>
          </a:p>
          <a:p>
            <a:pPr>
              <a:buNone/>
            </a:pPr>
            <a:endParaRPr lang="en-US" sz="1400" b="1" dirty="0" smtClean="0">
              <a:latin typeface="Courier New" pitchFamily="49" charset="0"/>
              <a:cs typeface="Courier New" pitchFamily="49" charset="0"/>
            </a:endParaRPr>
          </a:p>
          <a:p>
            <a:pPr>
              <a:buNone/>
            </a:pPr>
            <a:r>
              <a:rPr lang="en-US" sz="1400" b="1" dirty="0" smtClean="0">
                <a:latin typeface="Courier New" pitchFamily="49" charset="0"/>
                <a:cs typeface="Courier New" pitchFamily="49" charset="0"/>
              </a:rPr>
              <a:t>uniform mat4 </a:t>
            </a:r>
            <a:r>
              <a:rPr lang="en-US" sz="1400" b="1" dirty="0" err="1" smtClean="0">
                <a:latin typeface="Courier New" pitchFamily="49" charset="0"/>
                <a:cs typeface="Courier New" pitchFamily="49" charset="0"/>
              </a:rPr>
              <a:t>uModelViewProjectionMatrix</a:t>
            </a:r>
            <a:r>
              <a:rPr lang="en-US" sz="1400" b="1" dirty="0" smtClean="0">
                <a:latin typeface="Courier New" pitchFamily="49" charset="0"/>
                <a:cs typeface="Courier New" pitchFamily="49" charset="0"/>
              </a:rPr>
              <a:t>;</a:t>
            </a:r>
          </a:p>
          <a:p>
            <a:pPr>
              <a:buNone/>
            </a:pPr>
            <a:r>
              <a:rPr lang="en-US" sz="1400" b="1" dirty="0" smtClean="0">
                <a:latin typeface="Courier New" pitchFamily="49" charset="0"/>
                <a:cs typeface="Courier New" pitchFamily="49" charset="0"/>
              </a:rPr>
              <a:t>uniform mat4 </a:t>
            </a:r>
            <a:r>
              <a:rPr lang="en-US" sz="1400" b="1" dirty="0" err="1" smtClean="0">
                <a:latin typeface="Courier New" pitchFamily="49" charset="0"/>
                <a:cs typeface="Courier New" pitchFamily="49" charset="0"/>
              </a:rPr>
              <a:t>uModelViewMatrix</a:t>
            </a:r>
            <a:r>
              <a:rPr lang="en-US" sz="1400" b="1" dirty="0" smtClean="0">
                <a:latin typeface="Courier New" pitchFamily="49" charset="0"/>
                <a:cs typeface="Courier New" pitchFamily="49" charset="0"/>
              </a:rPr>
              <a:t>;</a:t>
            </a:r>
          </a:p>
          <a:p>
            <a:pPr>
              <a:buNone/>
            </a:pPr>
            <a:r>
              <a:rPr lang="en-US" sz="1400" b="1" dirty="0" smtClean="0">
                <a:latin typeface="Courier New" pitchFamily="49" charset="0"/>
                <a:cs typeface="Courier New" pitchFamily="49" charset="0"/>
              </a:rPr>
              <a:t>uniform mat4 </a:t>
            </a:r>
            <a:r>
              <a:rPr lang="en-US" sz="1400" b="1" dirty="0" err="1" smtClean="0">
                <a:latin typeface="Courier New" pitchFamily="49" charset="0"/>
                <a:cs typeface="Courier New" pitchFamily="49" charset="0"/>
              </a:rPr>
              <a:t>uNormalMatrix</a:t>
            </a:r>
            <a:r>
              <a:rPr lang="en-US" sz="1400" b="1" dirty="0" smtClean="0">
                <a:latin typeface="Courier New" pitchFamily="49" charset="0"/>
                <a:cs typeface="Courier New" pitchFamily="49" charset="0"/>
              </a:rPr>
              <a:t>;</a:t>
            </a:r>
          </a:p>
          <a:p>
            <a:pPr>
              <a:buNone/>
            </a:pPr>
            <a:endParaRPr lang="en-US" sz="1400" b="1" dirty="0" smtClean="0">
              <a:latin typeface="Courier New" pitchFamily="49" charset="0"/>
              <a:cs typeface="Courier New" pitchFamily="49" charset="0"/>
            </a:endParaRPr>
          </a:p>
          <a:p>
            <a:pPr>
              <a:buNone/>
            </a:pPr>
            <a:r>
              <a:rPr lang="en-US" sz="1400" b="1" dirty="0" smtClean="0">
                <a:latin typeface="Courier New" pitchFamily="49" charset="0"/>
                <a:cs typeface="Courier New" pitchFamily="49" charset="0"/>
              </a:rPr>
              <a:t>// light and viewer direction in local surface </a:t>
            </a:r>
            <a:r>
              <a:rPr lang="en-US" sz="1400" b="1" dirty="0" err="1" smtClean="0">
                <a:latin typeface="Courier New" pitchFamily="49" charset="0"/>
                <a:cs typeface="Courier New" pitchFamily="49" charset="0"/>
              </a:rPr>
              <a:t>coords</a:t>
            </a:r>
            <a:endParaRPr lang="en-US" sz="1400" b="1" dirty="0" smtClean="0">
              <a:latin typeface="Courier New" pitchFamily="49" charset="0"/>
              <a:cs typeface="Courier New" pitchFamily="49" charset="0"/>
            </a:endParaRPr>
          </a:p>
          <a:p>
            <a:pPr>
              <a:buNone/>
            </a:pPr>
            <a:r>
              <a:rPr lang="en-US" sz="1400" b="1" dirty="0" smtClean="0">
                <a:latin typeface="Courier New" pitchFamily="49" charset="0"/>
                <a:cs typeface="Courier New" pitchFamily="49" charset="0"/>
              </a:rPr>
              <a:t>out vec3 </a:t>
            </a:r>
            <a:r>
              <a:rPr lang="en-US" sz="1400" b="1" dirty="0" err="1" smtClean="0">
                <a:latin typeface="Courier New" pitchFamily="49" charset="0"/>
                <a:cs typeface="Courier New" pitchFamily="49" charset="0"/>
              </a:rPr>
              <a:t>vLightDir</a:t>
            </a:r>
            <a:r>
              <a:rPr lang="en-US" sz="1400" b="1" dirty="0" smtClean="0">
                <a:latin typeface="Courier New" pitchFamily="49" charset="0"/>
                <a:cs typeface="Courier New" pitchFamily="49" charset="0"/>
              </a:rPr>
              <a:t>;</a:t>
            </a:r>
          </a:p>
          <a:p>
            <a:pPr>
              <a:buNone/>
            </a:pPr>
            <a:r>
              <a:rPr lang="en-US" sz="1400" b="1" dirty="0" smtClean="0">
                <a:latin typeface="Courier New" pitchFamily="49" charset="0"/>
                <a:cs typeface="Courier New" pitchFamily="49" charset="0"/>
              </a:rPr>
              <a:t>out vec3 </a:t>
            </a:r>
            <a:r>
              <a:rPr lang="en-US" sz="1400" b="1" dirty="0" err="1" smtClean="0">
                <a:latin typeface="Courier New" pitchFamily="49" charset="0"/>
                <a:cs typeface="Courier New" pitchFamily="49" charset="0"/>
              </a:rPr>
              <a:t>vViewDir</a:t>
            </a:r>
            <a:r>
              <a:rPr lang="en-US" sz="1400" b="1" dirty="0" smtClean="0">
                <a:latin typeface="Courier New" pitchFamily="49" charset="0"/>
                <a:cs typeface="Courier New" pitchFamily="49" charset="0"/>
              </a:rPr>
              <a:t>;</a:t>
            </a:r>
          </a:p>
          <a:p>
            <a:pPr>
              <a:buNone/>
            </a:pPr>
            <a:endParaRPr lang="en-US" sz="1400" b="1" dirty="0" smtClean="0">
              <a:latin typeface="Courier New" pitchFamily="49" charset="0"/>
              <a:cs typeface="Courier New" pitchFamily="49" charset="0"/>
            </a:endParaRPr>
          </a:p>
          <a:p>
            <a:pPr>
              <a:buNone/>
            </a:pPr>
            <a:r>
              <a:rPr lang="en-US" sz="1400" b="1" dirty="0" smtClean="0">
                <a:latin typeface="Courier New" pitchFamily="49" charset="0"/>
                <a:cs typeface="Courier New" pitchFamily="49" charset="0"/>
              </a:rPr>
              <a:t>// texture </a:t>
            </a:r>
            <a:r>
              <a:rPr lang="en-US" sz="1400" b="1" dirty="0" err="1" smtClean="0">
                <a:latin typeface="Courier New" pitchFamily="49" charset="0"/>
                <a:cs typeface="Courier New" pitchFamily="49" charset="0"/>
              </a:rPr>
              <a:t>coords</a:t>
            </a:r>
            <a:endParaRPr lang="en-US" sz="1400" b="1" dirty="0" smtClean="0">
              <a:latin typeface="Courier New" pitchFamily="49" charset="0"/>
              <a:cs typeface="Courier New" pitchFamily="49" charset="0"/>
            </a:endParaRPr>
          </a:p>
          <a:p>
            <a:pPr>
              <a:buNone/>
            </a:pPr>
            <a:r>
              <a:rPr lang="en-US" sz="1400" b="1" dirty="0" smtClean="0">
                <a:latin typeface="Courier New" pitchFamily="49" charset="0"/>
                <a:cs typeface="Courier New" pitchFamily="49" charset="0"/>
              </a:rPr>
              <a:t>out vec2 </a:t>
            </a:r>
            <a:r>
              <a:rPr lang="en-US" sz="1400" b="1" dirty="0" err="1" smtClean="0">
                <a:latin typeface="Courier New" pitchFamily="49" charset="0"/>
                <a:cs typeface="Courier New" pitchFamily="49" charset="0"/>
              </a:rPr>
              <a:t>vST</a:t>
            </a:r>
            <a:r>
              <a:rPr lang="en-US" sz="1400" b="1" dirty="0" smtClean="0">
                <a:latin typeface="Courier New" pitchFamily="49" charset="0"/>
                <a:cs typeface="Courier New" pitchFamily="49" charset="0"/>
              </a:rPr>
              <a:t>;</a:t>
            </a:r>
          </a:p>
          <a:p>
            <a:pPr>
              <a:buNone/>
            </a:pPr>
            <a:endParaRPr lang="en-US" sz="1400" b="1" dirty="0" smtClean="0">
              <a:latin typeface="Courier New" pitchFamily="49" charset="0"/>
              <a:cs typeface="Courier New" pitchFamily="49" charset="0"/>
            </a:endParaRPr>
          </a:p>
          <a:p>
            <a:pPr>
              <a:buNone/>
            </a:pPr>
            <a:r>
              <a:rPr lang="en-US" sz="1400" b="1" dirty="0" smtClean="0">
                <a:latin typeface="Courier New" pitchFamily="49" charset="0"/>
                <a:cs typeface="Courier New" pitchFamily="49" charset="0"/>
              </a:rPr>
              <a:t>// light position in eye coordinates</a:t>
            </a:r>
          </a:p>
          <a:p>
            <a:pPr>
              <a:buNone/>
            </a:pPr>
            <a:r>
              <a:rPr lang="en-US" sz="1400" b="1" dirty="0" smtClean="0">
                <a:latin typeface="Courier New" pitchFamily="49" charset="0"/>
                <a:cs typeface="Courier New" pitchFamily="49" charset="0"/>
              </a:rPr>
              <a:t>const vec4 </a:t>
            </a:r>
            <a:r>
              <a:rPr lang="en-US" sz="1400" b="1" dirty="0" err="1" smtClean="0">
                <a:latin typeface="Courier New" pitchFamily="49" charset="0"/>
                <a:cs typeface="Courier New" pitchFamily="49" charset="0"/>
              </a:rPr>
              <a:t>eyeLightPosition</a:t>
            </a:r>
            <a:r>
              <a:rPr lang="en-US" sz="1400" b="1" dirty="0" smtClean="0">
                <a:latin typeface="Courier New" pitchFamily="49" charset="0"/>
                <a:cs typeface="Courier New" pitchFamily="49" charset="0"/>
              </a:rPr>
              <a:t> = vec4(10., 10., 10., 1.);</a:t>
            </a:r>
            <a:endParaRPr lang="en-US" sz="1400" b="1" dirty="0">
              <a:latin typeface="Courier New" pitchFamily="49" charset="0"/>
              <a:cs typeface="Courier New" pitchFamily="49"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4294967295"/>
          </p:nvPr>
        </p:nvSpPr>
        <p:spPr>
          <a:xfrm>
            <a:off x="457200" y="152400"/>
            <a:ext cx="8229600" cy="6096000"/>
          </a:xfrm>
        </p:spPr>
        <p:txBody>
          <a:bodyPr>
            <a:normAutofit fontScale="92500" lnSpcReduction="10000"/>
          </a:bodyPr>
          <a:lstStyle/>
          <a:p>
            <a:pPr>
              <a:buNone/>
            </a:pPr>
            <a:r>
              <a:rPr lang="en-US" sz="1400" b="1" dirty="0" smtClean="0">
                <a:latin typeface="Courier New" pitchFamily="49" charset="0"/>
                <a:cs typeface="Courier New" pitchFamily="49" charset="0"/>
              </a:rPr>
              <a:t>void main(void)</a:t>
            </a:r>
          </a:p>
          <a:p>
            <a:pPr>
              <a:buNone/>
            </a:pPr>
            <a:r>
              <a:rPr lang="en-US" sz="1400" b="1" dirty="0" smtClean="0">
                <a:latin typeface="Courier New" pitchFamily="49" charset="0"/>
                <a:cs typeface="Courier New" pitchFamily="49" charset="0"/>
              </a:rPr>
              <a:t>{</a:t>
            </a:r>
          </a:p>
          <a:p>
            <a:pPr>
              <a:buNone/>
            </a:pPr>
            <a:r>
              <a:rPr lang="en-US" sz="1400" b="1" dirty="0" smtClean="0">
                <a:latin typeface="Courier New" pitchFamily="49" charset="0"/>
                <a:cs typeface="Courier New" pitchFamily="49" charset="0"/>
              </a:rPr>
              <a:t>  // view direction in eye </a:t>
            </a:r>
            <a:r>
              <a:rPr lang="en-US" sz="1400" b="1" dirty="0" err="1" smtClean="0">
                <a:latin typeface="Courier New" pitchFamily="49" charset="0"/>
                <a:cs typeface="Courier New" pitchFamily="49" charset="0"/>
              </a:rPr>
              <a:t>coords</a:t>
            </a:r>
            <a:endParaRPr lang="en-US" sz="1400" b="1" dirty="0" smtClean="0">
              <a:latin typeface="Courier New" pitchFamily="49" charset="0"/>
              <a:cs typeface="Courier New" pitchFamily="49" charset="0"/>
            </a:endParaRPr>
          </a:p>
          <a:p>
            <a:pPr>
              <a:buNone/>
            </a:pPr>
            <a:r>
              <a:rPr lang="en-US" sz="1400" b="1" dirty="0" smtClean="0">
                <a:latin typeface="Courier New" pitchFamily="49" charset="0"/>
                <a:cs typeface="Courier New" pitchFamily="49" charset="0"/>
              </a:rPr>
              <a:t>  vec4 </a:t>
            </a:r>
            <a:r>
              <a:rPr lang="en-US" sz="1400" b="1" dirty="0" err="1" smtClean="0">
                <a:latin typeface="Courier New" pitchFamily="49" charset="0"/>
                <a:cs typeface="Courier New" pitchFamily="49" charset="0"/>
              </a:rPr>
              <a:t>eyeVertex</a:t>
            </a:r>
            <a:r>
              <a:rPr lang="en-US" sz="1400" b="1" dirty="0" smtClean="0">
                <a:latin typeface="Courier New" pitchFamily="49" charset="0"/>
                <a:cs typeface="Courier New" pitchFamily="49" charset="0"/>
              </a:rPr>
              <a:t> = </a:t>
            </a:r>
            <a:r>
              <a:rPr lang="en-US" sz="1400" b="1" dirty="0" err="1" smtClean="0">
                <a:latin typeface="Courier New" pitchFamily="49" charset="0"/>
                <a:cs typeface="Courier New" pitchFamily="49" charset="0"/>
              </a:rPr>
              <a:t>uModelViewMatrix</a:t>
            </a:r>
            <a:r>
              <a:rPr lang="en-US" sz="1400" b="1" dirty="0" smtClean="0">
                <a:latin typeface="Courier New" pitchFamily="49" charset="0"/>
                <a:cs typeface="Courier New" pitchFamily="49" charset="0"/>
              </a:rPr>
              <a:t> * </a:t>
            </a:r>
            <a:r>
              <a:rPr lang="en-US" sz="1400" b="1" dirty="0" err="1" smtClean="0">
                <a:latin typeface="Courier New" pitchFamily="49" charset="0"/>
                <a:cs typeface="Courier New" pitchFamily="49" charset="0"/>
              </a:rPr>
              <a:t>aVertex</a:t>
            </a:r>
            <a:r>
              <a:rPr lang="en-US" sz="1400" b="1" dirty="0" smtClean="0">
                <a:latin typeface="Courier New" pitchFamily="49" charset="0"/>
                <a:cs typeface="Courier New" pitchFamily="49" charset="0"/>
              </a:rPr>
              <a:t> / </a:t>
            </a:r>
            <a:r>
              <a:rPr lang="en-US" sz="1400" b="1" dirty="0" err="1" smtClean="0">
                <a:latin typeface="Courier New" pitchFamily="49" charset="0"/>
                <a:cs typeface="Courier New" pitchFamily="49" charset="0"/>
              </a:rPr>
              <a:t>aVertex.w</a:t>
            </a:r>
            <a:r>
              <a:rPr lang="en-US" sz="1400" b="1" dirty="0" smtClean="0">
                <a:latin typeface="Courier New" pitchFamily="49" charset="0"/>
                <a:cs typeface="Courier New" pitchFamily="49" charset="0"/>
              </a:rPr>
              <a:t>;</a:t>
            </a:r>
          </a:p>
          <a:p>
            <a:pPr>
              <a:buNone/>
            </a:pPr>
            <a:r>
              <a:rPr lang="en-US" sz="1400" b="1" dirty="0" smtClean="0">
                <a:latin typeface="Courier New" pitchFamily="49" charset="0"/>
                <a:cs typeface="Courier New" pitchFamily="49" charset="0"/>
              </a:rPr>
              <a:t>  vec4 </a:t>
            </a:r>
            <a:r>
              <a:rPr lang="en-US" sz="1400" b="1" dirty="0" err="1" smtClean="0">
                <a:latin typeface="Courier New" pitchFamily="49" charset="0"/>
                <a:cs typeface="Courier New" pitchFamily="49" charset="0"/>
              </a:rPr>
              <a:t>eyeViewDir</a:t>
            </a:r>
            <a:r>
              <a:rPr lang="en-US" sz="1400" b="1" dirty="0" smtClean="0">
                <a:latin typeface="Courier New" pitchFamily="49" charset="0"/>
                <a:cs typeface="Courier New" pitchFamily="49" charset="0"/>
              </a:rPr>
              <a:t> = vec4(0., 0., 0., 1.) - </a:t>
            </a:r>
            <a:r>
              <a:rPr lang="en-US" sz="1400" b="1" dirty="0" err="1" smtClean="0">
                <a:latin typeface="Courier New" pitchFamily="49" charset="0"/>
                <a:cs typeface="Courier New" pitchFamily="49" charset="0"/>
              </a:rPr>
              <a:t>eyeVertex</a:t>
            </a:r>
            <a:r>
              <a:rPr lang="en-US" sz="1400" b="1" dirty="0" smtClean="0">
                <a:latin typeface="Courier New" pitchFamily="49" charset="0"/>
                <a:cs typeface="Courier New" pitchFamily="49" charset="0"/>
              </a:rPr>
              <a:t>;</a:t>
            </a:r>
          </a:p>
          <a:p>
            <a:pPr>
              <a:buNone/>
            </a:pPr>
            <a:r>
              <a:rPr lang="en-US" sz="1400" b="1" dirty="0" smtClean="0">
                <a:latin typeface="Courier New" pitchFamily="49" charset="0"/>
                <a:cs typeface="Courier New" pitchFamily="49" charset="0"/>
              </a:rPr>
              <a:t>  </a:t>
            </a:r>
          </a:p>
          <a:p>
            <a:pPr>
              <a:buNone/>
            </a:pPr>
            <a:r>
              <a:rPr lang="en-US" sz="1400" b="1" dirty="0" smtClean="0">
                <a:latin typeface="Courier New" pitchFamily="49" charset="0"/>
                <a:cs typeface="Courier New" pitchFamily="49" charset="0"/>
              </a:rPr>
              <a:t>  // light direction in eye </a:t>
            </a:r>
            <a:r>
              <a:rPr lang="en-US" sz="1400" b="1" dirty="0" err="1" smtClean="0">
                <a:latin typeface="Courier New" pitchFamily="49" charset="0"/>
                <a:cs typeface="Courier New" pitchFamily="49" charset="0"/>
              </a:rPr>
              <a:t>coords</a:t>
            </a:r>
            <a:endParaRPr lang="en-US" sz="1400" b="1" dirty="0" smtClean="0">
              <a:latin typeface="Courier New" pitchFamily="49" charset="0"/>
              <a:cs typeface="Courier New" pitchFamily="49" charset="0"/>
            </a:endParaRPr>
          </a:p>
          <a:p>
            <a:pPr>
              <a:buNone/>
            </a:pPr>
            <a:r>
              <a:rPr lang="en-US" sz="1400" b="1" dirty="0" smtClean="0">
                <a:latin typeface="Courier New" pitchFamily="49" charset="0"/>
                <a:cs typeface="Courier New" pitchFamily="49" charset="0"/>
              </a:rPr>
              <a:t>  vec4 </a:t>
            </a:r>
            <a:r>
              <a:rPr lang="en-US" sz="1400" b="1" dirty="0" err="1" smtClean="0">
                <a:latin typeface="Courier New" pitchFamily="49" charset="0"/>
                <a:cs typeface="Courier New" pitchFamily="49" charset="0"/>
              </a:rPr>
              <a:t>eyeLightDir</a:t>
            </a:r>
            <a:r>
              <a:rPr lang="en-US" sz="1400" b="1" dirty="0" smtClean="0">
                <a:latin typeface="Courier New" pitchFamily="49" charset="0"/>
                <a:cs typeface="Courier New" pitchFamily="49" charset="0"/>
              </a:rPr>
              <a:t> = </a:t>
            </a:r>
            <a:r>
              <a:rPr lang="en-US" sz="1400" b="1" dirty="0" err="1" smtClean="0">
                <a:latin typeface="Courier New" pitchFamily="49" charset="0"/>
                <a:cs typeface="Courier New" pitchFamily="49" charset="0"/>
              </a:rPr>
              <a:t>eyeLightPosition</a:t>
            </a:r>
            <a:r>
              <a:rPr lang="en-US" sz="1400" b="1" dirty="0" smtClean="0">
                <a:latin typeface="Courier New" pitchFamily="49" charset="0"/>
                <a:cs typeface="Courier New" pitchFamily="49" charset="0"/>
              </a:rPr>
              <a:t> - </a:t>
            </a:r>
            <a:r>
              <a:rPr lang="en-US" sz="1400" b="1" dirty="0" err="1" smtClean="0">
                <a:latin typeface="Courier New" pitchFamily="49" charset="0"/>
                <a:cs typeface="Courier New" pitchFamily="49" charset="0"/>
              </a:rPr>
              <a:t>eyeVertex</a:t>
            </a:r>
            <a:r>
              <a:rPr lang="en-US" sz="1400" b="1" dirty="0" smtClean="0">
                <a:latin typeface="Courier New" pitchFamily="49" charset="0"/>
                <a:cs typeface="Courier New" pitchFamily="49" charset="0"/>
              </a:rPr>
              <a:t>;</a:t>
            </a:r>
          </a:p>
          <a:p>
            <a:pPr>
              <a:buNone/>
            </a:pPr>
            <a:r>
              <a:rPr lang="en-US" sz="1400" b="1" dirty="0" smtClean="0">
                <a:latin typeface="Courier New" pitchFamily="49" charset="0"/>
                <a:cs typeface="Courier New" pitchFamily="49" charset="0"/>
              </a:rPr>
              <a:t>  </a:t>
            </a:r>
          </a:p>
          <a:p>
            <a:pPr>
              <a:buNone/>
            </a:pPr>
            <a:r>
              <a:rPr lang="en-US" sz="1400" b="1" dirty="0" smtClean="0">
                <a:latin typeface="Courier New" pitchFamily="49" charset="0"/>
                <a:cs typeface="Courier New" pitchFamily="49" charset="0"/>
              </a:rPr>
              <a:t>  // n, t, b local surface </a:t>
            </a:r>
            <a:r>
              <a:rPr lang="en-US" sz="1400" b="1" dirty="0" err="1" smtClean="0">
                <a:latin typeface="Courier New" pitchFamily="49" charset="0"/>
                <a:cs typeface="Courier New" pitchFamily="49" charset="0"/>
              </a:rPr>
              <a:t>coords</a:t>
            </a:r>
            <a:endParaRPr lang="en-US" sz="1400" b="1" dirty="0" smtClean="0">
              <a:latin typeface="Courier New" pitchFamily="49" charset="0"/>
              <a:cs typeface="Courier New" pitchFamily="49" charset="0"/>
            </a:endParaRPr>
          </a:p>
          <a:p>
            <a:pPr>
              <a:buNone/>
            </a:pPr>
            <a:r>
              <a:rPr lang="en-US" sz="1400" b="1" dirty="0" smtClean="0">
                <a:latin typeface="Courier New" pitchFamily="49" charset="0"/>
                <a:cs typeface="Courier New" pitchFamily="49" charset="0"/>
              </a:rPr>
              <a:t>  vec3 n = normalize(vec3(</a:t>
            </a:r>
            <a:r>
              <a:rPr lang="en-US" sz="1400" b="1" dirty="0" err="1" smtClean="0">
                <a:latin typeface="Courier New" pitchFamily="49" charset="0"/>
                <a:cs typeface="Courier New" pitchFamily="49" charset="0"/>
              </a:rPr>
              <a:t>uNormalMatrix</a:t>
            </a:r>
            <a:r>
              <a:rPr lang="en-US" sz="1400" b="1" dirty="0" smtClean="0">
                <a:latin typeface="Courier New" pitchFamily="49" charset="0"/>
                <a:cs typeface="Courier New" pitchFamily="49" charset="0"/>
              </a:rPr>
              <a:t> * </a:t>
            </a:r>
            <a:r>
              <a:rPr lang="en-US" sz="1400" b="1" dirty="0" err="1" smtClean="0">
                <a:latin typeface="Courier New" pitchFamily="49" charset="0"/>
                <a:cs typeface="Courier New" pitchFamily="49" charset="0"/>
              </a:rPr>
              <a:t>aNormal</a:t>
            </a:r>
            <a:r>
              <a:rPr lang="en-US" sz="1400" b="1" dirty="0" smtClean="0">
                <a:latin typeface="Courier New" pitchFamily="49" charset="0"/>
                <a:cs typeface="Courier New" pitchFamily="49" charset="0"/>
              </a:rPr>
              <a:t>));</a:t>
            </a:r>
          </a:p>
          <a:p>
            <a:pPr>
              <a:buNone/>
            </a:pPr>
            <a:r>
              <a:rPr lang="en-US" sz="1400" b="1" dirty="0" smtClean="0">
                <a:latin typeface="Courier New" pitchFamily="49" charset="0"/>
                <a:cs typeface="Courier New" pitchFamily="49" charset="0"/>
              </a:rPr>
              <a:t>  vec3 t = normalize(vec3(</a:t>
            </a:r>
            <a:r>
              <a:rPr lang="en-US" sz="1400" b="1" dirty="0" err="1" smtClean="0">
                <a:latin typeface="Courier New" pitchFamily="49" charset="0"/>
                <a:cs typeface="Courier New" pitchFamily="49" charset="0"/>
              </a:rPr>
              <a:t>uModelViewMatrix</a:t>
            </a:r>
            <a:r>
              <a:rPr lang="en-US" sz="1400" b="1" dirty="0" smtClean="0">
                <a:latin typeface="Courier New" pitchFamily="49" charset="0"/>
                <a:cs typeface="Courier New" pitchFamily="49" charset="0"/>
              </a:rPr>
              <a:t> * vec4(aTangent.xyz, 0.)));</a:t>
            </a:r>
          </a:p>
          <a:p>
            <a:pPr>
              <a:buNone/>
            </a:pPr>
            <a:r>
              <a:rPr lang="en-US" sz="1400" b="1" dirty="0" smtClean="0">
                <a:latin typeface="Courier New" pitchFamily="49" charset="0"/>
                <a:cs typeface="Courier New" pitchFamily="49" charset="0"/>
              </a:rPr>
              <a:t>  vec3 b = normalize(cross(t, n));</a:t>
            </a:r>
          </a:p>
          <a:p>
            <a:pPr>
              <a:buNone/>
            </a:pPr>
            <a:r>
              <a:rPr lang="en-US" sz="1400" b="1" dirty="0" smtClean="0">
                <a:latin typeface="Courier New" pitchFamily="49" charset="0"/>
                <a:cs typeface="Courier New" pitchFamily="49" charset="0"/>
              </a:rPr>
              <a:t>  t = cross(n, b);</a:t>
            </a:r>
          </a:p>
          <a:p>
            <a:pPr>
              <a:buNone/>
            </a:pPr>
            <a:r>
              <a:rPr lang="en-US" sz="1400" b="1" dirty="0" smtClean="0">
                <a:latin typeface="Courier New" pitchFamily="49" charset="0"/>
                <a:cs typeface="Courier New" pitchFamily="49" charset="0"/>
              </a:rPr>
              <a:t>  mat3 TBN = transpose(mat3(b, t, n));</a:t>
            </a:r>
          </a:p>
          <a:p>
            <a:pPr>
              <a:buNone/>
            </a:pPr>
            <a:r>
              <a:rPr lang="en-US" sz="1400" b="1" dirty="0" smtClean="0">
                <a:latin typeface="Courier New" pitchFamily="49" charset="0"/>
                <a:cs typeface="Courier New" pitchFamily="49" charset="0"/>
              </a:rPr>
              <a:t>  </a:t>
            </a:r>
          </a:p>
          <a:p>
            <a:pPr>
              <a:buNone/>
            </a:pPr>
            <a:r>
              <a:rPr lang="en-US" sz="1400" b="1" dirty="0" smtClean="0">
                <a:latin typeface="Courier New" pitchFamily="49" charset="0"/>
                <a:cs typeface="Courier New" pitchFamily="49" charset="0"/>
              </a:rPr>
              <a:t>  // light and view direction in local surface </a:t>
            </a:r>
            <a:r>
              <a:rPr lang="en-US" sz="1400" b="1" dirty="0" err="1" smtClean="0">
                <a:latin typeface="Courier New" pitchFamily="49" charset="0"/>
                <a:cs typeface="Courier New" pitchFamily="49" charset="0"/>
              </a:rPr>
              <a:t>coords</a:t>
            </a:r>
            <a:endParaRPr lang="en-US" sz="1400" b="1" dirty="0" smtClean="0">
              <a:latin typeface="Courier New" pitchFamily="49" charset="0"/>
              <a:cs typeface="Courier New" pitchFamily="49" charset="0"/>
            </a:endParaRPr>
          </a:p>
          <a:p>
            <a:pPr>
              <a:buNone/>
            </a:pPr>
            <a:r>
              <a:rPr lang="en-US" sz="1400" b="1" dirty="0" smtClean="0">
                <a:latin typeface="Courier New" pitchFamily="49" charset="0"/>
                <a:cs typeface="Courier New" pitchFamily="49" charset="0"/>
              </a:rPr>
              <a:t>  </a:t>
            </a:r>
            <a:r>
              <a:rPr lang="en-US" sz="1400" b="1" dirty="0" err="1" smtClean="0">
                <a:latin typeface="Courier New" pitchFamily="49" charset="0"/>
                <a:cs typeface="Courier New" pitchFamily="49" charset="0"/>
              </a:rPr>
              <a:t>vLightDir</a:t>
            </a:r>
            <a:r>
              <a:rPr lang="en-US" sz="1400" b="1" dirty="0" smtClean="0">
                <a:latin typeface="Courier New" pitchFamily="49" charset="0"/>
                <a:cs typeface="Courier New" pitchFamily="49" charset="0"/>
              </a:rPr>
              <a:t> = TBN * vec3(</a:t>
            </a:r>
            <a:r>
              <a:rPr lang="en-US" sz="1400" b="1" dirty="0" err="1" smtClean="0">
                <a:latin typeface="Courier New" pitchFamily="49" charset="0"/>
                <a:cs typeface="Courier New" pitchFamily="49" charset="0"/>
              </a:rPr>
              <a:t>eyeLightDir</a:t>
            </a:r>
            <a:r>
              <a:rPr lang="en-US" sz="1400" b="1" dirty="0" smtClean="0">
                <a:latin typeface="Courier New" pitchFamily="49" charset="0"/>
                <a:cs typeface="Courier New" pitchFamily="49" charset="0"/>
              </a:rPr>
              <a:t>);</a:t>
            </a:r>
          </a:p>
          <a:p>
            <a:pPr>
              <a:buNone/>
            </a:pPr>
            <a:r>
              <a:rPr lang="en-US" sz="1400" b="1" dirty="0" smtClean="0">
                <a:latin typeface="Courier New" pitchFamily="49" charset="0"/>
                <a:cs typeface="Courier New" pitchFamily="49" charset="0"/>
              </a:rPr>
              <a:t>  </a:t>
            </a:r>
            <a:r>
              <a:rPr lang="en-US" sz="1400" b="1" dirty="0" err="1" smtClean="0">
                <a:latin typeface="Courier New" pitchFamily="49" charset="0"/>
                <a:cs typeface="Courier New" pitchFamily="49" charset="0"/>
              </a:rPr>
              <a:t>vViewDir</a:t>
            </a:r>
            <a:r>
              <a:rPr lang="en-US" sz="1400" b="1" dirty="0" smtClean="0">
                <a:latin typeface="Courier New" pitchFamily="49" charset="0"/>
                <a:cs typeface="Courier New" pitchFamily="49" charset="0"/>
              </a:rPr>
              <a:t> = TBN * vec3(</a:t>
            </a:r>
            <a:r>
              <a:rPr lang="en-US" sz="1400" b="1" dirty="0" err="1" smtClean="0">
                <a:latin typeface="Courier New" pitchFamily="49" charset="0"/>
                <a:cs typeface="Courier New" pitchFamily="49" charset="0"/>
              </a:rPr>
              <a:t>eyeViewDir</a:t>
            </a:r>
            <a:r>
              <a:rPr lang="en-US" sz="1400" b="1" dirty="0" smtClean="0">
                <a:latin typeface="Courier New" pitchFamily="49" charset="0"/>
                <a:cs typeface="Courier New" pitchFamily="49" charset="0"/>
              </a:rPr>
              <a:t>);</a:t>
            </a:r>
          </a:p>
          <a:p>
            <a:pPr>
              <a:buNone/>
            </a:pPr>
            <a:r>
              <a:rPr lang="en-US" sz="1400" b="1" dirty="0" smtClean="0">
                <a:latin typeface="Courier New" pitchFamily="49" charset="0"/>
                <a:cs typeface="Courier New" pitchFamily="49" charset="0"/>
              </a:rPr>
              <a:t>  </a:t>
            </a:r>
          </a:p>
          <a:p>
            <a:pPr>
              <a:buNone/>
            </a:pPr>
            <a:r>
              <a:rPr lang="en-US" sz="1400" b="1" dirty="0" smtClean="0">
                <a:latin typeface="Courier New" pitchFamily="49" charset="0"/>
                <a:cs typeface="Courier New" pitchFamily="49" charset="0"/>
              </a:rPr>
              <a:t>  </a:t>
            </a:r>
            <a:r>
              <a:rPr lang="en-US" sz="1400" b="1" dirty="0" err="1" smtClean="0">
                <a:latin typeface="Courier New" pitchFamily="49" charset="0"/>
                <a:cs typeface="Courier New" pitchFamily="49" charset="0"/>
              </a:rPr>
              <a:t>vST</a:t>
            </a:r>
            <a:r>
              <a:rPr lang="en-US" sz="1400" b="1" dirty="0" smtClean="0">
                <a:latin typeface="Courier New" pitchFamily="49" charset="0"/>
                <a:cs typeface="Courier New" pitchFamily="49" charset="0"/>
              </a:rPr>
              <a:t> = aTexCoord0.st;</a:t>
            </a:r>
          </a:p>
          <a:p>
            <a:pPr>
              <a:buNone/>
            </a:pPr>
            <a:r>
              <a:rPr lang="en-US" sz="1400" b="1" dirty="0" smtClean="0">
                <a:latin typeface="Courier New" pitchFamily="49" charset="0"/>
                <a:cs typeface="Courier New" pitchFamily="49" charset="0"/>
              </a:rPr>
              <a:t>  </a:t>
            </a:r>
            <a:r>
              <a:rPr lang="en-US" sz="1400" b="1" dirty="0" err="1" smtClean="0">
                <a:latin typeface="Courier New" pitchFamily="49" charset="0"/>
                <a:cs typeface="Courier New" pitchFamily="49" charset="0"/>
              </a:rPr>
              <a:t>gl_Position</a:t>
            </a:r>
            <a:r>
              <a:rPr lang="en-US" sz="1400" b="1" dirty="0" smtClean="0">
                <a:latin typeface="Courier New" pitchFamily="49" charset="0"/>
                <a:cs typeface="Courier New" pitchFamily="49" charset="0"/>
              </a:rPr>
              <a:t> = </a:t>
            </a:r>
            <a:r>
              <a:rPr lang="en-US" sz="1400" b="1" dirty="0" err="1" smtClean="0">
                <a:latin typeface="Courier New" pitchFamily="49" charset="0"/>
                <a:cs typeface="Courier New" pitchFamily="49" charset="0"/>
              </a:rPr>
              <a:t>uModelViewProjectionMatrix</a:t>
            </a:r>
            <a:r>
              <a:rPr lang="en-US" sz="1400" b="1" dirty="0" smtClean="0">
                <a:latin typeface="Courier New" pitchFamily="49" charset="0"/>
                <a:cs typeface="Courier New" pitchFamily="49" charset="0"/>
              </a:rPr>
              <a:t> * </a:t>
            </a:r>
            <a:r>
              <a:rPr lang="en-US" sz="1400" b="1" dirty="0" err="1" smtClean="0">
                <a:latin typeface="Courier New" pitchFamily="49" charset="0"/>
                <a:cs typeface="Courier New" pitchFamily="49" charset="0"/>
              </a:rPr>
              <a:t>aVertex</a:t>
            </a:r>
            <a:r>
              <a:rPr lang="en-US" sz="1400" b="1" dirty="0" smtClean="0">
                <a:latin typeface="Courier New" pitchFamily="49" charset="0"/>
                <a:cs typeface="Courier New" pitchFamily="49" charset="0"/>
              </a:rPr>
              <a:t>;</a:t>
            </a:r>
          </a:p>
          <a:p>
            <a:pPr>
              <a:buNone/>
            </a:pPr>
            <a:r>
              <a:rPr lang="en-US" sz="1400" b="1" dirty="0" smtClean="0">
                <a:latin typeface="Courier New" pitchFamily="49" charset="0"/>
                <a:cs typeface="Courier New" pitchFamily="49" charset="0"/>
              </a:rPr>
              <a:t>}</a:t>
            </a:r>
            <a:endParaRPr lang="en-US" sz="1400" b="1" dirty="0">
              <a:latin typeface="Courier New" pitchFamily="49" charset="0"/>
              <a:cs typeface="Courier New" pitchFamily="49"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Bump Mapping</a:t>
            </a:r>
            <a:endParaRPr lang="en-US" dirty="0"/>
          </a:p>
        </p:txBody>
      </p:sp>
      <p:sp>
        <p:nvSpPr>
          <p:cNvPr id="3" name="Content Placeholder 2"/>
          <p:cNvSpPr>
            <a:spLocks noGrp="1"/>
          </p:cNvSpPr>
          <p:nvPr>
            <p:ph sz="quarter" idx="1"/>
          </p:nvPr>
        </p:nvSpPr>
        <p:spPr/>
        <p:txBody>
          <a:bodyPr/>
          <a:lstStyle/>
          <a:p>
            <a:r>
              <a:rPr lang="en-US" dirty="0" smtClean="0"/>
              <a:t>in the fragment </a:t>
            </a:r>
            <a:r>
              <a:rPr lang="en-US" dirty="0" err="1" smtClean="0"/>
              <a:t>shader</a:t>
            </a:r>
            <a:endParaRPr lang="en-US" dirty="0" smtClean="0"/>
          </a:p>
          <a:p>
            <a:pPr lvl="1"/>
            <a:r>
              <a:rPr lang="en-US" dirty="0" smtClean="0"/>
              <a:t>look up the perturbation in the texture</a:t>
            </a:r>
          </a:p>
          <a:p>
            <a:pPr lvl="1"/>
            <a:r>
              <a:rPr lang="en-US" dirty="0" smtClean="0"/>
              <a:t>construct the perturbed normal vector in surface-local coordinates</a:t>
            </a:r>
          </a:p>
          <a:p>
            <a:pPr lvl="1"/>
            <a:r>
              <a:rPr lang="en-US" dirty="0" smtClean="0"/>
              <a:t>compute the fragment color using the perturbed normal vector and the interpolated light and view directions</a:t>
            </a:r>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Bump Mapping: Fragment </a:t>
            </a:r>
            <a:r>
              <a:rPr lang="en-US" dirty="0" err="1" smtClean="0"/>
              <a:t>Shader</a:t>
            </a:r>
            <a:endParaRPr lang="en-US" dirty="0"/>
          </a:p>
        </p:txBody>
      </p:sp>
      <p:sp>
        <p:nvSpPr>
          <p:cNvPr id="3" name="Content Placeholder 2"/>
          <p:cNvSpPr>
            <a:spLocks noGrp="1"/>
          </p:cNvSpPr>
          <p:nvPr>
            <p:ph sz="quarter" idx="1"/>
          </p:nvPr>
        </p:nvSpPr>
        <p:spPr/>
        <p:txBody>
          <a:bodyPr>
            <a:normAutofit/>
          </a:bodyPr>
          <a:lstStyle/>
          <a:p>
            <a:pPr>
              <a:buNone/>
            </a:pPr>
            <a:r>
              <a:rPr lang="en-US" sz="1400" b="1" dirty="0" smtClean="0">
                <a:latin typeface="Courier New" pitchFamily="49" charset="0"/>
                <a:cs typeface="Courier New" pitchFamily="49" charset="0"/>
              </a:rPr>
              <a:t>in vec3 </a:t>
            </a:r>
            <a:r>
              <a:rPr lang="en-US" sz="1400" b="1" dirty="0" err="1" smtClean="0">
                <a:latin typeface="Courier New" pitchFamily="49" charset="0"/>
                <a:cs typeface="Courier New" pitchFamily="49" charset="0"/>
              </a:rPr>
              <a:t>vLightDir</a:t>
            </a:r>
            <a:r>
              <a:rPr lang="en-US" sz="1400" b="1" dirty="0" smtClean="0">
                <a:latin typeface="Courier New" pitchFamily="49" charset="0"/>
                <a:cs typeface="Courier New" pitchFamily="49" charset="0"/>
              </a:rPr>
              <a:t>;</a:t>
            </a:r>
          </a:p>
          <a:p>
            <a:pPr>
              <a:buNone/>
            </a:pPr>
            <a:r>
              <a:rPr lang="en-US" sz="1400" b="1" dirty="0" smtClean="0">
                <a:latin typeface="Courier New" pitchFamily="49" charset="0"/>
                <a:cs typeface="Courier New" pitchFamily="49" charset="0"/>
              </a:rPr>
              <a:t>in vec3 </a:t>
            </a:r>
            <a:r>
              <a:rPr lang="en-US" sz="1400" b="1" dirty="0" err="1" smtClean="0">
                <a:latin typeface="Courier New" pitchFamily="49" charset="0"/>
                <a:cs typeface="Courier New" pitchFamily="49" charset="0"/>
              </a:rPr>
              <a:t>vViewDir</a:t>
            </a:r>
            <a:r>
              <a:rPr lang="en-US" sz="1400" b="1" dirty="0" smtClean="0">
                <a:latin typeface="Courier New" pitchFamily="49" charset="0"/>
                <a:cs typeface="Courier New" pitchFamily="49" charset="0"/>
              </a:rPr>
              <a:t>;</a:t>
            </a:r>
          </a:p>
          <a:p>
            <a:pPr>
              <a:buNone/>
            </a:pPr>
            <a:r>
              <a:rPr lang="en-US" sz="1400" b="1" dirty="0" smtClean="0">
                <a:latin typeface="Courier New" pitchFamily="49" charset="0"/>
                <a:cs typeface="Courier New" pitchFamily="49" charset="0"/>
              </a:rPr>
              <a:t>in vec2 </a:t>
            </a:r>
            <a:r>
              <a:rPr lang="en-US" sz="1400" b="1" dirty="0" err="1" smtClean="0">
                <a:latin typeface="Courier New" pitchFamily="49" charset="0"/>
                <a:cs typeface="Courier New" pitchFamily="49" charset="0"/>
              </a:rPr>
              <a:t>vST</a:t>
            </a:r>
            <a:r>
              <a:rPr lang="en-US" sz="1400" b="1" dirty="0" smtClean="0">
                <a:latin typeface="Courier New" pitchFamily="49" charset="0"/>
                <a:cs typeface="Courier New" pitchFamily="49" charset="0"/>
              </a:rPr>
              <a:t>;</a:t>
            </a:r>
          </a:p>
          <a:p>
            <a:pPr>
              <a:buNone/>
            </a:pPr>
            <a:r>
              <a:rPr lang="en-US" sz="1400" b="1" dirty="0" smtClean="0">
                <a:latin typeface="Courier New" pitchFamily="49" charset="0"/>
                <a:cs typeface="Courier New" pitchFamily="49" charset="0"/>
              </a:rPr>
              <a:t>uniform sampler2D </a:t>
            </a:r>
            <a:r>
              <a:rPr lang="en-US" sz="1400" b="1" dirty="0" err="1" smtClean="0">
                <a:latin typeface="Courier New" pitchFamily="49" charset="0"/>
                <a:cs typeface="Courier New" pitchFamily="49" charset="0"/>
              </a:rPr>
              <a:t>uTexUnit</a:t>
            </a:r>
            <a:r>
              <a:rPr lang="en-US" sz="1400" b="1" dirty="0" smtClean="0">
                <a:latin typeface="Courier New" pitchFamily="49" charset="0"/>
                <a:cs typeface="Courier New" pitchFamily="49" charset="0"/>
              </a:rPr>
              <a:t>;</a:t>
            </a:r>
          </a:p>
          <a:p>
            <a:pPr>
              <a:buNone/>
            </a:pPr>
            <a:r>
              <a:rPr lang="en-US" sz="1400" b="1" dirty="0" smtClean="0">
                <a:latin typeface="Courier New" pitchFamily="49" charset="0"/>
                <a:cs typeface="Courier New" pitchFamily="49" charset="0"/>
              </a:rPr>
              <a:t>out vec4 </a:t>
            </a:r>
            <a:r>
              <a:rPr lang="en-US" sz="1400" b="1" dirty="0" err="1" smtClean="0">
                <a:latin typeface="Courier New" pitchFamily="49" charset="0"/>
                <a:cs typeface="Courier New" pitchFamily="49" charset="0"/>
              </a:rPr>
              <a:t>fFragColor</a:t>
            </a:r>
            <a:r>
              <a:rPr lang="en-US" sz="1400" b="1" dirty="0" smtClean="0">
                <a:latin typeface="Courier New" pitchFamily="49" charset="0"/>
                <a:cs typeface="Courier New" pitchFamily="49" charset="0"/>
              </a:rPr>
              <a:t>;</a:t>
            </a:r>
          </a:p>
          <a:p>
            <a:pPr>
              <a:buNone/>
            </a:pPr>
            <a:endParaRPr lang="en-US" sz="1400" b="1" dirty="0" smtClean="0">
              <a:latin typeface="Courier New" pitchFamily="49" charset="0"/>
              <a:cs typeface="Courier New" pitchFamily="49" charset="0"/>
            </a:endParaRPr>
          </a:p>
          <a:p>
            <a:pPr>
              <a:buNone/>
            </a:pPr>
            <a:r>
              <a:rPr lang="en-US" sz="1400" b="1" dirty="0" smtClean="0">
                <a:latin typeface="Courier New" pitchFamily="49" charset="0"/>
                <a:cs typeface="Courier New" pitchFamily="49" charset="0"/>
              </a:rPr>
              <a:t>// ADS lighting function here...</a:t>
            </a:r>
          </a:p>
          <a:p>
            <a:pPr>
              <a:buNone/>
            </a:pPr>
            <a:endParaRPr lang="en-US" sz="1400" b="1" dirty="0" smtClean="0">
              <a:latin typeface="Courier New" pitchFamily="49" charset="0"/>
              <a:cs typeface="Courier New" pitchFamily="49" charset="0"/>
            </a:endParaRPr>
          </a:p>
          <a:p>
            <a:pPr>
              <a:buNone/>
            </a:pPr>
            <a:r>
              <a:rPr lang="en-US" sz="1400" b="1" dirty="0" smtClean="0">
                <a:latin typeface="Courier New" pitchFamily="49" charset="0"/>
                <a:cs typeface="Courier New" pitchFamily="49" charset="0"/>
              </a:rPr>
              <a:t>void main()</a:t>
            </a:r>
          </a:p>
          <a:p>
            <a:pPr>
              <a:buNone/>
            </a:pPr>
            <a:r>
              <a:rPr lang="en-US" sz="1400" b="1" dirty="0" smtClean="0">
                <a:latin typeface="Courier New" pitchFamily="49" charset="0"/>
                <a:cs typeface="Courier New" pitchFamily="49" charset="0"/>
              </a:rPr>
              <a:t>{</a:t>
            </a:r>
          </a:p>
          <a:p>
            <a:pPr>
              <a:buNone/>
            </a:pPr>
            <a:r>
              <a:rPr lang="en-US" sz="1400" b="1" dirty="0" smtClean="0">
                <a:latin typeface="Courier New" pitchFamily="49" charset="0"/>
                <a:cs typeface="Courier New" pitchFamily="49" charset="0"/>
              </a:rPr>
              <a:t>  const float f = 0.1;</a:t>
            </a:r>
          </a:p>
          <a:p>
            <a:pPr>
              <a:buNone/>
            </a:pPr>
            <a:r>
              <a:rPr lang="en-US" sz="1400" b="1" dirty="0" smtClean="0">
                <a:latin typeface="Courier New" pitchFamily="49" charset="0"/>
                <a:cs typeface="Courier New" pitchFamily="49" charset="0"/>
              </a:rPr>
              <a:t>  vec2 p = f * (vec2(texture2D(</a:t>
            </a:r>
            <a:r>
              <a:rPr lang="en-US" sz="1400" b="1" dirty="0" err="1" smtClean="0">
                <a:latin typeface="Courier New" pitchFamily="49" charset="0"/>
                <a:cs typeface="Courier New" pitchFamily="49" charset="0"/>
              </a:rPr>
              <a:t>uTexUnit</a:t>
            </a:r>
            <a:r>
              <a:rPr lang="en-US" sz="1400" b="1" dirty="0" smtClean="0">
                <a:latin typeface="Courier New" pitchFamily="49" charset="0"/>
                <a:cs typeface="Courier New" pitchFamily="49" charset="0"/>
              </a:rPr>
              <a:t>, </a:t>
            </a:r>
            <a:r>
              <a:rPr lang="en-US" sz="1400" b="1" dirty="0" err="1" smtClean="0">
                <a:latin typeface="Courier New" pitchFamily="49" charset="0"/>
                <a:cs typeface="Courier New" pitchFamily="49" charset="0"/>
              </a:rPr>
              <a:t>vST</a:t>
            </a:r>
            <a:r>
              <a:rPr lang="en-US" sz="1400" b="1" dirty="0" smtClean="0">
                <a:latin typeface="Courier New" pitchFamily="49" charset="0"/>
                <a:cs typeface="Courier New" pitchFamily="49" charset="0"/>
              </a:rPr>
              <a:t>)) - vec2(1.));</a:t>
            </a:r>
          </a:p>
          <a:p>
            <a:pPr>
              <a:buNone/>
            </a:pPr>
            <a:r>
              <a:rPr lang="en-US" sz="1400" b="1" dirty="0" smtClean="0">
                <a:latin typeface="Courier New" pitchFamily="49" charset="0"/>
                <a:cs typeface="Courier New" pitchFamily="49" charset="0"/>
              </a:rPr>
              <a:t>  vec3 normal = normalize(vec3(</a:t>
            </a:r>
            <a:r>
              <a:rPr lang="en-US" sz="1400" b="1" dirty="0" err="1" smtClean="0">
                <a:latin typeface="Courier New" pitchFamily="49" charset="0"/>
                <a:cs typeface="Courier New" pitchFamily="49" charset="0"/>
              </a:rPr>
              <a:t>p.x</a:t>
            </a:r>
            <a:r>
              <a:rPr lang="en-US" sz="1400" b="1" dirty="0" smtClean="0">
                <a:latin typeface="Courier New" pitchFamily="49" charset="0"/>
                <a:cs typeface="Courier New" pitchFamily="49" charset="0"/>
              </a:rPr>
              <a:t>, </a:t>
            </a:r>
            <a:r>
              <a:rPr lang="en-US" sz="1400" b="1" dirty="0" err="1" smtClean="0">
                <a:latin typeface="Courier New" pitchFamily="49" charset="0"/>
                <a:cs typeface="Courier New" pitchFamily="49" charset="0"/>
              </a:rPr>
              <a:t>p.y</a:t>
            </a:r>
            <a:r>
              <a:rPr lang="en-US" sz="1400" b="1" dirty="0" smtClean="0">
                <a:latin typeface="Courier New" pitchFamily="49" charset="0"/>
                <a:cs typeface="Courier New" pitchFamily="49" charset="0"/>
              </a:rPr>
              <a:t>, 1.0));</a:t>
            </a:r>
          </a:p>
          <a:p>
            <a:pPr>
              <a:buNone/>
            </a:pPr>
            <a:r>
              <a:rPr lang="en-US" sz="1400" b="1" dirty="0" smtClean="0">
                <a:latin typeface="Courier New" pitchFamily="49" charset="0"/>
                <a:cs typeface="Courier New" pitchFamily="49" charset="0"/>
              </a:rPr>
              <a:t>  </a:t>
            </a:r>
          </a:p>
          <a:p>
            <a:pPr>
              <a:buNone/>
            </a:pPr>
            <a:r>
              <a:rPr lang="en-US" sz="1400" b="1" dirty="0" smtClean="0">
                <a:latin typeface="Courier New" pitchFamily="49" charset="0"/>
                <a:cs typeface="Courier New" pitchFamily="49" charset="0"/>
              </a:rPr>
              <a:t>  </a:t>
            </a:r>
            <a:r>
              <a:rPr lang="en-US" sz="1400" b="1" dirty="0" err="1" smtClean="0">
                <a:latin typeface="Courier New" pitchFamily="49" charset="0"/>
                <a:cs typeface="Courier New" pitchFamily="49" charset="0"/>
              </a:rPr>
              <a:t>fFragColor</a:t>
            </a:r>
            <a:r>
              <a:rPr lang="en-US" sz="1400" b="1" dirty="0" smtClean="0">
                <a:latin typeface="Courier New" pitchFamily="49" charset="0"/>
                <a:cs typeface="Courier New" pitchFamily="49" charset="0"/>
              </a:rPr>
              <a:t> = vec4(</a:t>
            </a:r>
            <a:r>
              <a:rPr lang="en-US" sz="1400" b="1" dirty="0" err="1" smtClean="0">
                <a:latin typeface="Courier New" pitchFamily="49" charset="0"/>
                <a:cs typeface="Courier New" pitchFamily="49" charset="0"/>
              </a:rPr>
              <a:t>ADSLightModel</a:t>
            </a:r>
            <a:r>
              <a:rPr lang="en-US" sz="1400" b="1" dirty="0" smtClean="0">
                <a:latin typeface="Courier New" pitchFamily="49" charset="0"/>
                <a:cs typeface="Courier New" pitchFamily="49" charset="0"/>
              </a:rPr>
              <a:t>(normal, normalize(</a:t>
            </a:r>
            <a:r>
              <a:rPr lang="en-US" sz="1400" b="1" dirty="0" err="1" smtClean="0">
                <a:latin typeface="Courier New" pitchFamily="49" charset="0"/>
                <a:cs typeface="Courier New" pitchFamily="49" charset="0"/>
              </a:rPr>
              <a:t>vViewDir</a:t>
            </a:r>
            <a:r>
              <a:rPr lang="en-US" sz="1400" b="1" dirty="0" smtClean="0">
                <a:latin typeface="Courier New" pitchFamily="49" charset="0"/>
                <a:cs typeface="Courier New" pitchFamily="49" charset="0"/>
              </a:rPr>
              <a:t>),</a:t>
            </a:r>
          </a:p>
          <a:p>
            <a:pPr>
              <a:buNone/>
            </a:pPr>
            <a:r>
              <a:rPr lang="en-US" sz="1400" b="1" dirty="0" smtClean="0">
                <a:latin typeface="Courier New" pitchFamily="49" charset="0"/>
                <a:cs typeface="Courier New" pitchFamily="49" charset="0"/>
              </a:rPr>
              <a:t>                                  normalize(</a:t>
            </a:r>
            <a:r>
              <a:rPr lang="en-US" sz="1400" b="1" dirty="0" err="1" smtClean="0">
                <a:latin typeface="Courier New" pitchFamily="49" charset="0"/>
                <a:cs typeface="Courier New" pitchFamily="49" charset="0"/>
              </a:rPr>
              <a:t>vLightDir</a:t>
            </a:r>
            <a:r>
              <a:rPr lang="en-US" sz="1400" b="1" dirty="0" smtClean="0">
                <a:latin typeface="Courier New" pitchFamily="49" charset="0"/>
                <a:cs typeface="Courier New" pitchFamily="49" charset="0"/>
              </a:rPr>
              <a:t>)), 1.);</a:t>
            </a:r>
          </a:p>
          <a:p>
            <a:pPr>
              <a:buNone/>
            </a:pPr>
            <a:r>
              <a:rPr lang="en-US" sz="1400" b="1" dirty="0" smtClean="0">
                <a:latin typeface="Courier New" pitchFamily="49" charset="0"/>
                <a:cs typeface="Courier New" pitchFamily="49" charset="0"/>
              </a:rPr>
              <a:t>}</a:t>
            </a:r>
            <a:endParaRPr lang="en-US" sz="1400" b="1" dirty="0">
              <a:latin typeface="Courier New" pitchFamily="49" charset="0"/>
              <a:cs typeface="Courier New" pitchFamily="49"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bump_0.bmp"/>
          <p:cNvPicPr>
            <a:picLocks noGrp="1" noChangeAspect="1"/>
          </p:cNvPicPr>
          <p:nvPr>
            <p:ph sz="quarter" idx="4294967295"/>
          </p:nvPr>
        </p:nvPicPr>
        <p:blipFill>
          <a:blip r:embed="rId2" cstate="print"/>
          <a:stretch>
            <a:fillRect/>
          </a:stretch>
        </p:blipFill>
        <p:spPr>
          <a:xfrm>
            <a:off x="1295400" y="533400"/>
            <a:ext cx="2743200" cy="2743200"/>
          </a:xfrm>
        </p:spPr>
      </p:pic>
      <p:pic>
        <p:nvPicPr>
          <p:cNvPr id="5" name="Picture 4" descr="bump_1.bmp"/>
          <p:cNvPicPr>
            <a:picLocks noChangeAspect="1"/>
          </p:cNvPicPr>
          <p:nvPr/>
        </p:nvPicPr>
        <p:blipFill>
          <a:blip r:embed="rId3" cstate="print"/>
          <a:stretch>
            <a:fillRect/>
          </a:stretch>
        </p:blipFill>
        <p:spPr>
          <a:xfrm>
            <a:off x="5105400" y="533400"/>
            <a:ext cx="2743200" cy="2743200"/>
          </a:xfrm>
          <a:prstGeom prst="rect">
            <a:avLst/>
          </a:prstGeom>
        </p:spPr>
      </p:pic>
      <p:pic>
        <p:nvPicPr>
          <p:cNvPr id="6" name="Picture 5" descr="bump_2.bmp"/>
          <p:cNvPicPr>
            <a:picLocks noChangeAspect="1"/>
          </p:cNvPicPr>
          <p:nvPr/>
        </p:nvPicPr>
        <p:blipFill>
          <a:blip r:embed="rId4" cstate="print"/>
          <a:stretch>
            <a:fillRect/>
          </a:stretch>
        </p:blipFill>
        <p:spPr>
          <a:xfrm>
            <a:off x="1295400" y="3581400"/>
            <a:ext cx="2743200" cy="2743200"/>
          </a:xfrm>
          <a:prstGeom prst="rect">
            <a:avLst/>
          </a:prstGeom>
        </p:spPr>
      </p:pic>
      <p:pic>
        <p:nvPicPr>
          <p:cNvPr id="7" name="Picture 6" descr="bump_5.bmp"/>
          <p:cNvPicPr>
            <a:picLocks noChangeAspect="1"/>
          </p:cNvPicPr>
          <p:nvPr/>
        </p:nvPicPr>
        <p:blipFill>
          <a:blip r:embed="rId5" cstate="print"/>
          <a:stretch>
            <a:fillRect/>
          </a:stretch>
        </p:blipFill>
        <p:spPr>
          <a:xfrm>
            <a:off x="5105400" y="3581400"/>
            <a:ext cx="2743200" cy="2743200"/>
          </a:xfrm>
          <a:prstGeom prst="rect">
            <a:avLst/>
          </a:prstGeom>
        </p:spPr>
      </p:pic>
      <p:sp>
        <p:nvSpPr>
          <p:cNvPr id="8" name="TextBox 7"/>
          <p:cNvSpPr txBox="1"/>
          <p:nvPr/>
        </p:nvSpPr>
        <p:spPr>
          <a:xfrm>
            <a:off x="1295400" y="2895600"/>
            <a:ext cx="492443" cy="369332"/>
          </a:xfrm>
          <a:prstGeom prst="rect">
            <a:avLst/>
          </a:prstGeom>
          <a:noFill/>
        </p:spPr>
        <p:txBody>
          <a:bodyPr wrap="none" rtlCol="0">
            <a:spAutoFit/>
          </a:bodyPr>
          <a:lstStyle/>
          <a:p>
            <a:r>
              <a:rPr lang="en-US" dirty="0" smtClean="0">
                <a:solidFill>
                  <a:schemeClr val="bg1"/>
                </a:solidFill>
              </a:rPr>
              <a:t>f=0</a:t>
            </a:r>
            <a:endParaRPr lang="en-US" dirty="0">
              <a:solidFill>
                <a:schemeClr val="bg1"/>
              </a:solidFill>
            </a:endParaRPr>
          </a:p>
        </p:txBody>
      </p:sp>
      <p:sp>
        <p:nvSpPr>
          <p:cNvPr id="9" name="TextBox 8"/>
          <p:cNvSpPr txBox="1"/>
          <p:nvPr/>
        </p:nvSpPr>
        <p:spPr>
          <a:xfrm>
            <a:off x="5105400" y="2895600"/>
            <a:ext cx="659155" cy="369332"/>
          </a:xfrm>
          <a:prstGeom prst="rect">
            <a:avLst/>
          </a:prstGeom>
          <a:noFill/>
        </p:spPr>
        <p:txBody>
          <a:bodyPr wrap="none" rtlCol="0">
            <a:spAutoFit/>
          </a:bodyPr>
          <a:lstStyle/>
          <a:p>
            <a:r>
              <a:rPr lang="en-US" dirty="0" smtClean="0">
                <a:solidFill>
                  <a:schemeClr val="bg1"/>
                </a:solidFill>
              </a:rPr>
              <a:t>f=0.1</a:t>
            </a:r>
            <a:endParaRPr lang="en-US" dirty="0">
              <a:solidFill>
                <a:schemeClr val="bg1"/>
              </a:solidFill>
            </a:endParaRPr>
          </a:p>
        </p:txBody>
      </p:sp>
      <p:sp>
        <p:nvSpPr>
          <p:cNvPr id="10" name="TextBox 9"/>
          <p:cNvSpPr txBox="1"/>
          <p:nvPr/>
        </p:nvSpPr>
        <p:spPr>
          <a:xfrm>
            <a:off x="1295400" y="5943600"/>
            <a:ext cx="659155" cy="369332"/>
          </a:xfrm>
          <a:prstGeom prst="rect">
            <a:avLst/>
          </a:prstGeom>
          <a:noFill/>
        </p:spPr>
        <p:txBody>
          <a:bodyPr wrap="none" rtlCol="0">
            <a:spAutoFit/>
          </a:bodyPr>
          <a:lstStyle/>
          <a:p>
            <a:r>
              <a:rPr lang="en-US" dirty="0" smtClean="0">
                <a:solidFill>
                  <a:schemeClr val="bg1"/>
                </a:solidFill>
              </a:rPr>
              <a:t>f=0.2</a:t>
            </a:r>
            <a:endParaRPr lang="en-US" dirty="0">
              <a:solidFill>
                <a:schemeClr val="bg1"/>
              </a:solidFill>
            </a:endParaRPr>
          </a:p>
        </p:txBody>
      </p:sp>
      <p:sp>
        <p:nvSpPr>
          <p:cNvPr id="11" name="TextBox 10"/>
          <p:cNvSpPr txBox="1"/>
          <p:nvPr/>
        </p:nvSpPr>
        <p:spPr>
          <a:xfrm>
            <a:off x="5105400" y="5943600"/>
            <a:ext cx="659155" cy="369332"/>
          </a:xfrm>
          <a:prstGeom prst="rect">
            <a:avLst/>
          </a:prstGeom>
          <a:noFill/>
        </p:spPr>
        <p:txBody>
          <a:bodyPr wrap="none" rtlCol="0">
            <a:spAutoFit/>
          </a:bodyPr>
          <a:lstStyle/>
          <a:p>
            <a:r>
              <a:rPr lang="en-US" dirty="0" smtClean="0">
                <a:solidFill>
                  <a:schemeClr val="bg1"/>
                </a:solidFill>
              </a:rPr>
              <a:t>f=0.5</a:t>
            </a:r>
            <a:endParaRPr lang="en-US" dirty="0">
              <a:solidFill>
                <a:schemeClr val="bg1"/>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Normal Mapping</a:t>
            </a:r>
            <a:endParaRPr lang="en-US" dirty="0"/>
          </a:p>
        </p:txBody>
      </p:sp>
      <p:sp>
        <p:nvSpPr>
          <p:cNvPr id="3" name="Content Placeholder 2"/>
          <p:cNvSpPr>
            <a:spLocks noGrp="1"/>
          </p:cNvSpPr>
          <p:nvPr>
            <p:ph sz="quarter" idx="1"/>
          </p:nvPr>
        </p:nvSpPr>
        <p:spPr/>
        <p:txBody>
          <a:bodyPr/>
          <a:lstStyle/>
          <a:p>
            <a:r>
              <a:rPr lang="en-US" dirty="0" smtClean="0"/>
              <a:t>identical to bump mapping except that the texture stores all three components of the perturbed normal instead of the two perturbation components</a:t>
            </a:r>
          </a:p>
          <a:p>
            <a:r>
              <a:rPr lang="en-US" dirty="0" smtClean="0"/>
              <a:t>now the preferred implementation of bump mapping on modern graphics cards where memory is plentiful</a:t>
            </a:r>
          </a:p>
          <a:p>
            <a:pPr lvl="1"/>
            <a:r>
              <a:rPr lang="en-US" dirty="0" smtClean="0"/>
              <a:t>saves some computation in the fragment </a:t>
            </a:r>
            <a:r>
              <a:rPr lang="en-US" dirty="0" err="1" smtClean="0"/>
              <a:t>shader</a:t>
            </a:r>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Normal Mapping</a:t>
            </a:r>
            <a:endParaRPr lang="en-US" dirty="0"/>
          </a:p>
        </p:txBody>
      </p:sp>
      <p:sp>
        <p:nvSpPr>
          <p:cNvPr id="3" name="Content Placeholder 2"/>
          <p:cNvSpPr>
            <a:spLocks noGrp="1"/>
          </p:cNvSpPr>
          <p:nvPr>
            <p:ph sz="quarter" idx="1"/>
          </p:nvPr>
        </p:nvSpPr>
        <p:spPr/>
        <p:txBody>
          <a:bodyPr/>
          <a:lstStyle/>
          <a:p>
            <a:endParaRPr lang="en-US"/>
          </a:p>
        </p:txBody>
      </p:sp>
      <p:pic>
        <p:nvPicPr>
          <p:cNvPr id="109570" name="Picture 2"/>
          <p:cNvPicPr>
            <a:picLocks noChangeAspect="1" noChangeArrowheads="1"/>
          </p:cNvPicPr>
          <p:nvPr/>
        </p:nvPicPr>
        <p:blipFill>
          <a:blip r:embed="rId2" cstate="print"/>
          <a:srcRect/>
          <a:stretch>
            <a:fillRect/>
          </a:stretch>
        </p:blipFill>
        <p:spPr bwMode="auto">
          <a:xfrm>
            <a:off x="323934" y="1371600"/>
            <a:ext cx="8496131" cy="3814763"/>
          </a:xfrm>
          <a:prstGeom prst="rect">
            <a:avLst/>
          </a:prstGeom>
          <a:noFill/>
          <a:ln w="9525">
            <a:noFill/>
            <a:miter lim="800000"/>
            <a:headEnd/>
            <a:tailEnd/>
          </a:ln>
        </p:spPr>
      </p:pic>
      <p:sp>
        <p:nvSpPr>
          <p:cNvPr id="5" name="TextBox 4"/>
          <p:cNvSpPr txBox="1"/>
          <p:nvPr/>
        </p:nvSpPr>
        <p:spPr>
          <a:xfrm>
            <a:off x="624605" y="5486400"/>
            <a:ext cx="7894790" cy="646331"/>
          </a:xfrm>
          <a:prstGeom prst="rect">
            <a:avLst/>
          </a:prstGeom>
          <a:noFill/>
        </p:spPr>
        <p:txBody>
          <a:bodyPr wrap="none" rtlCol="0">
            <a:spAutoFit/>
          </a:bodyPr>
          <a:lstStyle/>
          <a:p>
            <a:r>
              <a:rPr lang="en-US" dirty="0" smtClean="0"/>
              <a:t>Red channel encodes x deviation; the more red the more the normal points to the</a:t>
            </a:r>
          </a:p>
          <a:p>
            <a:r>
              <a:rPr lang="en-US" dirty="0" smtClean="0"/>
              <a:t>right. Green channel encodes y deviation and blue encodes z deviation.</a:t>
            </a:r>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Parallax Mapping</a:t>
            </a:r>
            <a:endParaRPr lang="en-US" dirty="0"/>
          </a:p>
        </p:txBody>
      </p:sp>
      <p:sp>
        <p:nvSpPr>
          <p:cNvPr id="3" name="Content Placeholder 2"/>
          <p:cNvSpPr>
            <a:spLocks noGrp="1"/>
          </p:cNvSpPr>
          <p:nvPr>
            <p:ph sz="quarter" idx="1"/>
          </p:nvPr>
        </p:nvSpPr>
        <p:spPr/>
        <p:txBody>
          <a:bodyPr/>
          <a:lstStyle/>
          <a:p>
            <a:r>
              <a:rPr lang="en-US" dirty="0" smtClean="0"/>
              <a:t>applying a texture to a flat polygon produces a flat appearing surface, even if the texture is of a uneven surface</a:t>
            </a:r>
            <a:endParaRPr lang="en-US" dirty="0"/>
          </a:p>
        </p:txBody>
      </p:sp>
      <p:pic>
        <p:nvPicPr>
          <p:cNvPr id="6" name="Picture 5" descr="parallax_color.bmp"/>
          <p:cNvPicPr>
            <a:picLocks noChangeAspect="1"/>
          </p:cNvPicPr>
          <p:nvPr/>
        </p:nvPicPr>
        <p:blipFill>
          <a:blip r:embed="rId2" cstate="print"/>
          <a:stretch>
            <a:fillRect/>
          </a:stretch>
        </p:blipFill>
        <p:spPr>
          <a:xfrm>
            <a:off x="685800" y="2590800"/>
            <a:ext cx="3657600" cy="3657600"/>
          </a:xfrm>
          <a:prstGeom prst="rect">
            <a:avLst/>
          </a:prstGeom>
        </p:spPr>
      </p:pic>
      <p:pic>
        <p:nvPicPr>
          <p:cNvPr id="7" name="Picture 6" descr="parallax_normal.bmp"/>
          <p:cNvPicPr>
            <a:picLocks noChangeAspect="1"/>
          </p:cNvPicPr>
          <p:nvPr/>
        </p:nvPicPr>
        <p:blipFill>
          <a:blip r:embed="rId3" cstate="print"/>
          <a:stretch>
            <a:fillRect/>
          </a:stretch>
        </p:blipFill>
        <p:spPr>
          <a:xfrm>
            <a:off x="4800600" y="2590800"/>
            <a:ext cx="3657600" cy="3657600"/>
          </a:xfrm>
          <a:prstGeom prst="rect">
            <a:avLst/>
          </a:prstGeom>
        </p:spPr>
      </p:pic>
      <p:sp>
        <p:nvSpPr>
          <p:cNvPr id="8" name="TextBox 7"/>
          <p:cNvSpPr txBox="1"/>
          <p:nvPr/>
        </p:nvSpPr>
        <p:spPr>
          <a:xfrm>
            <a:off x="685800" y="5867400"/>
            <a:ext cx="1438407" cy="369332"/>
          </a:xfrm>
          <a:prstGeom prst="rect">
            <a:avLst/>
          </a:prstGeom>
          <a:noFill/>
        </p:spPr>
        <p:txBody>
          <a:bodyPr wrap="none" rtlCol="0">
            <a:spAutoFit/>
          </a:bodyPr>
          <a:lstStyle/>
          <a:p>
            <a:r>
              <a:rPr lang="en-US" dirty="0" smtClean="0">
                <a:solidFill>
                  <a:schemeClr val="bg1"/>
                </a:solidFill>
              </a:rPr>
              <a:t>color texture</a:t>
            </a:r>
            <a:endParaRPr lang="en-US" dirty="0">
              <a:solidFill>
                <a:schemeClr val="bg1"/>
              </a:solidFill>
            </a:endParaRPr>
          </a:p>
        </p:txBody>
      </p:sp>
      <p:sp>
        <p:nvSpPr>
          <p:cNvPr id="9" name="TextBox 8"/>
          <p:cNvSpPr txBox="1"/>
          <p:nvPr/>
        </p:nvSpPr>
        <p:spPr>
          <a:xfrm>
            <a:off x="4800600" y="5867400"/>
            <a:ext cx="2361737" cy="369332"/>
          </a:xfrm>
          <a:prstGeom prst="rect">
            <a:avLst/>
          </a:prstGeom>
          <a:noFill/>
        </p:spPr>
        <p:txBody>
          <a:bodyPr wrap="none" rtlCol="0">
            <a:spAutoFit/>
          </a:bodyPr>
          <a:lstStyle/>
          <a:p>
            <a:r>
              <a:rPr lang="en-US" dirty="0" smtClean="0">
                <a:solidFill>
                  <a:schemeClr val="bg1"/>
                </a:solidFill>
              </a:rPr>
              <a:t>color + normal texture</a:t>
            </a:r>
            <a:endParaRPr lang="en-US" dirty="0">
              <a:solidFill>
                <a:schemeClr val="bg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Bump Mapping</a:t>
            </a:r>
            <a:endParaRPr lang="en-US" dirty="0"/>
          </a:p>
        </p:txBody>
      </p:sp>
      <p:sp>
        <p:nvSpPr>
          <p:cNvPr id="3" name="Content Placeholder 2"/>
          <p:cNvSpPr>
            <a:spLocks noGrp="1"/>
          </p:cNvSpPr>
          <p:nvPr>
            <p:ph sz="quarter" idx="1"/>
          </p:nvPr>
        </p:nvSpPr>
        <p:spPr/>
        <p:txBody>
          <a:bodyPr/>
          <a:lstStyle/>
          <a:p>
            <a:r>
              <a:rPr lang="en-US" dirty="0" smtClean="0"/>
              <a:t>a family of techniques for representing small-scale detail</a:t>
            </a:r>
          </a:p>
          <a:p>
            <a:pPr lvl="1"/>
            <a:r>
              <a:rPr lang="en-US" dirty="0" smtClean="0"/>
              <a:t>better than ordinary texture mapping but usually less realistic than actual geometry</a:t>
            </a:r>
          </a:p>
          <a:p>
            <a:r>
              <a:rPr lang="en-US" dirty="0" smtClean="0"/>
              <a:t>implemented in the fragment </a:t>
            </a:r>
            <a:r>
              <a:rPr lang="en-US" dirty="0" err="1" smtClean="0"/>
              <a:t>shader</a:t>
            </a:r>
            <a:endParaRPr lang="en-US" dirty="0" smtClean="0"/>
          </a:p>
          <a:p>
            <a:pPr lvl="1"/>
            <a:r>
              <a:rPr lang="en-US" dirty="0" smtClean="0"/>
              <a:t>idea: adjust shading parameters so that the viewer sees fine surface detail without actually changing the base geometry</a:t>
            </a:r>
          </a:p>
          <a:p>
            <a:pPr lvl="2"/>
            <a:r>
              <a:rPr lang="en-US" dirty="0" smtClean="0"/>
              <a:t>use texture values to change the normal vector</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Parallax Mapping</a:t>
            </a:r>
            <a:endParaRPr lang="en-US" dirty="0"/>
          </a:p>
        </p:txBody>
      </p:sp>
      <p:sp>
        <p:nvSpPr>
          <p:cNvPr id="3" name="Content Placeholder 2"/>
          <p:cNvSpPr>
            <a:spLocks noGrp="1"/>
          </p:cNvSpPr>
          <p:nvPr>
            <p:ph sz="quarter" idx="1"/>
          </p:nvPr>
        </p:nvSpPr>
        <p:spPr/>
        <p:txBody>
          <a:bodyPr/>
          <a:lstStyle/>
          <a:p>
            <a:r>
              <a:rPr lang="en-US" dirty="0" smtClean="0"/>
              <a:t>ordinary texture mapping: get </a:t>
            </a:r>
            <a:r>
              <a:rPr lang="en-US" dirty="0" err="1" smtClean="0"/>
              <a:t>texel</a:t>
            </a:r>
            <a:r>
              <a:rPr lang="en-US" dirty="0" smtClean="0"/>
              <a:t> T(actual) corresponding to point A at the point we are shading</a:t>
            </a:r>
            <a:endParaRPr lang="en-US" dirty="0"/>
          </a:p>
        </p:txBody>
      </p:sp>
      <p:pic>
        <p:nvPicPr>
          <p:cNvPr id="110594" name="Picture 2"/>
          <p:cNvPicPr>
            <a:picLocks noChangeAspect="1" noChangeArrowheads="1"/>
          </p:cNvPicPr>
          <p:nvPr/>
        </p:nvPicPr>
        <p:blipFill>
          <a:blip r:embed="rId2" cstate="print"/>
          <a:srcRect/>
          <a:stretch>
            <a:fillRect/>
          </a:stretch>
        </p:blipFill>
        <p:spPr bwMode="auto">
          <a:xfrm>
            <a:off x="390525" y="2390775"/>
            <a:ext cx="8362950" cy="3324225"/>
          </a:xfrm>
          <a:prstGeom prst="rect">
            <a:avLst/>
          </a:prstGeom>
          <a:noFill/>
          <a:ln w="9525">
            <a:noFill/>
            <a:miter lim="800000"/>
            <a:headEnd/>
            <a:tailEnd/>
          </a:ln>
        </p:spPr>
      </p:pic>
      <p:sp>
        <p:nvSpPr>
          <p:cNvPr id="5" name="TextBox 4"/>
          <p:cNvSpPr txBox="1"/>
          <p:nvPr/>
        </p:nvSpPr>
        <p:spPr>
          <a:xfrm>
            <a:off x="457200" y="5715000"/>
            <a:ext cx="5989909" cy="646331"/>
          </a:xfrm>
          <a:prstGeom prst="rect">
            <a:avLst/>
          </a:prstGeom>
          <a:noFill/>
        </p:spPr>
        <p:txBody>
          <a:bodyPr wrap="none" rtlCol="0">
            <a:spAutoFit/>
          </a:bodyPr>
          <a:lstStyle/>
          <a:p>
            <a:r>
              <a:rPr lang="en-US" dirty="0" smtClean="0"/>
              <a:t>Terry Welsh, “Parallax Mapping with Offset Limiting: A </a:t>
            </a:r>
            <a:r>
              <a:rPr lang="en-US" dirty="0" err="1" smtClean="0"/>
              <a:t>PerPixel</a:t>
            </a:r>
            <a:endParaRPr lang="en-US" dirty="0" smtClean="0"/>
          </a:p>
          <a:p>
            <a:r>
              <a:rPr lang="en-US" dirty="0" smtClean="0"/>
              <a:t>Approximation of Uneven Surfaces”</a:t>
            </a:r>
            <a:endParaRPr lang="en-US" dirty="0"/>
          </a:p>
        </p:txBody>
      </p:sp>
      <p:cxnSp>
        <p:nvCxnSpPr>
          <p:cNvPr id="7" name="Straight Connector 6"/>
          <p:cNvCxnSpPr/>
          <p:nvPr/>
        </p:nvCxnSpPr>
        <p:spPr>
          <a:xfrm>
            <a:off x="3886200" y="5257800"/>
            <a:ext cx="9906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Parallax Mapping</a:t>
            </a:r>
            <a:endParaRPr lang="en-US" dirty="0"/>
          </a:p>
        </p:txBody>
      </p:sp>
      <p:sp>
        <p:nvSpPr>
          <p:cNvPr id="3" name="Content Placeholder 2"/>
          <p:cNvSpPr>
            <a:spLocks noGrp="1"/>
          </p:cNvSpPr>
          <p:nvPr>
            <p:ph sz="quarter" idx="1"/>
          </p:nvPr>
        </p:nvSpPr>
        <p:spPr/>
        <p:txBody>
          <a:bodyPr/>
          <a:lstStyle/>
          <a:p>
            <a:r>
              <a:rPr lang="en-US" dirty="0" smtClean="0"/>
              <a:t>if we were to view the real surface we would see point B (get </a:t>
            </a:r>
            <a:r>
              <a:rPr lang="en-US" dirty="0" err="1" smtClean="0"/>
              <a:t>texel</a:t>
            </a:r>
            <a:r>
              <a:rPr lang="en-US" dirty="0" smtClean="0"/>
              <a:t> T(corrected))</a:t>
            </a:r>
            <a:endParaRPr lang="en-US" dirty="0"/>
          </a:p>
        </p:txBody>
      </p:sp>
      <p:pic>
        <p:nvPicPr>
          <p:cNvPr id="110594" name="Picture 2"/>
          <p:cNvPicPr>
            <a:picLocks noChangeAspect="1" noChangeArrowheads="1"/>
          </p:cNvPicPr>
          <p:nvPr/>
        </p:nvPicPr>
        <p:blipFill>
          <a:blip r:embed="rId2" cstate="print"/>
          <a:srcRect/>
          <a:stretch>
            <a:fillRect/>
          </a:stretch>
        </p:blipFill>
        <p:spPr bwMode="auto">
          <a:xfrm>
            <a:off x="390525" y="2390775"/>
            <a:ext cx="8362950" cy="3324225"/>
          </a:xfrm>
          <a:prstGeom prst="rect">
            <a:avLst/>
          </a:prstGeom>
          <a:noFill/>
          <a:ln w="9525">
            <a:noFill/>
            <a:miter lim="800000"/>
            <a:headEnd/>
            <a:tailEnd/>
          </a:ln>
        </p:spPr>
      </p:pic>
      <p:sp>
        <p:nvSpPr>
          <p:cNvPr id="5" name="TextBox 4"/>
          <p:cNvSpPr txBox="1"/>
          <p:nvPr/>
        </p:nvSpPr>
        <p:spPr>
          <a:xfrm>
            <a:off x="457200" y="5715000"/>
            <a:ext cx="5989909" cy="646331"/>
          </a:xfrm>
          <a:prstGeom prst="rect">
            <a:avLst/>
          </a:prstGeom>
          <a:noFill/>
        </p:spPr>
        <p:txBody>
          <a:bodyPr wrap="none" rtlCol="0">
            <a:spAutoFit/>
          </a:bodyPr>
          <a:lstStyle/>
          <a:p>
            <a:r>
              <a:rPr lang="en-US" dirty="0" smtClean="0"/>
              <a:t>Terry Welsh, “Parallax Mapping with Offset Limiting: A </a:t>
            </a:r>
            <a:r>
              <a:rPr lang="en-US" dirty="0" err="1" smtClean="0"/>
              <a:t>PerPixel</a:t>
            </a:r>
            <a:endParaRPr lang="en-US" dirty="0" smtClean="0"/>
          </a:p>
          <a:p>
            <a:r>
              <a:rPr lang="en-US" dirty="0" smtClean="0"/>
              <a:t>Approximation of Uneven Surfaces”</a:t>
            </a:r>
            <a:endParaRPr lang="en-US" dirty="0"/>
          </a:p>
        </p:txBody>
      </p:sp>
      <p:cxnSp>
        <p:nvCxnSpPr>
          <p:cNvPr id="6" name="Straight Connector 5"/>
          <p:cNvCxnSpPr/>
          <p:nvPr/>
        </p:nvCxnSpPr>
        <p:spPr>
          <a:xfrm>
            <a:off x="5410200" y="5257800"/>
            <a:ext cx="9906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Parallax Mapping</a:t>
            </a:r>
            <a:endParaRPr lang="en-US" dirty="0"/>
          </a:p>
        </p:txBody>
      </p:sp>
      <p:sp>
        <p:nvSpPr>
          <p:cNvPr id="3" name="Content Placeholder 2"/>
          <p:cNvSpPr>
            <a:spLocks noGrp="1"/>
          </p:cNvSpPr>
          <p:nvPr>
            <p:ph sz="quarter" idx="1"/>
          </p:nvPr>
        </p:nvSpPr>
        <p:spPr/>
        <p:txBody>
          <a:bodyPr/>
          <a:lstStyle/>
          <a:p>
            <a:r>
              <a:rPr lang="en-US" dirty="0" smtClean="0"/>
              <a:t>if we used T(corrected) we could provide the illusion that the surface has changes in height </a:t>
            </a:r>
            <a:endParaRPr lang="en-US" dirty="0"/>
          </a:p>
        </p:txBody>
      </p:sp>
      <p:pic>
        <p:nvPicPr>
          <p:cNvPr id="110594" name="Picture 2"/>
          <p:cNvPicPr>
            <a:picLocks noChangeAspect="1" noChangeArrowheads="1"/>
          </p:cNvPicPr>
          <p:nvPr/>
        </p:nvPicPr>
        <p:blipFill>
          <a:blip r:embed="rId2" cstate="print"/>
          <a:srcRect/>
          <a:stretch>
            <a:fillRect/>
          </a:stretch>
        </p:blipFill>
        <p:spPr bwMode="auto">
          <a:xfrm>
            <a:off x="390525" y="2390775"/>
            <a:ext cx="8362950" cy="3324225"/>
          </a:xfrm>
          <a:prstGeom prst="rect">
            <a:avLst/>
          </a:prstGeom>
          <a:noFill/>
          <a:ln w="9525">
            <a:noFill/>
            <a:miter lim="800000"/>
            <a:headEnd/>
            <a:tailEnd/>
          </a:ln>
        </p:spPr>
      </p:pic>
      <p:sp>
        <p:nvSpPr>
          <p:cNvPr id="5" name="TextBox 4"/>
          <p:cNvSpPr txBox="1"/>
          <p:nvPr/>
        </p:nvSpPr>
        <p:spPr>
          <a:xfrm>
            <a:off x="457200" y="5715000"/>
            <a:ext cx="5989909" cy="646331"/>
          </a:xfrm>
          <a:prstGeom prst="rect">
            <a:avLst/>
          </a:prstGeom>
          <a:noFill/>
        </p:spPr>
        <p:txBody>
          <a:bodyPr wrap="none" rtlCol="0">
            <a:spAutoFit/>
          </a:bodyPr>
          <a:lstStyle/>
          <a:p>
            <a:r>
              <a:rPr lang="en-US" dirty="0" smtClean="0"/>
              <a:t>Terry Welsh, “Parallax Mapping with Offset Limiting: A </a:t>
            </a:r>
            <a:r>
              <a:rPr lang="en-US" dirty="0" err="1" smtClean="0"/>
              <a:t>PerPixel</a:t>
            </a:r>
            <a:endParaRPr lang="en-US" dirty="0" smtClean="0"/>
          </a:p>
          <a:p>
            <a:r>
              <a:rPr lang="en-US" dirty="0" smtClean="0"/>
              <a:t>Approximation of Uneven Surfaces”</a:t>
            </a:r>
            <a:endParaRPr lang="en-US" dirty="0"/>
          </a:p>
        </p:txBody>
      </p:sp>
      <p:cxnSp>
        <p:nvCxnSpPr>
          <p:cNvPr id="6" name="Straight Connector 5"/>
          <p:cNvCxnSpPr/>
          <p:nvPr/>
        </p:nvCxnSpPr>
        <p:spPr>
          <a:xfrm>
            <a:off x="3733800" y="5029200"/>
            <a:ext cx="12954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3710916" y="5181600"/>
            <a:ext cx="1394484" cy="369332"/>
          </a:xfrm>
          <a:prstGeom prst="rect">
            <a:avLst/>
          </a:prstGeom>
          <a:noFill/>
        </p:spPr>
        <p:txBody>
          <a:bodyPr wrap="none" rtlCol="0">
            <a:spAutoFit/>
          </a:bodyPr>
          <a:lstStyle/>
          <a:p>
            <a:r>
              <a:rPr lang="en-US" dirty="0" smtClean="0">
                <a:solidFill>
                  <a:srgbClr val="FF0000"/>
                </a:solidFill>
              </a:rPr>
              <a:t>T(corrected)</a:t>
            </a:r>
            <a:endParaRPr lang="en-US" dirty="0">
              <a:solidFill>
                <a:srgbClr val="FF0000"/>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Parallax Mapping</a:t>
            </a:r>
            <a:endParaRPr lang="en-US" dirty="0"/>
          </a:p>
        </p:txBody>
      </p:sp>
      <p:sp>
        <p:nvSpPr>
          <p:cNvPr id="3" name="Content Placeholder 2"/>
          <p:cNvSpPr>
            <a:spLocks noGrp="1"/>
          </p:cNvSpPr>
          <p:nvPr>
            <p:ph sz="quarter" idx="1"/>
          </p:nvPr>
        </p:nvSpPr>
        <p:spPr/>
        <p:txBody>
          <a:bodyPr/>
          <a:lstStyle/>
          <a:p>
            <a:r>
              <a:rPr lang="en-US" dirty="0" smtClean="0"/>
              <a:t>notice that high points of the surface texture are shifted away from the eye (and vice versa for low points)</a:t>
            </a:r>
            <a:endParaRPr lang="en-US" dirty="0"/>
          </a:p>
        </p:txBody>
      </p:sp>
      <p:pic>
        <p:nvPicPr>
          <p:cNvPr id="110594" name="Picture 2"/>
          <p:cNvPicPr>
            <a:picLocks noChangeAspect="1" noChangeArrowheads="1"/>
          </p:cNvPicPr>
          <p:nvPr/>
        </p:nvPicPr>
        <p:blipFill>
          <a:blip r:embed="rId2" cstate="print"/>
          <a:srcRect/>
          <a:stretch>
            <a:fillRect/>
          </a:stretch>
        </p:blipFill>
        <p:spPr bwMode="auto">
          <a:xfrm>
            <a:off x="390525" y="2390775"/>
            <a:ext cx="8362950" cy="3324225"/>
          </a:xfrm>
          <a:prstGeom prst="rect">
            <a:avLst/>
          </a:prstGeom>
          <a:noFill/>
          <a:ln w="9525">
            <a:noFill/>
            <a:miter lim="800000"/>
            <a:headEnd/>
            <a:tailEnd/>
          </a:ln>
        </p:spPr>
      </p:pic>
      <p:sp>
        <p:nvSpPr>
          <p:cNvPr id="5" name="TextBox 4"/>
          <p:cNvSpPr txBox="1"/>
          <p:nvPr/>
        </p:nvSpPr>
        <p:spPr>
          <a:xfrm>
            <a:off x="457200" y="5715000"/>
            <a:ext cx="5989909" cy="646331"/>
          </a:xfrm>
          <a:prstGeom prst="rect">
            <a:avLst/>
          </a:prstGeom>
          <a:noFill/>
        </p:spPr>
        <p:txBody>
          <a:bodyPr wrap="none" rtlCol="0">
            <a:spAutoFit/>
          </a:bodyPr>
          <a:lstStyle/>
          <a:p>
            <a:r>
              <a:rPr lang="en-US" dirty="0" smtClean="0"/>
              <a:t>Terry Welsh, “Parallax Mapping with Offset Limiting: A </a:t>
            </a:r>
            <a:r>
              <a:rPr lang="en-US" dirty="0" err="1" smtClean="0"/>
              <a:t>PerPixel</a:t>
            </a:r>
            <a:endParaRPr lang="en-US" dirty="0" smtClean="0"/>
          </a:p>
          <a:p>
            <a:r>
              <a:rPr lang="en-US" dirty="0" smtClean="0"/>
              <a:t>Approximation of Uneven Surfaces”</a:t>
            </a:r>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Parallax Mapping</a:t>
            </a:r>
            <a:endParaRPr lang="en-US" dirty="0"/>
          </a:p>
        </p:txBody>
      </p:sp>
      <p:sp>
        <p:nvSpPr>
          <p:cNvPr id="3" name="Content Placeholder 2"/>
          <p:cNvSpPr>
            <a:spLocks noGrp="1"/>
          </p:cNvSpPr>
          <p:nvPr>
            <p:ph sz="quarter" idx="1"/>
          </p:nvPr>
        </p:nvSpPr>
        <p:spPr/>
        <p:txBody>
          <a:bodyPr/>
          <a:lstStyle/>
          <a:p>
            <a:r>
              <a:rPr lang="en-US" dirty="0" smtClean="0"/>
              <a:t>we need a starting texture coordinate T</a:t>
            </a:r>
            <a:r>
              <a:rPr lang="en-US" baseline="-25000" dirty="0" smtClean="0"/>
              <a:t>0</a:t>
            </a:r>
            <a:r>
              <a:rPr lang="en-US" dirty="0" smtClean="0"/>
              <a:t>, a height map, and a vector to the eye in surface local coordinates to compute the offset (in texture coordinates)</a:t>
            </a:r>
            <a:endParaRPr lang="en-US" dirty="0"/>
          </a:p>
        </p:txBody>
      </p:sp>
      <p:sp>
        <p:nvSpPr>
          <p:cNvPr id="4" name="TextBox 3"/>
          <p:cNvSpPr txBox="1"/>
          <p:nvPr/>
        </p:nvSpPr>
        <p:spPr>
          <a:xfrm>
            <a:off x="457200" y="5715000"/>
            <a:ext cx="5989909" cy="646331"/>
          </a:xfrm>
          <a:prstGeom prst="rect">
            <a:avLst/>
          </a:prstGeom>
          <a:noFill/>
        </p:spPr>
        <p:txBody>
          <a:bodyPr wrap="none" rtlCol="0">
            <a:spAutoFit/>
          </a:bodyPr>
          <a:lstStyle/>
          <a:p>
            <a:r>
              <a:rPr lang="en-US" dirty="0" smtClean="0"/>
              <a:t>Terry Welsh, “Parallax Mapping with Offset Limiting: A </a:t>
            </a:r>
            <a:r>
              <a:rPr lang="en-US" dirty="0" err="1" smtClean="0"/>
              <a:t>PerPixel</a:t>
            </a:r>
            <a:endParaRPr lang="en-US" dirty="0" smtClean="0"/>
          </a:p>
          <a:p>
            <a:r>
              <a:rPr lang="en-US" dirty="0" smtClean="0"/>
              <a:t>Approximation of Uneven Surfaces”</a:t>
            </a:r>
            <a:endParaRPr lang="en-US" dirty="0"/>
          </a:p>
        </p:txBody>
      </p:sp>
      <p:pic>
        <p:nvPicPr>
          <p:cNvPr id="131074" name="Picture 2"/>
          <p:cNvPicPr>
            <a:picLocks noChangeAspect="1" noChangeArrowheads="1"/>
          </p:cNvPicPr>
          <p:nvPr/>
        </p:nvPicPr>
        <p:blipFill>
          <a:blip r:embed="rId2" cstate="print"/>
          <a:srcRect/>
          <a:stretch>
            <a:fillRect/>
          </a:stretch>
        </p:blipFill>
        <p:spPr bwMode="auto">
          <a:xfrm>
            <a:off x="438150" y="2466975"/>
            <a:ext cx="8267700" cy="3248025"/>
          </a:xfrm>
          <a:prstGeom prst="rect">
            <a:avLst/>
          </a:prstGeom>
          <a:noFill/>
          <a:ln w="9525">
            <a:noFill/>
            <a:miter lim="800000"/>
            <a:headEnd/>
            <a:tailEnd/>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Parallax Mapping</a:t>
            </a:r>
            <a:endParaRPr lang="en-US" dirty="0"/>
          </a:p>
        </p:txBody>
      </p:sp>
      <p:sp>
        <p:nvSpPr>
          <p:cNvPr id="3" name="Content Placeholder 2"/>
          <p:cNvSpPr>
            <a:spLocks noGrp="1"/>
          </p:cNvSpPr>
          <p:nvPr>
            <p:ph sz="quarter" idx="1"/>
          </p:nvPr>
        </p:nvSpPr>
        <p:spPr/>
        <p:txBody>
          <a:bodyPr/>
          <a:lstStyle/>
          <a:p>
            <a:r>
              <a:rPr lang="en-US" dirty="0" smtClean="0"/>
              <a:t>height map stored as a one-component texture with height values in the range {0, 1}</a:t>
            </a:r>
            <a:endParaRPr lang="en-US" dirty="0"/>
          </a:p>
        </p:txBody>
      </p:sp>
      <p:pic>
        <p:nvPicPr>
          <p:cNvPr id="132098" name="Picture 2" descr="C:\Users\burton\Desktop\CSE4431 Advanced Graphics\height_map.bmp"/>
          <p:cNvPicPr>
            <a:picLocks noChangeAspect="1" noChangeArrowheads="1"/>
          </p:cNvPicPr>
          <p:nvPr/>
        </p:nvPicPr>
        <p:blipFill>
          <a:blip r:embed="rId2" cstate="print"/>
          <a:srcRect/>
          <a:stretch>
            <a:fillRect/>
          </a:stretch>
        </p:blipFill>
        <p:spPr bwMode="auto">
          <a:xfrm>
            <a:off x="2809875" y="2438400"/>
            <a:ext cx="3524250" cy="3524250"/>
          </a:xfrm>
          <a:prstGeom prst="rect">
            <a:avLst/>
          </a:prstGeom>
          <a:noFill/>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Parallax Mapping</a:t>
            </a:r>
            <a:endParaRPr lang="en-US" dirty="0"/>
          </a:p>
        </p:txBody>
      </p:sp>
      <p:sp>
        <p:nvSpPr>
          <p:cNvPr id="3" name="Content Placeholder 2"/>
          <p:cNvSpPr>
            <a:spLocks noGrp="1"/>
          </p:cNvSpPr>
          <p:nvPr>
            <p:ph sz="quarter" idx="1"/>
          </p:nvPr>
        </p:nvSpPr>
        <p:spPr/>
        <p:txBody>
          <a:bodyPr/>
          <a:lstStyle/>
          <a:p>
            <a:r>
              <a:rPr lang="en-US" dirty="0" smtClean="0"/>
              <a:t>the unit vector from the point to the eye (the view direction) is needed in the same coordinate system as the texture if we are to compute an offset in texture coordinates</a:t>
            </a:r>
          </a:p>
          <a:p>
            <a:pPr lvl="1"/>
            <a:r>
              <a:rPr lang="en-US" dirty="0" smtClean="0"/>
              <a:t>need surface-local coordinates (see bump mapping slides)</a:t>
            </a:r>
            <a:endParaRPr lang="en-US" dirty="0"/>
          </a:p>
        </p:txBody>
      </p:sp>
      <p:graphicFrame>
        <p:nvGraphicFramePr>
          <p:cNvPr id="133122" name="Object 2"/>
          <p:cNvGraphicFramePr>
            <a:graphicFrameLocks noChangeAspect="1"/>
          </p:cNvGraphicFramePr>
          <p:nvPr/>
        </p:nvGraphicFramePr>
        <p:xfrm>
          <a:off x="2679700" y="3810000"/>
          <a:ext cx="3784600" cy="1700212"/>
        </p:xfrm>
        <a:graphic>
          <a:graphicData uri="http://schemas.openxmlformats.org/presentationml/2006/ole">
            <p:oleObj spid="_x0000_s133122" name="Equation" r:id="rId3" imgW="1892160" imgH="736560" progId="Equation.3">
              <p:embed/>
            </p:oleObj>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Parallax Mapping</a:t>
            </a:r>
            <a:endParaRPr lang="en-US" dirty="0"/>
          </a:p>
        </p:txBody>
      </p:sp>
      <p:sp>
        <p:nvSpPr>
          <p:cNvPr id="3" name="Content Placeholder 2"/>
          <p:cNvSpPr>
            <a:spLocks noGrp="1"/>
          </p:cNvSpPr>
          <p:nvPr>
            <p:ph sz="quarter" idx="1"/>
          </p:nvPr>
        </p:nvSpPr>
        <p:spPr/>
        <p:txBody>
          <a:bodyPr/>
          <a:lstStyle/>
          <a:p>
            <a:r>
              <a:rPr lang="en-US" dirty="0" smtClean="0"/>
              <a:t>the height map stores height values in the range {0, 1} because it is stored as a texture</a:t>
            </a:r>
          </a:p>
          <a:p>
            <a:pPr lvl="1"/>
            <a:r>
              <a:rPr lang="en-US" dirty="0" smtClean="0"/>
              <a:t>you will want to scale the range (remember you are working in texture coordinates)</a:t>
            </a:r>
          </a:p>
          <a:p>
            <a:pPr lvl="1"/>
            <a:r>
              <a:rPr lang="en-US" dirty="0" smtClean="0"/>
              <a:t>you will want to bias the range to make sure that the surface actually intersects the polygon</a:t>
            </a:r>
          </a:p>
          <a:p>
            <a:r>
              <a:rPr lang="en-US" dirty="0" smtClean="0"/>
              <a:t>example:</a:t>
            </a:r>
          </a:p>
          <a:p>
            <a:pPr lvl="1"/>
            <a:r>
              <a:rPr lang="en-US" dirty="0" smtClean="0"/>
              <a:t>texture covers a 3x3 m wall and we want to simulate changes in surface height of 1 cm</a:t>
            </a:r>
          </a:p>
          <a:p>
            <a:pPr lvl="2"/>
            <a:r>
              <a:rPr lang="en-US" dirty="0" smtClean="0"/>
              <a:t>scale factor = s = 0.01 / 3 = 0.0033</a:t>
            </a:r>
          </a:p>
          <a:p>
            <a:pPr lvl="2"/>
            <a:r>
              <a:rPr lang="en-US" dirty="0" smtClean="0"/>
              <a:t>bias = b = -0.5 * scale factor (usually works well)</a:t>
            </a:r>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Parallax Mapping</a:t>
            </a:r>
            <a:endParaRPr lang="en-US" dirty="0"/>
          </a:p>
        </p:txBody>
      </p:sp>
      <p:sp>
        <p:nvSpPr>
          <p:cNvPr id="3" name="Content Placeholder 2"/>
          <p:cNvSpPr>
            <a:spLocks noGrp="1"/>
          </p:cNvSpPr>
          <p:nvPr>
            <p:ph sz="quarter" idx="1"/>
          </p:nvPr>
        </p:nvSpPr>
        <p:spPr/>
        <p:txBody>
          <a:bodyPr/>
          <a:lstStyle/>
          <a:p>
            <a:r>
              <a:rPr lang="en-US" dirty="0" smtClean="0"/>
              <a:t>height (from height map)</a:t>
            </a:r>
          </a:p>
          <a:p>
            <a:r>
              <a:rPr lang="en-US" dirty="0" smtClean="0"/>
              <a:t>scale factor</a:t>
            </a:r>
          </a:p>
          <a:p>
            <a:r>
              <a:rPr lang="en-US" dirty="0" smtClean="0"/>
              <a:t>bias</a:t>
            </a:r>
          </a:p>
          <a:p>
            <a:r>
              <a:rPr lang="en-US" dirty="0" smtClean="0"/>
              <a:t>scaled and biased height</a:t>
            </a:r>
          </a:p>
          <a:p>
            <a:r>
              <a:rPr lang="en-US" dirty="0" smtClean="0"/>
              <a:t>offset texture coordinate</a:t>
            </a:r>
          </a:p>
          <a:p>
            <a:endParaRPr lang="en-US" dirty="0" smtClean="0"/>
          </a:p>
          <a:p>
            <a:endParaRPr lang="en-US" dirty="0" smtClean="0"/>
          </a:p>
          <a:p>
            <a:endParaRPr lang="en-US" dirty="0" smtClean="0"/>
          </a:p>
          <a:p>
            <a:endParaRPr lang="en-US" dirty="0" smtClean="0"/>
          </a:p>
          <a:p>
            <a:r>
              <a:rPr lang="en-US" i="1" dirty="0" err="1" smtClean="0">
                <a:latin typeface="Times New Roman" pitchFamily="18" charset="0"/>
                <a:cs typeface="Times New Roman" pitchFamily="18" charset="0"/>
              </a:rPr>
              <a:t>T</a:t>
            </a:r>
            <a:r>
              <a:rPr lang="en-US" i="1" baseline="-25000" dirty="0" err="1" smtClean="0">
                <a:latin typeface="Times New Roman" pitchFamily="18" charset="0"/>
                <a:cs typeface="Times New Roman" pitchFamily="18" charset="0"/>
              </a:rPr>
              <a:t>n</a:t>
            </a:r>
            <a:r>
              <a:rPr lang="en-US" dirty="0" smtClean="0"/>
              <a:t> is used to access all other textures</a:t>
            </a:r>
            <a:endParaRPr lang="en-US" dirty="0"/>
          </a:p>
        </p:txBody>
      </p:sp>
      <p:graphicFrame>
        <p:nvGraphicFramePr>
          <p:cNvPr id="134146" name="Object 2"/>
          <p:cNvGraphicFramePr>
            <a:graphicFrameLocks noChangeAspect="1"/>
          </p:cNvGraphicFramePr>
          <p:nvPr/>
        </p:nvGraphicFramePr>
        <p:xfrm>
          <a:off x="4724400" y="1295400"/>
          <a:ext cx="254000" cy="411163"/>
        </p:xfrm>
        <a:graphic>
          <a:graphicData uri="http://schemas.openxmlformats.org/presentationml/2006/ole">
            <p:oleObj spid="_x0000_s134146" name="Equation" r:id="rId3" imgW="126720" imgH="177480" progId="Equation.3">
              <p:embed/>
            </p:oleObj>
          </a:graphicData>
        </a:graphic>
      </p:graphicFrame>
      <p:graphicFrame>
        <p:nvGraphicFramePr>
          <p:cNvPr id="134147" name="Object 3"/>
          <p:cNvGraphicFramePr>
            <a:graphicFrameLocks noChangeAspect="1"/>
          </p:cNvGraphicFramePr>
          <p:nvPr/>
        </p:nvGraphicFramePr>
        <p:xfrm>
          <a:off x="4737100" y="1811337"/>
          <a:ext cx="228600" cy="322263"/>
        </p:xfrm>
        <a:graphic>
          <a:graphicData uri="http://schemas.openxmlformats.org/presentationml/2006/ole">
            <p:oleObj spid="_x0000_s134147" name="Equation" r:id="rId4" imgW="114120" imgH="139680" progId="Equation.3">
              <p:embed/>
            </p:oleObj>
          </a:graphicData>
        </a:graphic>
      </p:graphicFrame>
      <p:graphicFrame>
        <p:nvGraphicFramePr>
          <p:cNvPr id="134148" name="Object 4"/>
          <p:cNvGraphicFramePr>
            <a:graphicFrameLocks noChangeAspect="1"/>
          </p:cNvGraphicFramePr>
          <p:nvPr/>
        </p:nvGraphicFramePr>
        <p:xfrm>
          <a:off x="4711700" y="2209800"/>
          <a:ext cx="254000" cy="409575"/>
        </p:xfrm>
        <a:graphic>
          <a:graphicData uri="http://schemas.openxmlformats.org/presentationml/2006/ole">
            <p:oleObj spid="_x0000_s134148" name="Equation" r:id="rId5" imgW="126720" imgH="177480" progId="Equation.3">
              <p:embed/>
            </p:oleObj>
          </a:graphicData>
        </a:graphic>
      </p:graphicFrame>
      <p:graphicFrame>
        <p:nvGraphicFramePr>
          <p:cNvPr id="134149" name="Object 5"/>
          <p:cNvGraphicFramePr>
            <a:graphicFrameLocks noChangeAspect="1"/>
          </p:cNvGraphicFramePr>
          <p:nvPr/>
        </p:nvGraphicFramePr>
        <p:xfrm>
          <a:off x="4724400" y="2590800"/>
          <a:ext cx="1447800" cy="527050"/>
        </p:xfrm>
        <a:graphic>
          <a:graphicData uri="http://schemas.openxmlformats.org/presentationml/2006/ole">
            <p:oleObj spid="_x0000_s134149" name="Equation" r:id="rId6" imgW="723600" imgH="228600" progId="Equation.3">
              <p:embed/>
            </p:oleObj>
          </a:graphicData>
        </a:graphic>
      </p:graphicFrame>
      <p:graphicFrame>
        <p:nvGraphicFramePr>
          <p:cNvPr id="134150" name="Object 6"/>
          <p:cNvGraphicFramePr>
            <a:graphicFrameLocks noChangeAspect="1"/>
          </p:cNvGraphicFramePr>
          <p:nvPr/>
        </p:nvGraphicFramePr>
        <p:xfrm>
          <a:off x="4699000" y="3124200"/>
          <a:ext cx="2463800" cy="555625"/>
        </p:xfrm>
        <a:graphic>
          <a:graphicData uri="http://schemas.openxmlformats.org/presentationml/2006/ole">
            <p:oleObj spid="_x0000_s134150" name="Equation" r:id="rId7" imgW="1231560" imgH="241200" progId="Equation.3">
              <p:embed/>
            </p:oleObj>
          </a:graphicData>
        </a:graphic>
      </p:graphicFrame>
      <p:graphicFrame>
        <p:nvGraphicFramePr>
          <p:cNvPr id="134151" name="Object 7"/>
          <p:cNvGraphicFramePr>
            <a:graphicFrameLocks noChangeAspect="1"/>
          </p:cNvGraphicFramePr>
          <p:nvPr/>
        </p:nvGraphicFramePr>
        <p:xfrm>
          <a:off x="5715000" y="3962400"/>
          <a:ext cx="431800" cy="555625"/>
        </p:xfrm>
        <a:graphic>
          <a:graphicData uri="http://schemas.openxmlformats.org/presentationml/2006/ole">
            <p:oleObj spid="_x0000_s134151" name="Equation" r:id="rId8" imgW="215640" imgH="241200" progId="Equation.3">
              <p:embed/>
            </p:oleObj>
          </a:graphicData>
        </a:graphic>
      </p:graphicFrame>
      <p:graphicFrame>
        <p:nvGraphicFramePr>
          <p:cNvPr id="134152" name="Object 8"/>
          <p:cNvGraphicFramePr>
            <a:graphicFrameLocks noChangeAspect="1"/>
          </p:cNvGraphicFramePr>
          <p:nvPr/>
        </p:nvGraphicFramePr>
        <p:xfrm>
          <a:off x="5715000" y="4572000"/>
          <a:ext cx="330200" cy="496888"/>
        </p:xfrm>
        <a:graphic>
          <a:graphicData uri="http://schemas.openxmlformats.org/presentationml/2006/ole">
            <p:oleObj spid="_x0000_s134152" name="Equation" r:id="rId9" imgW="164880" imgH="215640" progId="Equation.3">
              <p:embed/>
            </p:oleObj>
          </a:graphicData>
        </a:graphic>
      </p:graphicFrame>
      <p:sp>
        <p:nvSpPr>
          <p:cNvPr id="12" name="TextBox 11"/>
          <p:cNvSpPr txBox="1"/>
          <p:nvPr/>
        </p:nvSpPr>
        <p:spPr>
          <a:xfrm>
            <a:off x="914400" y="4114800"/>
            <a:ext cx="4505079" cy="369332"/>
          </a:xfrm>
          <a:prstGeom prst="rect">
            <a:avLst/>
          </a:prstGeom>
          <a:noFill/>
        </p:spPr>
        <p:txBody>
          <a:bodyPr wrap="none" rtlCol="0">
            <a:spAutoFit/>
          </a:bodyPr>
          <a:lstStyle/>
          <a:p>
            <a:r>
              <a:rPr lang="en-US" dirty="0" smtClean="0"/>
              <a:t>first two components of view direction vector</a:t>
            </a:r>
            <a:endParaRPr lang="en-US" dirty="0"/>
          </a:p>
        </p:txBody>
      </p:sp>
      <p:sp>
        <p:nvSpPr>
          <p:cNvPr id="13" name="TextBox 12"/>
          <p:cNvSpPr txBox="1"/>
          <p:nvPr/>
        </p:nvSpPr>
        <p:spPr>
          <a:xfrm>
            <a:off x="914400" y="4659868"/>
            <a:ext cx="4023987" cy="369332"/>
          </a:xfrm>
          <a:prstGeom prst="rect">
            <a:avLst/>
          </a:prstGeom>
          <a:noFill/>
        </p:spPr>
        <p:txBody>
          <a:bodyPr wrap="none" rtlCol="0">
            <a:spAutoFit/>
          </a:bodyPr>
          <a:lstStyle/>
          <a:p>
            <a:r>
              <a:rPr lang="en-US" dirty="0" smtClean="0"/>
              <a:t>last component of view direction vector</a:t>
            </a:r>
            <a:endParaRPr 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Parallax Mapping</a:t>
            </a:r>
            <a:endParaRPr lang="en-US" dirty="0"/>
          </a:p>
        </p:txBody>
      </p:sp>
      <p:sp>
        <p:nvSpPr>
          <p:cNvPr id="3" name="Content Placeholder 2"/>
          <p:cNvSpPr>
            <a:spLocks noGrp="1"/>
          </p:cNvSpPr>
          <p:nvPr>
            <p:ph sz="quarter" idx="1"/>
          </p:nvPr>
        </p:nvSpPr>
        <p:spPr/>
        <p:txBody>
          <a:bodyPr/>
          <a:lstStyle/>
          <a:p>
            <a:r>
              <a:rPr lang="en-US" dirty="0" smtClean="0"/>
              <a:t>notice that the offset calculation is only an approximation</a:t>
            </a:r>
          </a:p>
          <a:p>
            <a:pPr lvl="1"/>
            <a:r>
              <a:rPr lang="en-US" dirty="0" smtClean="0"/>
              <a:t>only correct if height at </a:t>
            </a:r>
            <a:r>
              <a:rPr lang="en-US" dirty="0" err="1" smtClean="0"/>
              <a:t>T</a:t>
            </a:r>
            <a:r>
              <a:rPr lang="en-US" baseline="-25000" dirty="0" err="1" smtClean="0"/>
              <a:t>n</a:t>
            </a:r>
            <a:r>
              <a:rPr lang="en-US" dirty="0" smtClean="0"/>
              <a:t> is the same as height at T</a:t>
            </a:r>
            <a:r>
              <a:rPr lang="en-US" baseline="-25000" dirty="0" smtClean="0"/>
              <a:t>0</a:t>
            </a:r>
            <a:endParaRPr lang="en-US" baseline="-25000" dirty="0"/>
          </a:p>
        </p:txBody>
      </p:sp>
      <p:sp>
        <p:nvSpPr>
          <p:cNvPr id="4" name="TextBox 3"/>
          <p:cNvSpPr txBox="1"/>
          <p:nvPr/>
        </p:nvSpPr>
        <p:spPr>
          <a:xfrm>
            <a:off x="457200" y="5715000"/>
            <a:ext cx="5989909" cy="646331"/>
          </a:xfrm>
          <a:prstGeom prst="rect">
            <a:avLst/>
          </a:prstGeom>
          <a:noFill/>
        </p:spPr>
        <p:txBody>
          <a:bodyPr wrap="none" rtlCol="0">
            <a:spAutoFit/>
          </a:bodyPr>
          <a:lstStyle/>
          <a:p>
            <a:r>
              <a:rPr lang="en-US" dirty="0" smtClean="0"/>
              <a:t>Terry Welsh, “Parallax Mapping with Offset Limiting: A </a:t>
            </a:r>
            <a:r>
              <a:rPr lang="en-US" dirty="0" err="1" smtClean="0"/>
              <a:t>PerPixel</a:t>
            </a:r>
            <a:endParaRPr lang="en-US" dirty="0" smtClean="0"/>
          </a:p>
          <a:p>
            <a:r>
              <a:rPr lang="en-US" dirty="0" smtClean="0"/>
              <a:t>Approximation of Uneven Surfaces”</a:t>
            </a:r>
            <a:endParaRPr lang="en-US" dirty="0"/>
          </a:p>
        </p:txBody>
      </p:sp>
      <p:pic>
        <p:nvPicPr>
          <p:cNvPr id="5" name="Picture 2"/>
          <p:cNvPicPr>
            <a:picLocks noChangeAspect="1" noChangeArrowheads="1"/>
          </p:cNvPicPr>
          <p:nvPr/>
        </p:nvPicPr>
        <p:blipFill>
          <a:blip r:embed="rId2" cstate="print"/>
          <a:srcRect/>
          <a:stretch>
            <a:fillRect/>
          </a:stretch>
        </p:blipFill>
        <p:spPr bwMode="auto">
          <a:xfrm>
            <a:off x="438150" y="2466975"/>
            <a:ext cx="8267700" cy="3248025"/>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Bump Mapping</a:t>
            </a:r>
            <a:endParaRPr lang="en-US" dirty="0"/>
          </a:p>
        </p:txBody>
      </p:sp>
      <p:sp>
        <p:nvSpPr>
          <p:cNvPr id="3" name="Content Placeholder 2"/>
          <p:cNvSpPr>
            <a:spLocks noGrp="1"/>
          </p:cNvSpPr>
          <p:nvPr>
            <p:ph sz="quarter" idx="1"/>
          </p:nvPr>
        </p:nvSpPr>
        <p:spPr/>
        <p:txBody>
          <a:bodyPr/>
          <a:lstStyle/>
          <a:p>
            <a:r>
              <a:rPr lang="en-US" dirty="0" smtClean="0"/>
              <a:t>bump map encodes the change in the normal vector direction</a:t>
            </a:r>
          </a:p>
          <a:p>
            <a:r>
              <a:rPr lang="en-US" dirty="0" smtClean="0"/>
              <a:t>in which coordinate system?</a:t>
            </a:r>
          </a:p>
          <a:p>
            <a:pPr lvl="1"/>
            <a:r>
              <a:rPr lang="en-US" dirty="0" smtClean="0"/>
              <a:t>world (or eye)</a:t>
            </a:r>
          </a:p>
          <a:p>
            <a:pPr lvl="2"/>
            <a:r>
              <a:rPr lang="en-US" dirty="0" smtClean="0"/>
              <a:t>rotate the object and the surface appearance changes</a:t>
            </a:r>
          </a:p>
          <a:p>
            <a:pPr lvl="1"/>
            <a:r>
              <a:rPr lang="en-US" dirty="0" smtClean="0"/>
              <a:t>object</a:t>
            </a:r>
          </a:p>
          <a:p>
            <a:pPr lvl="2"/>
            <a:r>
              <a:rPr lang="en-US" dirty="0" smtClean="0"/>
              <a:t>works for rigid transformations</a:t>
            </a:r>
          </a:p>
          <a:p>
            <a:pPr lvl="2"/>
            <a:r>
              <a:rPr lang="en-US" dirty="0" smtClean="0"/>
              <a:t>hard to reuse between different objects</a:t>
            </a:r>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Parallax Mapping</a:t>
            </a:r>
            <a:endParaRPr lang="en-US" dirty="0"/>
          </a:p>
        </p:txBody>
      </p:sp>
      <p:sp>
        <p:nvSpPr>
          <p:cNvPr id="3" name="Content Placeholder 2"/>
          <p:cNvSpPr>
            <a:spLocks noGrp="1"/>
          </p:cNvSpPr>
          <p:nvPr>
            <p:ph sz="quarter" idx="1"/>
          </p:nvPr>
        </p:nvSpPr>
        <p:spPr/>
        <p:txBody>
          <a:bodyPr/>
          <a:lstStyle/>
          <a:p>
            <a:r>
              <a:rPr lang="en-US" dirty="0" smtClean="0"/>
              <a:t>at steep viewing angles, the approximation is reasonable and the texture offset values are small (because </a:t>
            </a:r>
            <a:r>
              <a:rPr lang="en-US" i="1" dirty="0" err="1" smtClean="0">
                <a:latin typeface="Times New Roman" pitchFamily="18" charset="0"/>
                <a:cs typeface="Times New Roman" pitchFamily="18" charset="0"/>
              </a:rPr>
              <a:t>V</a:t>
            </a:r>
            <a:r>
              <a:rPr lang="en-US" i="1" baseline="-25000" dirty="0" err="1" smtClean="0">
                <a:latin typeface="Times New Roman" pitchFamily="18" charset="0"/>
                <a:cs typeface="Times New Roman" pitchFamily="18" charset="0"/>
              </a:rPr>
              <a:t>z</a:t>
            </a:r>
            <a:r>
              <a:rPr lang="en-US" dirty="0" smtClean="0"/>
              <a:t> </a:t>
            </a:r>
            <a:r>
              <a:rPr lang="en-US" dirty="0" smtClean="0"/>
              <a:t>is approximately </a:t>
            </a:r>
            <a:r>
              <a:rPr lang="en-US" dirty="0" smtClean="0">
                <a:latin typeface="Times New Roman" pitchFamily="18" charset="0"/>
                <a:cs typeface="Times New Roman" pitchFamily="18" charset="0"/>
              </a:rPr>
              <a:t>1</a:t>
            </a:r>
            <a:r>
              <a:rPr lang="en-US" dirty="0" smtClean="0"/>
              <a:t>)</a:t>
            </a:r>
          </a:p>
          <a:p>
            <a:r>
              <a:rPr lang="en-US" dirty="0" smtClean="0"/>
              <a:t>at shallow viewing angles, the texture offset values approach infinity </a:t>
            </a:r>
            <a:r>
              <a:rPr lang="en-US" dirty="0" smtClean="0"/>
              <a:t>(because </a:t>
            </a:r>
            <a:r>
              <a:rPr lang="en-US" i="1" dirty="0" err="1" smtClean="0">
                <a:latin typeface="Times New Roman" pitchFamily="18" charset="0"/>
                <a:cs typeface="Times New Roman" pitchFamily="18" charset="0"/>
              </a:rPr>
              <a:t>V</a:t>
            </a:r>
            <a:r>
              <a:rPr lang="en-US" i="1" baseline="-25000" dirty="0" err="1" smtClean="0">
                <a:latin typeface="Times New Roman" pitchFamily="18" charset="0"/>
                <a:cs typeface="Times New Roman" pitchFamily="18" charset="0"/>
              </a:rPr>
              <a:t>z</a:t>
            </a:r>
            <a:r>
              <a:rPr lang="en-US" dirty="0" smtClean="0"/>
              <a:t> is approximately </a:t>
            </a:r>
            <a:r>
              <a:rPr lang="en-US" dirty="0" smtClean="0">
                <a:latin typeface="Times New Roman" pitchFamily="18" charset="0"/>
                <a:cs typeface="Times New Roman" pitchFamily="18" charset="0"/>
              </a:rPr>
              <a:t>0</a:t>
            </a:r>
            <a:r>
              <a:rPr lang="en-US" dirty="0" smtClean="0"/>
              <a:t>) and the resulting image is usually a mess</a:t>
            </a:r>
          </a:p>
          <a:p>
            <a:pPr lvl="1"/>
            <a:r>
              <a:rPr lang="en-US" dirty="0" smtClean="0"/>
              <a:t>need to limit the magnitude of the offset distance</a:t>
            </a:r>
          </a:p>
          <a:p>
            <a:pPr lvl="1"/>
            <a:r>
              <a:rPr lang="en-US" dirty="0" smtClean="0"/>
              <a:t>any limit could be chosen, but Welch’s implementation limits the offset distance to </a:t>
            </a:r>
            <a:r>
              <a:rPr lang="en-US" i="1" dirty="0" err="1" smtClean="0">
                <a:latin typeface="Times New Roman" pitchFamily="18" charset="0"/>
                <a:cs typeface="Times New Roman" pitchFamily="18" charset="0"/>
              </a:rPr>
              <a:t>h</a:t>
            </a:r>
            <a:r>
              <a:rPr lang="en-US" i="1" baseline="-25000" dirty="0" err="1" smtClean="0">
                <a:latin typeface="Times New Roman" pitchFamily="18" charset="0"/>
                <a:cs typeface="Times New Roman" pitchFamily="18" charset="0"/>
              </a:rPr>
              <a:t>sb</a:t>
            </a:r>
            <a:r>
              <a:rPr lang="en-US" dirty="0" smtClean="0"/>
              <a:t> </a:t>
            </a:r>
            <a:endParaRPr lang="en-US" dirty="0"/>
          </a:p>
        </p:txBody>
      </p:sp>
      <p:graphicFrame>
        <p:nvGraphicFramePr>
          <p:cNvPr id="135171" name="Object 3"/>
          <p:cNvGraphicFramePr>
            <a:graphicFrameLocks noChangeAspect="1"/>
          </p:cNvGraphicFramePr>
          <p:nvPr/>
        </p:nvGraphicFramePr>
        <p:xfrm>
          <a:off x="3644900" y="5257800"/>
          <a:ext cx="1854200" cy="555625"/>
        </p:xfrm>
        <a:graphic>
          <a:graphicData uri="http://schemas.openxmlformats.org/presentationml/2006/ole">
            <p:oleObj spid="_x0000_s135171" name="Equation" r:id="rId3" imgW="927000" imgH="241200" progId="Equation.3">
              <p:embed/>
            </p:oleObj>
          </a:graphicData>
        </a:graphic>
      </p:graphicFrame>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Parallax Mapping: Fragment </a:t>
            </a:r>
            <a:r>
              <a:rPr lang="en-US" dirty="0" err="1" smtClean="0"/>
              <a:t>Shader</a:t>
            </a:r>
            <a:endParaRPr lang="en-US" dirty="0"/>
          </a:p>
        </p:txBody>
      </p:sp>
      <p:sp>
        <p:nvSpPr>
          <p:cNvPr id="3" name="Content Placeholder 2"/>
          <p:cNvSpPr>
            <a:spLocks noGrp="1"/>
          </p:cNvSpPr>
          <p:nvPr>
            <p:ph sz="quarter" idx="1"/>
          </p:nvPr>
        </p:nvSpPr>
        <p:spPr/>
        <p:txBody>
          <a:bodyPr>
            <a:normAutofit/>
          </a:bodyPr>
          <a:lstStyle/>
          <a:p>
            <a:pPr>
              <a:buNone/>
            </a:pPr>
            <a:endParaRPr lang="en-US" sz="1400" b="1" dirty="0" smtClean="0">
              <a:latin typeface="Courier New" pitchFamily="49" charset="0"/>
              <a:cs typeface="Courier New" pitchFamily="49" charset="0"/>
            </a:endParaRPr>
          </a:p>
          <a:p>
            <a:pPr>
              <a:buNone/>
            </a:pPr>
            <a:endParaRPr lang="en-US" sz="1400" b="1" dirty="0" smtClean="0">
              <a:latin typeface="Courier New" pitchFamily="49" charset="0"/>
              <a:cs typeface="Courier New" pitchFamily="49" charset="0"/>
            </a:endParaRPr>
          </a:p>
          <a:p>
            <a:pPr>
              <a:buNone/>
            </a:pPr>
            <a:r>
              <a:rPr lang="en-US" sz="1400" b="1" dirty="0" smtClean="0">
                <a:latin typeface="Courier New" pitchFamily="49" charset="0"/>
                <a:cs typeface="Courier New" pitchFamily="49" charset="0"/>
              </a:rPr>
              <a:t>in </a:t>
            </a:r>
            <a:r>
              <a:rPr lang="en-US" sz="1400" b="1" dirty="0" smtClean="0">
                <a:latin typeface="Courier New" pitchFamily="49" charset="0"/>
                <a:cs typeface="Courier New" pitchFamily="49" charset="0"/>
              </a:rPr>
              <a:t>vec3 </a:t>
            </a:r>
            <a:r>
              <a:rPr lang="en-US" sz="1400" b="1" dirty="0" err="1" smtClean="0">
                <a:latin typeface="Courier New" pitchFamily="49" charset="0"/>
                <a:cs typeface="Courier New" pitchFamily="49" charset="0"/>
              </a:rPr>
              <a:t>vLightDir</a:t>
            </a:r>
            <a:r>
              <a:rPr lang="en-US" sz="1400" b="1" dirty="0" smtClean="0">
                <a:latin typeface="Courier New" pitchFamily="49" charset="0"/>
                <a:cs typeface="Courier New" pitchFamily="49" charset="0"/>
              </a:rPr>
              <a:t>;    // light direction in surface-local </a:t>
            </a:r>
            <a:r>
              <a:rPr lang="en-US" sz="1400" b="1" dirty="0" err="1" smtClean="0">
                <a:latin typeface="Courier New" pitchFamily="49" charset="0"/>
                <a:cs typeface="Courier New" pitchFamily="49" charset="0"/>
              </a:rPr>
              <a:t>coords</a:t>
            </a:r>
            <a:endParaRPr lang="en-US" sz="1400" b="1" dirty="0" smtClean="0">
              <a:latin typeface="Courier New" pitchFamily="49" charset="0"/>
              <a:cs typeface="Courier New" pitchFamily="49" charset="0"/>
            </a:endParaRPr>
          </a:p>
          <a:p>
            <a:pPr>
              <a:buNone/>
            </a:pPr>
            <a:r>
              <a:rPr lang="en-US" sz="1400" b="1" dirty="0" smtClean="0">
                <a:latin typeface="Courier New" pitchFamily="49" charset="0"/>
                <a:cs typeface="Courier New" pitchFamily="49" charset="0"/>
              </a:rPr>
              <a:t>in vec3 </a:t>
            </a:r>
            <a:r>
              <a:rPr lang="en-US" sz="1400" b="1" dirty="0" err="1" smtClean="0">
                <a:latin typeface="Courier New" pitchFamily="49" charset="0"/>
                <a:cs typeface="Courier New" pitchFamily="49" charset="0"/>
              </a:rPr>
              <a:t>vViewDir</a:t>
            </a:r>
            <a:r>
              <a:rPr lang="en-US" sz="1400" b="1" dirty="0" smtClean="0">
                <a:latin typeface="Courier New" pitchFamily="49" charset="0"/>
                <a:cs typeface="Courier New" pitchFamily="49" charset="0"/>
              </a:rPr>
              <a:t>;     // view direction in surface-local </a:t>
            </a:r>
            <a:r>
              <a:rPr lang="en-US" sz="1400" b="1" dirty="0" err="1" smtClean="0">
                <a:latin typeface="Courier New" pitchFamily="49" charset="0"/>
                <a:cs typeface="Courier New" pitchFamily="49" charset="0"/>
              </a:rPr>
              <a:t>coords</a:t>
            </a:r>
            <a:endParaRPr lang="en-US" sz="1400" b="1" dirty="0" smtClean="0">
              <a:latin typeface="Courier New" pitchFamily="49" charset="0"/>
              <a:cs typeface="Courier New" pitchFamily="49" charset="0"/>
            </a:endParaRPr>
          </a:p>
          <a:p>
            <a:pPr>
              <a:buNone/>
            </a:pPr>
            <a:r>
              <a:rPr lang="en-US" sz="1400" b="1" dirty="0" smtClean="0">
                <a:latin typeface="Courier New" pitchFamily="49" charset="0"/>
                <a:cs typeface="Courier New" pitchFamily="49" charset="0"/>
              </a:rPr>
              <a:t>in vec2 </a:t>
            </a:r>
            <a:r>
              <a:rPr lang="en-US" sz="1400" b="1" dirty="0" err="1" smtClean="0">
                <a:latin typeface="Courier New" pitchFamily="49" charset="0"/>
                <a:cs typeface="Courier New" pitchFamily="49" charset="0"/>
              </a:rPr>
              <a:t>vST</a:t>
            </a:r>
            <a:r>
              <a:rPr lang="en-US" sz="1400" b="1" dirty="0" smtClean="0">
                <a:latin typeface="Courier New" pitchFamily="49" charset="0"/>
                <a:cs typeface="Courier New" pitchFamily="49" charset="0"/>
              </a:rPr>
              <a:t>;          // texture </a:t>
            </a:r>
            <a:r>
              <a:rPr lang="en-US" sz="1400" b="1" dirty="0" err="1" smtClean="0">
                <a:latin typeface="Courier New" pitchFamily="49" charset="0"/>
                <a:cs typeface="Courier New" pitchFamily="49" charset="0"/>
              </a:rPr>
              <a:t>coords</a:t>
            </a:r>
            <a:r>
              <a:rPr lang="en-US" sz="1400" b="1" dirty="0" smtClean="0">
                <a:latin typeface="Courier New" pitchFamily="49" charset="0"/>
                <a:cs typeface="Courier New" pitchFamily="49" charset="0"/>
              </a:rPr>
              <a:t> T0</a:t>
            </a:r>
            <a:endParaRPr lang="en-US" sz="1400" b="1" dirty="0" smtClean="0">
              <a:latin typeface="Courier New" pitchFamily="49" charset="0"/>
              <a:cs typeface="Courier New" pitchFamily="49" charset="0"/>
            </a:endParaRPr>
          </a:p>
          <a:p>
            <a:pPr>
              <a:buNone/>
            </a:pPr>
            <a:endParaRPr lang="en-US" sz="1400" b="1" dirty="0" smtClean="0">
              <a:latin typeface="Courier New" pitchFamily="49" charset="0"/>
              <a:cs typeface="Courier New" pitchFamily="49" charset="0"/>
            </a:endParaRPr>
          </a:p>
          <a:p>
            <a:pPr>
              <a:buNone/>
            </a:pPr>
            <a:r>
              <a:rPr lang="en-US" sz="1400" b="1" dirty="0" smtClean="0">
                <a:latin typeface="Courier New" pitchFamily="49" charset="0"/>
                <a:cs typeface="Courier New" pitchFamily="49" charset="0"/>
              </a:rPr>
              <a:t>uniform sampler2D </a:t>
            </a:r>
            <a:r>
              <a:rPr lang="en-US" sz="1400" b="1" dirty="0" err="1" smtClean="0">
                <a:latin typeface="Courier New" pitchFamily="49" charset="0"/>
                <a:cs typeface="Courier New" pitchFamily="49" charset="0"/>
              </a:rPr>
              <a:t>uTexUnitNormal</a:t>
            </a:r>
            <a:r>
              <a:rPr lang="en-US" sz="1400" b="1" dirty="0" smtClean="0">
                <a:latin typeface="Courier New" pitchFamily="49" charset="0"/>
                <a:cs typeface="Courier New" pitchFamily="49" charset="0"/>
              </a:rPr>
              <a:t>;  // normal map</a:t>
            </a:r>
            <a:endParaRPr lang="en-US" sz="1400" b="1" dirty="0" smtClean="0">
              <a:latin typeface="Courier New" pitchFamily="49" charset="0"/>
              <a:cs typeface="Courier New" pitchFamily="49" charset="0"/>
            </a:endParaRPr>
          </a:p>
          <a:p>
            <a:pPr>
              <a:buNone/>
            </a:pPr>
            <a:r>
              <a:rPr lang="en-US" sz="1400" b="1" dirty="0" smtClean="0">
                <a:latin typeface="Courier New" pitchFamily="49" charset="0"/>
                <a:cs typeface="Courier New" pitchFamily="49" charset="0"/>
              </a:rPr>
              <a:t>uniform sampler2D </a:t>
            </a:r>
            <a:r>
              <a:rPr lang="en-US" sz="1400" b="1" dirty="0" err="1" smtClean="0">
                <a:latin typeface="Courier New" pitchFamily="49" charset="0"/>
                <a:cs typeface="Courier New" pitchFamily="49" charset="0"/>
              </a:rPr>
              <a:t>uTexUnitHeight</a:t>
            </a:r>
            <a:r>
              <a:rPr lang="en-US" sz="1400" b="1" dirty="0" smtClean="0">
                <a:latin typeface="Courier New" pitchFamily="49" charset="0"/>
                <a:cs typeface="Courier New" pitchFamily="49" charset="0"/>
              </a:rPr>
              <a:t>;  // height map</a:t>
            </a:r>
            <a:endParaRPr lang="en-US" sz="1400" b="1" dirty="0" smtClean="0">
              <a:latin typeface="Courier New" pitchFamily="49" charset="0"/>
              <a:cs typeface="Courier New" pitchFamily="49" charset="0"/>
            </a:endParaRPr>
          </a:p>
          <a:p>
            <a:pPr>
              <a:buNone/>
            </a:pPr>
            <a:r>
              <a:rPr lang="en-US" sz="1400" b="1" dirty="0" smtClean="0">
                <a:latin typeface="Courier New" pitchFamily="49" charset="0"/>
                <a:cs typeface="Courier New" pitchFamily="49" charset="0"/>
              </a:rPr>
              <a:t>uniform sampler2D </a:t>
            </a:r>
            <a:r>
              <a:rPr lang="en-US" sz="1400" b="1" dirty="0" err="1" smtClean="0">
                <a:latin typeface="Courier New" pitchFamily="49" charset="0"/>
                <a:cs typeface="Courier New" pitchFamily="49" charset="0"/>
              </a:rPr>
              <a:t>uTexUnitColor</a:t>
            </a:r>
            <a:r>
              <a:rPr lang="en-US" sz="1400" b="1" dirty="0" smtClean="0">
                <a:latin typeface="Courier New" pitchFamily="49" charset="0"/>
                <a:cs typeface="Courier New" pitchFamily="49" charset="0"/>
              </a:rPr>
              <a:t>;   // color map</a:t>
            </a:r>
            <a:endParaRPr lang="en-US" sz="1400" b="1" dirty="0" smtClean="0">
              <a:latin typeface="Courier New" pitchFamily="49" charset="0"/>
              <a:cs typeface="Courier New" pitchFamily="49" charset="0"/>
            </a:endParaRPr>
          </a:p>
          <a:p>
            <a:pPr>
              <a:buNone/>
            </a:pPr>
            <a:endParaRPr lang="en-US" sz="1400" b="1" dirty="0" smtClean="0">
              <a:latin typeface="Courier New" pitchFamily="49" charset="0"/>
              <a:cs typeface="Courier New" pitchFamily="49" charset="0"/>
            </a:endParaRPr>
          </a:p>
          <a:p>
            <a:pPr>
              <a:buNone/>
            </a:pPr>
            <a:r>
              <a:rPr lang="en-US" sz="1400" b="1" dirty="0" smtClean="0">
                <a:latin typeface="Courier New" pitchFamily="49" charset="0"/>
                <a:cs typeface="Courier New" pitchFamily="49" charset="0"/>
              </a:rPr>
              <a:t>out </a:t>
            </a:r>
            <a:r>
              <a:rPr lang="en-US" sz="1400" b="1" dirty="0" smtClean="0">
                <a:latin typeface="Courier New" pitchFamily="49" charset="0"/>
                <a:cs typeface="Courier New" pitchFamily="49" charset="0"/>
              </a:rPr>
              <a:t>vec4 </a:t>
            </a:r>
            <a:r>
              <a:rPr lang="en-US" sz="1400" b="1" dirty="0" err="1" smtClean="0">
                <a:latin typeface="Courier New" pitchFamily="49" charset="0"/>
                <a:cs typeface="Courier New" pitchFamily="49" charset="0"/>
              </a:rPr>
              <a:t>fFragColor</a:t>
            </a:r>
            <a:r>
              <a:rPr lang="en-US" sz="1400" b="1" dirty="0" smtClean="0">
                <a:latin typeface="Courier New" pitchFamily="49" charset="0"/>
                <a:cs typeface="Courier New" pitchFamily="49" charset="0"/>
              </a:rPr>
              <a:t>;</a:t>
            </a:r>
          </a:p>
          <a:p>
            <a:pPr>
              <a:buNone/>
            </a:pPr>
            <a:endParaRPr lang="en-US" sz="1400" b="1" dirty="0" smtClean="0">
              <a:latin typeface="Courier New" pitchFamily="49" charset="0"/>
              <a:cs typeface="Courier New" pitchFamily="49" charset="0"/>
            </a:endParaRPr>
          </a:p>
          <a:p>
            <a:pPr>
              <a:buNone/>
            </a:pPr>
            <a:r>
              <a:rPr lang="en-US" sz="1400" b="1" dirty="0" smtClean="0">
                <a:latin typeface="Courier New" pitchFamily="49" charset="0"/>
                <a:cs typeface="Courier New" pitchFamily="49" charset="0"/>
              </a:rPr>
              <a:t>// ADS lighting function here...</a:t>
            </a:r>
            <a:endParaRPr lang="en-US" sz="1400" b="1" dirty="0">
              <a:latin typeface="Courier New" pitchFamily="49" charset="0"/>
              <a:cs typeface="Courier New" pitchFamily="49"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Parallax Mapping: Fragment </a:t>
            </a:r>
            <a:r>
              <a:rPr lang="en-US" dirty="0" err="1" smtClean="0"/>
              <a:t>Shader</a:t>
            </a:r>
            <a:endParaRPr lang="en-US" dirty="0"/>
          </a:p>
        </p:txBody>
      </p:sp>
      <p:sp>
        <p:nvSpPr>
          <p:cNvPr id="3" name="Content Placeholder 2"/>
          <p:cNvSpPr>
            <a:spLocks noGrp="1"/>
          </p:cNvSpPr>
          <p:nvPr>
            <p:ph sz="quarter" idx="1"/>
          </p:nvPr>
        </p:nvSpPr>
        <p:spPr>
          <a:xfrm>
            <a:off x="457200" y="1219200"/>
            <a:ext cx="8382000" cy="4937760"/>
          </a:xfrm>
        </p:spPr>
        <p:txBody>
          <a:bodyPr>
            <a:normAutofit/>
          </a:bodyPr>
          <a:lstStyle/>
          <a:p>
            <a:pPr>
              <a:buNone/>
            </a:pPr>
            <a:r>
              <a:rPr lang="en-US" sz="1400" b="1" dirty="0" smtClean="0">
                <a:latin typeface="Courier New" pitchFamily="49" charset="0"/>
                <a:cs typeface="Courier New" pitchFamily="49" charset="0"/>
              </a:rPr>
              <a:t>void </a:t>
            </a:r>
            <a:r>
              <a:rPr lang="en-US" sz="1400" b="1" dirty="0" smtClean="0">
                <a:latin typeface="Courier New" pitchFamily="49" charset="0"/>
                <a:cs typeface="Courier New" pitchFamily="49" charset="0"/>
              </a:rPr>
              <a:t>main()</a:t>
            </a:r>
          </a:p>
          <a:p>
            <a:pPr>
              <a:buNone/>
            </a:pPr>
            <a:r>
              <a:rPr lang="en-US" sz="1400" b="1" dirty="0" smtClean="0">
                <a:latin typeface="Courier New" pitchFamily="49" charset="0"/>
                <a:cs typeface="Courier New" pitchFamily="49" charset="0"/>
              </a:rPr>
              <a:t>{</a:t>
            </a:r>
          </a:p>
          <a:p>
            <a:pPr>
              <a:buNone/>
            </a:pPr>
            <a:r>
              <a:rPr lang="en-US" sz="1400" b="1" dirty="0" smtClean="0">
                <a:latin typeface="Courier New" pitchFamily="49" charset="0"/>
                <a:cs typeface="Courier New" pitchFamily="49" charset="0"/>
              </a:rPr>
              <a:t>  vec3 </a:t>
            </a:r>
            <a:r>
              <a:rPr lang="en-US" sz="1400" b="1" dirty="0" err="1" smtClean="0">
                <a:latin typeface="Courier New" pitchFamily="49" charset="0"/>
                <a:cs typeface="Courier New" pitchFamily="49" charset="0"/>
              </a:rPr>
              <a:t>viewDir</a:t>
            </a:r>
            <a:r>
              <a:rPr lang="en-US" sz="1400" b="1" dirty="0" smtClean="0">
                <a:latin typeface="Courier New" pitchFamily="49" charset="0"/>
                <a:cs typeface="Courier New" pitchFamily="49" charset="0"/>
              </a:rPr>
              <a:t> = normalize(</a:t>
            </a:r>
            <a:r>
              <a:rPr lang="en-US" sz="1400" b="1" dirty="0" err="1" smtClean="0">
                <a:latin typeface="Courier New" pitchFamily="49" charset="0"/>
                <a:cs typeface="Courier New" pitchFamily="49" charset="0"/>
              </a:rPr>
              <a:t>vViewDir</a:t>
            </a:r>
            <a:r>
              <a:rPr lang="en-US" sz="1400" b="1" dirty="0" smtClean="0">
                <a:latin typeface="Courier New" pitchFamily="49" charset="0"/>
                <a:cs typeface="Courier New" pitchFamily="49" charset="0"/>
              </a:rPr>
              <a:t>);</a:t>
            </a:r>
          </a:p>
          <a:p>
            <a:pPr>
              <a:buNone/>
            </a:pPr>
            <a:r>
              <a:rPr lang="en-US" sz="1400" b="1" dirty="0" smtClean="0">
                <a:latin typeface="Courier New" pitchFamily="49" charset="0"/>
                <a:cs typeface="Courier New" pitchFamily="49" charset="0"/>
              </a:rPr>
              <a:t>  </a:t>
            </a:r>
          </a:p>
          <a:p>
            <a:pPr>
              <a:buNone/>
            </a:pPr>
            <a:r>
              <a:rPr lang="en-US" sz="1400" b="1" dirty="0" smtClean="0">
                <a:latin typeface="Courier New" pitchFamily="49" charset="0"/>
                <a:cs typeface="Courier New" pitchFamily="49" charset="0"/>
              </a:rPr>
              <a:t>  float scale = 0.08;</a:t>
            </a:r>
          </a:p>
          <a:p>
            <a:pPr>
              <a:buNone/>
            </a:pPr>
            <a:r>
              <a:rPr lang="en-US" sz="1400" b="1" dirty="0" smtClean="0">
                <a:latin typeface="Courier New" pitchFamily="49" charset="0"/>
                <a:cs typeface="Courier New" pitchFamily="49" charset="0"/>
              </a:rPr>
              <a:t>  float bias = -0.06;</a:t>
            </a:r>
          </a:p>
          <a:p>
            <a:pPr>
              <a:buNone/>
            </a:pPr>
            <a:r>
              <a:rPr lang="en-US" sz="1400" b="1" dirty="0" smtClean="0">
                <a:latin typeface="Courier New" pitchFamily="49" charset="0"/>
                <a:cs typeface="Courier New" pitchFamily="49" charset="0"/>
              </a:rPr>
              <a:t>  float height = texture2D(</a:t>
            </a:r>
            <a:r>
              <a:rPr lang="en-US" sz="1400" b="1" dirty="0" err="1" smtClean="0">
                <a:latin typeface="Courier New" pitchFamily="49" charset="0"/>
                <a:cs typeface="Courier New" pitchFamily="49" charset="0"/>
              </a:rPr>
              <a:t>uTexUnitHeight</a:t>
            </a:r>
            <a:r>
              <a:rPr lang="en-US" sz="1400" b="1" dirty="0" smtClean="0">
                <a:latin typeface="Courier New" pitchFamily="49" charset="0"/>
                <a:cs typeface="Courier New" pitchFamily="49" charset="0"/>
              </a:rPr>
              <a:t>, </a:t>
            </a:r>
            <a:r>
              <a:rPr lang="en-US" sz="1400" b="1" dirty="0" err="1" smtClean="0">
                <a:latin typeface="Courier New" pitchFamily="49" charset="0"/>
                <a:cs typeface="Courier New" pitchFamily="49" charset="0"/>
              </a:rPr>
              <a:t>vST</a:t>
            </a:r>
            <a:r>
              <a:rPr lang="en-US" sz="1400" b="1" dirty="0" smtClean="0">
                <a:latin typeface="Courier New" pitchFamily="49" charset="0"/>
                <a:cs typeface="Courier New" pitchFamily="49" charset="0"/>
              </a:rPr>
              <a:t>).r;</a:t>
            </a:r>
          </a:p>
          <a:p>
            <a:pPr>
              <a:buNone/>
            </a:pPr>
            <a:r>
              <a:rPr lang="en-US" sz="1400" b="1" dirty="0" smtClean="0">
                <a:latin typeface="Courier New" pitchFamily="49" charset="0"/>
                <a:cs typeface="Courier New" pitchFamily="49" charset="0"/>
              </a:rPr>
              <a:t>  float </a:t>
            </a:r>
            <a:r>
              <a:rPr lang="en-US" sz="1400" b="1" dirty="0" err="1" smtClean="0">
                <a:latin typeface="Courier New" pitchFamily="49" charset="0"/>
                <a:cs typeface="Courier New" pitchFamily="49" charset="0"/>
              </a:rPr>
              <a:t>hsb</a:t>
            </a:r>
            <a:r>
              <a:rPr lang="en-US" sz="1400" b="1" dirty="0" smtClean="0">
                <a:latin typeface="Courier New" pitchFamily="49" charset="0"/>
                <a:cs typeface="Courier New" pitchFamily="49" charset="0"/>
              </a:rPr>
              <a:t> = height * scale + bias;</a:t>
            </a:r>
          </a:p>
          <a:p>
            <a:pPr>
              <a:buNone/>
            </a:pPr>
            <a:r>
              <a:rPr lang="en-US" sz="1400" b="1" dirty="0" smtClean="0">
                <a:latin typeface="Courier New" pitchFamily="49" charset="0"/>
                <a:cs typeface="Courier New" pitchFamily="49" charset="0"/>
              </a:rPr>
              <a:t>  vec2 </a:t>
            </a:r>
            <a:r>
              <a:rPr lang="en-US" sz="1400" b="1" dirty="0" err="1" smtClean="0">
                <a:latin typeface="Courier New" pitchFamily="49" charset="0"/>
                <a:cs typeface="Courier New" pitchFamily="49" charset="0"/>
              </a:rPr>
              <a:t>SToffset</a:t>
            </a:r>
            <a:r>
              <a:rPr lang="en-US" sz="1400" b="1" dirty="0" smtClean="0">
                <a:latin typeface="Courier New" pitchFamily="49" charset="0"/>
                <a:cs typeface="Courier New" pitchFamily="49" charset="0"/>
              </a:rPr>
              <a:t> = </a:t>
            </a:r>
            <a:r>
              <a:rPr lang="en-US" sz="1400" b="1" dirty="0" err="1" smtClean="0">
                <a:latin typeface="Courier New" pitchFamily="49" charset="0"/>
                <a:cs typeface="Courier New" pitchFamily="49" charset="0"/>
              </a:rPr>
              <a:t>vST</a:t>
            </a:r>
            <a:r>
              <a:rPr lang="en-US" sz="1400" b="1" dirty="0" smtClean="0">
                <a:latin typeface="Courier New" pitchFamily="49" charset="0"/>
                <a:cs typeface="Courier New" pitchFamily="49" charset="0"/>
              </a:rPr>
              <a:t> + </a:t>
            </a:r>
            <a:r>
              <a:rPr lang="en-US" sz="1400" b="1" dirty="0" err="1" smtClean="0">
                <a:latin typeface="Courier New" pitchFamily="49" charset="0"/>
                <a:cs typeface="Courier New" pitchFamily="49" charset="0"/>
              </a:rPr>
              <a:t>hsb</a:t>
            </a:r>
            <a:r>
              <a:rPr lang="en-US" sz="1400" b="1" dirty="0" smtClean="0">
                <a:latin typeface="Courier New" pitchFamily="49" charset="0"/>
                <a:cs typeface="Courier New" pitchFamily="49" charset="0"/>
              </a:rPr>
              <a:t> * </a:t>
            </a:r>
            <a:r>
              <a:rPr lang="en-US" sz="1400" b="1" dirty="0" err="1" smtClean="0">
                <a:latin typeface="Courier New" pitchFamily="49" charset="0"/>
                <a:cs typeface="Courier New" pitchFamily="49" charset="0"/>
              </a:rPr>
              <a:t>viewDir.xy</a:t>
            </a:r>
            <a:r>
              <a:rPr lang="en-US" sz="1400" b="1" dirty="0" smtClean="0">
                <a:latin typeface="Courier New" pitchFamily="49" charset="0"/>
                <a:cs typeface="Courier New" pitchFamily="49" charset="0"/>
              </a:rPr>
              <a:t>;</a:t>
            </a:r>
          </a:p>
          <a:p>
            <a:pPr>
              <a:buNone/>
            </a:pPr>
            <a:endParaRPr lang="en-US" sz="1400" b="1" dirty="0" smtClean="0">
              <a:latin typeface="Courier New" pitchFamily="49" charset="0"/>
              <a:cs typeface="Courier New" pitchFamily="49" charset="0"/>
            </a:endParaRPr>
          </a:p>
          <a:p>
            <a:pPr>
              <a:buNone/>
            </a:pPr>
            <a:r>
              <a:rPr lang="en-US" sz="1400" b="1" dirty="0" smtClean="0">
                <a:latin typeface="Courier New" pitchFamily="49" charset="0"/>
                <a:cs typeface="Courier New" pitchFamily="49" charset="0"/>
              </a:rPr>
              <a:t>  </a:t>
            </a:r>
            <a:r>
              <a:rPr lang="en-US" sz="1400" b="1" dirty="0" smtClean="0">
                <a:latin typeface="Courier New" pitchFamily="49" charset="0"/>
                <a:cs typeface="Courier New" pitchFamily="49" charset="0"/>
              </a:rPr>
              <a:t>vec3 n </a:t>
            </a:r>
            <a:r>
              <a:rPr lang="en-US" sz="1400" b="1" dirty="0" smtClean="0">
                <a:latin typeface="Courier New" pitchFamily="49" charset="0"/>
                <a:cs typeface="Courier New" pitchFamily="49" charset="0"/>
              </a:rPr>
              <a:t>= normalize(vec3(texture2D(</a:t>
            </a:r>
            <a:r>
              <a:rPr lang="en-US" sz="1400" b="1" dirty="0" err="1" smtClean="0">
                <a:latin typeface="Courier New" pitchFamily="49" charset="0"/>
                <a:cs typeface="Courier New" pitchFamily="49" charset="0"/>
              </a:rPr>
              <a:t>uTexUnitNormal</a:t>
            </a:r>
            <a:r>
              <a:rPr lang="en-US" sz="1400" b="1" dirty="0" smtClean="0">
                <a:latin typeface="Courier New" pitchFamily="49" charset="0"/>
                <a:cs typeface="Courier New" pitchFamily="49" charset="0"/>
              </a:rPr>
              <a:t>, </a:t>
            </a:r>
            <a:r>
              <a:rPr lang="en-US" sz="1400" b="1" dirty="0" err="1" smtClean="0">
                <a:latin typeface="Courier New" pitchFamily="49" charset="0"/>
                <a:cs typeface="Courier New" pitchFamily="49" charset="0"/>
              </a:rPr>
              <a:t>SToffset</a:t>
            </a:r>
            <a:r>
              <a:rPr lang="en-US" sz="1400" b="1" dirty="0" smtClean="0">
                <a:latin typeface="Courier New" pitchFamily="49" charset="0"/>
                <a:cs typeface="Courier New" pitchFamily="49" charset="0"/>
              </a:rPr>
              <a:t>)) </a:t>
            </a:r>
            <a:r>
              <a:rPr lang="en-US" sz="1400" b="1" dirty="0" smtClean="0">
                <a:latin typeface="Courier New" pitchFamily="49" charset="0"/>
                <a:cs typeface="Courier New" pitchFamily="49" charset="0"/>
              </a:rPr>
              <a:t>- vec3(0.5));</a:t>
            </a:r>
          </a:p>
          <a:p>
            <a:pPr>
              <a:buNone/>
            </a:pPr>
            <a:r>
              <a:rPr lang="en-US" sz="1400" b="1" dirty="0" smtClean="0">
                <a:latin typeface="Courier New" pitchFamily="49" charset="0"/>
                <a:cs typeface="Courier New" pitchFamily="49" charset="0"/>
              </a:rPr>
              <a:t> </a:t>
            </a:r>
            <a:r>
              <a:rPr lang="en-US" sz="1400" b="1" dirty="0" smtClean="0">
                <a:latin typeface="Courier New" pitchFamily="49" charset="0"/>
                <a:cs typeface="Courier New" pitchFamily="49" charset="0"/>
              </a:rPr>
              <a:t> vec3 </a:t>
            </a:r>
            <a:r>
              <a:rPr lang="en-US" sz="1400" b="1" dirty="0" err="1" smtClean="0">
                <a:latin typeface="Courier New" pitchFamily="49" charset="0"/>
                <a:cs typeface="Courier New" pitchFamily="49" charset="0"/>
              </a:rPr>
              <a:t>tcolor</a:t>
            </a:r>
            <a:r>
              <a:rPr lang="en-US" sz="1400" b="1" dirty="0" smtClean="0">
                <a:latin typeface="Courier New" pitchFamily="49" charset="0"/>
                <a:cs typeface="Courier New" pitchFamily="49" charset="0"/>
              </a:rPr>
              <a:t> = vec3(texture2D(</a:t>
            </a:r>
            <a:r>
              <a:rPr lang="en-US" sz="1400" b="1" dirty="0" err="1" smtClean="0">
                <a:latin typeface="Courier New" pitchFamily="49" charset="0"/>
                <a:cs typeface="Courier New" pitchFamily="49" charset="0"/>
              </a:rPr>
              <a:t>uTexUnitColor</a:t>
            </a:r>
            <a:r>
              <a:rPr lang="en-US" sz="1400" b="1" dirty="0" smtClean="0">
                <a:latin typeface="Courier New" pitchFamily="49" charset="0"/>
                <a:cs typeface="Courier New" pitchFamily="49" charset="0"/>
              </a:rPr>
              <a:t>, </a:t>
            </a:r>
            <a:r>
              <a:rPr lang="en-US" sz="1400" b="1" dirty="0" err="1" smtClean="0">
                <a:latin typeface="Courier New" pitchFamily="49" charset="0"/>
                <a:cs typeface="Courier New" pitchFamily="49" charset="0"/>
              </a:rPr>
              <a:t>SToffset</a:t>
            </a:r>
            <a:r>
              <a:rPr lang="en-US" sz="1400" b="1" dirty="0" smtClean="0">
                <a:latin typeface="Courier New" pitchFamily="49" charset="0"/>
                <a:cs typeface="Courier New" pitchFamily="49" charset="0"/>
              </a:rPr>
              <a:t>));</a:t>
            </a:r>
            <a:endParaRPr lang="en-US" sz="1400" b="1" dirty="0" smtClean="0">
              <a:latin typeface="Courier New" pitchFamily="49" charset="0"/>
              <a:cs typeface="Courier New" pitchFamily="49" charset="0"/>
            </a:endParaRPr>
          </a:p>
          <a:p>
            <a:pPr>
              <a:buNone/>
            </a:pPr>
            <a:r>
              <a:rPr lang="en-US" sz="1400" b="1" dirty="0" smtClean="0">
                <a:latin typeface="Courier New" pitchFamily="49" charset="0"/>
                <a:cs typeface="Courier New" pitchFamily="49" charset="0"/>
              </a:rPr>
              <a:t>  vec3 </a:t>
            </a:r>
            <a:r>
              <a:rPr lang="en-US" sz="1400" b="1" dirty="0" err="1" smtClean="0">
                <a:latin typeface="Courier New" pitchFamily="49" charset="0"/>
                <a:cs typeface="Courier New" pitchFamily="49" charset="0"/>
              </a:rPr>
              <a:t>lcolor</a:t>
            </a:r>
            <a:r>
              <a:rPr lang="en-US" sz="1400" b="1" dirty="0" smtClean="0">
                <a:latin typeface="Courier New" pitchFamily="49" charset="0"/>
                <a:cs typeface="Courier New" pitchFamily="49" charset="0"/>
              </a:rPr>
              <a:t> = </a:t>
            </a:r>
            <a:r>
              <a:rPr lang="en-US" sz="1400" b="1" dirty="0" err="1" smtClean="0">
                <a:latin typeface="Courier New" pitchFamily="49" charset="0"/>
                <a:cs typeface="Courier New" pitchFamily="49" charset="0"/>
              </a:rPr>
              <a:t>ADSLightModel</a:t>
            </a:r>
            <a:r>
              <a:rPr lang="en-US" sz="1400" b="1" dirty="0" smtClean="0">
                <a:latin typeface="Courier New" pitchFamily="49" charset="0"/>
                <a:cs typeface="Courier New" pitchFamily="49" charset="0"/>
              </a:rPr>
              <a:t>(n, </a:t>
            </a:r>
            <a:r>
              <a:rPr lang="en-US" sz="1400" b="1" dirty="0" err="1" smtClean="0">
                <a:latin typeface="Courier New" pitchFamily="49" charset="0"/>
                <a:cs typeface="Courier New" pitchFamily="49" charset="0"/>
              </a:rPr>
              <a:t>viewDir</a:t>
            </a:r>
            <a:r>
              <a:rPr lang="en-US" sz="1400" b="1" dirty="0" smtClean="0">
                <a:latin typeface="Courier New" pitchFamily="49" charset="0"/>
                <a:cs typeface="Courier New" pitchFamily="49" charset="0"/>
              </a:rPr>
              <a:t>, normalize(</a:t>
            </a:r>
            <a:r>
              <a:rPr lang="en-US" sz="1400" b="1" dirty="0" err="1" smtClean="0">
                <a:latin typeface="Courier New" pitchFamily="49" charset="0"/>
                <a:cs typeface="Courier New" pitchFamily="49" charset="0"/>
              </a:rPr>
              <a:t>vLightDir</a:t>
            </a:r>
            <a:r>
              <a:rPr lang="en-US" sz="1400" b="1" dirty="0" smtClean="0">
                <a:latin typeface="Courier New" pitchFamily="49" charset="0"/>
                <a:cs typeface="Courier New" pitchFamily="49" charset="0"/>
              </a:rPr>
              <a:t>));</a:t>
            </a:r>
          </a:p>
          <a:p>
            <a:pPr>
              <a:buNone/>
            </a:pPr>
            <a:r>
              <a:rPr lang="en-US" sz="1400" b="1" dirty="0" smtClean="0">
                <a:latin typeface="Courier New" pitchFamily="49" charset="0"/>
                <a:cs typeface="Courier New" pitchFamily="49" charset="0"/>
              </a:rPr>
              <a:t>  </a:t>
            </a:r>
            <a:r>
              <a:rPr lang="en-US" sz="1400" b="1" dirty="0" err="1" smtClean="0">
                <a:latin typeface="Courier New" pitchFamily="49" charset="0"/>
                <a:cs typeface="Courier New" pitchFamily="49" charset="0"/>
              </a:rPr>
              <a:t>fFragColor</a:t>
            </a:r>
            <a:r>
              <a:rPr lang="en-US" sz="1400" b="1" dirty="0" smtClean="0">
                <a:latin typeface="Courier New" pitchFamily="49" charset="0"/>
                <a:cs typeface="Courier New" pitchFamily="49" charset="0"/>
              </a:rPr>
              <a:t> = vec4(</a:t>
            </a:r>
            <a:r>
              <a:rPr lang="en-US" sz="1400" b="1" dirty="0" err="1" smtClean="0">
                <a:latin typeface="Courier New" pitchFamily="49" charset="0"/>
                <a:cs typeface="Courier New" pitchFamily="49" charset="0"/>
              </a:rPr>
              <a:t>lcolor</a:t>
            </a:r>
            <a:r>
              <a:rPr lang="en-US" sz="1400" b="1" dirty="0" smtClean="0">
                <a:latin typeface="Courier New" pitchFamily="49" charset="0"/>
                <a:cs typeface="Courier New" pitchFamily="49" charset="0"/>
              </a:rPr>
              <a:t> * </a:t>
            </a:r>
            <a:r>
              <a:rPr lang="en-US" sz="1400" b="1" dirty="0" err="1" smtClean="0">
                <a:latin typeface="Courier New" pitchFamily="49" charset="0"/>
                <a:cs typeface="Courier New" pitchFamily="49" charset="0"/>
              </a:rPr>
              <a:t>tcolor</a:t>
            </a:r>
            <a:r>
              <a:rPr lang="en-US" sz="1400" b="1" dirty="0" smtClean="0">
                <a:latin typeface="Courier New" pitchFamily="49" charset="0"/>
                <a:cs typeface="Courier New" pitchFamily="49" charset="0"/>
              </a:rPr>
              <a:t>, 1.);</a:t>
            </a:r>
          </a:p>
          <a:p>
            <a:pPr>
              <a:buNone/>
            </a:pPr>
            <a:r>
              <a:rPr lang="en-US" sz="1400" b="1" dirty="0" smtClean="0">
                <a:latin typeface="Courier New" pitchFamily="49" charset="0"/>
                <a:cs typeface="Courier New" pitchFamily="49" charset="0"/>
              </a:rPr>
              <a:t>}</a:t>
            </a:r>
            <a:endParaRPr lang="en-US" sz="1400" b="1" dirty="0">
              <a:latin typeface="Courier New" pitchFamily="49" charset="0"/>
              <a:cs typeface="Courier New" pitchFamily="49" charset="0"/>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Parallax Mapping</a:t>
            </a:r>
            <a:endParaRPr lang="en-US" dirty="0"/>
          </a:p>
        </p:txBody>
      </p:sp>
      <p:pic>
        <p:nvPicPr>
          <p:cNvPr id="10" name="Content Placeholder 9" descr="parallax_0.bmp"/>
          <p:cNvPicPr>
            <a:picLocks noGrp="1" noChangeAspect="1"/>
          </p:cNvPicPr>
          <p:nvPr>
            <p:ph sz="quarter" idx="1"/>
          </p:nvPr>
        </p:nvPicPr>
        <p:blipFill>
          <a:blip r:embed="rId2" cstate="print"/>
          <a:stretch>
            <a:fillRect/>
          </a:stretch>
        </p:blipFill>
        <p:spPr>
          <a:xfrm>
            <a:off x="685800" y="1981200"/>
            <a:ext cx="3657600" cy="3657600"/>
          </a:xfrm>
        </p:spPr>
      </p:pic>
      <p:pic>
        <p:nvPicPr>
          <p:cNvPr id="11" name="Picture 10" descr="parallax_2.bmp"/>
          <p:cNvPicPr>
            <a:picLocks noChangeAspect="1"/>
          </p:cNvPicPr>
          <p:nvPr/>
        </p:nvPicPr>
        <p:blipFill>
          <a:blip r:embed="rId3" cstate="print"/>
          <a:stretch>
            <a:fillRect/>
          </a:stretch>
        </p:blipFill>
        <p:spPr>
          <a:xfrm>
            <a:off x="4800600" y="1981200"/>
            <a:ext cx="3657600" cy="3657600"/>
          </a:xfrm>
          <a:prstGeom prst="rect">
            <a:avLst/>
          </a:prstGeom>
        </p:spPr>
      </p:pic>
      <p:sp>
        <p:nvSpPr>
          <p:cNvPr id="12" name="TextBox 11"/>
          <p:cNvSpPr txBox="1"/>
          <p:nvPr/>
        </p:nvSpPr>
        <p:spPr>
          <a:xfrm>
            <a:off x="685800" y="5257800"/>
            <a:ext cx="2361737" cy="369332"/>
          </a:xfrm>
          <a:prstGeom prst="rect">
            <a:avLst/>
          </a:prstGeom>
          <a:noFill/>
        </p:spPr>
        <p:txBody>
          <a:bodyPr wrap="none" rtlCol="0">
            <a:spAutoFit/>
          </a:bodyPr>
          <a:lstStyle/>
          <a:p>
            <a:r>
              <a:rPr lang="en-US" dirty="0" smtClean="0">
                <a:solidFill>
                  <a:schemeClr val="bg1"/>
                </a:solidFill>
              </a:rPr>
              <a:t>color + normal texture</a:t>
            </a:r>
            <a:endParaRPr lang="en-US" dirty="0">
              <a:solidFill>
                <a:schemeClr val="bg1"/>
              </a:solidFill>
            </a:endParaRPr>
          </a:p>
        </p:txBody>
      </p:sp>
      <p:sp>
        <p:nvSpPr>
          <p:cNvPr id="13" name="TextBox 12"/>
          <p:cNvSpPr txBox="1"/>
          <p:nvPr/>
        </p:nvSpPr>
        <p:spPr>
          <a:xfrm>
            <a:off x="4800600" y="5257800"/>
            <a:ext cx="3342775" cy="369332"/>
          </a:xfrm>
          <a:prstGeom prst="rect">
            <a:avLst/>
          </a:prstGeom>
          <a:noFill/>
        </p:spPr>
        <p:txBody>
          <a:bodyPr wrap="none" rtlCol="0">
            <a:spAutoFit/>
          </a:bodyPr>
          <a:lstStyle/>
          <a:p>
            <a:r>
              <a:rPr lang="en-US" dirty="0" smtClean="0">
                <a:solidFill>
                  <a:schemeClr val="bg1"/>
                </a:solidFill>
              </a:rPr>
              <a:t>parallax + color </a:t>
            </a:r>
            <a:r>
              <a:rPr lang="en-US" dirty="0" smtClean="0">
                <a:solidFill>
                  <a:schemeClr val="bg1"/>
                </a:solidFill>
              </a:rPr>
              <a:t>+ normal texture</a:t>
            </a:r>
            <a:endParaRPr lang="en-US" dirty="0">
              <a:solidFill>
                <a:schemeClr val="bg1"/>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Bump Mapping</a:t>
            </a:r>
            <a:endParaRPr lang="en-US" dirty="0"/>
          </a:p>
        </p:txBody>
      </p:sp>
      <p:sp>
        <p:nvSpPr>
          <p:cNvPr id="3" name="Content Placeholder 2"/>
          <p:cNvSpPr>
            <a:spLocks noGrp="1"/>
          </p:cNvSpPr>
          <p:nvPr>
            <p:ph sz="quarter" idx="1"/>
          </p:nvPr>
        </p:nvSpPr>
        <p:spPr/>
        <p:txBody>
          <a:bodyPr/>
          <a:lstStyle/>
          <a:p>
            <a:r>
              <a:rPr lang="en-US" dirty="0" smtClean="0"/>
              <a:t>modern bump mapping is usually done in surface-local coordinate space</a:t>
            </a:r>
          </a:p>
          <a:p>
            <a:pPr lvl="1"/>
            <a:r>
              <a:rPr lang="en-US" dirty="0" smtClean="0"/>
              <a:t>each point has coordinates (0, 0, 0)</a:t>
            </a:r>
          </a:p>
          <a:p>
            <a:pPr lvl="1"/>
            <a:r>
              <a:rPr lang="en-US" dirty="0" smtClean="0"/>
              <a:t>the unperturbed normal vector at the point has coordinates</a:t>
            </a:r>
            <a:br>
              <a:rPr lang="en-US" dirty="0" smtClean="0"/>
            </a:br>
            <a:r>
              <a:rPr lang="en-US" dirty="0" smtClean="0"/>
              <a:t>(0, 0, 1)</a:t>
            </a:r>
          </a:p>
          <a:p>
            <a:pPr lvl="1"/>
            <a:r>
              <a:rPr lang="en-US" dirty="0" smtClean="0"/>
              <a:t>the tangent vector at the point has coordinates (1, 0, 0)</a:t>
            </a:r>
          </a:p>
          <a:p>
            <a:pPr lvl="1"/>
            <a:r>
              <a:rPr lang="en-US" dirty="0" smtClean="0"/>
              <a:t>the </a:t>
            </a:r>
            <a:r>
              <a:rPr lang="en-US" dirty="0" err="1" smtClean="0"/>
              <a:t>bitangent</a:t>
            </a:r>
            <a:r>
              <a:rPr lang="en-US" dirty="0" smtClean="0"/>
              <a:t> vector at the point has coordinates (0, 1, 0)</a:t>
            </a:r>
          </a:p>
          <a:p>
            <a:r>
              <a:rPr lang="en-US" dirty="0" smtClean="0"/>
              <a:t>need to store (or calculate) the tangent vector at each point</a:t>
            </a: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Bump Mapping</a:t>
            </a:r>
            <a:endParaRPr lang="en-US" dirty="0"/>
          </a:p>
        </p:txBody>
      </p:sp>
      <p:pic>
        <p:nvPicPr>
          <p:cNvPr id="4" name="Content Placeholder 3" descr="RTR3.06.26.png"/>
          <p:cNvPicPr>
            <a:picLocks noGrp="1" noChangeAspect="1"/>
          </p:cNvPicPr>
          <p:nvPr>
            <p:ph sz="quarter" idx="1"/>
          </p:nvPr>
        </p:nvPicPr>
        <p:blipFill>
          <a:blip r:embed="rId2" cstate="print"/>
          <a:stretch>
            <a:fillRect/>
          </a:stretch>
        </p:blipFill>
        <p:spPr>
          <a:xfrm>
            <a:off x="457200" y="1909531"/>
            <a:ext cx="8229600" cy="3556463"/>
          </a:xfr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Bump Mapping</a:t>
            </a:r>
            <a:endParaRPr lang="en-US" dirty="0"/>
          </a:p>
        </p:txBody>
      </p:sp>
      <p:sp>
        <p:nvSpPr>
          <p:cNvPr id="3" name="Content Placeholder 2"/>
          <p:cNvSpPr>
            <a:spLocks noGrp="1"/>
          </p:cNvSpPr>
          <p:nvPr>
            <p:ph sz="quarter" idx="1"/>
          </p:nvPr>
        </p:nvSpPr>
        <p:spPr/>
        <p:txBody>
          <a:bodyPr/>
          <a:lstStyle/>
          <a:p>
            <a:r>
              <a:rPr lang="en-US" dirty="0" smtClean="0"/>
              <a:t>one kind of bump mapping perturbs the normal vector in the tangent and </a:t>
            </a:r>
            <a:r>
              <a:rPr lang="en-US" dirty="0" err="1" smtClean="0"/>
              <a:t>bitangent</a:t>
            </a:r>
            <a:r>
              <a:rPr lang="en-US" dirty="0" smtClean="0"/>
              <a:t> directions</a:t>
            </a:r>
          </a:p>
          <a:p>
            <a:pPr lvl="1"/>
            <a:r>
              <a:rPr lang="en-US" dirty="0" smtClean="0">
                <a:solidFill>
                  <a:srgbClr val="FF0000"/>
                </a:solidFill>
              </a:rPr>
              <a:t>one channel of the texture encodes the perturbation magnitude in the tangent direction</a:t>
            </a:r>
          </a:p>
          <a:p>
            <a:pPr lvl="1"/>
            <a:r>
              <a:rPr lang="en-US" dirty="0" smtClean="0">
                <a:solidFill>
                  <a:srgbClr val="92D050"/>
                </a:solidFill>
              </a:rPr>
              <a:t>one channel of the texture encodes the perturbation magnitude in the </a:t>
            </a:r>
            <a:r>
              <a:rPr lang="en-US" dirty="0" err="1" smtClean="0">
                <a:solidFill>
                  <a:srgbClr val="92D050"/>
                </a:solidFill>
              </a:rPr>
              <a:t>bitangent</a:t>
            </a:r>
            <a:r>
              <a:rPr lang="en-US" dirty="0" smtClean="0">
                <a:solidFill>
                  <a:srgbClr val="92D050"/>
                </a:solidFill>
              </a:rPr>
              <a:t> direction</a:t>
            </a:r>
            <a:endParaRPr lang="en-US" dirty="0">
              <a:solidFill>
                <a:srgbClr val="92D050"/>
              </a:solidFill>
            </a:endParaRPr>
          </a:p>
        </p:txBody>
      </p:sp>
      <p:pic>
        <p:nvPicPr>
          <p:cNvPr id="106498" name="Picture 2" descr="C:\Users\burton\Desktop\4431-Advanced Graphics\CD\ExampleFiles\bump.bmp"/>
          <p:cNvPicPr>
            <a:picLocks noChangeAspect="1" noChangeArrowheads="1"/>
          </p:cNvPicPr>
          <p:nvPr/>
        </p:nvPicPr>
        <p:blipFill>
          <a:blip r:embed="rId2" cstate="print"/>
          <a:srcRect/>
          <a:stretch>
            <a:fillRect/>
          </a:stretch>
        </p:blipFill>
        <p:spPr bwMode="auto">
          <a:xfrm>
            <a:off x="1524000" y="3886200"/>
            <a:ext cx="2174875" cy="2174875"/>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Bump Mapping</a:t>
            </a:r>
            <a:endParaRPr lang="en-US" dirty="0"/>
          </a:p>
        </p:txBody>
      </p:sp>
      <p:sp>
        <p:nvSpPr>
          <p:cNvPr id="3" name="Content Placeholder 2"/>
          <p:cNvSpPr>
            <a:spLocks noGrp="1"/>
          </p:cNvSpPr>
          <p:nvPr>
            <p:ph sz="quarter" idx="1"/>
          </p:nvPr>
        </p:nvSpPr>
        <p:spPr/>
        <p:txBody>
          <a:bodyPr/>
          <a:lstStyle/>
          <a:p>
            <a:endParaRPr lang="en-US" dirty="0"/>
          </a:p>
        </p:txBody>
      </p:sp>
      <p:sp>
        <p:nvSpPr>
          <p:cNvPr id="4" name="TextBox 3"/>
          <p:cNvSpPr txBox="1"/>
          <p:nvPr/>
        </p:nvSpPr>
        <p:spPr>
          <a:xfrm>
            <a:off x="4953000" y="1676400"/>
            <a:ext cx="2512226" cy="369332"/>
          </a:xfrm>
          <a:prstGeom prst="rect">
            <a:avLst/>
          </a:prstGeom>
          <a:noFill/>
        </p:spPr>
        <p:txBody>
          <a:bodyPr wrap="none" rtlCol="0">
            <a:spAutoFit/>
          </a:bodyPr>
          <a:lstStyle/>
          <a:p>
            <a:r>
              <a:rPr lang="en-US" dirty="0" smtClean="0">
                <a:solidFill>
                  <a:srgbClr val="FF0000"/>
                </a:solidFill>
              </a:rPr>
              <a:t>0______128______255</a:t>
            </a:r>
            <a:endParaRPr lang="en-US" dirty="0">
              <a:solidFill>
                <a:srgbClr val="FF0000"/>
              </a:solidFill>
            </a:endParaRPr>
          </a:p>
        </p:txBody>
      </p:sp>
      <p:sp>
        <p:nvSpPr>
          <p:cNvPr id="5" name="Up Arrow 4"/>
          <p:cNvSpPr/>
          <p:nvPr/>
        </p:nvSpPr>
        <p:spPr>
          <a:xfrm>
            <a:off x="6019800" y="2057400"/>
            <a:ext cx="152400" cy="2286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5257800" y="2286000"/>
            <a:ext cx="1680075" cy="369332"/>
          </a:xfrm>
          <a:prstGeom prst="rect">
            <a:avLst/>
          </a:prstGeom>
          <a:noFill/>
        </p:spPr>
        <p:txBody>
          <a:bodyPr wrap="none" rtlCol="0">
            <a:spAutoFit/>
          </a:bodyPr>
          <a:lstStyle/>
          <a:p>
            <a:r>
              <a:rPr lang="en-US" dirty="0" smtClean="0"/>
              <a:t>no perturbation</a:t>
            </a:r>
            <a:endParaRPr lang="en-US" dirty="0"/>
          </a:p>
        </p:txBody>
      </p:sp>
      <p:sp>
        <p:nvSpPr>
          <p:cNvPr id="7" name="TextBox 6"/>
          <p:cNvSpPr txBox="1"/>
          <p:nvPr/>
        </p:nvSpPr>
        <p:spPr>
          <a:xfrm>
            <a:off x="4953000" y="2983468"/>
            <a:ext cx="2512226" cy="369332"/>
          </a:xfrm>
          <a:prstGeom prst="rect">
            <a:avLst/>
          </a:prstGeom>
          <a:noFill/>
        </p:spPr>
        <p:txBody>
          <a:bodyPr wrap="none" rtlCol="0">
            <a:spAutoFit/>
          </a:bodyPr>
          <a:lstStyle/>
          <a:p>
            <a:r>
              <a:rPr lang="en-US" dirty="0" smtClean="0">
                <a:solidFill>
                  <a:srgbClr val="FF0000"/>
                </a:solidFill>
              </a:rPr>
              <a:t>0______128______255</a:t>
            </a:r>
            <a:endParaRPr lang="en-US" dirty="0">
              <a:solidFill>
                <a:srgbClr val="FF0000"/>
              </a:solidFill>
            </a:endParaRPr>
          </a:p>
        </p:txBody>
      </p:sp>
      <p:sp>
        <p:nvSpPr>
          <p:cNvPr id="8" name="Up Arrow 7"/>
          <p:cNvSpPr/>
          <p:nvPr/>
        </p:nvSpPr>
        <p:spPr>
          <a:xfrm>
            <a:off x="6473325" y="3364468"/>
            <a:ext cx="152400" cy="2286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5638800" y="3593068"/>
            <a:ext cx="1825180" cy="369332"/>
          </a:xfrm>
          <a:prstGeom prst="rect">
            <a:avLst/>
          </a:prstGeom>
          <a:noFill/>
        </p:spPr>
        <p:txBody>
          <a:bodyPr wrap="none" rtlCol="0">
            <a:spAutoFit/>
          </a:bodyPr>
          <a:lstStyle/>
          <a:p>
            <a:r>
              <a:rPr lang="en-US" dirty="0" smtClean="0"/>
              <a:t>+’</a:t>
            </a:r>
            <a:r>
              <a:rPr lang="en-US" dirty="0" err="1" smtClean="0"/>
              <a:t>ve</a:t>
            </a:r>
            <a:r>
              <a:rPr lang="en-US" dirty="0" smtClean="0"/>
              <a:t> perturbation</a:t>
            </a:r>
            <a:endParaRPr lang="en-US" dirty="0"/>
          </a:p>
        </p:txBody>
      </p:sp>
      <p:pic>
        <p:nvPicPr>
          <p:cNvPr id="10" name="Picture 2" descr="C:\Users\burton\Desktop\4431-Advanced Graphics\CD\ExampleFiles\bump.bmp"/>
          <p:cNvPicPr>
            <a:picLocks noChangeAspect="1" noChangeArrowheads="1"/>
          </p:cNvPicPr>
          <p:nvPr/>
        </p:nvPicPr>
        <p:blipFill>
          <a:blip r:embed="rId2" cstate="print"/>
          <a:srcRect/>
          <a:stretch>
            <a:fillRect/>
          </a:stretch>
        </p:blipFill>
        <p:spPr bwMode="auto">
          <a:xfrm>
            <a:off x="1066800" y="1998662"/>
            <a:ext cx="2860675" cy="2860675"/>
          </a:xfrm>
          <a:prstGeom prst="rect">
            <a:avLst/>
          </a:prstGeom>
          <a:noFill/>
        </p:spPr>
      </p:pic>
      <p:sp>
        <p:nvSpPr>
          <p:cNvPr id="11" name="TextBox 10"/>
          <p:cNvSpPr txBox="1"/>
          <p:nvPr/>
        </p:nvSpPr>
        <p:spPr>
          <a:xfrm>
            <a:off x="4953000" y="4495800"/>
            <a:ext cx="2512226" cy="369332"/>
          </a:xfrm>
          <a:prstGeom prst="rect">
            <a:avLst/>
          </a:prstGeom>
          <a:noFill/>
        </p:spPr>
        <p:txBody>
          <a:bodyPr wrap="none" rtlCol="0">
            <a:spAutoFit/>
          </a:bodyPr>
          <a:lstStyle/>
          <a:p>
            <a:r>
              <a:rPr lang="en-US" dirty="0" smtClean="0">
                <a:solidFill>
                  <a:srgbClr val="FF0000"/>
                </a:solidFill>
              </a:rPr>
              <a:t>0______128______255</a:t>
            </a:r>
            <a:endParaRPr lang="en-US" dirty="0">
              <a:solidFill>
                <a:srgbClr val="FF0000"/>
              </a:solidFill>
            </a:endParaRPr>
          </a:p>
        </p:txBody>
      </p:sp>
      <p:sp>
        <p:nvSpPr>
          <p:cNvPr id="12" name="Up Arrow 11"/>
          <p:cNvSpPr/>
          <p:nvPr/>
        </p:nvSpPr>
        <p:spPr>
          <a:xfrm>
            <a:off x="5486345" y="4876800"/>
            <a:ext cx="152400" cy="2286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651820" y="5105400"/>
            <a:ext cx="1765868" cy="369332"/>
          </a:xfrm>
          <a:prstGeom prst="rect">
            <a:avLst/>
          </a:prstGeom>
          <a:noFill/>
        </p:spPr>
        <p:txBody>
          <a:bodyPr wrap="none" rtlCol="0">
            <a:spAutoFit/>
          </a:bodyPr>
          <a:lstStyle/>
          <a:p>
            <a:r>
              <a:rPr lang="en-US" dirty="0" smtClean="0"/>
              <a:t>-’</a:t>
            </a:r>
            <a:r>
              <a:rPr lang="en-US" dirty="0" err="1" smtClean="0"/>
              <a:t>ve</a:t>
            </a:r>
            <a:r>
              <a:rPr lang="en-US" dirty="0" smtClean="0"/>
              <a:t> perturbation</a:t>
            </a: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Bump Mapping</a:t>
            </a:r>
            <a:endParaRPr lang="en-US" dirty="0"/>
          </a:p>
        </p:txBody>
      </p:sp>
      <p:sp>
        <p:nvSpPr>
          <p:cNvPr id="3" name="Content Placeholder 2"/>
          <p:cNvSpPr>
            <a:spLocks noGrp="1"/>
          </p:cNvSpPr>
          <p:nvPr>
            <p:ph sz="quarter" idx="1"/>
          </p:nvPr>
        </p:nvSpPr>
        <p:spPr/>
        <p:txBody>
          <a:bodyPr/>
          <a:lstStyle/>
          <a:p>
            <a:r>
              <a:rPr lang="en-US" dirty="0" smtClean="0"/>
              <a:t>if the normal vector perturbation is defined in surface-local coordinates then we have to either:</a:t>
            </a:r>
          </a:p>
          <a:p>
            <a:pPr lvl="1"/>
            <a:r>
              <a:rPr lang="en-US" dirty="0" smtClean="0"/>
              <a:t>transform light and view direction vectors into surface-local coordinates, or</a:t>
            </a:r>
          </a:p>
          <a:p>
            <a:pPr lvl="1"/>
            <a:r>
              <a:rPr lang="en-US" dirty="0" smtClean="0"/>
              <a:t>transform the perturbed normal vector into whatever coordinate system the lighting is being performed</a:t>
            </a:r>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Bump Mapping</a:t>
            </a:r>
            <a:endParaRPr lang="en-US" dirty="0"/>
          </a:p>
        </p:txBody>
      </p:sp>
      <p:sp>
        <p:nvSpPr>
          <p:cNvPr id="3" name="Content Placeholder 2"/>
          <p:cNvSpPr>
            <a:spLocks noGrp="1"/>
          </p:cNvSpPr>
          <p:nvPr>
            <p:ph sz="quarter" idx="1"/>
          </p:nvPr>
        </p:nvSpPr>
        <p:spPr/>
        <p:txBody>
          <a:bodyPr/>
          <a:lstStyle/>
          <a:p>
            <a:r>
              <a:rPr lang="en-US" dirty="0" smtClean="0"/>
              <a:t>tangent vector in eye coordinates</a:t>
            </a:r>
          </a:p>
          <a:p>
            <a:r>
              <a:rPr lang="en-US" dirty="0" err="1" smtClean="0"/>
              <a:t>bitangent</a:t>
            </a:r>
            <a:r>
              <a:rPr lang="en-US" dirty="0" smtClean="0"/>
              <a:t> vector in eye coordinates</a:t>
            </a:r>
          </a:p>
          <a:p>
            <a:r>
              <a:rPr lang="en-US" dirty="0" smtClean="0"/>
              <a:t>normal vector in eye coordinates</a:t>
            </a:r>
          </a:p>
          <a:p>
            <a:r>
              <a:rPr lang="en-US" dirty="0" smtClean="0"/>
              <a:t>the rotation matrix</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transforms vectors (but not points!) in surface-local coordinates to eye coordinates</a:t>
            </a:r>
          </a:p>
        </p:txBody>
      </p:sp>
      <p:graphicFrame>
        <p:nvGraphicFramePr>
          <p:cNvPr id="107522" name="Object 2"/>
          <p:cNvGraphicFramePr>
            <a:graphicFrameLocks noChangeAspect="1"/>
          </p:cNvGraphicFramePr>
          <p:nvPr/>
        </p:nvGraphicFramePr>
        <p:xfrm>
          <a:off x="5943600" y="1143000"/>
          <a:ext cx="457200" cy="468313"/>
        </p:xfrm>
        <a:graphic>
          <a:graphicData uri="http://schemas.openxmlformats.org/presentationml/2006/ole">
            <p:oleObj spid="_x0000_s107522" name="Equation" r:id="rId3" imgW="228600" imgH="203040" progId="Equation.3">
              <p:embed/>
            </p:oleObj>
          </a:graphicData>
        </a:graphic>
      </p:graphicFrame>
      <p:graphicFrame>
        <p:nvGraphicFramePr>
          <p:cNvPr id="107523" name="Object 3"/>
          <p:cNvGraphicFramePr>
            <a:graphicFrameLocks noChangeAspect="1"/>
          </p:cNvGraphicFramePr>
          <p:nvPr/>
        </p:nvGraphicFramePr>
        <p:xfrm>
          <a:off x="5943600" y="1676400"/>
          <a:ext cx="508000" cy="468312"/>
        </p:xfrm>
        <a:graphic>
          <a:graphicData uri="http://schemas.openxmlformats.org/presentationml/2006/ole">
            <p:oleObj spid="_x0000_s107523" name="Equation" r:id="rId4" imgW="253800" imgH="203040" progId="Equation.3">
              <p:embed/>
            </p:oleObj>
          </a:graphicData>
        </a:graphic>
      </p:graphicFrame>
      <p:graphicFrame>
        <p:nvGraphicFramePr>
          <p:cNvPr id="107524" name="Object 4"/>
          <p:cNvGraphicFramePr>
            <a:graphicFrameLocks noChangeAspect="1"/>
          </p:cNvGraphicFramePr>
          <p:nvPr/>
        </p:nvGraphicFramePr>
        <p:xfrm>
          <a:off x="5943600" y="2151062"/>
          <a:ext cx="508000" cy="439738"/>
        </p:xfrm>
        <a:graphic>
          <a:graphicData uri="http://schemas.openxmlformats.org/presentationml/2006/ole">
            <p:oleObj spid="_x0000_s107524" name="Equation" r:id="rId5" imgW="253800" imgH="190440" progId="Equation.3">
              <p:embed/>
            </p:oleObj>
          </a:graphicData>
        </a:graphic>
      </p:graphicFrame>
      <p:graphicFrame>
        <p:nvGraphicFramePr>
          <p:cNvPr id="107525" name="Object 5"/>
          <p:cNvGraphicFramePr>
            <a:graphicFrameLocks noChangeAspect="1"/>
          </p:cNvGraphicFramePr>
          <p:nvPr/>
        </p:nvGraphicFramePr>
        <p:xfrm>
          <a:off x="3022600" y="3159125"/>
          <a:ext cx="3098800" cy="1641475"/>
        </p:xfrm>
        <a:graphic>
          <a:graphicData uri="http://schemas.openxmlformats.org/presentationml/2006/ole">
            <p:oleObj spid="_x0000_s107525" name="Equation" r:id="rId6" imgW="1549080" imgH="711000" progId="Equation.3">
              <p:embed/>
            </p:oleObj>
          </a:graphicData>
        </a:graphic>
      </p:graphicFrame>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gin">
  <a:themeElements>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Origin">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Origin</Template>
  <TotalTime>1398</TotalTime>
  <Words>1448</Words>
  <Application>Microsoft Office PowerPoint</Application>
  <PresentationFormat>On-screen Show (4:3)</PresentationFormat>
  <Paragraphs>220</Paragraphs>
  <Slides>33</Slides>
  <Notes>0</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33</vt:i4>
      </vt:variant>
    </vt:vector>
  </HeadingPairs>
  <TitlesOfParts>
    <vt:vector size="36" baseType="lpstr">
      <vt:lpstr>Origin</vt:lpstr>
      <vt:lpstr>Equation</vt:lpstr>
      <vt:lpstr>Microsoft Equation 3.0</vt:lpstr>
      <vt:lpstr>Texture Mapping Applications</vt:lpstr>
      <vt:lpstr>Bump Mapping</vt:lpstr>
      <vt:lpstr>Bump Mapping</vt:lpstr>
      <vt:lpstr>Bump Mapping</vt:lpstr>
      <vt:lpstr>Bump Mapping</vt:lpstr>
      <vt:lpstr>Bump Mapping</vt:lpstr>
      <vt:lpstr>Bump Mapping</vt:lpstr>
      <vt:lpstr>Bump Mapping</vt:lpstr>
      <vt:lpstr>Bump Mapping</vt:lpstr>
      <vt:lpstr>Bump Mapping</vt:lpstr>
      <vt:lpstr>Bump Mapping</vt:lpstr>
      <vt:lpstr>Bump Mapping: Vertex Shader</vt:lpstr>
      <vt:lpstr>Slide 13</vt:lpstr>
      <vt:lpstr>Bump Mapping</vt:lpstr>
      <vt:lpstr>Bump Mapping: Fragment Shader</vt:lpstr>
      <vt:lpstr>Slide 16</vt:lpstr>
      <vt:lpstr>Normal Mapping</vt:lpstr>
      <vt:lpstr>Normal Mapping</vt:lpstr>
      <vt:lpstr>Parallax Mapping</vt:lpstr>
      <vt:lpstr>Parallax Mapping</vt:lpstr>
      <vt:lpstr>Parallax Mapping</vt:lpstr>
      <vt:lpstr>Parallax Mapping</vt:lpstr>
      <vt:lpstr>Parallax Mapping</vt:lpstr>
      <vt:lpstr>Parallax Mapping</vt:lpstr>
      <vt:lpstr>Parallax Mapping</vt:lpstr>
      <vt:lpstr>Parallax Mapping</vt:lpstr>
      <vt:lpstr>Parallax Mapping</vt:lpstr>
      <vt:lpstr>Parallax Mapping</vt:lpstr>
      <vt:lpstr>Parallax Mapping</vt:lpstr>
      <vt:lpstr>Parallax Mapping</vt:lpstr>
      <vt:lpstr>Parallax Mapping: Fragment Shader</vt:lpstr>
      <vt:lpstr>Parallax Mapping: Fragment Shader</vt:lpstr>
      <vt:lpstr>Parallax Mapping</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burton</dc:creator>
  <cp:lastModifiedBy>Burton Ma</cp:lastModifiedBy>
  <cp:revision>15</cp:revision>
  <dcterms:created xsi:type="dcterms:W3CDTF">2006-08-16T00:00:00Z</dcterms:created>
  <dcterms:modified xsi:type="dcterms:W3CDTF">2012-01-31T18:44:07Z</dcterms:modified>
</cp:coreProperties>
</file>