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312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52" r:id="rId14"/>
    <p:sldId id="342" r:id="rId15"/>
    <p:sldId id="343" r:id="rId16"/>
    <p:sldId id="344" r:id="rId17"/>
    <p:sldId id="346" r:id="rId18"/>
    <p:sldId id="349" r:id="rId19"/>
    <p:sldId id="345" r:id="rId20"/>
    <p:sldId id="347" r:id="rId21"/>
    <p:sldId id="348" r:id="rId22"/>
    <p:sldId id="350" r:id="rId23"/>
    <p:sldId id="351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7AD09"/>
    <a:srgbClr val="D49F08"/>
    <a:srgbClr val="E9A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3757-28D4-45A9-A3C1-3A1F3BEC0DC8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5966-0FF3-4CA0-BF54-AA596EBC4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FFFFEB"/>
              </a:solidFill>
              <a:latin typeface="Times New Roman" pitchFamily="18" charset="0"/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FFFFEB"/>
              </a:solidFill>
              <a:latin typeface="Times New Roman" pitchFamily="18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6349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6349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</p:grpSp>
      <p:sp>
        <p:nvSpPr>
          <p:cNvPr id="63496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667000" y="65532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336699"/>
              </a:solidFill>
            </a:endParaRP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EB"/>
              </a:solidFill>
            </a:endParaRPr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D40FE96A-7DAB-4C14-9DBB-1A81963635F4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Tomas Akenine-M</a:t>
            </a:r>
            <a:r>
              <a:rPr lang="en-US">
                <a:cs typeface="Arial" charset="0"/>
              </a:rPr>
              <a:t>ő</a:t>
            </a:r>
            <a:r>
              <a:rPr lang="en-US"/>
              <a:t>ller </a:t>
            </a:r>
            <a:r>
              <a:rPr lang="en-US">
                <a:cs typeface="Arial" charset="0"/>
              </a:rPr>
              <a:t>© 2002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1ACA1A-251F-4C5E-8E71-D6E6534F9677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Tomas Akenine-M</a:t>
            </a:r>
            <a:r>
              <a:rPr lang="en-US">
                <a:cs typeface="Arial" charset="0"/>
              </a:rPr>
              <a:t>ő</a:t>
            </a:r>
            <a:r>
              <a:rPr lang="en-US"/>
              <a:t>ller </a:t>
            </a:r>
            <a:r>
              <a:rPr lang="en-US">
                <a:cs typeface="Arial" charset="0"/>
              </a:rPr>
              <a:t>© 2002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E1652C-6FC4-44C4-95C5-DFBDC102D111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4478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Tomas Akenine-M</a:t>
            </a:r>
            <a:r>
              <a:rPr lang="en-US">
                <a:cs typeface="Arial" charset="0"/>
              </a:rPr>
              <a:t>ő</a:t>
            </a:r>
            <a:r>
              <a:rPr lang="en-US"/>
              <a:t>ller </a:t>
            </a:r>
            <a:r>
              <a:rPr lang="en-US">
                <a:cs typeface="Arial" charset="0"/>
              </a:rPr>
              <a:t>©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743D0-48B3-4180-9D43-64D0043CEDCF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Tomas Akenine-M</a:t>
            </a:r>
            <a:r>
              <a:rPr lang="en-US">
                <a:cs typeface="Arial" charset="0"/>
              </a:rPr>
              <a:t>ő</a:t>
            </a:r>
            <a:r>
              <a:rPr lang="en-US"/>
              <a:t>ller </a:t>
            </a:r>
            <a:r>
              <a:rPr lang="en-US">
                <a:cs typeface="Arial" charset="0"/>
              </a:rPr>
              <a:t>© 2002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89D551-BBA0-4D77-9AAE-CCF568E6D47D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Tomas Akenine-M</a:t>
            </a:r>
            <a:r>
              <a:rPr lang="en-US">
                <a:cs typeface="Arial" charset="0"/>
              </a:rPr>
              <a:t>ő</a:t>
            </a:r>
            <a:r>
              <a:rPr lang="en-US"/>
              <a:t>ller </a:t>
            </a:r>
            <a:r>
              <a:rPr lang="en-US">
                <a:cs typeface="Arial" charset="0"/>
              </a:rPr>
              <a:t>© 2002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55EB6E-D942-456B-B106-0C9DE69D1A95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Tomas Akenine-M</a:t>
            </a:r>
            <a:r>
              <a:rPr lang="en-US">
                <a:cs typeface="Arial" charset="0"/>
              </a:rPr>
              <a:t>ő</a:t>
            </a:r>
            <a:r>
              <a:rPr lang="en-US"/>
              <a:t>ller </a:t>
            </a:r>
            <a:r>
              <a:rPr lang="en-US">
                <a:cs typeface="Arial" charset="0"/>
              </a:rPr>
              <a:t>© 2002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D89D1B-6A44-4888-B124-FFDF0949599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Tomas Akenine-M</a:t>
            </a:r>
            <a:r>
              <a:rPr lang="en-US">
                <a:cs typeface="Arial" charset="0"/>
              </a:rPr>
              <a:t>ő</a:t>
            </a:r>
            <a:r>
              <a:rPr lang="en-US"/>
              <a:t>ller </a:t>
            </a:r>
            <a:r>
              <a:rPr lang="en-US">
                <a:cs typeface="Arial" charset="0"/>
              </a:rPr>
              <a:t>©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B66CC3-4C7C-453E-B5B2-FF3747D8F8CE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Tomas Akenine-M</a:t>
            </a:r>
            <a:r>
              <a:rPr lang="en-US">
                <a:cs typeface="Arial" charset="0"/>
              </a:rPr>
              <a:t>ő</a:t>
            </a:r>
            <a:r>
              <a:rPr lang="en-US"/>
              <a:t>ller </a:t>
            </a:r>
            <a:r>
              <a:rPr lang="en-US">
                <a:cs typeface="Arial" charset="0"/>
              </a:rPr>
              <a:t>©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E22108-096A-4950-9E76-0FD6D0DC18C8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Tomas Akenine-M</a:t>
            </a:r>
            <a:r>
              <a:rPr lang="en-US">
                <a:cs typeface="Arial" charset="0"/>
              </a:rPr>
              <a:t>ő</a:t>
            </a:r>
            <a:r>
              <a:rPr lang="en-US"/>
              <a:t>ller </a:t>
            </a:r>
            <a:r>
              <a:rPr lang="en-US">
                <a:cs typeface="Arial" charset="0"/>
              </a:rPr>
              <a:t>© 2002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2757C2-AC4A-4C17-99C3-C2281BD6BF0B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Tomas Akenine-M</a:t>
            </a:r>
            <a:r>
              <a:rPr lang="en-US">
                <a:cs typeface="Arial" charset="0"/>
              </a:rPr>
              <a:t>ő</a:t>
            </a:r>
            <a:r>
              <a:rPr lang="en-US"/>
              <a:t>ller </a:t>
            </a:r>
            <a:r>
              <a:rPr lang="en-US">
                <a:cs typeface="Arial" charset="0"/>
              </a:rPr>
              <a:t>© 2002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5D04B7-7F7A-401F-92E8-204CCC1C438C}" type="slidenum">
              <a:rPr lang="en-US">
                <a:solidFill>
                  <a:srgbClr val="336699"/>
                </a:solidFill>
              </a:rPr>
              <a:pPr/>
              <a:t>‹#›</a:t>
            </a:fld>
            <a:endParaRPr lang="en-US">
              <a:solidFill>
                <a:srgbClr val="33669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Rectangle 16"/>
          <p:cNvSpPr>
            <a:spLocks noChangeArrowheads="1"/>
          </p:cNvSpPr>
          <p:nvPr userDrawn="1"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EB"/>
              </a:solidFill>
              <a:latin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 userDrawn="1"/>
        </p:nvSpPr>
        <p:spPr bwMode="auto">
          <a:xfrm>
            <a:off x="685800" y="0"/>
            <a:ext cx="2514600" cy="1676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EB"/>
              </a:solidFill>
              <a:latin typeface="Times New Roman" pitchFamily="18" charset="0"/>
            </a:endParaRPr>
          </a:p>
        </p:txBody>
      </p:sp>
      <p:sp useBgFill="1">
        <p:nvSpPr>
          <p:cNvPr id="62469" name="AutoShape 5"/>
          <p:cNvSpPr>
            <a:spLocks noChangeArrowheads="1"/>
          </p:cNvSpPr>
          <p:nvPr/>
        </p:nvSpPr>
        <p:spPr bwMode="auto">
          <a:xfrm>
            <a:off x="838200" y="1371600"/>
            <a:ext cx="5105400" cy="609600"/>
          </a:xfrm>
          <a:prstGeom prst="roundRect">
            <a:avLst>
              <a:gd name="adj" fmla="val 50000"/>
            </a:avLst>
          </a:prstGeom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FFFFEB"/>
              </a:solidFill>
              <a:latin typeface="Times New Roman" pitchFamily="18" charset="0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  <a:br>
              <a:rPr lang="en-US" smtClean="0"/>
            </a:br>
            <a:endParaRPr lang="en-US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styles to edit Master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rgbClr val="5A82BE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Tomas Akenine-M</a:t>
            </a:r>
            <a:r>
              <a:rPr lang="en-US" smtClean="0">
                <a:cs typeface="Arial" charset="0"/>
              </a:rPr>
              <a:t>ő</a:t>
            </a:r>
            <a:r>
              <a:rPr lang="en-US" smtClean="0"/>
              <a:t>ller </a:t>
            </a:r>
            <a:r>
              <a:rPr lang="en-US" smtClean="0">
                <a:cs typeface="Arial" charset="0"/>
              </a:rPr>
              <a:t>© 2002</a:t>
            </a:r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algn="l"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3FD26F-3EE5-465E-90F7-151295B08179}" type="slidenum">
              <a:rPr lang="en-US" smtClean="0">
                <a:solidFill>
                  <a:srgbClr val="33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336699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9B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.imgur.com/NsYAx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Texture Mapping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transformed texture value is used to modify some property of the surface </a:t>
            </a:r>
          </a:p>
          <a:p>
            <a:pPr lvl="1"/>
            <a:r>
              <a:rPr lang="en-US" dirty="0" smtClean="0"/>
              <a:t>e.g., compute lighting using the normal map value</a:t>
            </a:r>
            <a:endParaRPr lang="en-US" dirty="0"/>
          </a:p>
        </p:txBody>
      </p:sp>
      <p:pic>
        <p:nvPicPr>
          <p:cNvPr id="6" name="Picture 5" descr="RTR3.06.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3733800"/>
            <a:ext cx="8001000" cy="173934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610600" y="3048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Pipeline</a:t>
            </a:r>
            <a:endParaRPr lang="en-US" dirty="0"/>
          </a:p>
        </p:txBody>
      </p:sp>
      <p:pic>
        <p:nvPicPr>
          <p:cNvPr id="4" name="Content Placeholder 3" descr="RTR3.06.0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9137" y="1587500"/>
            <a:ext cx="7705725" cy="4200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Tomas Akenine-M</a:t>
            </a:r>
            <a:r>
              <a:rPr lang="en-US">
                <a:cs typeface="Arial" charset="0"/>
              </a:rPr>
              <a:t>ő</a:t>
            </a:r>
            <a:r>
              <a:rPr lang="en-US"/>
              <a:t>ller </a:t>
            </a:r>
            <a:r>
              <a:rPr lang="en-US">
                <a:cs typeface="Arial" charset="0"/>
              </a:rPr>
              <a:t>© 2002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876800" y="1774825"/>
            <a:ext cx="3884613" cy="3559175"/>
            <a:chOff x="4272" y="922"/>
            <a:chExt cx="1247" cy="1142"/>
          </a:xfrm>
        </p:grpSpPr>
        <p:pic>
          <p:nvPicPr>
            <p:cNvPr id="157719" name="Picture 23" descr="H:\teaching\adv_cg\lectures\texture\cube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8" y="1056"/>
              <a:ext cx="928" cy="928"/>
            </a:xfrm>
            <a:prstGeom prst="rect">
              <a:avLst/>
            </a:prstGeom>
            <a:noFill/>
          </p:spPr>
        </p:pic>
        <p:sp>
          <p:nvSpPr>
            <p:cNvPr id="157720" name="AutoShape 24"/>
            <p:cNvSpPr>
              <a:spLocks noChangeArrowheads="1"/>
            </p:cNvSpPr>
            <p:nvPr/>
          </p:nvSpPr>
          <p:spPr bwMode="auto">
            <a:xfrm rot="2534214">
              <a:off x="4880" y="1296"/>
              <a:ext cx="360" cy="43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21" name="AutoShape 25"/>
            <p:cNvSpPr>
              <a:spLocks noChangeArrowheads="1"/>
            </p:cNvSpPr>
            <p:nvPr/>
          </p:nvSpPr>
          <p:spPr bwMode="auto">
            <a:xfrm rot="-16454377">
              <a:off x="4407" y="787"/>
              <a:ext cx="806" cy="10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22" name="AutoShape 26"/>
            <p:cNvSpPr>
              <a:spLocks noChangeArrowheads="1"/>
            </p:cNvSpPr>
            <p:nvPr/>
          </p:nvSpPr>
          <p:spPr bwMode="auto">
            <a:xfrm rot="-21552473">
              <a:off x="4992" y="1200"/>
              <a:ext cx="527" cy="8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23" name="AutoShape 27"/>
            <p:cNvSpPr>
              <a:spLocks noChangeArrowheads="1"/>
            </p:cNvSpPr>
            <p:nvPr/>
          </p:nvSpPr>
          <p:spPr bwMode="auto">
            <a:xfrm rot="-23347996">
              <a:off x="4437" y="1248"/>
              <a:ext cx="527" cy="81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24" name="Rectangle 28"/>
            <p:cNvSpPr>
              <a:spLocks noChangeArrowheads="1"/>
            </p:cNvSpPr>
            <p:nvPr/>
          </p:nvSpPr>
          <p:spPr bwMode="auto">
            <a:xfrm>
              <a:off x="4368" y="1632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25" name="Rectangle 29"/>
            <p:cNvSpPr>
              <a:spLocks noChangeArrowheads="1"/>
            </p:cNvSpPr>
            <p:nvPr/>
          </p:nvSpPr>
          <p:spPr bwMode="auto">
            <a:xfrm>
              <a:off x="4752" y="1824"/>
              <a:ext cx="28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26" name="Rectangle 30"/>
            <p:cNvSpPr>
              <a:spLocks noChangeArrowheads="1"/>
            </p:cNvSpPr>
            <p:nvPr/>
          </p:nvSpPr>
          <p:spPr bwMode="auto">
            <a:xfrm>
              <a:off x="4464" y="1056"/>
              <a:ext cx="86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</p:grp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Texture coordinates</a:t>
            </a:r>
            <a:endParaRPr lang="en-GB"/>
          </a:p>
        </p:txBody>
      </p:sp>
      <p:pic>
        <p:nvPicPr>
          <p:cNvPr id="157700" name="Picture 4" descr="H:\teaching\adv_cg\lectures\texture\cub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95600"/>
            <a:ext cx="1473200" cy="1473200"/>
          </a:xfrm>
          <a:prstGeom prst="rect">
            <a:avLst/>
          </a:prstGeom>
          <a:noFill/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79450" y="2590800"/>
            <a:ext cx="2832100" cy="2057400"/>
            <a:chOff x="428" y="768"/>
            <a:chExt cx="1784" cy="1296"/>
          </a:xfrm>
        </p:grpSpPr>
        <p:sp>
          <p:nvSpPr>
            <p:cNvPr id="157701" name="Text Box 5"/>
            <p:cNvSpPr txBox="1">
              <a:spLocks noChangeArrowheads="1"/>
            </p:cNvSpPr>
            <p:nvPr/>
          </p:nvSpPr>
          <p:spPr bwMode="auto">
            <a:xfrm>
              <a:off x="428" y="1776"/>
              <a:ext cx="4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(0,0)</a:t>
              </a:r>
              <a:endParaRPr lang="en-GB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02" name="Text Box 6"/>
            <p:cNvSpPr txBox="1">
              <a:spLocks noChangeArrowheads="1"/>
            </p:cNvSpPr>
            <p:nvPr/>
          </p:nvSpPr>
          <p:spPr bwMode="auto">
            <a:xfrm>
              <a:off x="1724" y="1776"/>
              <a:ext cx="4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(1,0)</a:t>
              </a:r>
              <a:endParaRPr lang="en-GB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03" name="Text Box 7"/>
            <p:cNvSpPr txBox="1">
              <a:spLocks noChangeArrowheads="1"/>
            </p:cNvSpPr>
            <p:nvPr/>
          </p:nvSpPr>
          <p:spPr bwMode="auto">
            <a:xfrm>
              <a:off x="1728" y="768"/>
              <a:ext cx="4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(1,1)</a:t>
              </a:r>
              <a:endParaRPr lang="en-GB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04" name="Text Box 8"/>
            <p:cNvSpPr txBox="1">
              <a:spLocks noChangeArrowheads="1"/>
            </p:cNvSpPr>
            <p:nvPr/>
          </p:nvSpPr>
          <p:spPr bwMode="auto">
            <a:xfrm>
              <a:off x="432" y="768"/>
              <a:ext cx="4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(0,1)</a:t>
              </a:r>
              <a:endParaRPr lang="en-GB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</p:grp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1295400" y="44958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2400" smtClean="0">
                <a:solidFill>
                  <a:srgbClr val="FFFFEB"/>
                </a:solidFill>
                <a:latin typeface="Times New Roman" pitchFamily="18" charset="0"/>
              </a:rPr>
              <a:t>(u,v) in [0,1]</a:t>
            </a:r>
            <a:endParaRPr lang="en-GB" sz="2400" baseline="30000" smtClean="0">
              <a:solidFill>
                <a:srgbClr val="FFFFEB"/>
              </a:solidFill>
              <a:latin typeface="Times New Roman" pitchFamily="18" charset="0"/>
            </a:endParaRPr>
          </a:p>
        </p:txBody>
      </p:sp>
      <p:sp>
        <p:nvSpPr>
          <p:cNvPr id="157707" name="AutoShape 11"/>
          <p:cNvSpPr>
            <a:spLocks noChangeArrowheads="1"/>
          </p:cNvSpPr>
          <p:nvPr/>
        </p:nvSpPr>
        <p:spPr bwMode="auto">
          <a:xfrm rot="2534214">
            <a:off x="4657725" y="2974975"/>
            <a:ext cx="1079500" cy="12954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EB"/>
              </a:solidFill>
              <a:latin typeface="Times New Roman" pitchFamily="18" charset="0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448050" y="2667000"/>
            <a:ext cx="2857500" cy="2133600"/>
            <a:chOff x="2172" y="816"/>
            <a:chExt cx="1800" cy="1344"/>
          </a:xfrm>
        </p:grpSpPr>
        <p:sp>
          <p:nvSpPr>
            <p:cNvPr id="157708" name="Text Box 12"/>
            <p:cNvSpPr txBox="1">
              <a:spLocks noChangeArrowheads="1"/>
            </p:cNvSpPr>
            <p:nvPr/>
          </p:nvSpPr>
          <p:spPr bwMode="auto">
            <a:xfrm>
              <a:off x="2928" y="1872"/>
              <a:ext cx="6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(u</a:t>
              </a:r>
              <a:r>
                <a:rPr lang="sv-SE" sz="2400" baseline="-25000" smtClean="0">
                  <a:solidFill>
                    <a:srgbClr val="FFFFEB"/>
                  </a:solidFill>
                  <a:latin typeface="Times New Roman" pitchFamily="18" charset="0"/>
                </a:rPr>
                <a:t>0</a:t>
              </a: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,v</a:t>
              </a:r>
              <a:r>
                <a:rPr lang="sv-SE" sz="2400" baseline="-25000" smtClean="0">
                  <a:solidFill>
                    <a:srgbClr val="FFFFEB"/>
                  </a:solidFill>
                  <a:latin typeface="Times New Roman" pitchFamily="18" charset="0"/>
                </a:rPr>
                <a:t>0</a:t>
              </a: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)</a:t>
              </a:r>
              <a:endParaRPr lang="en-GB" sz="2400" baseline="300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09" name="Text Box 13"/>
            <p:cNvSpPr txBox="1">
              <a:spLocks noChangeArrowheads="1"/>
            </p:cNvSpPr>
            <p:nvPr/>
          </p:nvSpPr>
          <p:spPr bwMode="auto">
            <a:xfrm>
              <a:off x="3360" y="816"/>
              <a:ext cx="6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(u</a:t>
              </a:r>
              <a:r>
                <a:rPr lang="sv-SE" sz="2400" baseline="-25000" smtClean="0">
                  <a:solidFill>
                    <a:srgbClr val="FFFFEB"/>
                  </a:solidFill>
                  <a:latin typeface="Times New Roman" pitchFamily="18" charset="0"/>
                </a:rPr>
                <a:t>1</a:t>
              </a: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,v</a:t>
              </a:r>
              <a:r>
                <a:rPr lang="sv-SE" sz="2400" baseline="-25000" smtClean="0">
                  <a:solidFill>
                    <a:srgbClr val="FFFFEB"/>
                  </a:solidFill>
                  <a:latin typeface="Times New Roman" pitchFamily="18" charset="0"/>
                </a:rPr>
                <a:t>1</a:t>
              </a: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)</a:t>
              </a:r>
              <a:endParaRPr lang="en-GB" sz="2400" baseline="300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10" name="Text Box 14"/>
            <p:cNvSpPr txBox="1">
              <a:spLocks noChangeArrowheads="1"/>
            </p:cNvSpPr>
            <p:nvPr/>
          </p:nvSpPr>
          <p:spPr bwMode="auto">
            <a:xfrm>
              <a:off x="2172" y="1344"/>
              <a:ext cx="6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(u</a:t>
              </a:r>
              <a:r>
                <a:rPr lang="sv-SE" sz="2400" baseline="-25000" smtClean="0">
                  <a:solidFill>
                    <a:srgbClr val="FFFFEB"/>
                  </a:solidFill>
                  <a:latin typeface="Times New Roman" pitchFamily="18" charset="0"/>
                </a:rPr>
                <a:t>2</a:t>
              </a: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,v</a:t>
              </a:r>
              <a:r>
                <a:rPr lang="sv-SE" sz="2400" baseline="-25000" smtClean="0">
                  <a:solidFill>
                    <a:srgbClr val="FFFFEB"/>
                  </a:solidFill>
                  <a:latin typeface="Times New Roman" pitchFamily="18" charset="0"/>
                </a:rPr>
                <a:t>2</a:t>
              </a:r>
              <a:r>
                <a:rPr lang="sv-SE" sz="2400" smtClean="0">
                  <a:solidFill>
                    <a:srgbClr val="FFFFEB"/>
                  </a:solidFill>
                  <a:latin typeface="Times New Roman" pitchFamily="18" charset="0"/>
                </a:rPr>
                <a:t>)</a:t>
              </a:r>
              <a:endParaRPr lang="en-GB" sz="2400" baseline="300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</p:grpSp>
      <p:sp>
        <p:nvSpPr>
          <p:cNvPr id="157711" name="AutoShape 15"/>
          <p:cNvSpPr>
            <a:spLocks noChangeArrowheads="1"/>
          </p:cNvSpPr>
          <p:nvPr/>
        </p:nvSpPr>
        <p:spPr bwMode="auto">
          <a:xfrm rot="2534214">
            <a:off x="2133600" y="3276600"/>
            <a:ext cx="571500" cy="6858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EB"/>
              </a:solidFill>
              <a:latin typeface="Times New Roman" pitchFamily="18" charset="0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841500" y="2781300"/>
            <a:ext cx="3797300" cy="1714500"/>
            <a:chOff x="1160" y="888"/>
            <a:chExt cx="2392" cy="1080"/>
          </a:xfrm>
        </p:grpSpPr>
        <p:sp>
          <p:nvSpPr>
            <p:cNvPr id="157714" name="Freeform 18"/>
            <p:cNvSpPr>
              <a:spLocks/>
            </p:cNvSpPr>
            <p:nvPr/>
          </p:nvSpPr>
          <p:spPr bwMode="auto">
            <a:xfrm>
              <a:off x="1536" y="1632"/>
              <a:ext cx="1728" cy="336"/>
            </a:xfrm>
            <a:custGeom>
              <a:avLst/>
              <a:gdLst/>
              <a:ahLst/>
              <a:cxnLst>
                <a:cxn ang="0">
                  <a:pos x="1680" y="336"/>
                </a:cxn>
                <a:cxn ang="0">
                  <a:pos x="960" y="48"/>
                </a:cxn>
                <a:cxn ang="0">
                  <a:pos x="0" y="48"/>
                </a:cxn>
              </a:cxnLst>
              <a:rect l="0" t="0" r="r" b="b"/>
              <a:pathLst>
                <a:path w="1680" h="336">
                  <a:moveTo>
                    <a:pt x="1680" y="336"/>
                  </a:moveTo>
                  <a:cubicBezTo>
                    <a:pt x="1460" y="216"/>
                    <a:pt x="1240" y="96"/>
                    <a:pt x="960" y="48"/>
                  </a:cubicBezTo>
                  <a:cubicBezTo>
                    <a:pt x="680" y="0"/>
                    <a:pt x="160" y="48"/>
                    <a:pt x="0" y="48"/>
                  </a:cubicBezTo>
                </a:path>
              </a:pathLst>
            </a:custGeom>
            <a:noFill/>
            <a:ln w="12700" cap="flat" cmpd="sng">
              <a:solidFill>
                <a:srgbClr val="FFFF99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17" name="Freeform 21"/>
            <p:cNvSpPr>
              <a:spLocks/>
            </p:cNvSpPr>
            <p:nvPr/>
          </p:nvSpPr>
          <p:spPr bwMode="auto">
            <a:xfrm>
              <a:off x="1680" y="888"/>
              <a:ext cx="1872" cy="416"/>
            </a:xfrm>
            <a:custGeom>
              <a:avLst/>
              <a:gdLst/>
              <a:ahLst/>
              <a:cxnLst>
                <a:cxn ang="0">
                  <a:pos x="1872" y="216"/>
                </a:cxn>
                <a:cxn ang="0">
                  <a:pos x="1296" y="24"/>
                </a:cxn>
                <a:cxn ang="0">
                  <a:pos x="480" y="360"/>
                </a:cxn>
                <a:cxn ang="0">
                  <a:pos x="0" y="360"/>
                </a:cxn>
              </a:cxnLst>
              <a:rect l="0" t="0" r="r" b="b"/>
              <a:pathLst>
                <a:path w="1872" h="416">
                  <a:moveTo>
                    <a:pt x="1872" y="216"/>
                  </a:moveTo>
                  <a:cubicBezTo>
                    <a:pt x="1700" y="108"/>
                    <a:pt x="1528" y="0"/>
                    <a:pt x="1296" y="24"/>
                  </a:cubicBezTo>
                  <a:cubicBezTo>
                    <a:pt x="1064" y="48"/>
                    <a:pt x="696" y="304"/>
                    <a:pt x="480" y="360"/>
                  </a:cubicBezTo>
                  <a:cubicBezTo>
                    <a:pt x="264" y="416"/>
                    <a:pt x="80" y="360"/>
                    <a:pt x="0" y="360"/>
                  </a:cubicBezTo>
                </a:path>
              </a:pathLst>
            </a:custGeom>
            <a:noFill/>
            <a:ln w="12700" cap="flat" cmpd="sng">
              <a:solidFill>
                <a:srgbClr val="FFFF99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18" name="Freeform 22"/>
            <p:cNvSpPr>
              <a:spLocks/>
            </p:cNvSpPr>
            <p:nvPr/>
          </p:nvSpPr>
          <p:spPr bwMode="auto">
            <a:xfrm>
              <a:off x="1160" y="1048"/>
              <a:ext cx="1624" cy="440"/>
            </a:xfrm>
            <a:custGeom>
              <a:avLst/>
              <a:gdLst/>
              <a:ahLst/>
              <a:cxnLst>
                <a:cxn ang="0">
                  <a:pos x="1624" y="440"/>
                </a:cxn>
                <a:cxn ang="0">
                  <a:pos x="1384" y="152"/>
                </a:cxn>
                <a:cxn ang="0">
                  <a:pos x="904" y="8"/>
                </a:cxn>
                <a:cxn ang="0">
                  <a:pos x="136" y="104"/>
                </a:cxn>
                <a:cxn ang="0">
                  <a:pos x="88" y="392"/>
                </a:cxn>
              </a:cxnLst>
              <a:rect l="0" t="0" r="r" b="b"/>
              <a:pathLst>
                <a:path w="1624" h="440">
                  <a:moveTo>
                    <a:pt x="1624" y="440"/>
                  </a:moveTo>
                  <a:cubicBezTo>
                    <a:pt x="1564" y="332"/>
                    <a:pt x="1504" y="224"/>
                    <a:pt x="1384" y="152"/>
                  </a:cubicBezTo>
                  <a:cubicBezTo>
                    <a:pt x="1264" y="80"/>
                    <a:pt x="1112" y="16"/>
                    <a:pt x="904" y="8"/>
                  </a:cubicBezTo>
                  <a:cubicBezTo>
                    <a:pt x="696" y="0"/>
                    <a:pt x="272" y="40"/>
                    <a:pt x="136" y="104"/>
                  </a:cubicBezTo>
                  <a:cubicBezTo>
                    <a:pt x="0" y="168"/>
                    <a:pt x="96" y="344"/>
                    <a:pt x="88" y="392"/>
                  </a:cubicBezTo>
                </a:path>
              </a:pathLst>
            </a:custGeom>
            <a:noFill/>
            <a:ln w="12700" cap="flat" cmpd="sng">
              <a:solidFill>
                <a:srgbClr val="FFFF99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362200" y="3594100"/>
            <a:ext cx="4876800" cy="1587500"/>
            <a:chOff x="1488" y="1400"/>
            <a:chExt cx="3072" cy="1000"/>
          </a:xfrm>
        </p:grpSpPr>
        <p:sp>
          <p:nvSpPr>
            <p:cNvPr id="157728" name="Rectangle 32"/>
            <p:cNvSpPr>
              <a:spLocks noChangeArrowheads="1"/>
            </p:cNvSpPr>
            <p:nvPr/>
          </p:nvSpPr>
          <p:spPr bwMode="auto">
            <a:xfrm>
              <a:off x="4512" y="1536"/>
              <a:ext cx="48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  <p:sp>
          <p:nvSpPr>
            <p:cNvPr id="157729" name="Freeform 33"/>
            <p:cNvSpPr>
              <a:spLocks/>
            </p:cNvSpPr>
            <p:nvPr/>
          </p:nvSpPr>
          <p:spPr bwMode="auto">
            <a:xfrm>
              <a:off x="1488" y="1400"/>
              <a:ext cx="3024" cy="1000"/>
            </a:xfrm>
            <a:custGeom>
              <a:avLst/>
              <a:gdLst/>
              <a:ahLst/>
              <a:cxnLst>
                <a:cxn ang="0">
                  <a:pos x="3024" y="184"/>
                </a:cxn>
                <a:cxn ang="0">
                  <a:pos x="2688" y="712"/>
                </a:cxn>
                <a:cxn ang="0">
                  <a:pos x="1872" y="904"/>
                </a:cxn>
                <a:cxn ang="0">
                  <a:pos x="624" y="136"/>
                </a:cxn>
                <a:cxn ang="0">
                  <a:pos x="0" y="88"/>
                </a:cxn>
              </a:cxnLst>
              <a:rect l="0" t="0" r="r" b="b"/>
              <a:pathLst>
                <a:path w="3024" h="1000">
                  <a:moveTo>
                    <a:pt x="3024" y="184"/>
                  </a:moveTo>
                  <a:cubicBezTo>
                    <a:pt x="2952" y="388"/>
                    <a:pt x="2880" y="592"/>
                    <a:pt x="2688" y="712"/>
                  </a:cubicBezTo>
                  <a:cubicBezTo>
                    <a:pt x="2496" y="832"/>
                    <a:pt x="2216" y="1000"/>
                    <a:pt x="1872" y="904"/>
                  </a:cubicBezTo>
                  <a:cubicBezTo>
                    <a:pt x="1528" y="808"/>
                    <a:pt x="936" y="272"/>
                    <a:pt x="624" y="136"/>
                  </a:cubicBezTo>
                  <a:cubicBezTo>
                    <a:pt x="312" y="0"/>
                    <a:pt x="104" y="96"/>
                    <a:pt x="0" y="88"/>
                  </a:cubicBez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EB"/>
                </a:solidFill>
                <a:latin typeface="Times New Roman" pitchFamily="18" charset="0"/>
              </a:endParaRPr>
            </a:p>
          </p:txBody>
        </p:sp>
      </p:grp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projector function assigns a parameter space coordinate to a point on the object</a:t>
            </a:r>
          </a:p>
          <a:p>
            <a:pPr lvl="1"/>
            <a:r>
              <a:rPr lang="en-US" dirty="0" smtClean="0"/>
              <a:t>usually the object points are given in object space (but this is not a requirement)</a:t>
            </a:r>
          </a:p>
          <a:p>
            <a:pPr lvl="2"/>
            <a:r>
              <a:rPr lang="en-US" dirty="0" smtClean="0"/>
              <a:t>when the object is moved, the texture moves with it</a:t>
            </a:r>
          </a:p>
          <a:p>
            <a:r>
              <a:rPr lang="en-US" dirty="0" smtClean="0"/>
              <a:t>common for object models to store the result of the projector function for each vertex</a:t>
            </a:r>
          </a:p>
          <a:p>
            <a:r>
              <a:rPr lang="en-US" dirty="0" smtClean="0"/>
              <a:t>simple projector functions	</a:t>
            </a:r>
          </a:p>
          <a:p>
            <a:pPr lvl="1"/>
            <a:r>
              <a:rPr lang="en-US" dirty="0" smtClean="0"/>
              <a:t>spherical, cylindrical, box, planar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Projector Functions</a:t>
            </a:r>
            <a:endParaRPr lang="en-US" dirty="0"/>
          </a:p>
        </p:txBody>
      </p:sp>
      <p:pic>
        <p:nvPicPr>
          <p:cNvPr id="4" name="Content Placeholder 3" descr="RTR3.06.0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88686"/>
            <a:ext cx="8229600" cy="4598152"/>
          </a:xfrm>
        </p:spPr>
      </p:pic>
      <p:sp>
        <p:nvSpPr>
          <p:cNvPr id="5" name="TextBox 4"/>
          <p:cNvSpPr txBox="1"/>
          <p:nvPr/>
        </p:nvSpPr>
        <p:spPr>
          <a:xfrm>
            <a:off x="1126593" y="388620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spherical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8862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cylindrical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8468" y="38862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planar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3468" y="388620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“natural”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spherical</a:t>
            </a:r>
          </a:p>
          <a:p>
            <a:pPr lvl="1"/>
            <a:r>
              <a:rPr lang="en-US" dirty="0" smtClean="0"/>
              <a:t>treat the point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as a vector and normalize to get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; then</a:t>
            </a:r>
            <a:endParaRPr lang="en-U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984500" y="2928938"/>
          <a:ext cx="2870200" cy="998537"/>
        </p:xfrm>
        <a:graphic>
          <a:graphicData uri="http://schemas.openxmlformats.org/presentationml/2006/ole">
            <p:oleObj spid="_x0000_s64514" name="Equation" r:id="rId3" imgW="14349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cylindrical</a:t>
            </a:r>
          </a:p>
          <a:p>
            <a:pPr lvl="1"/>
            <a:r>
              <a:rPr lang="en-US" dirty="0" smtClean="0"/>
              <a:t>treat the point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as a vector and normalize to get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; then</a:t>
            </a:r>
            <a:endParaRPr lang="en-U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844800" y="2900363"/>
          <a:ext cx="3149600" cy="1057275"/>
        </p:xfrm>
        <a:graphic>
          <a:graphicData uri="http://schemas.openxmlformats.org/presentationml/2006/ole">
            <p:oleObj spid="_x0000_s65538" name="Equation" r:id="rId3" imgW="157464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complex objects will typically use many different projector functions over different parts of the object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553200" cy="37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Corresponder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maps parameter space coordinates to texture space coordinates</a:t>
            </a:r>
          </a:p>
          <a:p>
            <a:r>
              <a:rPr lang="en-US" dirty="0" smtClean="0"/>
              <a:t>parameter coordinates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in the range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 1)</a:t>
            </a:r>
            <a:r>
              <a:rPr lang="en-US" dirty="0" smtClean="0"/>
              <a:t> will map onto valid texture space coordinates</a:t>
            </a:r>
          </a:p>
          <a:p>
            <a:pPr lvl="1"/>
            <a:r>
              <a:rPr lang="en-US" dirty="0" smtClean="0"/>
              <a:t>most common </a:t>
            </a:r>
            <a:r>
              <a:rPr lang="en-US" dirty="0" err="1" smtClean="0"/>
              <a:t>corresponder</a:t>
            </a:r>
            <a:r>
              <a:rPr lang="en-US" dirty="0" smtClean="0"/>
              <a:t> functions address the problem of what happens for values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</a:t>
            </a:r>
            <a:r>
              <a:rPr lang="en-US" b="1" dirty="0" smtClean="0"/>
              <a:t>not</a:t>
            </a:r>
            <a:r>
              <a:rPr lang="en-US" dirty="0" smtClean="0"/>
              <a:t> in the range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 1)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more general functions are possible</a:t>
            </a:r>
          </a:p>
          <a:p>
            <a:pPr lvl="2"/>
            <a:r>
              <a:rPr lang="en-US" dirty="0" smtClean="0"/>
              <a:t>e.g., OpenGL has a texture matrix that can be used to transform parameter coordinates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t, r, 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Corresponder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OpenGL the “wrapping mode” determines what happens when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are not in the range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 1)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repeat</a:t>
            </a:r>
          </a:p>
          <a:p>
            <a:pPr lvl="2"/>
            <a:r>
              <a:rPr lang="en-US" dirty="0" smtClean="0"/>
              <a:t>texture repeats across the surface (the integer part of coordinate is dropped)</a:t>
            </a:r>
          </a:p>
          <a:p>
            <a:pPr lvl="1"/>
            <a:r>
              <a:rPr lang="en-US" dirty="0" smtClean="0"/>
              <a:t>clamp to edge</a:t>
            </a:r>
          </a:p>
          <a:p>
            <a:pPr lvl="2"/>
            <a:r>
              <a:rPr lang="en-US" dirty="0" smtClean="0"/>
              <a:t>values outside the range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 1)</a:t>
            </a:r>
            <a:r>
              <a:rPr lang="en-US" dirty="0" smtClean="0"/>
              <a:t> are clamped to the range causing the edges of the texture to be repeated across the surface</a:t>
            </a:r>
          </a:p>
          <a:p>
            <a:pPr lvl="1"/>
            <a:r>
              <a:rPr lang="en-US" dirty="0" smtClean="0"/>
              <a:t>clamp to border</a:t>
            </a:r>
          </a:p>
          <a:p>
            <a:pPr lvl="2"/>
            <a:r>
              <a:rPr lang="en-US" dirty="0" smtClean="0"/>
              <a:t>values outside the range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 1)</a:t>
            </a:r>
            <a:r>
              <a:rPr lang="en-US" dirty="0" smtClean="0"/>
              <a:t> are mapped to a separately defined border color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process that modifies the appearance of each point on a surface using an image or function</a:t>
            </a:r>
          </a:p>
          <a:p>
            <a:pPr lvl="1"/>
            <a:r>
              <a:rPr lang="en-US" dirty="0" smtClean="0"/>
              <a:t>any aspect of appearance can be modified</a:t>
            </a:r>
          </a:p>
          <a:p>
            <a:pPr lvl="2"/>
            <a:r>
              <a:rPr lang="en-US" dirty="0" smtClean="0"/>
              <a:t>color, material properties, normal vector, location, …</a:t>
            </a:r>
          </a:p>
          <a:p>
            <a:r>
              <a:rPr lang="en-US" dirty="0" smtClean="0"/>
              <a:t>multiple textures can be applied to the same surface</a:t>
            </a:r>
          </a:p>
          <a:p>
            <a:pPr lvl="1"/>
            <a:r>
              <a:rPr lang="en-US" dirty="0" smtClean="0"/>
              <a:t>1* for color</a:t>
            </a:r>
          </a:p>
          <a:p>
            <a:pPr lvl="1"/>
            <a:r>
              <a:rPr lang="en-US" dirty="0" smtClean="0"/>
              <a:t>1* for diffuse material properties</a:t>
            </a:r>
          </a:p>
          <a:p>
            <a:pPr lvl="1"/>
            <a:r>
              <a:rPr lang="en-US" dirty="0" smtClean="0"/>
              <a:t>1* for </a:t>
            </a:r>
            <a:r>
              <a:rPr lang="en-US" dirty="0" err="1" smtClean="0"/>
              <a:t>specular</a:t>
            </a:r>
            <a:r>
              <a:rPr lang="en-US" dirty="0" smtClean="0"/>
              <a:t> material properties</a:t>
            </a:r>
          </a:p>
          <a:p>
            <a:pPr lvl="1"/>
            <a:r>
              <a:rPr lang="en-US" dirty="0" smtClean="0"/>
              <a:t>1* for normal vector</a:t>
            </a:r>
          </a:p>
          <a:p>
            <a:pPr lvl="1"/>
            <a:r>
              <a:rPr lang="en-US" dirty="0" smtClean="0"/>
              <a:t>etc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Corresponder</a:t>
            </a:r>
            <a:r>
              <a:rPr lang="en-US" dirty="0" smtClean="0"/>
              <a:t> Functions</a:t>
            </a:r>
            <a:endParaRPr lang="en-US" dirty="0"/>
          </a:p>
        </p:txBody>
      </p:sp>
      <p:pic>
        <p:nvPicPr>
          <p:cNvPr id="4" name="Content Placeholder 3" descr="RTR3.06.0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59956"/>
            <a:ext cx="8229600" cy="1855613"/>
          </a:xfrm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78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03422" y="480060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8678" y="4800600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clamp to edge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01734" y="4800600"/>
            <a:ext cx="170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clamp to border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texture values are typically in RGB or RGBA format</a:t>
            </a:r>
          </a:p>
          <a:p>
            <a:r>
              <a:rPr lang="en-US" dirty="0" smtClean="0"/>
              <a:t>many possible different bit depths for the individual components</a:t>
            </a:r>
          </a:p>
          <a:p>
            <a:pPr lvl="1"/>
            <a:r>
              <a:rPr lang="en-US" dirty="0" smtClean="0"/>
              <a:t>8 bit unsigned probably the most common for image textures</a:t>
            </a:r>
          </a:p>
          <a:p>
            <a:pPr lvl="1"/>
            <a:r>
              <a:rPr lang="en-US" dirty="0" smtClean="0"/>
              <a:t>32 bit floats are available</a:t>
            </a:r>
          </a:p>
          <a:p>
            <a:r>
              <a:rPr lang="en-US" dirty="0" smtClean="0"/>
              <a:t>your program does not have to interpret the components as colors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texture stored as an RGB or RGBA image</a:t>
            </a:r>
          </a:p>
          <a:p>
            <a:pPr lvl="1"/>
            <a:r>
              <a:rPr lang="en-US" dirty="0" smtClean="0"/>
              <a:t>can be 1, 2, or 3 dimensions</a:t>
            </a:r>
          </a:p>
          <a:p>
            <a:r>
              <a:rPr lang="en-US" dirty="0" smtClean="0"/>
              <a:t>problems you should have seen in previous graphics course</a:t>
            </a:r>
          </a:p>
          <a:p>
            <a:pPr lvl="1"/>
            <a:r>
              <a:rPr lang="en-US" dirty="0" smtClean="0"/>
              <a:t>texture image size does not match screen size of object</a:t>
            </a:r>
          </a:p>
          <a:p>
            <a:pPr lvl="2"/>
            <a:r>
              <a:rPr lang="en-US" dirty="0" smtClean="0"/>
              <a:t>magnification : object size is larger than texture image</a:t>
            </a:r>
          </a:p>
          <a:p>
            <a:pPr lvl="3"/>
            <a:r>
              <a:rPr lang="en-US" dirty="0" smtClean="0"/>
              <a:t>texture appears blocky or blurry</a:t>
            </a:r>
          </a:p>
          <a:p>
            <a:pPr lvl="2"/>
            <a:r>
              <a:rPr lang="en-US" dirty="0" err="1" smtClean="0"/>
              <a:t>minification</a:t>
            </a:r>
            <a:r>
              <a:rPr lang="en-US" dirty="0" smtClean="0"/>
              <a:t>: object size is smaller than texture image</a:t>
            </a:r>
          </a:p>
          <a:p>
            <a:pPr lvl="3"/>
            <a:r>
              <a:rPr lang="en-US" dirty="0" smtClean="0"/>
              <a:t>aliasing occurs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magnification</a:t>
            </a:r>
          </a:p>
          <a:p>
            <a:pPr lvl="1"/>
            <a:r>
              <a:rPr lang="en-US" dirty="0" smtClean="0"/>
              <a:t>48x48 texture image on 320x320 pixel square</a:t>
            </a:r>
            <a:endParaRPr lang="en-US" dirty="0"/>
          </a:p>
        </p:txBody>
      </p:sp>
      <p:pic>
        <p:nvPicPr>
          <p:cNvPr id="4" name="Picture 3" descr="RTR3.06.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2564103"/>
            <a:ext cx="8458200" cy="2796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86400"/>
            <a:ext cx="252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nearest neighbor filtering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53506" y="5486400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bilinear filtering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6788" y="5498068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cubic filtering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minification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texels</a:t>
            </a:r>
            <a:r>
              <a:rPr lang="en-US" dirty="0" smtClean="0"/>
              <a:t> map onto the same pixel</a:t>
            </a:r>
            <a:endParaRPr lang="en-US" dirty="0"/>
          </a:p>
        </p:txBody>
      </p:sp>
      <p:pic>
        <p:nvPicPr>
          <p:cNvPr id="4" name="Picture 3" descr="RTR3.06.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864" y="2133600"/>
            <a:ext cx="5594272" cy="4149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3059668"/>
            <a:ext cx="17590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nearest neighbor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7088" y="4431268"/>
            <a:ext cx="12981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mipmapping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82079" y="5867400"/>
            <a:ext cx="20331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summed area tables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the final texture value has been computed, the value is used to modify the fragment color</a:t>
            </a:r>
          </a:p>
          <a:p>
            <a:r>
              <a:rPr lang="en-US" dirty="0" smtClean="0"/>
              <a:t>OpenGL supports various “texture functions” that determine how the final fragment color is calculated</a:t>
            </a:r>
          </a:p>
          <a:p>
            <a:pPr lvl="1"/>
            <a:r>
              <a:rPr lang="en-US" dirty="0" smtClean="0"/>
              <a:t>replace</a:t>
            </a:r>
          </a:p>
          <a:p>
            <a:pPr lvl="1"/>
            <a:r>
              <a:rPr lang="en-US" dirty="0" smtClean="0"/>
              <a:t>modulate</a:t>
            </a:r>
          </a:p>
          <a:p>
            <a:pPr lvl="1"/>
            <a:r>
              <a:rPr lang="en-US" dirty="0" smtClean="0"/>
              <a:t>decal</a:t>
            </a:r>
          </a:p>
          <a:p>
            <a:pPr lvl="1"/>
            <a:r>
              <a:rPr lang="en-US" dirty="0" smtClean="0"/>
              <a:t>blend</a:t>
            </a:r>
          </a:p>
          <a:p>
            <a:r>
              <a:rPr lang="en-US" dirty="0" smtClean="0"/>
              <a:t>functions are different if the texture is RGB or RGBA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2514600" y="1843088"/>
          <a:ext cx="3810000" cy="3171825"/>
        </p:xfrm>
        <a:graphic>
          <a:graphicData uri="http://schemas.openxmlformats.org/presentationml/2006/ole">
            <p:oleObj spid="_x0000_s106498" name="Equation" r:id="rId3" imgW="1904760" imgH="1371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replace</a:t>
            </a:r>
          </a:p>
          <a:p>
            <a:pPr lvl="1"/>
            <a:r>
              <a:rPr lang="en-US" dirty="0" smtClean="0"/>
              <a:t>texture color replaces the fragment color</a:t>
            </a:r>
          </a:p>
          <a:p>
            <a:pPr lvl="1"/>
            <a:r>
              <a:rPr lang="en-US" dirty="0" smtClean="0"/>
              <a:t>essentially removes all lighting effects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057400" y="3886200"/>
          <a:ext cx="965200" cy="1057275"/>
        </p:xfrm>
        <a:graphic>
          <a:graphicData uri="http://schemas.openxmlformats.org/presentationml/2006/ole">
            <p:oleObj spid="_x0000_s107522" name="Equation" r:id="rId3" imgW="482400" imgH="457200" progId="Equation.3">
              <p:embed/>
            </p:oleObj>
          </a:graphicData>
        </a:graphic>
      </p:graphicFrame>
      <p:graphicFrame>
        <p:nvGraphicFramePr>
          <p:cNvPr id="107523" name="Object 2"/>
          <p:cNvGraphicFramePr>
            <a:graphicFrameLocks noChangeAspect="1"/>
          </p:cNvGraphicFramePr>
          <p:nvPr/>
        </p:nvGraphicFramePr>
        <p:xfrm>
          <a:off x="6324600" y="3810000"/>
          <a:ext cx="914400" cy="1057275"/>
        </p:xfrm>
        <a:graphic>
          <a:graphicData uri="http://schemas.openxmlformats.org/presentationml/2006/ole">
            <p:oleObj spid="_x0000_s107523" name="Equation" r:id="rId4" imgW="457200" imgH="457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5181600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texture RGB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25780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texture RGBA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modulate</a:t>
            </a:r>
          </a:p>
          <a:p>
            <a:pPr lvl="1"/>
            <a:r>
              <a:rPr lang="en-US" dirty="0" smtClean="0"/>
              <a:t>texture and fragment colors are multiplied</a:t>
            </a:r>
          </a:p>
          <a:p>
            <a:pPr lvl="1"/>
            <a:r>
              <a:rPr lang="en-US" dirty="0" smtClean="0"/>
              <a:t>combines texture and lighting effects, but attenuates </a:t>
            </a:r>
            <a:r>
              <a:rPr lang="en-US" dirty="0" err="1" smtClean="0"/>
              <a:t>specular</a:t>
            </a:r>
            <a:r>
              <a:rPr lang="en-US" dirty="0" smtClean="0"/>
              <a:t> highlights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1917700" y="3886200"/>
          <a:ext cx="1244600" cy="1057275"/>
        </p:xfrm>
        <a:graphic>
          <a:graphicData uri="http://schemas.openxmlformats.org/presentationml/2006/ole">
            <p:oleObj spid="_x0000_s108546" name="Equation" r:id="rId3" imgW="622080" imgH="457200" progId="Equation.3">
              <p:embed/>
            </p:oleObj>
          </a:graphicData>
        </a:graphic>
      </p:graphicFrame>
      <p:graphicFrame>
        <p:nvGraphicFramePr>
          <p:cNvPr id="107523" name="Object 2"/>
          <p:cNvGraphicFramePr>
            <a:graphicFrameLocks noChangeAspect="1"/>
          </p:cNvGraphicFramePr>
          <p:nvPr/>
        </p:nvGraphicFramePr>
        <p:xfrm>
          <a:off x="6159500" y="3810000"/>
          <a:ext cx="1244600" cy="1057275"/>
        </p:xfrm>
        <a:graphic>
          <a:graphicData uri="http://schemas.openxmlformats.org/presentationml/2006/ole">
            <p:oleObj spid="_x0000_s108547" name="Equation" r:id="rId4" imgW="622080" imgH="457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5181600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texture RGB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25780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texture RGBA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decal</a:t>
            </a:r>
          </a:p>
          <a:p>
            <a:pPr lvl="1"/>
            <a:r>
              <a:rPr lang="en-US" dirty="0" smtClean="0"/>
              <a:t>similar to replace, except for RGBA textures where the </a:t>
            </a:r>
            <a:r>
              <a:rPr lang="en-US" dirty="0" err="1" smtClean="0"/>
              <a:t>the</a:t>
            </a:r>
            <a:r>
              <a:rPr lang="en-US" dirty="0" smtClean="0"/>
              <a:t> texture and fragment colors are blended based on the texture alpha value</a:t>
            </a:r>
          </a:p>
          <a:p>
            <a:pPr lvl="1"/>
            <a:r>
              <a:rPr lang="en-US" dirty="0" smtClean="0"/>
              <a:t>like applying a decal (sticker) on top of a surface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057400" y="3886200"/>
          <a:ext cx="965200" cy="1057275"/>
        </p:xfrm>
        <a:graphic>
          <a:graphicData uri="http://schemas.openxmlformats.org/presentationml/2006/ole">
            <p:oleObj spid="_x0000_s109570" name="Equation" r:id="rId3" imgW="482400" imgH="457200" progId="Equation.3">
              <p:embed/>
            </p:oleObj>
          </a:graphicData>
        </a:graphic>
      </p:graphicFrame>
      <p:graphicFrame>
        <p:nvGraphicFramePr>
          <p:cNvPr id="107523" name="Object 2"/>
          <p:cNvGraphicFramePr>
            <a:graphicFrameLocks noChangeAspect="1"/>
          </p:cNvGraphicFramePr>
          <p:nvPr/>
        </p:nvGraphicFramePr>
        <p:xfrm>
          <a:off x="5461000" y="3810000"/>
          <a:ext cx="2641600" cy="1057275"/>
        </p:xfrm>
        <a:graphic>
          <a:graphicData uri="http://schemas.openxmlformats.org/presentationml/2006/ole">
            <p:oleObj spid="_x0000_s109571" name="Equation" r:id="rId4" imgW="1320480" imgH="457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5181600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texture RGB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25780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texture RGBA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Texturing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226" y="1219200"/>
            <a:ext cx="7181548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4953000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color + bump + parallax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58140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color + bump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51460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color + bump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18288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color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blend</a:t>
            </a:r>
          </a:p>
          <a:p>
            <a:pPr lvl="1"/>
            <a:r>
              <a:rPr lang="en-US" dirty="0" smtClean="0"/>
              <a:t>texture and fragment colors are blended</a:t>
            </a:r>
          </a:p>
          <a:p>
            <a:pPr lvl="1"/>
            <a:r>
              <a:rPr lang="en-US" dirty="0" smtClean="0"/>
              <a:t>commonly used for </a:t>
            </a:r>
            <a:r>
              <a:rPr lang="en-US" dirty="0" err="1" smtClean="0"/>
              <a:t>billboarding</a:t>
            </a:r>
            <a:endParaRPr lang="en-US" dirty="0" smtClean="0"/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 is a separately defined color called the “texture environment color”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1193800" y="3886200"/>
          <a:ext cx="2692400" cy="1057275"/>
        </p:xfrm>
        <a:graphic>
          <a:graphicData uri="http://schemas.openxmlformats.org/presentationml/2006/ole">
            <p:oleObj spid="_x0000_s110594" name="Equation" r:id="rId3" imgW="1346040" imgH="457200" progId="Equation.3">
              <p:embed/>
            </p:oleObj>
          </a:graphicData>
        </a:graphic>
      </p:graphicFrame>
      <p:graphicFrame>
        <p:nvGraphicFramePr>
          <p:cNvPr id="107523" name="Object 2"/>
          <p:cNvGraphicFramePr>
            <a:graphicFrameLocks noChangeAspect="1"/>
          </p:cNvGraphicFramePr>
          <p:nvPr/>
        </p:nvGraphicFramePr>
        <p:xfrm>
          <a:off x="5435600" y="3810000"/>
          <a:ext cx="2692400" cy="1057275"/>
        </p:xfrm>
        <a:graphic>
          <a:graphicData uri="http://schemas.openxmlformats.org/presentationml/2006/ole">
            <p:oleObj spid="_x0000_s110595" name="Equation" r:id="rId4" imgW="1346040" imgH="457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5181600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texture RGB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257800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texture RGBA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http://i.imgur.com/NsYAx.jpg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starts with a location, typically defined in the coordinate frame of the object</a:t>
            </a:r>
            <a:endParaRPr lang="en-US" dirty="0"/>
          </a:p>
        </p:txBody>
      </p:sp>
      <p:pic>
        <p:nvPicPr>
          <p:cNvPr id="6" name="Picture 5" descr="RTR3.06.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3733800"/>
            <a:ext cx="8001000" cy="173934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62000" y="3048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projector function maps the object space location onto parameter space coordinates which are used to access the texture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→(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 where 0 ≤ 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 ≤ 1</a:t>
            </a:r>
            <a:endParaRPr lang="en-US" dirty="0"/>
          </a:p>
        </p:txBody>
      </p:sp>
      <p:pic>
        <p:nvPicPr>
          <p:cNvPr id="6" name="Picture 5" descr="RTR3.06.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3733800"/>
            <a:ext cx="8001000" cy="173934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600200" y="3048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corresponder</a:t>
            </a:r>
            <a:r>
              <a:rPr lang="en-US" dirty="0" smtClean="0"/>
              <a:t> function maps the parameters onto texture locations 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→(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 where </a:t>
            </a:r>
            <a:r>
              <a:rPr lang="en-US" i="1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j</a:t>
            </a:r>
            <a:r>
              <a:rPr lang="en-US" dirty="0" smtClean="0">
                <a:latin typeface="Times New Roman"/>
                <a:cs typeface="Times New Roman"/>
              </a:rPr>
              <a:t> are </a:t>
            </a:r>
            <a:r>
              <a:rPr lang="en-US" dirty="0" err="1" smtClean="0">
                <a:latin typeface="Times New Roman"/>
                <a:cs typeface="Times New Roman"/>
              </a:rPr>
              <a:t>texel</a:t>
            </a:r>
            <a:r>
              <a:rPr lang="en-US" dirty="0" smtClean="0">
                <a:latin typeface="Times New Roman"/>
                <a:cs typeface="Times New Roman"/>
              </a:rPr>
              <a:t> indices</a:t>
            </a:r>
            <a:endParaRPr lang="en-US" dirty="0"/>
          </a:p>
        </p:txBody>
      </p:sp>
      <p:pic>
        <p:nvPicPr>
          <p:cNvPr id="6" name="Picture 5" descr="RTR3.06.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3733800"/>
            <a:ext cx="8001000" cy="173934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429000" y="3048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texture locations are used retrieve or calculate values from the texture 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texel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 has color (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/>
          </a:p>
        </p:txBody>
      </p:sp>
      <p:pic>
        <p:nvPicPr>
          <p:cNvPr id="6" name="Picture 5" descr="RTR3.06.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3733800"/>
            <a:ext cx="8001000" cy="173934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257800" y="3048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value transform function transforms the texture value  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normalize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) and interpret the normalized texture value to be the normal vector at the object space location</a:t>
            </a:r>
          </a:p>
          <a:p>
            <a:pPr lvl="2"/>
            <a:r>
              <a:rPr lang="en-US" dirty="0" smtClean="0">
                <a:latin typeface="Times New Roman"/>
                <a:cs typeface="Times New Roman"/>
              </a:rPr>
              <a:t>called normal mapping</a:t>
            </a:r>
            <a:endParaRPr lang="en-US" dirty="0"/>
          </a:p>
        </p:txBody>
      </p:sp>
      <p:pic>
        <p:nvPicPr>
          <p:cNvPr id="6" name="Picture 5" descr="RTR3.06.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3733800"/>
            <a:ext cx="8001000" cy="173934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010400" y="3048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sules">
  <a:themeElements>
    <a:clrScheme name="">
      <a:dk1>
        <a:srgbClr val="000066"/>
      </a:dk1>
      <a:lt1>
        <a:srgbClr val="FFFFEB"/>
      </a:lt1>
      <a:dk2>
        <a:srgbClr val="336699"/>
      </a:dk2>
      <a:lt2>
        <a:srgbClr val="FFFF0B"/>
      </a:lt2>
      <a:accent1>
        <a:srgbClr val="25357E"/>
      </a:accent1>
      <a:accent2>
        <a:srgbClr val="99CCFF"/>
      </a:accent2>
      <a:accent3>
        <a:srgbClr val="ADB8CA"/>
      </a:accent3>
      <a:accent4>
        <a:srgbClr val="DADAC9"/>
      </a:accent4>
      <a:accent5>
        <a:srgbClr val="ACAEC0"/>
      </a:accent5>
      <a:accent6>
        <a:srgbClr val="8AB9E7"/>
      </a:accent6>
      <a:hlink>
        <a:srgbClr val="CCCCFF"/>
      </a:hlink>
      <a:folHlink>
        <a:srgbClr val="C68D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974</TotalTime>
  <Words>930</Words>
  <Application>Microsoft Office PowerPoint</Application>
  <PresentationFormat>On-screen Show (4:3)</PresentationFormat>
  <Paragraphs>147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Origin</vt:lpstr>
      <vt:lpstr>Capsules</vt:lpstr>
      <vt:lpstr>Equation</vt:lpstr>
      <vt:lpstr>Microsoft Equation 3.0</vt:lpstr>
      <vt:lpstr>Texture Mapping</vt:lpstr>
      <vt:lpstr>Texturing</vt:lpstr>
      <vt:lpstr>Texturing</vt:lpstr>
      <vt:lpstr>Texturing</vt:lpstr>
      <vt:lpstr>Texture Pipeline</vt:lpstr>
      <vt:lpstr>Texture Pipeline</vt:lpstr>
      <vt:lpstr>Texture Pipeline</vt:lpstr>
      <vt:lpstr>Texture Pipeline</vt:lpstr>
      <vt:lpstr>Texture Pipeline</vt:lpstr>
      <vt:lpstr>Texture Pipeline</vt:lpstr>
      <vt:lpstr>Texture Pipeline</vt:lpstr>
      <vt:lpstr>Texture coordinates</vt:lpstr>
      <vt:lpstr>Projector Functions</vt:lpstr>
      <vt:lpstr>Projector Functions</vt:lpstr>
      <vt:lpstr>Projector Functions</vt:lpstr>
      <vt:lpstr>Projector Functions</vt:lpstr>
      <vt:lpstr>Projector Functions</vt:lpstr>
      <vt:lpstr>Corresponder Functions</vt:lpstr>
      <vt:lpstr>Corresponder Functions</vt:lpstr>
      <vt:lpstr>Corresponder Functions</vt:lpstr>
      <vt:lpstr>Texture Values</vt:lpstr>
      <vt:lpstr>Image Textures</vt:lpstr>
      <vt:lpstr>Image Textures</vt:lpstr>
      <vt:lpstr>Image Textures</vt:lpstr>
      <vt:lpstr>Applying the Texture</vt:lpstr>
      <vt:lpstr>Applying the Texture</vt:lpstr>
      <vt:lpstr>Applying the Texture</vt:lpstr>
      <vt:lpstr>Applying the Texture</vt:lpstr>
      <vt:lpstr>Applying the Texture</vt:lpstr>
      <vt:lpstr>Applying the Texture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burton</dc:creator>
  <cp:lastModifiedBy>Burton Ma</cp:lastModifiedBy>
  <cp:revision>13</cp:revision>
  <dcterms:created xsi:type="dcterms:W3CDTF">2006-08-16T00:00:00Z</dcterms:created>
  <dcterms:modified xsi:type="dcterms:W3CDTF">2012-01-26T19:13:17Z</dcterms:modified>
</cp:coreProperties>
</file>