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2" r:id="rId2"/>
    <p:sldId id="326" r:id="rId3"/>
    <p:sldId id="313" r:id="rId4"/>
    <p:sldId id="315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7AD09"/>
    <a:srgbClr val="D49F08"/>
    <a:srgbClr val="E9A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3757-28D4-45A9-A3C1-3A1F3BEC0DC8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5966-0FF3-4CA0-BF54-AA596EBC4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phics.cornell.edu/~westin/misc/fresnel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tah.edu/~shirley/papers/facet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Illumination Models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 of “Real-Time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Edition”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pic>
        <p:nvPicPr>
          <p:cNvPr id="5" name="Content Placeholder 4" descr="RTR3.07.1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3303"/>
            <a:ext cx="4041775" cy="386891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increases </a:t>
            </a:r>
            <a:r>
              <a:rPr lang="en-US" dirty="0" smtClean="0"/>
              <a:t>(light direction increasing glancing angle)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>
                <a:cs typeface="Times New Roman"/>
              </a:rPr>
              <a:t> tends to increase and approaches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cs typeface="Times New Roman"/>
              </a:rPr>
              <a:t> at</a:t>
            </a:r>
            <a:br>
              <a:rPr lang="en-US" dirty="0" smtClean="0">
                <a:cs typeface="Times New Roman"/>
              </a:rPr>
            </a:b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i="1" baseline="-25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= 90°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http://www.graphics.cornell.edu/~westin/misc/fresnel.html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Fresnel equations are somewhat complex for direct use in rendering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Schlick</a:t>
            </a:r>
            <a:r>
              <a:rPr lang="en-US" dirty="0" smtClean="0"/>
              <a:t> approximation is easier to compute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depends only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</a:t>
            </a:r>
            <a:r>
              <a:rPr lang="en-US" dirty="0" smtClean="0">
                <a:latin typeface="Times New Roman"/>
                <a:cs typeface="Times New Roman"/>
              </a:rPr>
              <a:t>°)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cs typeface="Times New Roman"/>
              </a:rPr>
              <a:t>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cs typeface="Times New Roman"/>
              </a:rPr>
              <a:t> is the index of refraction of the object material </a:t>
            </a:r>
            <a:endParaRPr 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159000" y="2917825"/>
          <a:ext cx="4826000" cy="587375"/>
        </p:xfrm>
        <a:graphic>
          <a:graphicData uri="http://schemas.openxmlformats.org/presentationml/2006/ole">
            <p:oleObj spid="_x0000_s38914" name="Equation" r:id="rId3" imgW="2412720" imgH="2538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505200" y="4322763"/>
          <a:ext cx="2133600" cy="1087437"/>
        </p:xfrm>
        <a:graphic>
          <a:graphicData uri="http://schemas.openxmlformats.org/presentationml/2006/ole">
            <p:oleObj spid="_x0000_s38915" name="Equation" r:id="rId4" imgW="106668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pic>
        <p:nvPicPr>
          <p:cNvPr id="4" name="Content Placeholder 3" descr="RTR3.07.2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9168" y="1219200"/>
            <a:ext cx="5325664" cy="4937125"/>
          </a:xfrm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= Fresnel</a:t>
            </a:r>
          </a:p>
          <a:p>
            <a:r>
              <a:rPr lang="en-US" dirty="0" smtClean="0"/>
              <a:t>dotted = </a:t>
            </a:r>
            <a:r>
              <a:rPr lang="en-US" dirty="0" err="1" smtClean="0"/>
              <a:t>Schlick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pic>
        <p:nvPicPr>
          <p:cNvPr id="4" name="Content Placeholder 3" descr="RTR3.07.03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4450" y="1322723"/>
            <a:ext cx="6515100" cy="1953877"/>
          </a:xfrm>
        </p:spPr>
      </p:pic>
      <p:pic>
        <p:nvPicPr>
          <p:cNvPr id="5" name="Picture 4" descr="RTR3.07.04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198" y="3466373"/>
            <a:ext cx="6503603" cy="2248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0673" y="5791200"/>
            <a:ext cx="412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 that these are </a:t>
            </a:r>
            <a:r>
              <a:rPr lang="en-US" dirty="0" err="1" smtClean="0"/>
              <a:t>specular</a:t>
            </a:r>
            <a:r>
              <a:rPr lang="en-US" dirty="0" smtClean="0"/>
              <a:t> colors!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Microgeometry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Microgeometry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real surfaces are not perfectly smooth</a:t>
            </a:r>
          </a:p>
          <a:p>
            <a:pPr lvl="1"/>
            <a:r>
              <a:rPr lang="en-US" dirty="0" smtClean="0"/>
              <a:t>the surface roughness affects how light is reflected</a:t>
            </a:r>
          </a:p>
          <a:p>
            <a:r>
              <a:rPr lang="en-US" dirty="0" smtClean="0"/>
              <a:t>typically the imperfections in the surface are small</a:t>
            </a:r>
          </a:p>
          <a:p>
            <a:pPr lvl="1"/>
            <a:r>
              <a:rPr lang="en-US" dirty="0" smtClean="0"/>
              <a:t>on a scale much smaller than the size of a pixel</a:t>
            </a:r>
          </a:p>
          <a:p>
            <a:pPr lvl="2"/>
            <a:r>
              <a:rPr lang="en-US" dirty="0" smtClean="0"/>
              <a:t>large imperfections (bigger than a pixel) are modeled in the geometry of the object or using textures</a:t>
            </a:r>
          </a:p>
          <a:p>
            <a:pPr lvl="1"/>
            <a:r>
              <a:rPr lang="en-US" dirty="0" smtClean="0"/>
              <a:t>the small imperfections are called “</a:t>
            </a:r>
            <a:r>
              <a:rPr lang="en-US" dirty="0" err="1" smtClean="0"/>
              <a:t>microgeometry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microgeometry</a:t>
            </a:r>
            <a:r>
              <a:rPr lang="en-US" dirty="0" smtClean="0"/>
              <a:t> cannot be observed directly</a:t>
            </a:r>
          </a:p>
          <a:p>
            <a:pPr lvl="1"/>
            <a:r>
              <a:rPr lang="en-US" dirty="0" smtClean="0"/>
              <a:t>modeled statistically</a:t>
            </a:r>
          </a:p>
          <a:p>
            <a:pPr lvl="2"/>
            <a:r>
              <a:rPr lang="en-US" dirty="0" smtClean="0"/>
              <a:t>would be too expensive to model even it could be seen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Microgeometry</a:t>
            </a:r>
            <a:endParaRPr lang="en-US" dirty="0"/>
          </a:p>
        </p:txBody>
      </p:sp>
      <p:pic>
        <p:nvPicPr>
          <p:cNvPr id="4" name="Content Placeholder 3" descr="RTR3.07.2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932"/>
            <a:ext cx="8229600" cy="1851868"/>
          </a:xfrm>
        </p:spPr>
      </p:pic>
      <p:sp>
        <p:nvSpPr>
          <p:cNvPr id="5" name="TextBox 4"/>
          <p:cNvSpPr txBox="1"/>
          <p:nvPr/>
        </p:nvSpPr>
        <p:spPr>
          <a:xfrm>
            <a:off x="457200" y="4944070"/>
            <a:ext cx="3793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somewhat rough surface with most</a:t>
            </a:r>
          </a:p>
          <a:p>
            <a:r>
              <a:rPr lang="en-US" dirty="0" smtClean="0"/>
              <a:t>normal vectors pointing approximately</a:t>
            </a:r>
          </a:p>
          <a:p>
            <a:r>
              <a:rPr lang="en-US" dirty="0" smtClean="0"/>
              <a:t>vertical.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4944070"/>
            <a:ext cx="3819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rougher surface with many normal</a:t>
            </a:r>
          </a:p>
          <a:p>
            <a:r>
              <a:rPr lang="en-US" dirty="0" smtClean="0"/>
              <a:t>vectors pointing far away from vertical.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198120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7AD09"/>
                </a:solidFill>
              </a:rPr>
              <a:t>incident light</a:t>
            </a:r>
            <a:endParaRPr lang="en-US" dirty="0">
              <a:solidFill>
                <a:srgbClr val="E7AD0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94" y="1981200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reflected light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Microgeometry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increasing </a:t>
            </a:r>
            <a:r>
              <a:rPr lang="en-US" dirty="0" err="1" smtClean="0"/>
              <a:t>microgeometry</a:t>
            </a:r>
            <a:r>
              <a:rPr lang="en-US" dirty="0" smtClean="0"/>
              <a:t> roughness causes blurring of the </a:t>
            </a:r>
            <a:r>
              <a:rPr lang="en-US" dirty="0" err="1" smtClean="0"/>
              <a:t>specular</a:t>
            </a:r>
            <a:r>
              <a:rPr lang="en-US" dirty="0" smtClean="0"/>
              <a:t> highlight</a:t>
            </a:r>
          </a:p>
          <a:p>
            <a:pPr lvl="1"/>
            <a:r>
              <a:rPr lang="en-US" dirty="0" smtClean="0"/>
              <a:t>highlights are broader and less bright</a:t>
            </a:r>
            <a:endParaRPr lang="en-US" dirty="0"/>
          </a:p>
        </p:txBody>
      </p:sp>
      <p:pic>
        <p:nvPicPr>
          <p:cNvPr id="6" name="Content Placeholder 5" descr="RTR3.05.08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32325" y="2369277"/>
            <a:ext cx="4041775" cy="263062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Microgeometry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surfaces have </a:t>
            </a:r>
            <a:r>
              <a:rPr lang="en-US" dirty="0" err="1" smtClean="0"/>
              <a:t>microgeometry</a:t>
            </a:r>
            <a:r>
              <a:rPr lang="en-US" dirty="0" smtClean="0"/>
              <a:t> that has no preference in the normal deviation direction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microfacet</a:t>
            </a:r>
            <a:r>
              <a:rPr lang="en-US" dirty="0" smtClean="0"/>
              <a:t> direction is randomly distributed about the surface normal direction</a:t>
            </a:r>
          </a:p>
          <a:p>
            <a:pPr lvl="1"/>
            <a:r>
              <a:rPr lang="en-US" dirty="0" smtClean="0"/>
              <a:t>“isotropic”</a:t>
            </a:r>
          </a:p>
          <a:p>
            <a:r>
              <a:rPr lang="en-US" dirty="0" smtClean="0"/>
              <a:t> some surfaces have </a:t>
            </a:r>
            <a:r>
              <a:rPr lang="en-US" dirty="0" err="1" smtClean="0"/>
              <a:t>microgeometry</a:t>
            </a:r>
            <a:r>
              <a:rPr lang="en-US" dirty="0" smtClean="0"/>
              <a:t> where the normal deviation direction is stronger in certain directions</a:t>
            </a:r>
          </a:p>
          <a:p>
            <a:pPr lvl="1"/>
            <a:r>
              <a:rPr lang="en-US" dirty="0" smtClean="0"/>
              <a:t>“anisotropic”</a:t>
            </a:r>
          </a:p>
          <a:p>
            <a:pPr lvl="2"/>
            <a:r>
              <a:rPr lang="en-US" dirty="0" smtClean="0"/>
              <a:t>brushed metal</a:t>
            </a:r>
          </a:p>
          <a:p>
            <a:pPr lvl="2"/>
            <a:r>
              <a:rPr lang="en-US" dirty="0" smtClean="0"/>
              <a:t>fabric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Microgeometry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420" y="1295400"/>
            <a:ext cx="6753159" cy="449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3860" y="5867400"/>
            <a:ext cx="701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Grooves in a vinyl record as an example of anisotropic </a:t>
            </a:r>
            <a:r>
              <a:rPr lang="en-US" dirty="0" err="1" smtClean="0"/>
              <a:t>microgeometry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400800"/>
            <a:ext cx="535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http://www.flickr.com/photos/roomiccube/3056752288/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multiple surface </a:t>
            </a:r>
            <a:r>
              <a:rPr lang="en-US" dirty="0" err="1" smtClean="0"/>
              <a:t>normals</a:t>
            </a:r>
            <a:endParaRPr lang="en-US" dirty="0" smtClean="0"/>
          </a:p>
          <a:p>
            <a:r>
              <a:rPr lang="en-US" dirty="0" smtClean="0"/>
              <a:t>shadowing</a:t>
            </a:r>
          </a:p>
          <a:p>
            <a:pPr lvl="1"/>
            <a:r>
              <a:rPr lang="en-US" dirty="0" smtClean="0"/>
              <a:t>blocking of incident light</a:t>
            </a:r>
          </a:p>
          <a:p>
            <a:r>
              <a:rPr lang="en-US" dirty="0" smtClean="0"/>
              <a:t>masking</a:t>
            </a:r>
          </a:p>
          <a:p>
            <a:pPr lvl="1"/>
            <a:r>
              <a:rPr lang="en-US" dirty="0" smtClean="0"/>
              <a:t>blocking of reflected light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pPr lvl="1"/>
            <a:r>
              <a:rPr lang="en-US" dirty="0" smtClean="0"/>
              <a:t>light reflected multiple times</a:t>
            </a:r>
          </a:p>
          <a:p>
            <a:r>
              <a:rPr lang="en-US" dirty="0" smtClean="0"/>
              <a:t>retro-reflection	</a:t>
            </a:r>
          </a:p>
          <a:p>
            <a:pPr lvl="1"/>
            <a:r>
              <a:rPr lang="en-US" dirty="0" smtClean="0"/>
              <a:t>light reflected opposite to incident direction</a:t>
            </a:r>
          </a:p>
          <a:p>
            <a:r>
              <a:rPr lang="en-US" dirty="0" smtClean="0"/>
              <a:t> </a:t>
            </a:r>
            <a:r>
              <a:rPr lang="en-US" dirty="0" smtClean="0"/>
              <a:t>mirror-like reflections at near glancing view and light directions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Microgeometry</a:t>
            </a:r>
            <a:endParaRPr lang="en-US" dirty="0"/>
          </a:p>
        </p:txBody>
      </p:sp>
      <p:pic>
        <p:nvPicPr>
          <p:cNvPr id="4" name="Content Placeholder 3" descr="RTR3.07.2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6741"/>
            <a:ext cx="8229600" cy="1802042"/>
          </a:xfrm>
        </p:spPr>
      </p:pic>
      <p:sp>
        <p:nvSpPr>
          <p:cNvPr id="7" name="TextBox 6"/>
          <p:cNvSpPr txBox="1"/>
          <p:nvPr/>
        </p:nvSpPr>
        <p:spPr>
          <a:xfrm>
            <a:off x="685800" y="464820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occlusion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64820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masking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4648200"/>
            <a:ext cx="1516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9900"/>
                </a:solidFill>
              </a:rPr>
              <a:t>interreflection</a:t>
            </a: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Microgeometry</a:t>
            </a:r>
            <a:endParaRPr lang="en-US" dirty="0"/>
          </a:p>
        </p:txBody>
      </p:sp>
      <p:pic>
        <p:nvPicPr>
          <p:cNvPr id="5" name="Picture 4" descr="RTR3.07.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3968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295400"/>
            <a:ext cx="647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light reflected from surface defects; appears optically rough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726668"/>
            <a:ext cx="654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light reflected from smooth surfaces; appears optically shiny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Microgeometry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retro-reflection causes incident light to be reflected back towards the light source</a:t>
            </a:r>
            <a:endParaRPr lang="en-US" dirty="0"/>
          </a:p>
        </p:txBody>
      </p:sp>
      <p:pic>
        <p:nvPicPr>
          <p:cNvPr id="6" name="Picture 5" descr="RTR3.07.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23790"/>
            <a:ext cx="9144000" cy="181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953000"/>
            <a:ext cx="3608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and view directions are similar;</a:t>
            </a:r>
          </a:p>
          <a:p>
            <a:r>
              <a:rPr lang="en-US" dirty="0" smtClean="0"/>
              <a:t>surface appears bright.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953000"/>
            <a:ext cx="4242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and view directions are very different;</a:t>
            </a:r>
          </a:p>
          <a:p>
            <a:r>
              <a:rPr lang="en-US" dirty="0" smtClean="0"/>
              <a:t>surface appears dark.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Microfacet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tries to model the first reflection of incident light for the </a:t>
            </a:r>
            <a:r>
              <a:rPr lang="en-US" dirty="0" err="1" smtClean="0"/>
              <a:t>specular</a:t>
            </a:r>
            <a:r>
              <a:rPr lang="en-US" dirty="0" smtClean="0"/>
              <a:t> component</a:t>
            </a:r>
          </a:p>
          <a:p>
            <a:pPr lvl="1"/>
            <a:r>
              <a:rPr lang="en-US" dirty="0" smtClean="0"/>
              <a:t>does not model inter-reflections</a:t>
            </a:r>
          </a:p>
          <a:p>
            <a:pPr lvl="1"/>
            <a:r>
              <a:rPr lang="en-US" dirty="0" smtClean="0"/>
              <a:t>typically uses the regular (</a:t>
            </a:r>
            <a:r>
              <a:rPr lang="en-US" dirty="0" err="1" smtClean="0"/>
              <a:t>Lambertian</a:t>
            </a:r>
            <a:r>
              <a:rPr lang="en-US" dirty="0" smtClean="0"/>
              <a:t>) diffuse term</a:t>
            </a:r>
          </a:p>
          <a:p>
            <a:r>
              <a:rPr lang="en-US" dirty="0" smtClean="0"/>
              <a:t>shadowing and masking modeled using a geometric attenuation factor</a:t>
            </a:r>
          </a:p>
          <a:p>
            <a:pPr lvl="1"/>
            <a:r>
              <a:rPr lang="en-US" dirty="0" smtClean="0"/>
              <a:t>value between 0 and 1</a:t>
            </a:r>
          </a:p>
          <a:p>
            <a:pPr lvl="1"/>
            <a:r>
              <a:rPr lang="en-US" dirty="0" smtClean="0"/>
              <a:t>represents the amount of light remaining after shadowing and masking</a:t>
            </a:r>
          </a:p>
          <a:p>
            <a:r>
              <a:rPr lang="en-US" dirty="0" smtClean="0"/>
              <a:t>surface is modeled as a collection of </a:t>
            </a:r>
            <a:r>
              <a:rPr lang="en-US" dirty="0" err="1" smtClean="0"/>
              <a:t>microfacets</a:t>
            </a:r>
            <a:endParaRPr lang="en-US" dirty="0" smtClean="0"/>
          </a:p>
          <a:p>
            <a:pPr lvl="1"/>
            <a:r>
              <a:rPr lang="en-US" dirty="0" smtClean="0"/>
              <a:t>small, flat Fresnel mirrors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Microfacet</a:t>
            </a:r>
            <a:r>
              <a:rPr lang="en-US" dirty="0" smtClean="0"/>
              <a:t> Theory</a:t>
            </a:r>
            <a:endParaRPr lang="en-US" dirty="0"/>
          </a:p>
        </p:txBody>
      </p:sp>
      <p:pic>
        <p:nvPicPr>
          <p:cNvPr id="4" name="Content Placeholder 3" descr="RTR3.07.3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229600" cy="1960216"/>
          </a:xfrm>
        </p:spPr>
      </p:pic>
      <p:sp>
        <p:nvSpPr>
          <p:cNvPr id="5" name="TextBox 4"/>
          <p:cNvSpPr txBox="1"/>
          <p:nvPr/>
        </p:nvSpPr>
        <p:spPr>
          <a:xfrm>
            <a:off x="603157" y="3886200"/>
            <a:ext cx="7937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given incident light direction, only those </a:t>
            </a:r>
            <a:r>
              <a:rPr lang="en-US" dirty="0" err="1" smtClean="0"/>
              <a:t>microfacets</a:t>
            </a:r>
            <a:r>
              <a:rPr lang="en-US" dirty="0" smtClean="0"/>
              <a:t> oriented in the direction</a:t>
            </a:r>
          </a:p>
          <a:p>
            <a:r>
              <a:rPr lang="en-US" dirty="0" smtClean="0"/>
              <a:t>halfway between the light and viewer direction contribute to the reflected </a:t>
            </a:r>
            <a:r>
              <a:rPr lang="en-US" dirty="0" err="1" smtClean="0"/>
              <a:t>specular</a:t>
            </a:r>
            <a:endParaRPr lang="en-US" dirty="0" smtClean="0"/>
          </a:p>
          <a:p>
            <a:r>
              <a:rPr lang="en-US" dirty="0" smtClean="0"/>
              <a:t>light. The amount of light reflected depends on the number of </a:t>
            </a:r>
            <a:r>
              <a:rPr lang="en-US" dirty="0" err="1" smtClean="0"/>
              <a:t>microfacets</a:t>
            </a:r>
            <a:r>
              <a:rPr lang="en-US" dirty="0" smtClean="0"/>
              <a:t> having</a:t>
            </a:r>
          </a:p>
          <a:p>
            <a:r>
              <a:rPr lang="en-US" dirty="0" smtClean="0"/>
              <a:t>the correctly oriented normal vector.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10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distribution of </a:t>
            </a:r>
            <a:r>
              <a:rPr lang="en-US" dirty="0" err="1" smtClean="0"/>
              <a:t>microfacet</a:t>
            </a:r>
            <a:r>
              <a:rPr lang="en-US" dirty="0" smtClean="0"/>
              <a:t> normal direction is called the “normal distribution</a:t>
            </a:r>
          </a:p>
          <a:p>
            <a:r>
              <a:rPr lang="en-US" dirty="0" smtClean="0"/>
              <a:t>function” (NDF).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28194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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25908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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Microfacet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normal distribution function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the fraction of </a:t>
            </a:r>
            <a:r>
              <a:rPr lang="en-US" dirty="0" err="1" smtClean="0"/>
              <a:t>microfacets</a:t>
            </a:r>
            <a:r>
              <a:rPr lang="en-US" dirty="0" smtClean="0"/>
              <a:t> that participate in the reflection of light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the </a:t>
            </a:r>
            <a:r>
              <a:rPr lang="en-US" dirty="0" err="1" smtClean="0"/>
              <a:t>microfacet</a:t>
            </a:r>
            <a:r>
              <a:rPr lang="en-US" dirty="0" smtClean="0"/>
              <a:t> </a:t>
            </a:r>
            <a:r>
              <a:rPr lang="en-US" dirty="0" err="1" smtClean="0"/>
              <a:t>normals</a:t>
            </a:r>
            <a:r>
              <a:rPr lang="en-US" dirty="0" smtClean="0"/>
              <a:t> have no preferred deviation direction then NDF depends only the angle between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3695700" y="1828800"/>
          <a:ext cx="1752600" cy="469900"/>
        </p:xfrm>
        <a:graphic>
          <a:graphicData uri="http://schemas.openxmlformats.org/presentationml/2006/ole">
            <p:oleObj spid="_x0000_s64514" name="Equation" r:id="rId3" imgW="876240" imgH="203040" progId="Equation.3">
              <p:embed/>
            </p:oleObj>
          </a:graphicData>
        </a:graphic>
      </p:graphicFrame>
      <p:pic>
        <p:nvPicPr>
          <p:cNvPr id="5" name="Content Placeholder 3" descr="RTR3.07.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7300" y="4724400"/>
            <a:ext cx="6629400" cy="15790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43000" y="61722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229600" y="4953000"/>
            <a:ext cx="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05800" y="48768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Microfacet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</a:t>
            </a:r>
            <a:r>
              <a:rPr lang="en-US" dirty="0" err="1" smtClean="0"/>
              <a:t>microfacet</a:t>
            </a:r>
            <a:r>
              <a:rPr lang="en-US" dirty="0" smtClean="0"/>
              <a:t> </a:t>
            </a:r>
            <a:r>
              <a:rPr lang="en-US" dirty="0" err="1" smtClean="0"/>
              <a:t>normals</a:t>
            </a:r>
            <a:r>
              <a:rPr lang="en-US" dirty="0" smtClean="0"/>
              <a:t> have no preferred deviation direction then NDF depends only the angle between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3" descr="RTR3.07.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300" y="2764337"/>
            <a:ext cx="6629400" cy="15790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43000" y="4212137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229600" y="2992937"/>
            <a:ext cx="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05800" y="291673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696200" y="3124200"/>
            <a:ext cx="5334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23964" y="34406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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3644900" y="4648200"/>
          <a:ext cx="1854200" cy="528638"/>
        </p:xfrm>
        <a:graphic>
          <a:graphicData uri="http://schemas.openxmlformats.org/presentationml/2006/ole">
            <p:oleObj spid="_x0000_s65539" name="Equation" r:id="rId4" imgW="9270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Microfacet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shadowing and masking are modeled as a geometric attenuation factor that varies between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most well-known is by Torrance and Sparrow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4064000" y="2438400"/>
          <a:ext cx="1016000" cy="469900"/>
        </p:xfrm>
        <a:graphic>
          <a:graphicData uri="http://schemas.openxmlformats.org/presentationml/2006/ole">
            <p:oleObj spid="_x0000_s66562" name="Equation" r:id="rId3" imgW="507960" imgH="203040" progId="Equation.3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816100" y="3810000"/>
          <a:ext cx="5511800" cy="1057275"/>
        </p:xfrm>
        <a:graphic>
          <a:graphicData uri="http://schemas.openxmlformats.org/presentationml/2006/ole">
            <p:oleObj spid="_x0000_s66563" name="Equation" r:id="rId4" imgW="27558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surface of an object can be thought of as being an interface between air and the object material</a:t>
            </a:r>
          </a:p>
          <a:p>
            <a:r>
              <a:rPr lang="en-US" dirty="0" smtClean="0"/>
              <a:t>the interaction of light at a planar interface is described by the Fresnel equations</a:t>
            </a:r>
          </a:p>
          <a:p>
            <a:pPr lvl="1"/>
            <a:r>
              <a:rPr lang="en-US" dirty="0" smtClean="0"/>
              <a:t>when an incoming ray of light hits a surface part of the ray is reflected in the ideal reflection direction and part of the ray is refracted in the ideal refraction direction</a:t>
            </a:r>
          </a:p>
          <a:p>
            <a:r>
              <a:rPr lang="en-US" dirty="0" smtClean="0"/>
              <a:t>the Fresnel equations describe the fraction that is reflected from the surface (i.e., the </a:t>
            </a:r>
            <a:r>
              <a:rPr lang="en-US" dirty="0" err="1" smtClean="0"/>
              <a:t>specular</a:t>
            </a:r>
            <a:r>
              <a:rPr lang="en-US" dirty="0" smtClean="0"/>
              <a:t> component)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Microfacet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overall reflection function is given by</a:t>
            </a:r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616200" y="2057400"/>
          <a:ext cx="3911600" cy="1028700"/>
        </p:xfrm>
        <a:graphic>
          <a:graphicData uri="http://schemas.openxmlformats.org/presentationml/2006/ole">
            <p:oleObj spid="_x0000_s67586" name="Equation" r:id="rId3" imgW="1955520" imgH="444240" progId="Equation.3">
              <p:embed/>
            </p:oleObj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219200" y="3429000"/>
          <a:ext cx="965200" cy="528637"/>
        </p:xfrm>
        <a:graphic>
          <a:graphicData uri="http://schemas.openxmlformats.org/presentationml/2006/ole">
            <p:oleObj spid="_x0000_s67587" name="Equation" r:id="rId4" imgW="482400" imgH="228600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524000" y="4114800"/>
          <a:ext cx="355600" cy="558800"/>
        </p:xfrm>
        <a:graphic>
          <a:graphicData uri="http://schemas.openxmlformats.org/presentationml/2006/ole">
            <p:oleObj spid="_x0000_s67588" name="Equation" r:id="rId5" imgW="177480" imgH="241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0" y="351686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191000"/>
            <a:ext cx="452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average value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sym typeface="Symbol"/>
              </a:rPr>
              <a:t>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dirty="0" smtClean="0">
                <a:sym typeface="Symbol"/>
              </a:rPr>
              <a:t> overall all </a:t>
            </a:r>
            <a:r>
              <a:rPr lang="en-US" dirty="0" err="1" smtClean="0">
                <a:sym typeface="Symbol"/>
              </a:rPr>
              <a:t>microfacets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Reflection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Phong</a:t>
            </a:r>
            <a:endParaRPr lang="en-US" dirty="0" smtClean="0"/>
          </a:p>
          <a:p>
            <a:r>
              <a:rPr lang="en-US" dirty="0" smtClean="0"/>
              <a:t>Cook-Torrance</a:t>
            </a:r>
          </a:p>
          <a:p>
            <a:r>
              <a:rPr lang="en-US" dirty="0" err="1" smtClean="0"/>
              <a:t>Kajiya</a:t>
            </a:r>
            <a:r>
              <a:rPr lang="en-US" dirty="0" smtClean="0"/>
              <a:t> (hair and fur)</a:t>
            </a:r>
          </a:p>
          <a:p>
            <a:r>
              <a:rPr lang="en-US" dirty="0" smtClean="0"/>
              <a:t>Oren-</a:t>
            </a:r>
            <a:r>
              <a:rPr lang="en-US" dirty="0" err="1" smtClean="0"/>
              <a:t>Nayar</a:t>
            </a:r>
            <a:r>
              <a:rPr lang="en-US" dirty="0" smtClean="0"/>
              <a:t> (diffuse reflectors with retro-reflection)</a:t>
            </a:r>
          </a:p>
          <a:p>
            <a:r>
              <a:rPr lang="en-US" dirty="0" err="1" smtClean="0"/>
              <a:t>Ashikhmin</a:t>
            </a:r>
            <a:r>
              <a:rPr lang="en-US" dirty="0" smtClean="0"/>
              <a:t> and colleagues</a:t>
            </a:r>
          </a:p>
          <a:p>
            <a:pPr lvl="1"/>
            <a:r>
              <a:rPr lang="en-US" dirty="0" smtClean="0">
                <a:hlinkClick r:id="rId2"/>
              </a:rPr>
              <a:t>http://www.cs.utah.edu/~</a:t>
            </a:r>
            <a:r>
              <a:rPr lang="en-US" dirty="0" smtClean="0">
                <a:hlinkClick r:id="rId2"/>
              </a:rPr>
              <a:t>shirley/papers/facets.pdf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pic>
        <p:nvPicPr>
          <p:cNvPr id="4" name="Content Placeholder 3" descr="RTR3.07.1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6737" y="1854200"/>
            <a:ext cx="8010525" cy="3667125"/>
          </a:xfrm>
        </p:spPr>
      </p:pic>
      <p:sp>
        <p:nvSpPr>
          <p:cNvPr id="5" name="TextBox 4"/>
          <p:cNvSpPr txBox="1"/>
          <p:nvPr/>
        </p:nvSpPr>
        <p:spPr>
          <a:xfrm>
            <a:off x="3352800" y="1981200"/>
            <a:ext cx="147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direction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156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reflection</a:t>
            </a:r>
          </a:p>
          <a:p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525869"/>
            <a:ext cx="159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refraction</a:t>
            </a:r>
          </a:p>
          <a:p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pic>
        <p:nvPicPr>
          <p:cNvPr id="4" name="Content Placeholder 3" descr="RTR3.07.1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6737" y="1854200"/>
            <a:ext cx="8010525" cy="3667125"/>
          </a:xfrm>
        </p:spPr>
      </p:pic>
      <p:sp>
        <p:nvSpPr>
          <p:cNvPr id="5" name="TextBox 4"/>
          <p:cNvSpPr txBox="1"/>
          <p:nvPr/>
        </p:nvSpPr>
        <p:spPr>
          <a:xfrm>
            <a:off x="3048000" y="3239869"/>
            <a:ext cx="110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indices of</a:t>
            </a:r>
          </a:p>
          <a:p>
            <a:r>
              <a:rPr lang="en-US" dirty="0" smtClean="0"/>
              <a:t>refraction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26668"/>
            <a:ext cx="722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 of refraction = (speed of light in vacuum) / (speed of light in material)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pic>
        <p:nvPicPr>
          <p:cNvPr id="4" name="Content Placeholder 3" descr="RTR3.07.18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66737" y="1854200"/>
            <a:ext cx="8010525" cy="3667125"/>
          </a:xfrm>
        </p:spPr>
      </p:pic>
      <p:sp>
        <p:nvSpPr>
          <p:cNvPr id="5" name="TextBox 4"/>
          <p:cNvSpPr txBox="1"/>
          <p:nvPr/>
        </p:nvSpPr>
        <p:spPr>
          <a:xfrm>
            <a:off x="1524000" y="5726668"/>
            <a:ext cx="560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Fresnel reflectance (a function of the angle of incidence </a:t>
            </a:r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33400" y="5643563"/>
          <a:ext cx="863600" cy="528637"/>
        </p:xfrm>
        <a:graphic>
          <a:graphicData uri="http://schemas.openxmlformats.org/presentationml/2006/ole">
            <p:oleObj spid="_x0000_s37890" name="Equation" r:id="rId4" imgW="43164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Fresnel reflectance varies widely for different materials</a:t>
            </a:r>
          </a:p>
          <a:p>
            <a:pPr lvl="1"/>
            <a:r>
              <a:rPr lang="en-US" dirty="0" smtClean="0"/>
              <a:t>roughly constant for silver colored metals</a:t>
            </a:r>
          </a:p>
          <a:p>
            <a:pPr lvl="1"/>
            <a:r>
              <a:rPr lang="en-US" dirty="0" smtClean="0"/>
              <a:t>varies from about 0.05 to 1.0 for glass and plastic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pic>
        <p:nvPicPr>
          <p:cNvPr id="4" name="Content Placeholder 3" descr="RTR3.07.1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93147" y="1219200"/>
            <a:ext cx="5157706" cy="4937125"/>
          </a:xfrm>
        </p:spPr>
      </p:pic>
      <p:sp>
        <p:nvSpPr>
          <p:cNvPr id="7" name="TextBox 6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i="1" dirty="0" smtClean="0">
                <a:latin typeface="Times New Roman"/>
                <a:cs typeface="Times New Roman"/>
              </a:rPr>
              <a:t>θ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/>
              <a:t> (light perpendicular to surface)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</a:t>
            </a:r>
            <a:r>
              <a:rPr lang="en-US" dirty="0" smtClean="0">
                <a:latin typeface="Times New Roman"/>
                <a:cs typeface="Times New Roman"/>
              </a:rPr>
              <a:t>°)</a:t>
            </a:r>
            <a:r>
              <a:rPr lang="en-US" dirty="0" smtClean="0">
                <a:cs typeface="Times New Roman"/>
              </a:rPr>
              <a:t> is the </a:t>
            </a:r>
            <a:r>
              <a:rPr lang="en-US" dirty="0" err="1" smtClean="0">
                <a:cs typeface="Times New Roman"/>
              </a:rPr>
              <a:t>the</a:t>
            </a:r>
            <a:r>
              <a:rPr lang="en-US" dirty="0" smtClean="0">
                <a:cs typeface="Times New Roman"/>
              </a:rPr>
              <a:t> characteristic </a:t>
            </a:r>
            <a:r>
              <a:rPr lang="en-US" dirty="0" err="1" smtClean="0">
                <a:cs typeface="Times New Roman"/>
              </a:rPr>
              <a:t>specular</a:t>
            </a:r>
            <a:r>
              <a:rPr lang="en-US" dirty="0" smtClean="0">
                <a:cs typeface="Times New Roman"/>
              </a:rPr>
              <a:t> color of the material</a:t>
            </a:r>
            <a:endParaRPr lang="en-US" dirty="0" smtClean="0"/>
          </a:p>
        </p:txBody>
      </p:sp>
      <p:pic>
        <p:nvPicPr>
          <p:cNvPr id="9" name="Content Placeholder 8" descr="RTR3.07.19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32325" y="1750128"/>
            <a:ext cx="4041775" cy="3868919"/>
          </a:xfrm>
        </p:spPr>
      </p:pic>
      <p:sp>
        <p:nvSpPr>
          <p:cNvPr id="11" name="TextBox 10"/>
          <p:cNvSpPr txBox="1"/>
          <p:nvPr/>
        </p:nvSpPr>
        <p:spPr>
          <a:xfrm>
            <a:off x="685800" y="6400800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Real-Time Rendering,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701</TotalTime>
  <Words>864</Words>
  <Application>Microsoft Office PowerPoint</Application>
  <PresentationFormat>On-screen Show (4:3)</PresentationFormat>
  <Paragraphs>160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Origin</vt:lpstr>
      <vt:lpstr>Equation</vt:lpstr>
      <vt:lpstr>Microsoft Equation 3.0</vt:lpstr>
      <vt:lpstr>Advanced Illumination Models</vt:lpstr>
      <vt:lpstr>Fresnel Reflectance</vt:lpstr>
      <vt:lpstr>Fresnel Reflectance</vt:lpstr>
      <vt:lpstr>Fresnel Reflectance</vt:lpstr>
      <vt:lpstr>Fresnel Reflectance</vt:lpstr>
      <vt:lpstr>Fresnel Reflectance</vt:lpstr>
      <vt:lpstr>Fresnel Reflectance</vt:lpstr>
      <vt:lpstr>Fresnel Reflectance</vt:lpstr>
      <vt:lpstr>Fresnel Reflectance</vt:lpstr>
      <vt:lpstr>Fresnel Reflectance</vt:lpstr>
      <vt:lpstr>Fresnel Reflectance</vt:lpstr>
      <vt:lpstr>Fresnel Reflectance</vt:lpstr>
      <vt:lpstr>Fresnel Reflectance</vt:lpstr>
      <vt:lpstr>Fresnel Reflectance</vt:lpstr>
      <vt:lpstr>Microgeometry</vt:lpstr>
      <vt:lpstr>Microgeometry</vt:lpstr>
      <vt:lpstr>Microgeometry</vt:lpstr>
      <vt:lpstr>Microgeometry</vt:lpstr>
      <vt:lpstr>Microgeometry</vt:lpstr>
      <vt:lpstr>Microgeometry</vt:lpstr>
      <vt:lpstr>Microgeometry</vt:lpstr>
      <vt:lpstr>Microgeometry</vt:lpstr>
      <vt:lpstr>Microgeometry</vt:lpstr>
      <vt:lpstr>Microgeometry</vt:lpstr>
      <vt:lpstr>Microfacet Theory</vt:lpstr>
      <vt:lpstr>Microfacet Theory</vt:lpstr>
      <vt:lpstr>Microfacet Theory</vt:lpstr>
      <vt:lpstr>Microfacet Theory</vt:lpstr>
      <vt:lpstr>Microfacet Theory</vt:lpstr>
      <vt:lpstr>Microfacet Theory</vt:lpstr>
      <vt:lpstr>Some Reflection Functions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 Ma</cp:lastModifiedBy>
  <cp:revision>9</cp:revision>
  <dcterms:created xsi:type="dcterms:W3CDTF">2006-08-16T00:00:00Z</dcterms:created>
  <dcterms:modified xsi:type="dcterms:W3CDTF">2012-01-24T19:12:25Z</dcterms:modified>
</cp:coreProperties>
</file>