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0" r:id="rId3"/>
    <p:sldId id="291" r:id="rId4"/>
    <p:sldId id="292" r:id="rId5"/>
    <p:sldId id="293" r:id="rId6"/>
    <p:sldId id="295" r:id="rId7"/>
    <p:sldId id="294" r:id="rId8"/>
    <p:sldId id="296" r:id="rId9"/>
    <p:sldId id="297" r:id="rId10"/>
    <p:sldId id="299" r:id="rId11"/>
    <p:sldId id="298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06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Vertex </a:t>
            </a:r>
            <a:r>
              <a:rPr lang="en-US" dirty="0" err="1" smtClean="0"/>
              <a:t>Shader</a:t>
            </a:r>
            <a:r>
              <a:rPr lang="en-US" dirty="0" smtClean="0"/>
              <a:t> for Ambient-Diffuse-</a:t>
            </a:r>
            <a:r>
              <a:rPr lang="en-US" dirty="0" err="1" smtClean="0"/>
              <a:t>Specular</a:t>
            </a:r>
            <a:r>
              <a:rPr lang="en-US" dirty="0" smtClean="0"/>
              <a:t> Lighting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Specular</a:t>
            </a:r>
            <a:r>
              <a:rPr lang="en-US" dirty="0" smtClean="0"/>
              <a:t>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uniforms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specular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reflection coefficients</a:t>
            </a:r>
          </a:p>
          <a:p>
            <a:pPr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uniform vec4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uSpecular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specular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exponent</a:t>
            </a: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uniform float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uShininess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Specular</a:t>
            </a:r>
            <a:r>
              <a:rPr lang="en-US" dirty="0" smtClean="0"/>
              <a:t>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code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reflection direction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refl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reflect(-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lightDir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eyeNormal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viewer direction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view = normalize(-vPosition3);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cosine of angle between reflection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viewer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directions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cosPhi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max(0.0, dot(view,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refl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specular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intensity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spec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cosPhi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uShininess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specular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color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specular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* spec * vec3(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uSpecular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just the sum of the ambient, diffuse, and </a:t>
            </a:r>
            <a:r>
              <a:rPr lang="en-US" dirty="0" err="1" smtClean="0"/>
              <a:t>specular</a:t>
            </a:r>
            <a:r>
              <a:rPr lang="en-US" dirty="0" smtClean="0"/>
              <a:t> components</a:t>
            </a:r>
          </a:p>
          <a:p>
            <a:pPr lvl="1"/>
            <a:r>
              <a:rPr lang="en-US" dirty="0" err="1" smtClean="0"/>
              <a:t>total</a:t>
            </a:r>
            <a:r>
              <a:rPr lang="en-US" baseline="-25000" dirty="0" err="1" smtClean="0"/>
              <a:t>r,g,b</a:t>
            </a:r>
            <a:r>
              <a:rPr lang="en-US" dirty="0" smtClean="0"/>
              <a:t> = </a:t>
            </a:r>
            <a:r>
              <a:rPr lang="en-US" dirty="0" err="1" smtClean="0"/>
              <a:t>ambient</a:t>
            </a:r>
            <a:r>
              <a:rPr lang="en-US" baseline="-25000" dirty="0" err="1" smtClean="0"/>
              <a:t>r,g,b</a:t>
            </a:r>
            <a:r>
              <a:rPr lang="en-US" dirty="0" smtClean="0"/>
              <a:t> + </a:t>
            </a:r>
            <a:r>
              <a:rPr lang="en-US" dirty="0" err="1" smtClean="0"/>
              <a:t>diffuse</a:t>
            </a:r>
            <a:r>
              <a:rPr lang="en-US" baseline="-25000" dirty="0" err="1" smtClean="0"/>
              <a:t>r,g,b</a:t>
            </a:r>
            <a:r>
              <a:rPr lang="en-US" dirty="0" smtClean="0"/>
              <a:t> + </a:t>
            </a:r>
            <a:r>
              <a:rPr lang="en-US" dirty="0" err="1" smtClean="0"/>
              <a:t>specular</a:t>
            </a:r>
            <a:r>
              <a:rPr lang="en-US" baseline="-25000" dirty="0" err="1" smtClean="0"/>
              <a:t>r,g,b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out</a:t>
            </a:r>
          </a:p>
          <a:p>
            <a:endParaRPr lang="en-US" dirty="0" smtClean="0"/>
          </a:p>
          <a:p>
            <a:pPr marL="514350" indent="-51435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total</a:t>
            </a:r>
          </a:p>
          <a:p>
            <a:pPr marL="514350" indent="-51435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code</a:t>
            </a:r>
          </a:p>
          <a:p>
            <a:endParaRPr lang="en-US" dirty="0" smtClean="0"/>
          </a:p>
          <a:p>
            <a:pPr marL="514350" indent="-51435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total color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vColor.rgb = clamp(</a:t>
            </a: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ambient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 + diffuse + </a:t>
            </a: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spec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, 0.0, 1.0);</a:t>
            </a:r>
          </a:p>
          <a:p>
            <a:pPr marL="514350" indent="-514350">
              <a:buNone/>
            </a:pP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vColor.a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= 1.0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514350" indent="-51435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don’t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forget to transform the geometry</a:t>
            </a:r>
          </a:p>
          <a:p>
            <a:pPr marL="514350" indent="-51435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uModelViewProjectionMatrix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Halfway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instead of computing the reflection direction you can use the halfway vector (the vector halfway between V and L)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 = V + L (then normalize H)</a:t>
            </a:r>
          </a:p>
          <a:p>
            <a:pPr lvl="1"/>
            <a:r>
              <a:rPr lang="en-US" dirty="0" err="1" smtClean="0"/>
              <a:t>specular</a:t>
            </a:r>
            <a:r>
              <a:rPr lang="en-US" baseline="-25000" dirty="0" err="1" smtClean="0"/>
              <a:t>r,g,b</a:t>
            </a:r>
            <a:r>
              <a:rPr lang="en-US" dirty="0" smtClean="0"/>
              <a:t> = </a:t>
            </a:r>
            <a:r>
              <a:rPr lang="en-US" dirty="0" err="1" smtClean="0"/>
              <a:t>light</a:t>
            </a:r>
            <a:r>
              <a:rPr lang="en-US" baseline="-25000" dirty="0" err="1" smtClean="0"/>
              <a:t>r,g,b</a:t>
            </a:r>
            <a:r>
              <a:rPr lang="en-US" dirty="0" smtClean="0"/>
              <a:t> * </a:t>
            </a:r>
            <a:r>
              <a:rPr lang="en-US" dirty="0" err="1" smtClean="0"/>
              <a:t>cos</a:t>
            </a:r>
            <a:r>
              <a:rPr lang="en-US" baseline="30000" dirty="0" err="1" smtClean="0"/>
              <a:t>f</a:t>
            </a:r>
            <a:r>
              <a:rPr lang="en-US" dirty="0" smtClean="0"/>
              <a:t>(</a:t>
            </a:r>
            <a:r>
              <a:rPr lang="el-GR" dirty="0" smtClean="0">
                <a:latin typeface="Times New Roman"/>
                <a:cs typeface="Times New Roman"/>
              </a:rPr>
              <a:t>Φ</a:t>
            </a:r>
            <a:r>
              <a:rPr lang="en-US" dirty="0" smtClean="0"/>
              <a:t>) * </a:t>
            </a:r>
            <a:r>
              <a:rPr lang="en-US" dirty="0" err="1" smtClean="0"/>
              <a:t>specreflcoeff</a:t>
            </a:r>
            <a:r>
              <a:rPr lang="en-US" baseline="-25000" dirty="0" err="1" smtClean="0"/>
              <a:t>r,g,b</a:t>
            </a:r>
            <a:endParaRPr lang="en-US" b="1" baseline="-25000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6" name="Picture 5" descr="halfw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1615" y="3472664"/>
            <a:ext cx="4120769" cy="27757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3400" y="4343400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latin typeface="Times New Roman"/>
                <a:cs typeface="Times New Roman"/>
              </a:rPr>
              <a:t>Φ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Emitted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fixed pipeline OpenGL also has an emission term in the lighting calculation</a:t>
            </a:r>
          </a:p>
          <a:p>
            <a:pPr lvl="1"/>
            <a:r>
              <a:rPr lang="en-US" dirty="0" smtClean="0"/>
              <a:t>just a constant color added to the total</a:t>
            </a:r>
          </a:p>
          <a:p>
            <a:endParaRPr lang="en-US" dirty="0" smtClean="0"/>
          </a:p>
          <a:p>
            <a:pPr marL="514350" lvl="0" indent="-51435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total color</a:t>
            </a:r>
          </a:p>
          <a:p>
            <a:pPr marL="514350" lvl="0" indent="-514350">
              <a:buClr>
                <a:srgbClr val="727CA3"/>
              </a:buClr>
              <a:buNone/>
            </a:pPr>
            <a:r>
              <a:rPr lang="fr-FR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vColor.rgb = clamp(</a:t>
            </a:r>
            <a:r>
              <a:rPr lang="fr-FR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ambient</a:t>
            </a:r>
            <a:r>
              <a:rPr lang="fr-FR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+ diffuse + </a:t>
            </a:r>
            <a:r>
              <a:rPr lang="fr-FR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spec</a:t>
            </a:r>
            <a:r>
              <a:rPr lang="fr-FR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fr-FR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emission</a:t>
            </a:r>
            <a:r>
              <a:rPr lang="fr-FR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			0.0</a:t>
            </a:r>
            <a:r>
              <a:rPr lang="fr-FR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1.0);</a:t>
            </a:r>
          </a:p>
          <a:p>
            <a:pPr marL="514350" lvl="0" indent="-514350">
              <a:buClr>
                <a:srgbClr val="727CA3"/>
              </a:buClr>
              <a:buNone/>
            </a:pPr>
            <a:r>
              <a:rPr lang="fr-FR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vColor.a</a:t>
            </a:r>
            <a:r>
              <a:rPr lang="fr-FR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1.0;</a:t>
            </a: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point light sources the intensity of the light source can be made to fall off with distance</a:t>
            </a:r>
          </a:p>
          <a:p>
            <a:r>
              <a:rPr lang="en-US" dirty="0" smtClean="0"/>
              <a:t>multiply the source intensity by a falloff function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 is the distance between the light source and the vertex/fragment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/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/>
              <a:t>,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are constants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124200" y="2859087"/>
          <a:ext cx="2895600" cy="1027113"/>
        </p:xfrm>
        <a:graphic>
          <a:graphicData uri="http://schemas.openxmlformats.org/presentationml/2006/ole">
            <p:oleObj spid="_x0000_s3074" name="Equation" r:id="rId3" imgW="14475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alternative falloff function used in games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828800" y="2025650"/>
          <a:ext cx="5486400" cy="1936750"/>
        </p:xfrm>
        <a:graphic>
          <a:graphicData uri="http://schemas.openxmlformats.org/presentationml/2006/ole">
            <p:oleObj spid="_x0000_s4098" name="Equation" r:id="rId3" imgW="2743200" imgH="83808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Pixar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159000" y="2254250"/>
          <a:ext cx="4826000" cy="1174750"/>
        </p:xfrm>
        <a:graphic>
          <a:graphicData uri="http://schemas.openxmlformats.org/presentationml/2006/ole">
            <p:oleObj spid="_x0000_s5122" name="Equation" r:id="rId3" imgW="2412720" imgH="50796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530600" y="3886200"/>
          <a:ext cx="2082800" cy="1057275"/>
        </p:xfrm>
        <a:graphic>
          <a:graphicData uri="http://schemas.openxmlformats.org/presentationml/2006/ole">
            <p:oleObj spid="_x0000_s5123" name="Equation" r:id="rId4" imgW="10411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Ambient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ambient light reflected by an object depends on the incident light intensity and the material ambient reflection coefficient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ambient</a:t>
            </a:r>
            <a:r>
              <a:rPr lang="en-US" baseline="-25000" dirty="0" err="1" smtClean="0"/>
              <a:t>r,g,b</a:t>
            </a:r>
            <a:r>
              <a:rPr lang="en-US" dirty="0" smtClean="0"/>
              <a:t> = </a:t>
            </a:r>
            <a:r>
              <a:rPr lang="en-US" dirty="0" err="1" smtClean="0"/>
              <a:t>light</a:t>
            </a:r>
            <a:r>
              <a:rPr lang="en-US" baseline="-25000" dirty="0" err="1" smtClean="0"/>
              <a:t>r,g,b</a:t>
            </a:r>
            <a:r>
              <a:rPr lang="en-US" dirty="0" smtClean="0"/>
              <a:t> * </a:t>
            </a:r>
            <a:r>
              <a:rPr lang="en-US" dirty="0" err="1" smtClean="0"/>
              <a:t>ambreflcoeff</a:t>
            </a:r>
            <a:r>
              <a:rPr lang="en-US" baseline="-25000" dirty="0" err="1" smtClean="0"/>
              <a:t>r,g,b</a:t>
            </a:r>
            <a:endParaRPr lang="en-US" baseline="-25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Spotlights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angle between source direction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and direction to vertex/fragment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–l</a:t>
            </a:r>
            <a:r>
              <a:rPr lang="en-US" dirty="0" smtClean="0"/>
              <a:t> </a:t>
            </a:r>
          </a:p>
          <a:p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penumbra angle (angle where the intensity starts to decrease)</a:t>
            </a:r>
          </a:p>
          <a:p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umbra </a:t>
            </a:r>
            <a:r>
              <a:rPr lang="en-US" dirty="0" smtClean="0">
                <a:cs typeface="Times New Roman" pitchFamily="18" charset="0"/>
              </a:rPr>
              <a:t>angle (angle where the intensity </a:t>
            </a:r>
            <a:r>
              <a:rPr lang="en-US" dirty="0" smtClean="0">
                <a:cs typeface="Times New Roman" pitchFamily="18" charset="0"/>
              </a:rPr>
              <a:t>goes to zero)</a:t>
            </a:r>
            <a:endParaRPr lang="en-US" dirty="0"/>
          </a:p>
        </p:txBody>
      </p:sp>
      <p:pic>
        <p:nvPicPr>
          <p:cNvPr id="6146" name="Picture 2" descr="C:\Users\burton\Desktop\4431-Advanced Graphics\RTR3figures\RTR3.07.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2469" y="3429000"/>
            <a:ext cx="3199061" cy="267706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6400800"/>
            <a:ext cx="3214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Real-Time Rendering,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Edition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Spotlights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OpenGL spotlight function</a:t>
            </a:r>
          </a:p>
          <a:p>
            <a:pPr lvl="1"/>
            <a:r>
              <a:rPr lang="en-US" dirty="0" smtClean="0"/>
              <a:t>two zones:</a:t>
            </a:r>
          </a:p>
          <a:p>
            <a:pPr lvl="2"/>
            <a:r>
              <a:rPr lang="en-US" dirty="0" smtClean="0"/>
              <a:t>spotlight zone where the light intensity varies</a:t>
            </a:r>
          </a:p>
          <a:p>
            <a:pPr lvl="2"/>
            <a:r>
              <a:rPr lang="en-US" dirty="0" smtClean="0"/>
              <a:t>outside where the light intensity is zero</a:t>
            </a:r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222500" y="3429000"/>
          <a:ext cx="4699000" cy="1174750"/>
        </p:xfrm>
        <a:graphic>
          <a:graphicData uri="http://schemas.openxmlformats.org/presentationml/2006/ole">
            <p:oleObj spid="_x0000_s7170" name="Equation" r:id="rId3" imgW="234936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Spotlights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DirectX spotlight function</a:t>
            </a:r>
          </a:p>
          <a:p>
            <a:pPr lvl="1"/>
            <a:r>
              <a:rPr lang="en-US" dirty="0" smtClean="0"/>
              <a:t>three zones:</a:t>
            </a:r>
          </a:p>
          <a:p>
            <a:pPr lvl="2"/>
            <a:r>
              <a:rPr lang="en-US" dirty="0" smtClean="0"/>
              <a:t>inner zone where the light intensity is constant</a:t>
            </a:r>
          </a:p>
          <a:p>
            <a:pPr lvl="2"/>
            <a:r>
              <a:rPr lang="en-US" dirty="0" smtClean="0"/>
              <a:t>spotlight zone where the light intensity varies</a:t>
            </a:r>
          </a:p>
          <a:p>
            <a:pPr lvl="2"/>
            <a:r>
              <a:rPr lang="en-US" dirty="0" smtClean="0"/>
              <a:t>outside where the light intensity is zero</a:t>
            </a:r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635000" y="3744913"/>
          <a:ext cx="7874000" cy="2290762"/>
        </p:xfrm>
        <a:graphic>
          <a:graphicData uri="http://schemas.openxmlformats.org/presentationml/2006/ole">
            <p:oleObj spid="_x0000_s8194" name="Equation" r:id="rId3" imgW="3936960" imgH="99036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Ambient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uniforms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light intensity (assuming white light)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uniform float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ambient reflection coefficients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uniform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uAmb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Ambient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</a:t>
            </a:r>
          </a:p>
          <a:p>
            <a:endParaRPr lang="en-US" dirty="0" smtClean="0"/>
          </a:p>
          <a:p>
            <a:pPr>
              <a:buNone/>
            </a:pP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ambient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intensity</a:t>
            </a:r>
            <a:endParaRPr lang="fr-F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ambient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 * vec3(</a:t>
            </a: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uAmb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diffuse light reflected by an object depends on </a:t>
            </a:r>
            <a:r>
              <a:rPr lang="en-US" dirty="0" smtClean="0"/>
              <a:t>the incident light </a:t>
            </a:r>
            <a:r>
              <a:rPr lang="en-US" dirty="0" smtClean="0"/>
              <a:t>intensity, the angle between the normal vector and light direction, and the </a:t>
            </a:r>
            <a:r>
              <a:rPr lang="en-US" dirty="0" smtClean="0"/>
              <a:t>material </a:t>
            </a:r>
            <a:r>
              <a:rPr lang="en-US" dirty="0" smtClean="0"/>
              <a:t>diffuse reflection coefficient </a:t>
            </a:r>
          </a:p>
          <a:p>
            <a:pPr lvl="1"/>
            <a:r>
              <a:rPr lang="en-US" dirty="0" err="1" smtClean="0"/>
              <a:t>diffuse</a:t>
            </a:r>
            <a:r>
              <a:rPr lang="en-US" baseline="-25000" dirty="0" err="1" smtClean="0"/>
              <a:t>r,g,b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light</a:t>
            </a:r>
            <a:r>
              <a:rPr lang="en-US" baseline="-25000" dirty="0" err="1" smtClean="0"/>
              <a:t>r,g,b</a:t>
            </a:r>
            <a:r>
              <a:rPr lang="en-US" dirty="0" smtClean="0"/>
              <a:t> * </a:t>
            </a:r>
            <a:r>
              <a:rPr lang="en-US" dirty="0" err="1" smtClean="0"/>
              <a:t>cos</a:t>
            </a:r>
            <a:r>
              <a:rPr lang="en-US" dirty="0" smtClean="0"/>
              <a:t>(</a:t>
            </a:r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dirty="0" smtClean="0"/>
              <a:t>) * </a:t>
            </a:r>
            <a:r>
              <a:rPr lang="en-US" dirty="0" err="1" smtClean="0"/>
              <a:t>diffreflcoeff</a:t>
            </a:r>
            <a:r>
              <a:rPr lang="en-US" baseline="-25000" dirty="0" err="1" smtClean="0"/>
              <a:t>r,g,b</a:t>
            </a:r>
            <a:endParaRPr lang="en-US" baseline="-25000" dirty="0" smtClean="0"/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9337" y="3581400"/>
            <a:ext cx="45053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vertex location</a:t>
            </a:r>
          </a:p>
          <a:p>
            <a:pP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vec4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normal direction at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 vec3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aNormal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uniforms</a:t>
            </a:r>
          </a:p>
          <a:p>
            <a:endParaRPr lang="en-US" dirty="0" smtClean="0"/>
          </a:p>
          <a:p>
            <a:pPr lvl="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uniform mat4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uModelViewMatrix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uniform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mat4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uNormalMatrix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727CA3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diffuse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reflection coefficients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uniform vec4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uDiff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727CA3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// light 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location in eye coordinates</a:t>
            </a: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uniform float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uX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uniform float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uY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uniform float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uZ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Diffuse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code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surface normal in eye coordinates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eyeNormal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normalize(vec3(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uNormalMatrix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aNormal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vertex position in eye coordinates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vec4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vPosition4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uModelViewMatrix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vPosition3 = vPosition4.xyz / vPosition4.w;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vector to light source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lightPosition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vec3(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uZ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lightDir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normalize(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lightPosition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- vPosition3);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dot product gives us diffuse intensity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diff = max(0.0, dot(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eyeNormal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lightDir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multiply intensity by diffuse color and light intensity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vec3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diffuse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* diff * vec3(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uDiff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Specular</a:t>
            </a:r>
            <a:r>
              <a:rPr lang="en-US" dirty="0" smtClean="0"/>
              <a:t>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specular</a:t>
            </a:r>
            <a:r>
              <a:rPr lang="en-US" dirty="0" smtClean="0"/>
              <a:t> light </a:t>
            </a:r>
            <a:r>
              <a:rPr lang="en-US" dirty="0" smtClean="0"/>
              <a:t>reflected by an object depends on the incident light intensity, the angle between </a:t>
            </a:r>
            <a:r>
              <a:rPr lang="en-US" dirty="0" smtClean="0"/>
              <a:t>the reflection and viewing directions, the </a:t>
            </a:r>
            <a:r>
              <a:rPr lang="en-US" dirty="0" smtClean="0"/>
              <a:t>material </a:t>
            </a:r>
            <a:r>
              <a:rPr lang="en-US" dirty="0" err="1" smtClean="0"/>
              <a:t>specular</a:t>
            </a:r>
            <a:r>
              <a:rPr lang="en-US" dirty="0" smtClean="0"/>
              <a:t> reflection coefficient, and the </a:t>
            </a:r>
            <a:r>
              <a:rPr lang="en-US" dirty="0" err="1" smtClean="0"/>
              <a:t>specular</a:t>
            </a:r>
            <a:r>
              <a:rPr lang="en-US" dirty="0" smtClean="0"/>
              <a:t> exponent (shininess)</a:t>
            </a:r>
          </a:p>
          <a:p>
            <a:pPr lvl="1"/>
            <a:r>
              <a:rPr lang="en-US" dirty="0" err="1" smtClean="0"/>
              <a:t>specular</a:t>
            </a:r>
            <a:r>
              <a:rPr lang="en-US" baseline="-25000" dirty="0" err="1" smtClean="0"/>
              <a:t>r,g,b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light</a:t>
            </a:r>
            <a:r>
              <a:rPr lang="en-US" baseline="-25000" dirty="0" err="1" smtClean="0"/>
              <a:t>r,g,b</a:t>
            </a:r>
            <a:r>
              <a:rPr lang="en-US" dirty="0" smtClean="0"/>
              <a:t> * </a:t>
            </a:r>
            <a:r>
              <a:rPr lang="en-US" dirty="0" err="1" smtClean="0"/>
              <a:t>cos</a:t>
            </a:r>
            <a:r>
              <a:rPr lang="en-US" baseline="30000" dirty="0" err="1" smtClean="0"/>
              <a:t>f</a:t>
            </a:r>
            <a:r>
              <a:rPr lang="en-US" dirty="0" smtClean="0"/>
              <a:t>(</a:t>
            </a:r>
            <a:r>
              <a:rPr lang="el-GR" dirty="0" smtClean="0">
                <a:latin typeface="Times New Roman"/>
                <a:cs typeface="Times New Roman"/>
              </a:rPr>
              <a:t>Φ</a:t>
            </a:r>
            <a:r>
              <a:rPr lang="en-US" dirty="0" smtClean="0"/>
              <a:t>) </a:t>
            </a:r>
            <a:r>
              <a:rPr lang="en-US" dirty="0" smtClean="0"/>
              <a:t>* </a:t>
            </a:r>
            <a:r>
              <a:rPr lang="en-US" dirty="0" err="1" smtClean="0"/>
              <a:t>specreflcoeff</a:t>
            </a:r>
            <a:r>
              <a:rPr lang="en-US" baseline="-25000" dirty="0" err="1" smtClean="0"/>
              <a:t>r,g,b</a:t>
            </a:r>
            <a:endParaRPr lang="en-US" b="1" baseline="-25000" dirty="0" smtClean="0"/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9337" y="3581400"/>
            <a:ext cx="45053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310</TotalTime>
  <Words>668</Words>
  <Application>Microsoft Office PowerPoint</Application>
  <PresentationFormat>On-screen Show (4:3)</PresentationFormat>
  <Paragraphs>143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Origin</vt:lpstr>
      <vt:lpstr>Microsoft Equation 3.0</vt:lpstr>
      <vt:lpstr>Day 06</vt:lpstr>
      <vt:lpstr>Ambient Reflection</vt:lpstr>
      <vt:lpstr>Ambient Reflection</vt:lpstr>
      <vt:lpstr>Ambient Reflection</vt:lpstr>
      <vt:lpstr>Diffuse Reflection</vt:lpstr>
      <vt:lpstr>Diffuse Reflection</vt:lpstr>
      <vt:lpstr>Diffuse Reflection</vt:lpstr>
      <vt:lpstr>Diffuse Reflection</vt:lpstr>
      <vt:lpstr>Specular Reflection</vt:lpstr>
      <vt:lpstr>Specular Reflection</vt:lpstr>
      <vt:lpstr>Specular Reflection</vt:lpstr>
      <vt:lpstr>Total Reflection</vt:lpstr>
      <vt:lpstr>Total Reflection</vt:lpstr>
      <vt:lpstr>Total Reflection</vt:lpstr>
      <vt:lpstr>Halfway Vector</vt:lpstr>
      <vt:lpstr>Emitted Light</vt:lpstr>
      <vt:lpstr>Attenuation</vt:lpstr>
      <vt:lpstr>Attenuation</vt:lpstr>
      <vt:lpstr>Attenuation</vt:lpstr>
      <vt:lpstr>Spotlights</vt:lpstr>
      <vt:lpstr>Spotlights</vt:lpstr>
      <vt:lpstr>Spotlights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burton</dc:creator>
  <cp:lastModifiedBy>burton</cp:lastModifiedBy>
  <cp:revision>6</cp:revision>
  <dcterms:created xsi:type="dcterms:W3CDTF">2006-08-16T00:00:00Z</dcterms:created>
  <dcterms:modified xsi:type="dcterms:W3CDTF">2012-01-19T07:59:44Z</dcterms:modified>
</cp:coreProperties>
</file>