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-6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</a:t>
            </a:r>
            <a:r>
              <a:rPr lang="en-US" dirty="0" smtClean="0"/>
              <a:t>05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Shader</a:t>
            </a:r>
            <a:r>
              <a:rPr lang="en-US" dirty="0" smtClean="0"/>
              <a:t> Basics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outputs</a:t>
            </a:r>
          </a:p>
          <a:p>
            <a:pPr lvl="1"/>
            <a:r>
              <a:rPr lang="en-US" dirty="0" smtClean="0"/>
              <a:t>vertex </a:t>
            </a:r>
            <a:r>
              <a:rPr lang="en-US" dirty="0" err="1" smtClean="0"/>
              <a:t>shaders</a:t>
            </a:r>
            <a:r>
              <a:rPr lang="en-US" dirty="0" smtClean="0"/>
              <a:t> are </a:t>
            </a:r>
            <a:r>
              <a:rPr lang="en-US" dirty="0" smtClean="0"/>
              <a:t>designed </a:t>
            </a:r>
            <a:r>
              <a:rPr lang="en-US" dirty="0" smtClean="0"/>
              <a:t>to transform </a:t>
            </a:r>
            <a:r>
              <a:rPr lang="en-US" dirty="0" smtClean="0"/>
              <a:t>and light a single </a:t>
            </a:r>
            <a:r>
              <a:rPr lang="en-US" dirty="0" smtClean="0"/>
              <a:t>vertex</a:t>
            </a:r>
          </a:p>
          <a:p>
            <a:pPr lvl="1"/>
            <a:r>
              <a:rPr lang="en-US" dirty="0" smtClean="0"/>
              <a:t>must </a:t>
            </a:r>
            <a:r>
              <a:rPr lang="en-US" dirty="0" smtClean="0"/>
              <a:t>compute the </a:t>
            </a:r>
            <a:r>
              <a:rPr lang="en-US" dirty="0" smtClean="0"/>
              <a:t>homogeneous position of the coordinate in clip space and store </a:t>
            </a:r>
            <a:r>
              <a:rPr lang="en-US" dirty="0" smtClean="0"/>
              <a:t>the result </a:t>
            </a:r>
            <a:r>
              <a:rPr lang="en-US" dirty="0" smtClean="0"/>
              <a:t>in the special output variable </a:t>
            </a:r>
            <a:r>
              <a:rPr lang="en-US" dirty="0" err="1" smtClean="0"/>
              <a:t>gl_Position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global variables output by the vertex </a:t>
            </a:r>
            <a:r>
              <a:rPr lang="en-US" dirty="0" err="1" smtClean="0"/>
              <a:t>shader</a:t>
            </a:r>
            <a:r>
              <a:rPr lang="en-US" dirty="0" smtClean="0"/>
              <a:t> are called out variables</a:t>
            </a:r>
          </a:p>
          <a:p>
            <a:pPr lvl="2"/>
            <a:r>
              <a:rPr lang="en-US" dirty="0" smtClean="0"/>
              <a:t>write-only variable in the </a:t>
            </a:r>
            <a:r>
              <a:rPr lang="en-US" dirty="0" err="1" smtClean="0"/>
              <a:t>shader</a:t>
            </a:r>
            <a:r>
              <a:rPr lang="en-US" dirty="0" smtClean="0"/>
              <a:t> where it is defined</a:t>
            </a:r>
          </a:p>
          <a:p>
            <a:pPr lvl="2"/>
            <a:r>
              <a:rPr lang="en-US" dirty="0" smtClean="0"/>
              <a:t>i.e., an out variable has no initial value when it is created and it is assumed that the </a:t>
            </a:r>
            <a:r>
              <a:rPr lang="en-US" dirty="0" err="1" smtClean="0"/>
              <a:t>shader</a:t>
            </a:r>
            <a:r>
              <a:rPr lang="en-US" dirty="0" smtClean="0"/>
              <a:t> will assign a value to the variable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0" y="1524000"/>
            <a:ext cx="561557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minimum version of GLSL required to compile this </a:t>
            </a:r>
            <a:r>
              <a:rPr lang="en-US" dirty="0" err="1" smtClean="0">
                <a:solidFill>
                  <a:srgbClr val="FF0000"/>
                </a:solidFill>
              </a:rPr>
              <a:t>shader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905000"/>
            <a:ext cx="447885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homogeneous coordinates of incoming vertex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2983468"/>
            <a:ext cx="3164456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RGBA color of incoming vertex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669268"/>
            <a:ext cx="434535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outgoing RGBA color computed for </a:t>
            </a:r>
            <a:r>
              <a:rPr lang="en-US" dirty="0" err="1" smtClean="0">
                <a:solidFill>
                  <a:srgbClr val="FF0000"/>
                </a:solidFill>
              </a:rPr>
              <a:t>aVertex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962400"/>
            <a:ext cx="262584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entry point for the </a:t>
            </a:r>
            <a:r>
              <a:rPr lang="en-US" dirty="0" err="1" smtClean="0">
                <a:solidFill>
                  <a:srgbClr val="FF0000"/>
                </a:solidFill>
              </a:rPr>
              <a:t>shader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59076" y="4648200"/>
            <a:ext cx="492218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just pass the incoming color through to the output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5029200"/>
            <a:ext cx="4049507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 transformation of the vertex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*vertex </a:t>
            </a:r>
            <a:r>
              <a:rPr lang="en-US" dirty="0" err="1" smtClean="0">
                <a:solidFill>
                  <a:srgbClr val="FF0000"/>
                </a:solidFill>
              </a:rPr>
              <a:t>shader</a:t>
            </a:r>
            <a:r>
              <a:rPr lang="en-US" dirty="0" smtClean="0">
                <a:solidFill>
                  <a:srgbClr val="FF0000"/>
                </a:solidFill>
              </a:rPr>
              <a:t> must assign to </a:t>
            </a:r>
            <a:r>
              <a:rPr lang="en-US" dirty="0" err="1" smtClean="0">
                <a:solidFill>
                  <a:srgbClr val="FF0000"/>
                </a:solidFill>
              </a:rPr>
              <a:t>gl_Position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2209800"/>
            <a:ext cx="45720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1905000"/>
            <a:ext cx="105304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read only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2650" y="304800"/>
            <a:ext cx="4838700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85800" y="6400800"/>
            <a:ext cx="800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http://www.xbitlabs.com/articles/graphics/display/radeon-hd-7970_2.html#sect0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1752600" y="1828800"/>
            <a:ext cx="3048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200400"/>
            <a:ext cx="5334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3657600"/>
            <a:ext cx="363144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value must be assigned by the </a:t>
            </a:r>
            <a:r>
              <a:rPr lang="en-US" dirty="0" err="1" smtClean="0">
                <a:solidFill>
                  <a:srgbClr val="FF0000"/>
                </a:solidFill>
              </a:rPr>
              <a:t>shader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Convention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268732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971800"/>
                <a:gridCol w="3352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Prefix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Stage that Wrote 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attribute (from application)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aColor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uniform (from application)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uModelViewMatrix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vertex </a:t>
                      </a:r>
                      <a:r>
                        <a:rPr lang="en-US" dirty="0" err="1" smtClean="0"/>
                        <a:t>shader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vColor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fragment </a:t>
                      </a:r>
                      <a:r>
                        <a:rPr lang="en-US" dirty="0" err="1" smtClean="0"/>
                        <a:t>shader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fFragColor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Fragment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use the previous vertex </a:t>
            </a:r>
            <a:r>
              <a:rPr lang="en-US" dirty="0" err="1" smtClean="0"/>
              <a:t>shader</a:t>
            </a:r>
            <a:r>
              <a:rPr lang="en-US" dirty="0" smtClean="0"/>
              <a:t> to process three vertices of a triangle</a:t>
            </a:r>
          </a:p>
          <a:p>
            <a:pPr lvl="1"/>
            <a:r>
              <a:rPr lang="en-US" dirty="0" smtClean="0"/>
              <a:t>graphics pipeline assembles the vertices into a triangle, clips the triangle to the viewing frustum, and </a:t>
            </a:r>
            <a:r>
              <a:rPr lang="en-US" dirty="0" err="1" smtClean="0"/>
              <a:t>rasterizes</a:t>
            </a:r>
            <a:r>
              <a:rPr lang="en-US" dirty="0" smtClean="0"/>
              <a:t> the triangle</a:t>
            </a:r>
          </a:p>
          <a:p>
            <a:pPr lvl="1"/>
            <a:r>
              <a:rPr lang="en-US" dirty="0" smtClean="0"/>
              <a:t>by default, each out variable of the vertex </a:t>
            </a:r>
            <a:r>
              <a:rPr lang="en-US" dirty="0" err="1" smtClean="0"/>
              <a:t>shader</a:t>
            </a:r>
            <a:r>
              <a:rPr lang="en-US" dirty="0" smtClean="0"/>
              <a:t> is interpolated using perspective-correct interpolation to compute an interpolated value for each fragment</a:t>
            </a:r>
          </a:p>
          <a:p>
            <a:pPr lvl="2"/>
            <a:r>
              <a:rPr lang="en-US" dirty="0" smtClean="0"/>
              <a:t>the fragment </a:t>
            </a:r>
            <a:r>
              <a:rPr lang="en-US" dirty="0" err="1" smtClean="0"/>
              <a:t>shader</a:t>
            </a:r>
            <a:r>
              <a:rPr lang="en-US" dirty="0" smtClean="0"/>
              <a:t> can use these interpolated values as in variables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Fragment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interpolated color for the fragment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fragment color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Fragment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// interpolated color for the fragment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outgoing fragment color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1905000"/>
            <a:ext cx="338406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RGBA color of incoming fragment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Fragment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interpolated color for the fragment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// outgoing fragment color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364468"/>
            <a:ext cx="335296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RGBA color of outgoing fragment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Fragment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interpolated color for the fragment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outgoing fragment color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3657600"/>
            <a:ext cx="1921167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shader</a:t>
            </a:r>
            <a:r>
              <a:rPr lang="en-US" dirty="0" smtClean="0">
                <a:solidFill>
                  <a:srgbClr val="FF0000"/>
                </a:solidFill>
              </a:rPr>
              <a:t> entry point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Fragment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interpolated color for the fragment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outgoing fragment color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fFragColor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62400" y="4343400"/>
            <a:ext cx="390106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out variable must be assigned; here we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just pass through the interpolated color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Shader</a:t>
            </a:r>
            <a:r>
              <a:rPr lang="en-US" dirty="0" smtClean="0"/>
              <a:t> Output</a:t>
            </a:r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3272" y="1371600"/>
            <a:ext cx="6317456" cy="4859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6400800"/>
            <a:ext cx="3122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OpenGL </a:t>
            </a:r>
            <a:r>
              <a:rPr lang="en-US" dirty="0" err="1" smtClean="0"/>
              <a:t>SuperBible</a:t>
            </a:r>
            <a:r>
              <a:rPr lang="en-US" dirty="0" smtClean="0"/>
              <a:t>, 5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the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previous vertex </a:t>
            </a:r>
            <a:r>
              <a:rPr lang="en-US" dirty="0" err="1" smtClean="0"/>
              <a:t>shader</a:t>
            </a:r>
            <a:r>
              <a:rPr lang="en-US" dirty="0" smtClean="0"/>
              <a:t> applies no </a:t>
            </a:r>
            <a:r>
              <a:rPr lang="en-US" dirty="0" err="1" smtClean="0"/>
              <a:t>modelling</a:t>
            </a:r>
            <a:r>
              <a:rPr lang="en-US" dirty="0" smtClean="0"/>
              <a:t> or viewing transformations to the incoming vertex</a:t>
            </a:r>
          </a:p>
          <a:p>
            <a:pPr lvl="1"/>
            <a:r>
              <a:rPr lang="en-US" dirty="0" smtClean="0"/>
              <a:t>typically, you want to transform the incoming vertex position by the </a:t>
            </a:r>
            <a:r>
              <a:rPr lang="en-US" dirty="0" err="1" smtClean="0"/>
              <a:t>modelview</a:t>
            </a:r>
            <a:r>
              <a:rPr lang="en-US" dirty="0" smtClean="0"/>
              <a:t>-projection matrix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modelview</a:t>
            </a:r>
            <a:r>
              <a:rPr lang="en-US" dirty="0" smtClean="0"/>
              <a:t>-projection matrix is a uniform in variable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4317"/>
            <a:ext cx="9144000" cy="4869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6400800"/>
            <a:ext cx="3745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OpenGL Shading Language, 3</a:t>
            </a:r>
            <a:r>
              <a:rPr lang="en-US" baseline="30000" dirty="0" smtClean="0"/>
              <a:t>rd</a:t>
            </a:r>
            <a:r>
              <a:rPr lang="en-US" dirty="0" smtClean="0"/>
              <a:t> Edition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uniform mat4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uModelViewProjectionMatrix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uModelViewProjectionMatrix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uniform mat4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uModelViewProjectionMatrix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uModelViewProjectionMatrix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0" y="2602468"/>
            <a:ext cx="428072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homogeneous </a:t>
            </a:r>
            <a:r>
              <a:rPr lang="en-US" dirty="0" err="1" smtClean="0">
                <a:solidFill>
                  <a:srgbClr val="FF0000"/>
                </a:solidFill>
              </a:rPr>
              <a:t>modelview</a:t>
            </a:r>
            <a:r>
              <a:rPr lang="en-US" dirty="0" smtClean="0">
                <a:solidFill>
                  <a:srgbClr val="FF0000"/>
                </a:solidFill>
              </a:rPr>
              <a:t>-projection matrix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#version 330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vertex position attribute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in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vertex color attribute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uniform mat4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uModelViewMatrix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 //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modelview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matrix</a:t>
            </a: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out vec4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  // output color computed for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aVertex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vColor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aColor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gl_Position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uModelViewMatrix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aVertex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5791200"/>
            <a:ext cx="476771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transform incoming vertex by </a:t>
            </a:r>
            <a:r>
              <a:rPr lang="en-US" dirty="0" err="1" smtClean="0">
                <a:solidFill>
                  <a:srgbClr val="FF0000"/>
                </a:solidFill>
              </a:rPr>
              <a:t>modelview</a:t>
            </a:r>
            <a:r>
              <a:rPr lang="en-US" dirty="0" smtClean="0">
                <a:solidFill>
                  <a:srgbClr val="FF0000"/>
                </a:solidFill>
              </a:rPr>
              <a:t> matrix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glman</a:t>
            </a:r>
            <a:r>
              <a:rPr lang="en-US" dirty="0" smtClean="0"/>
              <a:t> Uniform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glman</a:t>
            </a:r>
            <a:r>
              <a:rPr lang="en-US" dirty="0" smtClean="0"/>
              <a:t> makes several uniform variable matrices available to your </a:t>
            </a:r>
            <a:r>
              <a:rPr lang="en-US" dirty="0" err="1" smtClean="0"/>
              <a:t>shaders</a:t>
            </a:r>
            <a:endParaRPr lang="en-US" dirty="0" smtClean="0"/>
          </a:p>
          <a:p>
            <a:pPr lvl="1"/>
            <a:r>
              <a:rPr lang="en-US" dirty="0" err="1" smtClean="0"/>
              <a:t>uModelViewMatrix</a:t>
            </a:r>
            <a:endParaRPr lang="en-US" dirty="0" smtClean="0"/>
          </a:p>
          <a:p>
            <a:pPr lvl="1"/>
            <a:r>
              <a:rPr lang="en-US" dirty="0" err="1" smtClean="0"/>
              <a:t>uProjectionMatrix</a:t>
            </a:r>
            <a:endParaRPr lang="en-US" dirty="0" smtClean="0"/>
          </a:p>
          <a:p>
            <a:pPr lvl="1"/>
            <a:r>
              <a:rPr lang="en-US" dirty="0" err="1" smtClean="0"/>
              <a:t>uModelViewProjectionMatrix</a:t>
            </a:r>
            <a:endParaRPr lang="en-US" dirty="0" smtClean="0"/>
          </a:p>
          <a:p>
            <a:pPr lvl="1"/>
            <a:r>
              <a:rPr lang="en-US" dirty="0" err="1" smtClean="0"/>
              <a:t>uNormalMatrix</a:t>
            </a:r>
            <a:endParaRPr lang="en-US" dirty="0" smtClean="0"/>
          </a:p>
          <a:p>
            <a:pPr lvl="1"/>
            <a:r>
              <a:rPr lang="en-US" dirty="0" err="1" smtClean="0"/>
              <a:t>uModelViewMatrixInverse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143000" y="-587702"/>
            <a:ext cx="6857999" cy="803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5800" y="6400800"/>
            <a:ext cx="3122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OpenGL </a:t>
            </a:r>
            <a:r>
              <a:rPr lang="en-US" dirty="0" err="1" smtClean="0"/>
              <a:t>SuperBible</a:t>
            </a:r>
            <a:r>
              <a:rPr lang="en-US" dirty="0" smtClean="0"/>
              <a:t>, 5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2532" y="0"/>
            <a:ext cx="5698935" cy="6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685800" y="6400800"/>
            <a:ext cx="3745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OpenGL Shading Language, 3</a:t>
            </a:r>
            <a:r>
              <a:rPr lang="en-US" baseline="30000" dirty="0" smtClean="0"/>
              <a:t>rd</a:t>
            </a:r>
            <a:r>
              <a:rPr lang="en-US" dirty="0" smtClean="0"/>
              <a:t> Edition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vertex </a:t>
            </a:r>
            <a:r>
              <a:rPr lang="en-US" dirty="0" err="1" smtClean="0"/>
              <a:t>shader</a:t>
            </a:r>
            <a:r>
              <a:rPr lang="en-US" dirty="0" smtClean="0"/>
              <a:t> can specify a completely general sequence of operations to be applied to each vertex and its associated data</a:t>
            </a:r>
          </a:p>
          <a:p>
            <a:r>
              <a:rPr lang="en-US" dirty="0" smtClean="0"/>
              <a:t>accepts inputs from the application and generates outputs that are consumed by the rest of the graphics pipeline</a:t>
            </a:r>
          </a:p>
          <a:p>
            <a:pPr lvl="1"/>
            <a:r>
              <a:rPr lang="en-US" dirty="0" smtClean="0"/>
              <a:t>the vertex </a:t>
            </a:r>
            <a:r>
              <a:rPr lang="en-US" dirty="0" err="1" smtClean="0"/>
              <a:t>shader</a:t>
            </a:r>
            <a:r>
              <a:rPr lang="en-US" dirty="0" smtClean="0"/>
              <a:t> is applied to each inbound vertex and must generate an outbound vertex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typical operations</a:t>
            </a:r>
          </a:p>
          <a:p>
            <a:pPr lvl="1"/>
            <a:r>
              <a:rPr lang="en-US" dirty="0" smtClean="0"/>
              <a:t>vertex transformation</a:t>
            </a:r>
          </a:p>
          <a:p>
            <a:pPr lvl="1"/>
            <a:r>
              <a:rPr lang="en-US" dirty="0" smtClean="0"/>
              <a:t>normal transformation and normalization</a:t>
            </a:r>
          </a:p>
          <a:p>
            <a:pPr lvl="1"/>
            <a:r>
              <a:rPr lang="en-US" dirty="0" smtClean="0"/>
              <a:t>texture coordinate generation</a:t>
            </a:r>
          </a:p>
          <a:p>
            <a:pPr lvl="1"/>
            <a:r>
              <a:rPr lang="en-US" dirty="0" smtClean="0"/>
              <a:t>texture coordinate transformation</a:t>
            </a:r>
          </a:p>
          <a:p>
            <a:pPr lvl="1"/>
            <a:r>
              <a:rPr lang="en-US" dirty="0" smtClean="0"/>
              <a:t>lighting</a:t>
            </a:r>
          </a:p>
          <a:p>
            <a:pPr lvl="1"/>
            <a:r>
              <a:rPr lang="en-US" dirty="0" smtClean="0"/>
              <a:t>color material application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does not replace graphics operations that require knowledge of several vertices at a time</a:t>
            </a:r>
          </a:p>
          <a:p>
            <a:pPr lvl="1"/>
            <a:r>
              <a:rPr lang="en-US" dirty="0" smtClean="0"/>
              <a:t>perspective divide</a:t>
            </a:r>
          </a:p>
          <a:p>
            <a:pPr lvl="1"/>
            <a:r>
              <a:rPr lang="en-US" dirty="0" smtClean="0"/>
              <a:t>primitive assembly</a:t>
            </a:r>
          </a:p>
          <a:p>
            <a:pPr lvl="1"/>
            <a:r>
              <a:rPr lang="en-US" dirty="0" smtClean="0"/>
              <a:t>frustum and user clipping</a:t>
            </a:r>
          </a:p>
          <a:p>
            <a:pPr lvl="1"/>
            <a:r>
              <a:rPr lang="en-US" dirty="0" err="1" smtClean="0"/>
              <a:t>frontface</a:t>
            </a:r>
            <a:r>
              <a:rPr lang="en-US" dirty="0" smtClean="0"/>
              <a:t>/</a:t>
            </a:r>
            <a:r>
              <a:rPr lang="en-US" dirty="0" err="1" smtClean="0"/>
              <a:t>backface</a:t>
            </a:r>
            <a:r>
              <a:rPr lang="en-US" dirty="0" smtClean="0"/>
              <a:t> culling</a:t>
            </a:r>
          </a:p>
          <a:p>
            <a:pPr lvl="1"/>
            <a:r>
              <a:rPr lang="en-US" dirty="0" smtClean="0"/>
              <a:t>polygon mode</a:t>
            </a:r>
          </a:p>
          <a:p>
            <a:pPr lvl="1"/>
            <a:r>
              <a:rPr lang="en-US" dirty="0" smtClean="0"/>
              <a:t>polygon offset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Vertex </a:t>
            </a:r>
            <a:r>
              <a:rPr lang="en-US" dirty="0" err="1" smtClean="0"/>
              <a:t>Shader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inputs</a:t>
            </a:r>
          </a:p>
          <a:p>
            <a:pPr lvl="1"/>
            <a:r>
              <a:rPr lang="en-US" dirty="0" smtClean="0"/>
              <a:t>attributes</a:t>
            </a:r>
          </a:p>
          <a:p>
            <a:pPr lvl="2"/>
            <a:r>
              <a:rPr lang="en-US" dirty="0" smtClean="0"/>
              <a:t>attributes are in variables</a:t>
            </a:r>
          </a:p>
          <a:p>
            <a:pPr lvl="3"/>
            <a:r>
              <a:rPr lang="en-US" dirty="0" smtClean="0"/>
              <a:t>variable that has a value when it is passed into the </a:t>
            </a:r>
            <a:r>
              <a:rPr lang="en-US" dirty="0" err="1" smtClean="0"/>
              <a:t>shader</a:t>
            </a:r>
            <a:r>
              <a:rPr lang="en-US" dirty="0" smtClean="0"/>
              <a:t> and cannot be changed by the </a:t>
            </a:r>
            <a:r>
              <a:rPr lang="en-US" dirty="0" err="1" smtClean="0"/>
              <a:t>shader</a:t>
            </a:r>
            <a:endParaRPr lang="en-US" dirty="0" smtClean="0"/>
          </a:p>
          <a:p>
            <a:pPr lvl="2"/>
            <a:r>
              <a:rPr lang="en-US" dirty="0" smtClean="0"/>
              <a:t>per vertex data</a:t>
            </a:r>
          </a:p>
          <a:p>
            <a:pPr lvl="3"/>
            <a:r>
              <a:rPr lang="en-US" dirty="0" smtClean="0"/>
              <a:t>vertex coordinates, normal vector, color</a:t>
            </a:r>
          </a:p>
          <a:p>
            <a:pPr lvl="3"/>
            <a:r>
              <a:rPr lang="en-US" dirty="0" smtClean="0"/>
              <a:t>user-defined attributes are allowed</a:t>
            </a:r>
          </a:p>
          <a:p>
            <a:pPr lvl="1"/>
            <a:r>
              <a:rPr lang="en-US" dirty="0" smtClean="0"/>
              <a:t>uniforms</a:t>
            </a:r>
          </a:p>
          <a:p>
            <a:pPr lvl="2"/>
            <a:r>
              <a:rPr lang="en-US" dirty="0" smtClean="0"/>
              <a:t>a global variable set outside of the </a:t>
            </a:r>
            <a:r>
              <a:rPr lang="en-US" dirty="0" err="1" smtClean="0"/>
              <a:t>shader</a:t>
            </a:r>
            <a:r>
              <a:rPr lang="en-US" dirty="0" smtClean="0"/>
              <a:t> that is constant (uniform) for the entire primitive</a:t>
            </a:r>
          </a:p>
          <a:p>
            <a:pPr lvl="2"/>
            <a:r>
              <a:rPr lang="en-US" dirty="0" smtClean="0"/>
              <a:t>tend to change infrequently (at most once per primitive)</a:t>
            </a:r>
          </a:p>
          <a:p>
            <a:pPr lvl="2"/>
            <a:r>
              <a:rPr lang="en-US" dirty="0" smtClean="0"/>
              <a:t>both built-in and user-defined uniform variables</a:t>
            </a:r>
          </a:p>
          <a:p>
            <a:pPr lvl="1"/>
            <a:r>
              <a:rPr lang="en-US" dirty="0" smtClean="0"/>
              <a:t>texture data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201</TotalTime>
  <Words>1356</Words>
  <Application>Microsoft Office PowerPoint</Application>
  <PresentationFormat>On-screen Show (4:3)</PresentationFormat>
  <Paragraphs>342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Day 05</vt:lpstr>
      <vt:lpstr>Slide 2</vt:lpstr>
      <vt:lpstr>Slide 3</vt:lpstr>
      <vt:lpstr>Slide 4</vt:lpstr>
      <vt:lpstr>Slide 5</vt:lpstr>
      <vt:lpstr>Vertex Shader</vt:lpstr>
      <vt:lpstr>Vertex Shader</vt:lpstr>
      <vt:lpstr>Vertex Shader</vt:lpstr>
      <vt:lpstr>Vertex Shader</vt:lpstr>
      <vt:lpstr>Vertex Shader</vt:lpstr>
      <vt:lpstr>Simple Vertex Shader</vt:lpstr>
      <vt:lpstr>Simple Vertex Shader</vt:lpstr>
      <vt:lpstr>Simple Vertex Shader</vt:lpstr>
      <vt:lpstr>Simple Vertex Shader</vt:lpstr>
      <vt:lpstr>Simple Vertex Shader</vt:lpstr>
      <vt:lpstr>Simple Vertex Shader</vt:lpstr>
      <vt:lpstr>Simple Vertex Shader</vt:lpstr>
      <vt:lpstr>Simple Vertex Shader</vt:lpstr>
      <vt:lpstr>Simple Vertex Shader</vt:lpstr>
      <vt:lpstr>Simple Vertex Shader</vt:lpstr>
      <vt:lpstr>Naming Convention</vt:lpstr>
      <vt:lpstr>Fragment Shader</vt:lpstr>
      <vt:lpstr>Simple Fragment Shader</vt:lpstr>
      <vt:lpstr>Simple Fragment Shader</vt:lpstr>
      <vt:lpstr>Simple Fragment Shader</vt:lpstr>
      <vt:lpstr>Simple Fragment Shader</vt:lpstr>
      <vt:lpstr>Simple Fragment Shader</vt:lpstr>
      <vt:lpstr>Shader Output</vt:lpstr>
      <vt:lpstr>Extending the Vertex Shader</vt:lpstr>
      <vt:lpstr>Simple Vertex Shader</vt:lpstr>
      <vt:lpstr>Simple Vertex Shader</vt:lpstr>
      <vt:lpstr>Simple Vertex Shader</vt:lpstr>
      <vt:lpstr>glman Uniform Variables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burton</dc:creator>
  <cp:lastModifiedBy>burton</cp:lastModifiedBy>
  <cp:revision>4</cp:revision>
  <dcterms:created xsi:type="dcterms:W3CDTF">2006-08-16T00:00:00Z</dcterms:created>
  <dcterms:modified xsi:type="dcterms:W3CDTF">2012-01-17T05:56:11Z</dcterms:modified>
</cp:coreProperties>
</file>