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1"/>
  </p:notesMasterIdLst>
  <p:sldIdLst>
    <p:sldId id="257" r:id="rId2"/>
    <p:sldId id="285" r:id="rId3"/>
    <p:sldId id="258" r:id="rId4"/>
    <p:sldId id="259" r:id="rId5"/>
    <p:sldId id="260" r:id="rId6"/>
    <p:sldId id="261" r:id="rId7"/>
    <p:sldId id="262" r:id="rId8"/>
    <p:sldId id="263" r:id="rId9"/>
    <p:sldId id="283" r:id="rId10"/>
    <p:sldId id="264" r:id="rId11"/>
    <p:sldId id="284" r:id="rId12"/>
    <p:sldId id="265" r:id="rId13"/>
    <p:sldId id="266" r:id="rId14"/>
    <p:sldId id="267" r:id="rId15"/>
    <p:sldId id="268" r:id="rId16"/>
    <p:sldId id="272" r:id="rId17"/>
    <p:sldId id="270" r:id="rId18"/>
    <p:sldId id="273" r:id="rId19"/>
    <p:sldId id="281" r:id="rId20"/>
    <p:sldId id="271" r:id="rId21"/>
    <p:sldId id="274" r:id="rId22"/>
    <p:sldId id="282" r:id="rId23"/>
    <p:sldId id="275" r:id="rId24"/>
    <p:sldId id="276" r:id="rId25"/>
    <p:sldId id="277" r:id="rId26"/>
    <p:sldId id="278" r:id="rId27"/>
    <p:sldId id="280" r:id="rId28"/>
    <p:sldId id="279" r:id="rId29"/>
    <p:sldId id="286" r:id="rId3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508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60207-BDF6-4C62-8976-38A79E498212}" type="datetimeFigureOut">
              <a:rPr lang="de-DE" smtClean="0"/>
              <a:pPr/>
              <a:t>07.11.2010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DC9648-CE86-4983-8F03-0862593B22A4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Pair wise secret keys (requires n(n+1)/2 keys)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Digital signatures (requires powerful nodes)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C9648-CE86-4983-8F03-0862593B22A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16E8-6B56-423F-AB65-5B556CD522B8}" type="slidenum">
              <a:rPr lang="de-DE" smtClean="0"/>
              <a:pPr/>
              <a:t>16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16E8-6B56-423F-AB65-5B556CD522B8}" type="slidenum">
              <a:rPr lang="de-DE" smtClean="0"/>
              <a:pPr/>
              <a:t>24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8" name="Rechteck 7"/>
          <p:cNvSpPr/>
          <p:nvPr userDrawn="1"/>
        </p:nvSpPr>
        <p:spPr>
          <a:xfrm>
            <a:off x="2643174" y="6286520"/>
            <a:ext cx="6500826" cy="5714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 descr="yorklog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00892" y="71414"/>
            <a:ext cx="1590675" cy="866775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2054" y="857232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pic>
        <p:nvPicPr>
          <p:cNvPr id="4" name="Grafik 3" descr="yorklog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00892" y="71414"/>
            <a:ext cx="1590675" cy="866775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714356"/>
            <a:ext cx="2057400" cy="541180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714356"/>
            <a:ext cx="6019800" cy="541180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pic>
        <p:nvPicPr>
          <p:cNvPr id="4" name="Grafik 3" descr="yorklog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00892" y="71414"/>
            <a:ext cx="1590675" cy="866775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2054" y="642918"/>
            <a:ext cx="8229600" cy="857256"/>
          </a:xfrm>
          <a:ln>
            <a:solidFill>
              <a:schemeClr val="bg1"/>
            </a:solidFill>
          </a:ln>
        </p:spPr>
        <p:txBody>
          <a:bodyPr/>
          <a:lstStyle/>
          <a:p>
            <a:r>
              <a:rPr lang="de-DE" dirty="0" smtClean="0"/>
              <a:t>Titelmasterformat durch Klicken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411675"/>
          </a:xfrm>
        </p:spPr>
        <p:txBody>
          <a:bodyPr/>
          <a:lstStyle>
            <a:lvl1pPr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200"/>
            </a:lvl1pPr>
            <a:lvl2pPr>
              <a:buClr>
                <a:schemeClr val="tx2">
                  <a:lumMod val="60000"/>
                  <a:lumOff val="40000"/>
                </a:schemeClr>
              </a:buClr>
              <a:buSzPct val="60000"/>
              <a:buFont typeface="Courier New" pitchFamily="49" charset="0"/>
              <a:buChar char="o"/>
              <a:defRPr sz="2000"/>
            </a:lvl2pPr>
            <a:lvl3pPr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§"/>
              <a:defRPr sz="1800"/>
            </a:lvl3pPr>
            <a:lvl4pPr>
              <a:buClr>
                <a:schemeClr val="tx2">
                  <a:lumMod val="60000"/>
                  <a:lumOff val="40000"/>
                </a:schemeClr>
              </a:buClr>
              <a:defRPr sz="1600"/>
            </a:lvl4pPr>
            <a:lvl5pPr>
              <a:buClr>
                <a:schemeClr val="tx2">
                  <a:lumMod val="60000"/>
                  <a:lumOff val="40000"/>
                </a:schemeClr>
              </a:buClr>
              <a:defRPr sz="1600"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pic>
        <p:nvPicPr>
          <p:cNvPr id="4" name="Grafik 3" descr="yorklog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00892" y="71414"/>
            <a:ext cx="1590675" cy="866775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pic>
        <p:nvPicPr>
          <p:cNvPr id="4" name="Grafik 3" descr="yorklog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00892" y="71414"/>
            <a:ext cx="1590675" cy="866775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28596" y="2143116"/>
            <a:ext cx="4067204" cy="398304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3438" y="2143116"/>
            <a:ext cx="4043362" cy="398304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pic>
        <p:nvPicPr>
          <p:cNvPr id="5" name="Grafik 4" descr="yorklog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00892" y="71414"/>
            <a:ext cx="1590675" cy="866775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28596" y="2071678"/>
            <a:ext cx="40719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28596" y="2714620"/>
            <a:ext cx="4068792" cy="341154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3438" y="2071678"/>
            <a:ext cx="4048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3438" y="2714621"/>
            <a:ext cx="4043363" cy="341154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pic>
        <p:nvPicPr>
          <p:cNvPr id="7" name="Grafik 6" descr="yorklog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00892" y="71414"/>
            <a:ext cx="1590675" cy="866775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pic>
        <p:nvPicPr>
          <p:cNvPr id="3" name="Grafik 2" descr="yorklog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00892" y="71414"/>
            <a:ext cx="1590675" cy="866775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yorklog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00892" y="71414"/>
            <a:ext cx="1590675" cy="866775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857232"/>
            <a:ext cx="5111750" cy="52689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2071678"/>
            <a:ext cx="3008313" cy="405448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pic>
        <p:nvPicPr>
          <p:cNvPr id="5" name="Grafik 4" descr="yorklog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00892" y="71414"/>
            <a:ext cx="1590675" cy="866775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714355"/>
            <a:ext cx="5486400" cy="40132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pic>
        <p:nvPicPr>
          <p:cNvPr id="5" name="Grafik 4" descr="yorklog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00892" y="71414"/>
            <a:ext cx="1590675" cy="866775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62054" y="8572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2143116"/>
            <a:ext cx="8229600" cy="39830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cxnSp>
        <p:nvCxnSpPr>
          <p:cNvPr id="10" name="Gerade Verbindung 9"/>
          <p:cNvCxnSpPr/>
          <p:nvPr/>
        </p:nvCxnSpPr>
        <p:spPr>
          <a:xfrm>
            <a:off x="428596" y="6249307"/>
            <a:ext cx="82868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2643174" y="6250707"/>
            <a:ext cx="3929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Ariadne: A Secure On-Demand Routing</a:t>
            </a:r>
            <a:br>
              <a:rPr lang="en-US" sz="1200" b="1" dirty="0" smtClean="0"/>
            </a:br>
            <a:r>
              <a:rPr lang="en-US" sz="1200" b="1" dirty="0" smtClean="0"/>
              <a:t> Protocol for Ad Hoc Networks</a:t>
            </a:r>
            <a:endParaRPr lang="de-DE" sz="1200" b="0" dirty="0"/>
          </a:p>
        </p:txBody>
      </p:sp>
      <p:sp>
        <p:nvSpPr>
          <p:cNvPr id="12" name="Textfeld 11"/>
          <p:cNvSpPr txBox="1"/>
          <p:nvPr/>
        </p:nvSpPr>
        <p:spPr>
          <a:xfrm>
            <a:off x="6715140" y="6357958"/>
            <a:ext cx="2000264" cy="276999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pPr algn="r"/>
            <a:fld id="{1013B6B4-F5C4-4E11-ABEF-CF063F768087}" type="slidenum">
              <a:rPr lang="de-DE" sz="1200" smtClean="0"/>
              <a:pPr algn="r"/>
              <a:t>‹Nr.›</a:t>
            </a:fld>
            <a:endParaRPr lang="de-DE" sz="1200" dirty="0" smtClean="0"/>
          </a:p>
        </p:txBody>
      </p:sp>
      <p:sp>
        <p:nvSpPr>
          <p:cNvPr id="13" name="Textfeld 12"/>
          <p:cNvSpPr txBox="1"/>
          <p:nvPr/>
        </p:nvSpPr>
        <p:spPr>
          <a:xfrm>
            <a:off x="464409" y="6357958"/>
            <a:ext cx="2000264" cy="276999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fld id="{9A182A4B-BC3F-4F2F-8490-FADDC3D1EE00}" type="datetime1">
              <a:rPr lang="de-DE" sz="1200" smtClean="0"/>
              <a:pPr/>
              <a:t>07.11.2010</a:t>
            </a:fld>
            <a:endParaRPr lang="de-DE" sz="1200" dirty="0" smtClean="0"/>
          </a:p>
        </p:txBody>
      </p:sp>
      <p:pic>
        <p:nvPicPr>
          <p:cNvPr id="1026" name="Picture 2" descr="D:\FH BRS neu\FH Logo\H-BRS FB Informatik Logo.em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28596" y="214291"/>
            <a:ext cx="2416376" cy="428628"/>
          </a:xfrm>
          <a:prstGeom prst="rect">
            <a:avLst/>
          </a:prstGeom>
          <a:noFill/>
        </p:spPr>
      </p:pic>
      <p:pic>
        <p:nvPicPr>
          <p:cNvPr id="9" name="Grafik 8" descr="yorklogo.gif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7000892" y="71414"/>
            <a:ext cx="1590675" cy="8667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>
            <a:lumMod val="60000"/>
            <a:lumOff val="40000"/>
          </a:schemeClr>
        </a:buClr>
        <a:buSzPct val="60000"/>
        <a:buFont typeface="Courier New" pitchFamily="49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>
            <a:lumMod val="60000"/>
            <a:lumOff val="40000"/>
          </a:schemeClr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1428736"/>
            <a:ext cx="9144000" cy="1752600"/>
          </a:xfrm>
        </p:spPr>
        <p:txBody>
          <a:bodyPr>
            <a:noAutofit/>
          </a:bodyPr>
          <a:lstStyle/>
          <a:p>
            <a:r>
              <a:rPr lang="de-DE" sz="4000" b="1" u="sng" dirty="0" smtClean="0"/>
              <a:t>Ariadne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dirty="0" smtClean="0"/>
              <a:t>A Secure On-Demand Routing</a:t>
            </a:r>
            <a:br>
              <a:rPr lang="de-DE" sz="2800" dirty="0" smtClean="0"/>
            </a:br>
            <a:r>
              <a:rPr lang="de-DE" sz="2800" dirty="0" smtClean="0"/>
              <a:t> Protocol </a:t>
            </a:r>
            <a:r>
              <a:rPr lang="de-DE" sz="2800" dirty="0" err="1" smtClean="0"/>
              <a:t>for</a:t>
            </a:r>
            <a:r>
              <a:rPr lang="de-DE" sz="2800" dirty="0" smtClean="0"/>
              <a:t> Ad Hoc Networks</a:t>
            </a:r>
            <a:br>
              <a:rPr lang="de-DE" sz="2800" dirty="0" smtClean="0"/>
            </a:br>
            <a:endParaRPr lang="de-DE" sz="2800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28728" y="4071942"/>
            <a:ext cx="6477000" cy="1981200"/>
          </a:xfrm>
        </p:spPr>
        <p:txBody>
          <a:bodyPr>
            <a:normAutofit/>
          </a:bodyPr>
          <a:lstStyle/>
          <a:p>
            <a:pPr algn="l"/>
            <a:r>
              <a:rPr lang="de-DE" sz="1600" dirty="0" err="1" smtClean="0">
                <a:solidFill>
                  <a:schemeClr val="tx1"/>
                </a:solidFill>
              </a:rPr>
              <a:t>Speaker</a:t>
            </a:r>
            <a:r>
              <a:rPr lang="de-DE" sz="1600" dirty="0" smtClean="0">
                <a:solidFill>
                  <a:schemeClr val="tx1"/>
                </a:solidFill>
              </a:rPr>
              <a:t>:	Christof Hammer</a:t>
            </a:r>
            <a:endParaRPr lang="de-DE" sz="1600" dirty="0">
              <a:solidFill>
                <a:schemeClr val="tx1"/>
              </a:solidFill>
            </a:endParaRPr>
          </a:p>
          <a:p>
            <a:pPr algn="l"/>
            <a:r>
              <a:rPr lang="de-DE" sz="1600" dirty="0" err="1" smtClean="0">
                <a:solidFill>
                  <a:schemeClr val="tx1"/>
                </a:solidFill>
              </a:rPr>
              <a:t>Course</a:t>
            </a:r>
            <a:r>
              <a:rPr lang="de-DE" sz="1600" dirty="0" smtClean="0">
                <a:solidFill>
                  <a:schemeClr val="tx1"/>
                </a:solidFill>
              </a:rPr>
              <a:t>: 	High Performance Computer Networks, Fall 2o1o </a:t>
            </a:r>
            <a:endParaRPr lang="de-DE" sz="1600" dirty="0">
              <a:solidFill>
                <a:schemeClr val="tx1"/>
              </a:solidFill>
            </a:endParaRPr>
          </a:p>
          <a:p>
            <a:pPr algn="l"/>
            <a:r>
              <a:rPr lang="de-DE" sz="1600" dirty="0" smtClean="0">
                <a:solidFill>
                  <a:schemeClr val="tx1"/>
                </a:solidFill>
              </a:rPr>
              <a:t>	CSE-Department York University, Toronto</a:t>
            </a:r>
            <a:endParaRPr lang="de-DE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TESLA</a:t>
            </a:r>
            <a:endParaRPr lang="de-DE" dirty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sender splits time into </a:t>
            </a:r>
            <a:r>
              <a:rPr lang="en-US" dirty="0" smtClean="0"/>
              <a:t>slots (t) (e.g. 200 ms)</a:t>
            </a:r>
            <a:endParaRPr lang="en-US" dirty="0" smtClean="0"/>
          </a:p>
          <a:p>
            <a:r>
              <a:rPr lang="en-US" dirty="0" smtClean="0"/>
              <a:t>After that it chooses a random initial key </a:t>
            </a:r>
          </a:p>
          <a:p>
            <a:r>
              <a:rPr lang="en-US" dirty="0" smtClean="0"/>
              <a:t>Now a one-way key chain is generated</a:t>
            </a:r>
          </a:p>
          <a:p>
            <a:r>
              <a:rPr lang="en-US" dirty="0" smtClean="0"/>
              <a:t>The keys </a:t>
            </a:r>
            <a:r>
              <a:rPr lang="en-US" dirty="0" smtClean="0"/>
              <a:t>are used in reverse order of their generation</a:t>
            </a:r>
          </a:p>
          <a:p>
            <a:r>
              <a:rPr lang="en-US" dirty="0" smtClean="0"/>
              <a:t>The sender discloses the </a:t>
            </a:r>
            <a:r>
              <a:rPr lang="en-US" dirty="0" smtClean="0"/>
              <a:t>key (</a:t>
            </a:r>
            <a:r>
              <a:rPr lang="en-US" dirty="0" err="1" smtClean="0"/>
              <a:t>i</a:t>
            </a:r>
            <a:r>
              <a:rPr lang="en-US" dirty="0" smtClean="0"/>
              <a:t>) </a:t>
            </a:r>
            <a:r>
              <a:rPr lang="en-US" dirty="0" smtClean="0"/>
              <a:t>based on the time </a:t>
            </a:r>
            <a:r>
              <a:rPr lang="en-US" dirty="0" smtClean="0"/>
              <a:t>interval (t), and th</a:t>
            </a:r>
            <a:r>
              <a:rPr lang="en-US" dirty="0" smtClean="0"/>
              <a:t>e disclosure time of the first key (T</a:t>
            </a:r>
            <a:r>
              <a:rPr lang="en-US" baseline="-25000" dirty="0" smtClean="0"/>
              <a:t>0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The sender attaches </a:t>
            </a:r>
            <a:r>
              <a:rPr lang="en-US" dirty="0" smtClean="0"/>
              <a:t>MAC </a:t>
            </a:r>
            <a:r>
              <a:rPr lang="en-US" dirty="0" smtClean="0"/>
              <a:t>to each packet</a:t>
            </a:r>
          </a:p>
          <a:p>
            <a:pPr lvl="1"/>
            <a:r>
              <a:rPr lang="en-US" dirty="0" smtClean="0"/>
              <a:t>Computed over the packet‘s contents</a:t>
            </a:r>
          </a:p>
          <a:p>
            <a:pPr lvl="1"/>
            <a:r>
              <a:rPr lang="en-US" dirty="0" smtClean="0"/>
              <a:t>Sender determines time interval and uses corresponding key</a:t>
            </a:r>
          </a:p>
          <a:p>
            <a:pPr lvl="1"/>
            <a:r>
              <a:rPr lang="en-US" dirty="0" smtClean="0"/>
              <a:t>With each packet the sender also sends the most recent </a:t>
            </a:r>
            <a:r>
              <a:rPr lang="en-US" dirty="0" err="1" smtClean="0"/>
              <a:t>discloseable</a:t>
            </a:r>
            <a:r>
              <a:rPr lang="en-US" dirty="0" smtClean="0"/>
              <a:t> one-way-key</a:t>
            </a:r>
            <a:endParaRPr lang="en-US" dirty="0"/>
          </a:p>
        </p:txBody>
      </p:sp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5286380" y="2428868"/>
          <a:ext cx="3143254" cy="357187"/>
        </p:xfrm>
        <a:graphic>
          <a:graphicData uri="http://schemas.openxmlformats.org/presentationml/2006/ole">
            <p:oleObj spid="_x0000_s1026" name="Formel" r:id="rId3" imgW="1866600" imgH="203040" progId="Equation.3">
              <p:embed/>
            </p:oleObj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/>
        </p:nvGraphicFramePr>
        <p:xfrm>
          <a:off x="5500694" y="3571876"/>
          <a:ext cx="1214446" cy="285752"/>
        </p:xfrm>
        <a:graphic>
          <a:graphicData uri="http://schemas.openxmlformats.org/presentationml/2006/ole">
            <p:oleObj spid="_x0000_s1027" name="Formel" r:id="rId4" imgW="761760" imgH="17748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tesl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24" y="1214422"/>
            <a:ext cx="7530080" cy="4992370"/>
          </a:xfrm>
          <a:prstGeom prst="rect">
            <a:avLst/>
          </a:prstGeom>
        </p:spPr>
      </p:pic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TESLA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TESLA</a:t>
            </a: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Receivers know </a:t>
            </a:r>
            <a:r>
              <a:rPr lang="en-US" dirty="0" smtClean="0"/>
              <a:t>the key disclosing schedule</a:t>
            </a:r>
          </a:p>
          <a:p>
            <a:pPr lvl="1"/>
            <a:r>
              <a:rPr lang="en-US" dirty="0" smtClean="0"/>
              <a:t>Checks </a:t>
            </a:r>
            <a:r>
              <a:rPr lang="en-US" dirty="0" smtClean="0"/>
              <a:t>that the key used to compute the MAC </a:t>
            </a:r>
            <a:r>
              <a:rPr lang="en-US" dirty="0" smtClean="0"/>
              <a:t>is still secret by determining that the sender could not have made it public </a:t>
            </a:r>
            <a:r>
              <a:rPr lang="en-US" dirty="0" smtClean="0"/>
              <a:t>yet</a:t>
            </a:r>
            <a:endParaRPr lang="en-US" dirty="0" smtClean="0"/>
          </a:p>
          <a:p>
            <a:pPr lvl="1"/>
            <a:r>
              <a:rPr lang="en-US" dirty="0" smtClean="0"/>
              <a:t>As long as key is secret, the receiver buffers the packet</a:t>
            </a:r>
          </a:p>
          <a:p>
            <a:r>
              <a:rPr lang="en-US" dirty="0" smtClean="0"/>
              <a:t>When the key is made public, </a:t>
            </a:r>
            <a:r>
              <a:rPr lang="en-US" dirty="0" smtClean="0"/>
              <a:t>receiver </a:t>
            </a:r>
            <a:r>
              <a:rPr lang="en-US" dirty="0" smtClean="0"/>
              <a:t>checks it‘s correctness and authenticates the buffered packets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Assumptions </a:t>
            </a:r>
            <a:endParaRPr lang="de-DE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node must be able to estimate the end-to-end transmission time to any other node in the Network</a:t>
            </a:r>
          </a:p>
          <a:p>
            <a:r>
              <a:rPr lang="en-US" dirty="0" smtClean="0"/>
              <a:t>Physical attacks or attacks on the medium (e.g. jamming) are disregarded</a:t>
            </a:r>
          </a:p>
          <a:p>
            <a:r>
              <a:rPr lang="en-US" dirty="0" smtClean="0"/>
              <a:t>All nodes have loosely synchronized clock </a:t>
            </a:r>
          </a:p>
          <a:p>
            <a:r>
              <a:rPr lang="en-US" dirty="0" smtClean="0"/>
              <a:t>Resources of network nodes are very different, so Ariadne assumes always constrained recourses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Each node has a TESLA one way key chain and each node know an authentic key of the TESLA one-way key chain of each other node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Security &amp; Keys</a:t>
            </a:r>
            <a:endParaRPr lang="de-DE" dirty="0"/>
          </a:p>
        </p:txBody>
      </p:sp>
      <p:sp>
        <p:nvSpPr>
          <p:cNvPr id="12295" name="Rectangle 7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Three authentication mechanism possibilities:</a:t>
            </a:r>
          </a:p>
          <a:p>
            <a:pPr lvl="1"/>
            <a:r>
              <a:rPr lang="en-US" dirty="0" smtClean="0"/>
              <a:t>Pair wise secret </a:t>
            </a:r>
            <a:r>
              <a:rPr lang="en-US" dirty="0" smtClean="0"/>
              <a:t>keys</a:t>
            </a:r>
            <a:endParaRPr lang="en-US" dirty="0" smtClean="0"/>
          </a:p>
          <a:p>
            <a:pPr lvl="1"/>
            <a:r>
              <a:rPr lang="en-US" dirty="0" smtClean="0"/>
              <a:t>TESLA (shared keys between all source-destination pairs)</a:t>
            </a:r>
          </a:p>
          <a:p>
            <a:pPr lvl="1"/>
            <a:r>
              <a:rPr lang="en-US" dirty="0" smtClean="0"/>
              <a:t>Digital </a:t>
            </a:r>
            <a:r>
              <a:rPr lang="en-US" dirty="0" smtClean="0"/>
              <a:t>signatures</a:t>
            </a:r>
            <a:endParaRPr lang="en-US" dirty="0" smtClean="0"/>
          </a:p>
          <a:p>
            <a:r>
              <a:rPr lang="en-US" dirty="0" smtClean="0"/>
              <a:t>Shared secret keys</a:t>
            </a:r>
          </a:p>
          <a:p>
            <a:pPr lvl="1"/>
            <a:r>
              <a:rPr lang="en-US" dirty="0" smtClean="0"/>
              <a:t>Key distribution center</a:t>
            </a:r>
          </a:p>
          <a:p>
            <a:pPr lvl="1"/>
            <a:r>
              <a:rPr lang="en-US" dirty="0" smtClean="0"/>
              <a:t>Bootstrapping from a Public Key Infrastructure</a:t>
            </a:r>
          </a:p>
          <a:p>
            <a:pPr lvl="1"/>
            <a:r>
              <a:rPr lang="en-US" dirty="0" smtClean="0"/>
              <a:t>Pre-loading at initialization</a:t>
            </a:r>
          </a:p>
          <a:p>
            <a:r>
              <a:rPr lang="en-US" dirty="0" smtClean="0"/>
              <a:t>Initial TESLA keys</a:t>
            </a:r>
          </a:p>
          <a:p>
            <a:pPr lvl="1"/>
            <a:r>
              <a:rPr lang="en-US" dirty="0" smtClean="0"/>
              <a:t>Embed at initialization</a:t>
            </a:r>
          </a:p>
          <a:p>
            <a:pPr lvl="1"/>
            <a:r>
              <a:rPr lang="en-US" dirty="0" smtClean="0"/>
              <a:t>Assume PKI and embed Certifications Authority’s public key at each node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Attacker and Attacking-Models</a:t>
            </a:r>
            <a:endParaRPr lang="de-DE" dirty="0"/>
          </a:p>
        </p:txBody>
      </p:sp>
      <p:sp>
        <p:nvSpPr>
          <p:cNvPr id="12295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Active attacker</a:t>
            </a:r>
          </a:p>
          <a:p>
            <a:pPr lvl="1"/>
            <a:r>
              <a:rPr lang="en-US" dirty="0" smtClean="0"/>
              <a:t>Injects packets and eavesdrops</a:t>
            </a:r>
          </a:p>
          <a:p>
            <a:pPr lvl="1"/>
            <a:r>
              <a:rPr lang="en-US" dirty="0" smtClean="0"/>
              <a:t>Characterized based on the number of controlled nodes in the network</a:t>
            </a:r>
          </a:p>
          <a:p>
            <a:pPr lvl="1"/>
            <a:r>
              <a:rPr lang="en-US" dirty="0" smtClean="0"/>
              <a:t>Passive attacker is not considered in the presentation</a:t>
            </a:r>
          </a:p>
          <a:p>
            <a:r>
              <a:rPr lang="en-US" dirty="0" smtClean="0"/>
              <a:t>Routing disruption attacks</a:t>
            </a:r>
          </a:p>
          <a:p>
            <a:pPr lvl="1"/>
            <a:r>
              <a:rPr lang="en-US" dirty="0" smtClean="0"/>
              <a:t>Causes legitimate data packets to be routed dysfunctional (e.g., routing loop, black hole, </a:t>
            </a:r>
            <a:r>
              <a:rPr lang="en-US" dirty="0" smtClean="0"/>
              <a:t>detour)</a:t>
            </a:r>
            <a:endParaRPr lang="en-US" dirty="0" smtClean="0"/>
          </a:p>
          <a:p>
            <a:r>
              <a:rPr lang="en-US" dirty="0" smtClean="0"/>
              <a:t>Resource consumption attacks</a:t>
            </a:r>
          </a:p>
          <a:p>
            <a:pPr lvl="1"/>
            <a:r>
              <a:rPr lang="en-US" dirty="0" smtClean="0"/>
              <a:t>Consumes valuable network resources or node resources (e.g., injecting data packets, injecting control packets)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ROUTE REQUEST Packet</a:t>
            </a:r>
            <a:endParaRPr lang="en-US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ROUTE REQUEST packet contains eight fields:</a:t>
            </a:r>
          </a:p>
          <a:p>
            <a:pPr lvl="1"/>
            <a:r>
              <a:rPr lang="en-US" dirty="0" smtClean="0"/>
              <a:t>ROUTE REQUEST: label</a:t>
            </a:r>
          </a:p>
          <a:p>
            <a:pPr lvl="1"/>
            <a:r>
              <a:rPr lang="en-US" dirty="0" smtClean="0"/>
              <a:t>initiator: address of the sender</a:t>
            </a:r>
          </a:p>
          <a:p>
            <a:pPr lvl="1"/>
            <a:r>
              <a:rPr lang="en-US" dirty="0" smtClean="0"/>
              <a:t>target: address of the recipient</a:t>
            </a:r>
          </a:p>
          <a:p>
            <a:pPr lvl="1"/>
            <a:r>
              <a:rPr lang="en-US" dirty="0" smtClean="0"/>
              <a:t>id: unique identifier</a:t>
            </a:r>
          </a:p>
          <a:p>
            <a:pPr lvl="1"/>
            <a:r>
              <a:rPr lang="en-US" dirty="0" smtClean="0"/>
              <a:t>time interval: TESLA time interval of the </a:t>
            </a:r>
            <a:r>
              <a:rPr lang="en-US" dirty="0" smtClean="0"/>
              <a:t>(pessimistic) </a:t>
            </a:r>
            <a:r>
              <a:rPr lang="en-US" dirty="0" smtClean="0"/>
              <a:t>arrival time</a:t>
            </a:r>
          </a:p>
          <a:p>
            <a:pPr lvl="1"/>
            <a:r>
              <a:rPr lang="en-US" dirty="0" smtClean="0"/>
              <a:t>hash chain: sequence of MAC hashes</a:t>
            </a:r>
          </a:p>
          <a:p>
            <a:pPr lvl="1"/>
            <a:r>
              <a:rPr lang="en-US" dirty="0" smtClean="0"/>
              <a:t>node list: sequence of nodes on the path</a:t>
            </a:r>
          </a:p>
          <a:p>
            <a:pPr lvl="1"/>
            <a:r>
              <a:rPr lang="en-US" dirty="0" smtClean="0"/>
              <a:t>MAC list: MACs of the message using TESLA keys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911790" y="5357826"/>
          <a:ext cx="7374986" cy="335280"/>
        </p:xfrm>
        <a:graphic>
          <a:graphicData uri="http://schemas.openxmlformats.org/drawingml/2006/table">
            <a:tbl>
              <a:tblPr firstRow="1" bandRow="1">
                <a:effectLst>
                  <a:outerShdw blurRad="279400" dist="330200" dir="5400000" sx="104000" sy="104000" rotWithShape="0">
                    <a:prstClr val="black">
                      <a:alpha val="80000"/>
                    </a:prstClr>
                  </a:outerShdw>
                </a:effectLst>
                <a:tableStyleId>{00A15C55-8517-42AA-B614-E9B94910E393}</a:tableStyleId>
              </a:tblPr>
              <a:tblGrid>
                <a:gridCol w="861091"/>
                <a:gridCol w="922573"/>
                <a:gridCol w="727624"/>
                <a:gridCol w="410771"/>
                <a:gridCol w="1331349"/>
                <a:gridCol w="1150225"/>
                <a:gridCol w="974086"/>
                <a:gridCol w="99726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request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initiator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target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id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time interval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hash chain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node list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MAC list</a:t>
                      </a:r>
                      <a:endParaRPr lang="en-US" sz="16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Geschweifte Klammer rechts 4"/>
          <p:cNvSpPr/>
          <p:nvPr/>
        </p:nvSpPr>
        <p:spPr>
          <a:xfrm>
            <a:off x="4429124" y="2000240"/>
            <a:ext cx="642942" cy="1428760"/>
          </a:xfrm>
          <a:prstGeom prst="rightBrace">
            <a:avLst>
              <a:gd name="adj1" fmla="val 18639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Form 8"/>
          <p:cNvCxnSpPr/>
          <p:nvPr/>
        </p:nvCxnSpPr>
        <p:spPr>
          <a:xfrm rot="10800000" flipH="1" flipV="1">
            <a:off x="5072066" y="2714620"/>
            <a:ext cx="288000" cy="1368000"/>
          </a:xfrm>
          <a:prstGeom prst="bentConnector4">
            <a:avLst>
              <a:gd name="adj1" fmla="val 1172166"/>
              <a:gd name="adj2" fmla="val 9975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Route Discovery</a:t>
            </a:r>
            <a:endParaRPr lang="en-US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Assume sender and receiver share secret (non-TESLA) keys for message authentication</a:t>
            </a:r>
          </a:p>
          <a:p>
            <a:r>
              <a:rPr lang="en-US" dirty="0" smtClean="0"/>
              <a:t>Target authenticates ROUTE REQUESTS</a:t>
            </a:r>
          </a:p>
          <a:p>
            <a:pPr lvl="1"/>
            <a:r>
              <a:rPr lang="en-US" dirty="0" smtClean="0"/>
              <a:t>Initiator includes a MAC computed with end-to-end </a:t>
            </a:r>
            <a:r>
              <a:rPr lang="en-US" dirty="0" smtClean="0"/>
              <a:t>key (e.g. K</a:t>
            </a:r>
            <a:r>
              <a:rPr lang="en-US" baseline="-25000" dirty="0" smtClean="0"/>
              <a:t>AB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Target verifies authenticity and freshness using shared key</a:t>
            </a:r>
          </a:p>
          <a:p>
            <a:r>
              <a:rPr lang="en-US" dirty="0" smtClean="0"/>
              <a:t>Data authentication using TESLA keys</a:t>
            </a:r>
          </a:p>
          <a:p>
            <a:pPr lvl="1"/>
            <a:r>
              <a:rPr lang="en-US" dirty="0" smtClean="0"/>
              <a:t>Each hop authenticates new information in the REQUEST</a:t>
            </a:r>
          </a:p>
          <a:p>
            <a:pPr lvl="1"/>
            <a:r>
              <a:rPr lang="en-US" dirty="0" smtClean="0"/>
              <a:t>Target buffers REPLY until intermediate nodes </a:t>
            </a:r>
            <a:r>
              <a:rPr lang="en-US" dirty="0" smtClean="0"/>
              <a:t>release </a:t>
            </a:r>
            <a:r>
              <a:rPr lang="en-US" dirty="0" smtClean="0"/>
              <a:t>TESLA keys</a:t>
            </a:r>
          </a:p>
          <a:p>
            <a:pPr lvl="2"/>
            <a:r>
              <a:rPr lang="en-US" dirty="0" smtClean="0"/>
              <a:t>TESLA security condition is verified at the target</a:t>
            </a:r>
          </a:p>
          <a:p>
            <a:pPr lvl="2"/>
            <a:r>
              <a:rPr lang="en-US" dirty="0" smtClean="0"/>
              <a:t>Target includes a MAC in the REPLY </a:t>
            </a:r>
          </a:p>
          <a:p>
            <a:r>
              <a:rPr lang="en-US" dirty="0" smtClean="0"/>
              <a:t>Attacker can remove a node from node list in a </a:t>
            </a:r>
            <a:r>
              <a:rPr lang="en-US" dirty="0" smtClean="0"/>
              <a:t>REQUEST but the </a:t>
            </a:r>
            <a:r>
              <a:rPr lang="en-US" dirty="0" smtClean="0"/>
              <a:t>One-way </a:t>
            </a:r>
            <a:r>
              <a:rPr lang="en-US" dirty="0" smtClean="0"/>
              <a:t>hash functions verify that no hop was omitted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Route Discovery </a:t>
            </a:r>
            <a:r>
              <a:rPr lang="en-US" dirty="0" smtClean="0"/>
              <a:t>(cont.)</a:t>
            </a:r>
            <a:endParaRPr lang="en-US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Upon receiving ROUTE REQUEST, a node:</a:t>
            </a:r>
          </a:p>
          <a:p>
            <a:pPr lvl="1"/>
            <a:r>
              <a:rPr lang="en-US" dirty="0" smtClean="0"/>
              <a:t>Processes the request only if it is new</a:t>
            </a:r>
          </a:p>
          <a:p>
            <a:pPr lvl="1"/>
            <a:r>
              <a:rPr lang="en-US" dirty="0" smtClean="0"/>
              <a:t>Processes the request only if the time interval is valid (not too far in the future, but not for an already disclosed TESLA key)</a:t>
            </a:r>
          </a:p>
          <a:p>
            <a:pPr lvl="1"/>
            <a:r>
              <a:rPr lang="en-US" dirty="0" smtClean="0"/>
              <a:t>Modifies the request and rebroadcasts it</a:t>
            </a:r>
          </a:p>
          <a:p>
            <a:pPr lvl="2"/>
            <a:r>
              <a:rPr lang="en-US" dirty="0" smtClean="0"/>
              <a:t>Appends its address to the node list, replaces the hash chain </a:t>
            </a:r>
            <a:r>
              <a:rPr lang="en-US" dirty="0" smtClean="0"/>
              <a:t>with	       </a:t>
            </a:r>
            <a:r>
              <a:rPr lang="en-US" b="1" dirty="0" smtClean="0"/>
              <a:t>H[its </a:t>
            </a:r>
            <a:r>
              <a:rPr lang="en-US" b="1" dirty="0" err="1" smtClean="0"/>
              <a:t>nodeid</a:t>
            </a:r>
            <a:r>
              <a:rPr lang="en-US" b="1" dirty="0" smtClean="0"/>
              <a:t>, prev. hash </a:t>
            </a:r>
            <a:r>
              <a:rPr lang="en-US" b="1" dirty="0" smtClean="0"/>
              <a:t>chain</a:t>
            </a:r>
            <a:r>
              <a:rPr lang="en-US" b="1" dirty="0" smtClean="0"/>
              <a:t>]</a:t>
            </a:r>
          </a:p>
          <a:p>
            <a:pPr lvl="2"/>
            <a:r>
              <a:rPr lang="en-US" dirty="0" smtClean="0"/>
              <a:t>Appends </a:t>
            </a:r>
            <a:r>
              <a:rPr lang="en-US" dirty="0" smtClean="0"/>
              <a:t>MAC of entire REQUEST to MAC list using K</a:t>
            </a:r>
            <a:r>
              <a:rPr lang="en-US" baseline="-25000" dirty="0" smtClean="0"/>
              <a:t>Ai</a:t>
            </a:r>
            <a:r>
              <a:rPr lang="en-US" dirty="0" smtClean="0"/>
              <a:t> </a:t>
            </a:r>
            <a:r>
              <a:rPr lang="en-US" dirty="0" smtClean="0"/>
              <a:t>where </a:t>
            </a:r>
            <a:r>
              <a:rPr lang="en-US" dirty="0" err="1" smtClean="0"/>
              <a:t>i</a:t>
            </a:r>
            <a:r>
              <a:rPr lang="en-US" dirty="0" smtClean="0"/>
              <a:t> is the index for the time interval specified in the REQUEST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Route Discovery (cont.)</a:t>
            </a:r>
            <a:endParaRPr lang="en-US" dirty="0" smtClean="0"/>
          </a:p>
        </p:txBody>
      </p:sp>
      <p:pic>
        <p:nvPicPr>
          <p:cNvPr id="4" name="Inhaltsplatzhalter 3" descr="ariadne_route_request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57224" y="1285860"/>
            <a:ext cx="7522457" cy="4910628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Duration &amp; </a:t>
            </a:r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428596" y="2446325"/>
            <a:ext cx="8229600" cy="441167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200" dirty="0" smtClean="0"/>
              <a:t>This presentation will last about 30 minutes</a:t>
            </a:r>
          </a:p>
          <a:p>
            <a:pPr algn="ctr">
              <a:buNone/>
            </a:pPr>
            <a:endParaRPr lang="en-US" sz="3200" dirty="0" smtClean="0"/>
          </a:p>
          <a:p>
            <a:pPr algn="ctr">
              <a:buNone/>
            </a:pPr>
            <a:r>
              <a:rPr lang="en-US" sz="3200" dirty="0" smtClean="0"/>
              <a:t>Please keep all your questions until the </a:t>
            </a:r>
            <a:r>
              <a:rPr lang="en-US" sz="3200" b="1" dirty="0" smtClean="0"/>
              <a:t>end</a:t>
            </a:r>
            <a:r>
              <a:rPr lang="en-US" sz="3200" dirty="0" smtClean="0"/>
              <a:t> of the presentation</a:t>
            </a:r>
            <a:endParaRPr 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Route Discovery (cont.)</a:t>
            </a:r>
            <a:endParaRPr lang="en-US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</a:t>
            </a:r>
            <a:r>
              <a:rPr lang="en-US" dirty="0" smtClean="0"/>
              <a:t>all nodes know an authentic key of the TESLA one-way key chain of every other node</a:t>
            </a:r>
          </a:p>
          <a:p>
            <a:r>
              <a:rPr lang="en-US" dirty="0" smtClean="0"/>
              <a:t>Securing ROUTE REQUEST</a:t>
            </a:r>
          </a:p>
          <a:p>
            <a:pPr lvl="1"/>
            <a:r>
              <a:rPr lang="en-US" dirty="0" smtClean="0"/>
              <a:t>Target can authenticate the sender (using their </a:t>
            </a:r>
            <a:r>
              <a:rPr lang="en-US" dirty="0" smtClean="0"/>
              <a:t>shared </a:t>
            </a:r>
            <a:r>
              <a:rPr lang="en-US" dirty="0" smtClean="0"/>
              <a:t>key)</a:t>
            </a:r>
          </a:p>
          <a:p>
            <a:pPr lvl="1"/>
            <a:r>
              <a:rPr lang="en-US" dirty="0" smtClean="0"/>
              <a:t>Initiator can authenticate each </a:t>
            </a:r>
            <a:r>
              <a:rPr lang="en-US" dirty="0" smtClean="0"/>
              <a:t>entry </a:t>
            </a:r>
            <a:r>
              <a:rPr lang="en-US" dirty="0" smtClean="0"/>
              <a:t>using intermediate TESLA keys</a:t>
            </a:r>
          </a:p>
          <a:p>
            <a:pPr lvl="1"/>
            <a:r>
              <a:rPr lang="en-US" dirty="0" smtClean="0"/>
              <a:t>No </a:t>
            </a:r>
            <a:r>
              <a:rPr lang="en-US" dirty="0" smtClean="0"/>
              <a:t>node </a:t>
            </a:r>
            <a:r>
              <a:rPr lang="en-US" dirty="0" smtClean="0"/>
              <a:t>can remove any other node in the REQUEST or REPLY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Route </a:t>
            </a:r>
            <a:r>
              <a:rPr lang="en-US" dirty="0" smtClean="0"/>
              <a:t>Reply</a:t>
            </a:r>
            <a:endParaRPr lang="en-US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the target receives the route request:</a:t>
            </a:r>
          </a:p>
          <a:p>
            <a:pPr lvl="1"/>
            <a:r>
              <a:rPr lang="en-US" dirty="0" smtClean="0"/>
              <a:t>Checks the validity of the REQUEST (determining that the keys from the time interval have not been disclosed yet and that hash chain is correct)</a:t>
            </a:r>
          </a:p>
          <a:p>
            <a:pPr lvl="1"/>
            <a:r>
              <a:rPr lang="en-US" dirty="0" smtClean="0"/>
              <a:t>Returns ROUTE REPLY containing eight fields</a:t>
            </a:r>
          </a:p>
          <a:p>
            <a:pPr lvl="2"/>
            <a:r>
              <a:rPr lang="en-US" dirty="0" smtClean="0"/>
              <a:t>ROUTE REPLY, target, initiator, time interval, node list, MAC list</a:t>
            </a:r>
          </a:p>
          <a:p>
            <a:pPr lvl="2"/>
            <a:r>
              <a:rPr lang="en-US" dirty="0" smtClean="0"/>
              <a:t>target MAC: MAC computed over above fields with key shared between target and </a:t>
            </a:r>
            <a:r>
              <a:rPr lang="en-US" dirty="0" smtClean="0"/>
              <a:t>initiator (e.g. K</a:t>
            </a:r>
            <a:r>
              <a:rPr lang="en-US" baseline="-25000" dirty="0" smtClean="0"/>
              <a:t>BA)</a:t>
            </a:r>
            <a:endParaRPr lang="en-US" baseline="-25000" dirty="0" smtClean="0"/>
          </a:p>
          <a:p>
            <a:pPr lvl="2"/>
            <a:r>
              <a:rPr lang="en-US" dirty="0" smtClean="0"/>
              <a:t>Key </a:t>
            </a:r>
            <a:r>
              <a:rPr lang="en-US" dirty="0" smtClean="0"/>
              <a:t>list: </a:t>
            </a:r>
            <a:r>
              <a:rPr lang="en-US" dirty="0" err="1" smtClean="0"/>
              <a:t>disclosable</a:t>
            </a:r>
            <a:r>
              <a:rPr lang="en-US" dirty="0" smtClean="0"/>
              <a:t> MAC keys of nodes along the path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Route </a:t>
            </a:r>
            <a:r>
              <a:rPr lang="en-US" dirty="0" smtClean="0"/>
              <a:t>Reply (cont.)</a:t>
            </a:r>
            <a:endParaRPr lang="en-US" dirty="0" smtClean="0"/>
          </a:p>
        </p:txBody>
      </p:sp>
      <p:pic>
        <p:nvPicPr>
          <p:cNvPr id="4" name="Inhaltsplatzhalter 3" descr="ariadne_route_repli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28662" y="1357298"/>
            <a:ext cx="7369750" cy="4929500"/>
          </a:xfrm>
        </p:spPr>
      </p:pic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Route </a:t>
            </a:r>
            <a:r>
              <a:rPr lang="en-US" dirty="0" smtClean="0"/>
              <a:t>Reply (cont.)</a:t>
            </a:r>
            <a:endParaRPr lang="en-US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Node </a:t>
            </a:r>
            <a:r>
              <a:rPr lang="en-US" dirty="0" smtClean="0"/>
              <a:t>forwarding ROUTE REPLY</a:t>
            </a:r>
          </a:p>
          <a:p>
            <a:pPr lvl="1"/>
            <a:r>
              <a:rPr lang="en-US" dirty="0" smtClean="0"/>
              <a:t>Waits until it can disclose TESLA key from specified interval</a:t>
            </a:r>
          </a:p>
          <a:p>
            <a:pPr lvl="2"/>
            <a:r>
              <a:rPr lang="en-US" dirty="0" smtClean="0"/>
              <a:t>Appends that key to the key list</a:t>
            </a:r>
          </a:p>
          <a:p>
            <a:pPr lvl="2"/>
            <a:r>
              <a:rPr lang="en-US" dirty="0" smtClean="0"/>
              <a:t>This waiting does delay the return of the ROUTE REPLY but does not consume extra computational power</a:t>
            </a:r>
          </a:p>
          <a:p>
            <a:r>
              <a:rPr lang="en-US" dirty="0" smtClean="0"/>
              <a:t>When initiator receives ROUTE REPLY</a:t>
            </a:r>
          </a:p>
          <a:p>
            <a:pPr lvl="1"/>
            <a:r>
              <a:rPr lang="en-US" dirty="0" smtClean="0"/>
              <a:t>Verifies each key in the key list is valid</a:t>
            </a:r>
          </a:p>
          <a:p>
            <a:pPr lvl="1"/>
            <a:r>
              <a:rPr lang="en-US" dirty="0" smtClean="0"/>
              <a:t>Verifies that the target MAC is valid</a:t>
            </a:r>
          </a:p>
          <a:p>
            <a:pPr lvl="1"/>
            <a:r>
              <a:rPr lang="en-US" dirty="0" smtClean="0"/>
              <a:t>Verifies that each MAC in the MAC list is valid using the TESLA keys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Route Maintenance</a:t>
            </a:r>
            <a:endParaRPr lang="en-US" dirty="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Node forwarding a packet to the next hop returns a ROUTE ERROR to the original sender</a:t>
            </a:r>
          </a:p>
          <a:p>
            <a:r>
              <a:rPr lang="en-US" dirty="0" smtClean="0"/>
              <a:t>ROUTE ERROR contains six fields</a:t>
            </a:r>
          </a:p>
          <a:p>
            <a:pPr lvl="1"/>
            <a:r>
              <a:rPr lang="en-US" dirty="0" smtClean="0"/>
              <a:t>ROUTE ERROR: label</a:t>
            </a:r>
          </a:p>
          <a:p>
            <a:pPr lvl="1"/>
            <a:r>
              <a:rPr lang="en-US" dirty="0" smtClean="0"/>
              <a:t>sending address: node encountering error</a:t>
            </a:r>
          </a:p>
          <a:p>
            <a:pPr lvl="1"/>
            <a:r>
              <a:rPr lang="en-US" dirty="0" smtClean="0"/>
              <a:t>receiving address: intended next hop</a:t>
            </a:r>
          </a:p>
          <a:p>
            <a:pPr lvl="1"/>
            <a:r>
              <a:rPr lang="en-US" dirty="0" smtClean="0"/>
              <a:t>time interval: pessimistic arrival time of error at destination</a:t>
            </a:r>
          </a:p>
          <a:p>
            <a:pPr lvl="1"/>
            <a:r>
              <a:rPr lang="en-US" dirty="0" smtClean="0"/>
              <a:t>error MAC: MAC of the preceding fields of the error (computed using sender’s TESLA key)</a:t>
            </a:r>
          </a:p>
          <a:p>
            <a:pPr lvl="1"/>
            <a:r>
              <a:rPr lang="en-US" dirty="0" smtClean="0"/>
              <a:t>recent TESLA key: most recent </a:t>
            </a:r>
            <a:r>
              <a:rPr lang="en-US" dirty="0" err="1" smtClean="0"/>
              <a:t>disclosable</a:t>
            </a:r>
            <a:r>
              <a:rPr lang="en-US" dirty="0" smtClean="0"/>
              <a:t> TESLA key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Route Maintenance</a:t>
            </a:r>
            <a:endParaRPr lang="en-US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Prevent unauthorized nodes from sending errors, we require errors to be authenticated by the sender</a:t>
            </a:r>
          </a:p>
          <a:p>
            <a:r>
              <a:rPr lang="en-US" smtClean="0"/>
              <a:t>Errors are propagated as regular data packets</a:t>
            </a:r>
          </a:p>
          <a:p>
            <a:pPr lvl="1"/>
            <a:r>
              <a:rPr lang="en-US" smtClean="0"/>
              <a:t>Intermediate nodes remove routes that use the bad link</a:t>
            </a:r>
          </a:p>
          <a:p>
            <a:r>
              <a:rPr lang="en-US" smtClean="0"/>
              <a:t>Sending node continues to send data packets along the route until error is validated</a:t>
            </a:r>
          </a:p>
          <a:p>
            <a:pPr lvl="1"/>
            <a:r>
              <a:rPr lang="en-US" smtClean="0"/>
              <a:t>Generates additional errors, which are all cleaned up when the error is finally validated</a:t>
            </a:r>
            <a:endParaRPr lang="en-US" dirty="0" smtClean="0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 smtClean="0"/>
          </a:p>
        </p:txBody>
      </p:sp>
      <p:pic>
        <p:nvPicPr>
          <p:cNvPr id="5" name="Grafik 4" descr="packet_delivery_rati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1714488"/>
            <a:ext cx="4000528" cy="3786214"/>
          </a:xfrm>
          <a:prstGeom prst="rect">
            <a:avLst/>
          </a:prstGeom>
        </p:spPr>
      </p:pic>
      <p:pic>
        <p:nvPicPr>
          <p:cNvPr id="9" name="Grafik 8" descr="average_latenc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29190" y="1714488"/>
            <a:ext cx="3898890" cy="4000528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Performance (cont.)</a:t>
            </a:r>
            <a:endParaRPr lang="en-US" dirty="0" smtClean="0"/>
          </a:p>
        </p:txBody>
      </p:sp>
      <p:pic>
        <p:nvPicPr>
          <p:cNvPr id="6" name="Grafik 5" descr="packet_overhea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714488"/>
            <a:ext cx="4857752" cy="4020282"/>
          </a:xfrm>
          <a:prstGeom prst="rect">
            <a:avLst/>
          </a:prstGeom>
        </p:spPr>
      </p:pic>
      <p:pic>
        <p:nvPicPr>
          <p:cNvPr id="7" name="Grafik 6" descr="simualtion_parameter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6314" y="1571612"/>
            <a:ext cx="4143404" cy="4172787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Conclusions</a:t>
            </a:r>
            <a:endParaRPr lang="en-US" dirty="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Ariadne is a secure ad hoc routing protocol</a:t>
            </a:r>
          </a:p>
          <a:p>
            <a:pPr lvl="1"/>
            <a:r>
              <a:rPr lang="en-US" dirty="0" smtClean="0"/>
              <a:t>Operates on-demand</a:t>
            </a:r>
          </a:p>
          <a:p>
            <a:pPr lvl="1"/>
            <a:r>
              <a:rPr lang="en-US" dirty="0" smtClean="0"/>
              <a:t>Efficient and general security mechanisms</a:t>
            </a:r>
          </a:p>
          <a:p>
            <a:r>
              <a:rPr lang="en-US" dirty="0" smtClean="0"/>
              <a:t>The authors of the paper restricted the scenarios very much</a:t>
            </a:r>
          </a:p>
          <a:p>
            <a:r>
              <a:rPr lang="en-US" dirty="0" smtClean="0"/>
              <a:t>Ariadne was implemented on a non optimized version of </a:t>
            </a:r>
            <a:r>
              <a:rPr lang="en-US" dirty="0" smtClean="0"/>
              <a:t>DSR</a:t>
            </a:r>
          </a:p>
          <a:p>
            <a:pPr lvl="1"/>
            <a:r>
              <a:rPr lang="en-US" dirty="0" smtClean="0"/>
              <a:t>About 26% more overhead than non optimized DSR</a:t>
            </a:r>
          </a:p>
          <a:p>
            <a:r>
              <a:rPr lang="en-US" dirty="0" smtClean="0"/>
              <a:t>Slower route discovery with TESLA</a:t>
            </a:r>
          </a:p>
          <a:p>
            <a:pPr lvl="1"/>
            <a:r>
              <a:rPr lang="en-US" dirty="0" smtClean="0"/>
              <a:t>Delays due to delayed key disclosure</a:t>
            </a:r>
            <a:r>
              <a:rPr lang="en-US" dirty="0" smtClean="0"/>
              <a:t>	</a:t>
            </a:r>
          </a:p>
          <a:p>
            <a:r>
              <a:rPr lang="en-US" dirty="0" smtClean="0"/>
              <a:t>Ariadne has less throughput</a:t>
            </a:r>
          </a:p>
          <a:p>
            <a:pPr lvl="1"/>
            <a:r>
              <a:rPr lang="en-US" dirty="0" smtClean="0"/>
              <a:t>Due to slower route discovery</a:t>
            </a:r>
            <a:endParaRPr lang="en-US" dirty="0" smtClean="0"/>
          </a:p>
          <a:p>
            <a:r>
              <a:rPr lang="en-US" dirty="0" smtClean="0"/>
              <a:t>Key exchange is complicated</a:t>
            </a:r>
          </a:p>
          <a:p>
            <a:pPr lvl="1"/>
            <a:r>
              <a:rPr lang="en-US" dirty="0" smtClean="0"/>
              <a:t>In the ad hoc environment especially, this is most likely not feasible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571472" y="1928802"/>
            <a:ext cx="8229600" cy="441167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dirty="0" smtClean="0"/>
              <a:t>Thank you for listening.</a:t>
            </a:r>
          </a:p>
          <a:p>
            <a:pPr algn="ctr">
              <a:buNone/>
            </a:pPr>
            <a:r>
              <a:rPr lang="en-US" sz="5400" dirty="0" smtClean="0"/>
              <a:t>Are there any Questions?</a:t>
            </a:r>
            <a:endParaRPr lang="en-US" sz="5400" dirty="0" smtClean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Content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 smtClean="0"/>
              <a:t>Ad hoc </a:t>
            </a:r>
            <a:r>
              <a:rPr lang="en-US" i="1" dirty="0" smtClean="0"/>
              <a:t>networks</a:t>
            </a:r>
            <a:endParaRPr lang="en-US" i="1" dirty="0" smtClean="0"/>
          </a:p>
          <a:p>
            <a:r>
              <a:rPr lang="en-US" i="1" dirty="0" smtClean="0"/>
              <a:t>On-Demand </a:t>
            </a:r>
            <a:r>
              <a:rPr lang="en-US" i="1" dirty="0" smtClean="0"/>
              <a:t>Routing</a:t>
            </a:r>
            <a:endParaRPr lang="en-US" i="1" dirty="0" smtClean="0"/>
          </a:p>
          <a:p>
            <a:r>
              <a:rPr lang="en-US" dirty="0" smtClean="0"/>
              <a:t>What Ariadne does</a:t>
            </a:r>
          </a:p>
          <a:p>
            <a:r>
              <a:rPr lang="en-US" i="1" dirty="0" smtClean="0"/>
              <a:t>Short r</a:t>
            </a:r>
            <a:r>
              <a:rPr lang="en-US" i="1" dirty="0" smtClean="0"/>
              <a:t>eview </a:t>
            </a:r>
            <a:r>
              <a:rPr lang="en-US" i="1" dirty="0" smtClean="0"/>
              <a:t>of DSR</a:t>
            </a:r>
          </a:p>
          <a:p>
            <a:r>
              <a:rPr lang="en-US" dirty="0" smtClean="0"/>
              <a:t>TESLA</a:t>
            </a:r>
          </a:p>
          <a:p>
            <a:r>
              <a:rPr lang="en-US" dirty="0" smtClean="0"/>
              <a:t>Assumptions </a:t>
            </a:r>
          </a:p>
          <a:p>
            <a:r>
              <a:rPr lang="en-US" dirty="0" smtClean="0"/>
              <a:t>Security &amp; Keys</a:t>
            </a:r>
          </a:p>
          <a:p>
            <a:r>
              <a:rPr lang="en-US" dirty="0" smtClean="0"/>
              <a:t>Attacker and Attacking-Models</a:t>
            </a:r>
          </a:p>
          <a:p>
            <a:r>
              <a:rPr lang="en-US" dirty="0" smtClean="0"/>
              <a:t>Route Discovery</a:t>
            </a:r>
          </a:p>
          <a:p>
            <a:r>
              <a:rPr lang="en-US" dirty="0" smtClean="0"/>
              <a:t>Route </a:t>
            </a:r>
            <a:r>
              <a:rPr lang="en-US" dirty="0" smtClean="0"/>
              <a:t>Maintenance</a:t>
            </a:r>
          </a:p>
          <a:p>
            <a:r>
              <a:rPr lang="en-US" dirty="0" smtClean="0"/>
              <a:t>Performance of Ariadne</a:t>
            </a:r>
            <a:endParaRPr lang="en-US" dirty="0" smtClean="0"/>
          </a:p>
          <a:p>
            <a:r>
              <a:rPr lang="en-US" dirty="0" smtClean="0"/>
              <a:t>Conclusions </a:t>
            </a:r>
          </a:p>
          <a:p>
            <a:r>
              <a:rPr lang="en-US" dirty="0" smtClean="0"/>
              <a:t>Q &amp; A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adho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008" y="2500306"/>
            <a:ext cx="3198897" cy="245293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Ad hoc networks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Ad hoc </a:t>
            </a:r>
            <a:r>
              <a:rPr lang="de-DE" dirty="0" err="1" smtClean="0"/>
              <a:t>networks</a:t>
            </a:r>
            <a:r>
              <a:rPr lang="de-DE" dirty="0" smtClean="0"/>
              <a:t> </a:t>
            </a:r>
          </a:p>
          <a:p>
            <a:pPr lvl="1"/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groups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wireless</a:t>
            </a:r>
            <a:r>
              <a:rPr lang="de-DE" dirty="0" smtClean="0"/>
              <a:t> mobile </a:t>
            </a:r>
            <a:r>
              <a:rPr lang="de-DE" dirty="0" err="1" smtClean="0"/>
              <a:t>devices</a:t>
            </a:r>
            <a:r>
              <a:rPr lang="de-DE" dirty="0" smtClean="0"/>
              <a:t> (</a:t>
            </a:r>
            <a:r>
              <a:rPr lang="de-DE" dirty="0" err="1" smtClean="0"/>
              <a:t>nodes</a:t>
            </a:r>
            <a:r>
              <a:rPr lang="de-DE" dirty="0" smtClean="0"/>
              <a:t>)</a:t>
            </a:r>
          </a:p>
          <a:p>
            <a:pPr lvl="1"/>
            <a:r>
              <a:rPr lang="de-DE" dirty="0" err="1" smtClean="0"/>
              <a:t>nodes</a:t>
            </a:r>
            <a:r>
              <a:rPr lang="de-DE" dirty="0" smtClean="0"/>
              <a:t> </a:t>
            </a:r>
            <a:r>
              <a:rPr lang="de-DE" dirty="0" err="1" smtClean="0"/>
              <a:t>cooperate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forwarding</a:t>
            </a:r>
            <a:r>
              <a:rPr lang="de-DE" dirty="0" smtClean="0"/>
              <a:t> </a:t>
            </a:r>
            <a:r>
              <a:rPr lang="de-DE" dirty="0" err="1" smtClean="0"/>
              <a:t>packets</a:t>
            </a:r>
            <a:endParaRPr lang="de-DE" dirty="0" smtClean="0"/>
          </a:p>
          <a:p>
            <a:pPr lvl="1"/>
            <a:r>
              <a:rPr lang="de-DE" dirty="0" err="1" smtClean="0"/>
              <a:t>have</a:t>
            </a:r>
            <a:r>
              <a:rPr lang="de-DE" dirty="0" smtClean="0"/>
              <a:t> 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need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central</a:t>
            </a:r>
            <a:r>
              <a:rPr lang="de-DE" dirty="0" smtClean="0"/>
              <a:t> </a:t>
            </a:r>
            <a:r>
              <a:rPr lang="de-DE" dirty="0" err="1" smtClean="0"/>
              <a:t>management</a:t>
            </a:r>
            <a:r>
              <a:rPr lang="de-DE" dirty="0" smtClean="0"/>
              <a:t> </a:t>
            </a:r>
          </a:p>
          <a:p>
            <a:pPr lvl="1"/>
            <a:r>
              <a:rPr lang="de-DE" dirty="0" err="1" smtClean="0"/>
              <a:t>setup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deployment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easy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smtClean="0"/>
              <a:t>quick</a:t>
            </a:r>
          </a:p>
          <a:p>
            <a:pPr lvl="1"/>
            <a:r>
              <a:rPr lang="de-DE" dirty="0" err="1" smtClean="0"/>
              <a:t>nodes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smtClean="0"/>
              <a:t>not </a:t>
            </a:r>
            <a:r>
              <a:rPr lang="de-DE" dirty="0" err="1" smtClean="0"/>
              <a:t>homogeneous</a:t>
            </a:r>
            <a:r>
              <a:rPr lang="de-DE" dirty="0" smtClean="0"/>
              <a:t> </a:t>
            </a:r>
            <a:endParaRPr lang="de-DE" dirty="0" smtClean="0"/>
          </a:p>
          <a:p>
            <a:pPr lvl="1"/>
            <a:endParaRPr lang="de-DE" dirty="0" smtClean="0"/>
          </a:p>
          <a:p>
            <a:r>
              <a:rPr lang="de-DE" dirty="0" smtClean="0"/>
              <a:t>Ad hoc </a:t>
            </a:r>
            <a:r>
              <a:rPr lang="de-DE" dirty="0" err="1" smtClean="0"/>
              <a:t>routing</a:t>
            </a:r>
            <a:r>
              <a:rPr lang="de-DE" dirty="0" smtClean="0"/>
              <a:t> </a:t>
            </a:r>
            <a:r>
              <a:rPr lang="de-DE" dirty="0" err="1" smtClean="0"/>
              <a:t>Protocols</a:t>
            </a:r>
            <a:endParaRPr lang="de-DE" dirty="0" smtClean="0"/>
          </a:p>
          <a:p>
            <a:pPr lvl="1"/>
            <a:r>
              <a:rPr lang="de-DE" dirty="0" err="1" smtClean="0"/>
              <a:t>can</a:t>
            </a:r>
            <a:r>
              <a:rPr lang="de-DE" dirty="0" smtClean="0"/>
              <a:t> handle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requested</a:t>
            </a:r>
            <a:r>
              <a:rPr lang="de-DE" dirty="0" smtClean="0"/>
              <a:t> (</a:t>
            </a:r>
            <a:r>
              <a:rPr lang="de-DE" dirty="0" err="1" smtClean="0"/>
              <a:t>high</a:t>
            </a:r>
            <a:r>
              <a:rPr lang="de-DE" dirty="0" smtClean="0"/>
              <a:t>) </a:t>
            </a:r>
            <a:r>
              <a:rPr lang="de-DE" dirty="0" err="1" smtClean="0"/>
              <a:t>mobility</a:t>
            </a:r>
            <a:endParaRPr lang="de-DE" dirty="0" smtClean="0"/>
          </a:p>
          <a:p>
            <a:pPr lvl="1"/>
            <a:r>
              <a:rPr lang="de-DE" dirty="0" err="1" smtClean="0"/>
              <a:t>don‘t</a:t>
            </a:r>
            <a:r>
              <a:rPr lang="de-DE" dirty="0" smtClean="0"/>
              <a:t> send </a:t>
            </a:r>
            <a:r>
              <a:rPr lang="de-DE" dirty="0" err="1" smtClean="0"/>
              <a:t>periodic</a:t>
            </a:r>
            <a:r>
              <a:rPr lang="de-DE" dirty="0" smtClean="0"/>
              <a:t> </a:t>
            </a:r>
            <a:r>
              <a:rPr lang="de-DE" dirty="0" err="1" smtClean="0"/>
              <a:t>routing</a:t>
            </a:r>
            <a:r>
              <a:rPr lang="de-DE" dirty="0" smtClean="0"/>
              <a:t> </a:t>
            </a:r>
            <a:r>
              <a:rPr lang="de-DE" dirty="0" err="1" smtClean="0"/>
              <a:t>messages</a:t>
            </a:r>
            <a:endParaRPr lang="de-DE" dirty="0" smtClean="0"/>
          </a:p>
          <a:p>
            <a:pPr lvl="1"/>
            <a:r>
              <a:rPr lang="de-DE" dirty="0" err="1" smtClean="0"/>
              <a:t>have</a:t>
            </a:r>
            <a:r>
              <a:rPr lang="de-DE" dirty="0" smtClean="0"/>
              <a:t> not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much</a:t>
            </a:r>
            <a:r>
              <a:rPr lang="de-DE" dirty="0" smtClean="0"/>
              <a:t> </a:t>
            </a:r>
            <a:r>
              <a:rPr lang="de-DE" dirty="0" err="1" smtClean="0"/>
              <a:t>overhead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wired</a:t>
            </a:r>
            <a:r>
              <a:rPr lang="de-DE" dirty="0" smtClean="0"/>
              <a:t> </a:t>
            </a:r>
            <a:r>
              <a:rPr lang="de-DE" dirty="0" err="1" smtClean="0"/>
              <a:t>routing</a:t>
            </a:r>
            <a:r>
              <a:rPr lang="de-DE" dirty="0" smtClean="0"/>
              <a:t> </a:t>
            </a:r>
            <a:r>
              <a:rPr lang="de-DE" dirty="0" err="1" smtClean="0"/>
              <a:t>protocols</a:t>
            </a:r>
            <a:endParaRPr lang="de-DE" dirty="0" smtClean="0"/>
          </a:p>
          <a:p>
            <a:pPr lvl="1"/>
            <a:r>
              <a:rPr lang="de-DE" dirty="0" smtClean="0"/>
              <a:t>but do not </a:t>
            </a:r>
            <a:r>
              <a:rPr lang="de-DE" dirty="0" err="1" smtClean="0"/>
              <a:t>concern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aspect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security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13583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3570" y="3643314"/>
            <a:ext cx="2873905" cy="2295773"/>
          </a:xfrm>
          <a:prstGeom prst="rect">
            <a:avLst/>
          </a:prstGeom>
        </p:spPr>
      </p:pic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On-Demand Routing</a:t>
            </a:r>
            <a:endParaRPr lang="de-DE" dirty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On-Demand </a:t>
            </a:r>
            <a:r>
              <a:rPr lang="de-DE" dirty="0" err="1" smtClean="0"/>
              <a:t>routing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also </a:t>
            </a:r>
            <a:r>
              <a:rPr lang="de-DE" dirty="0" err="1" smtClean="0"/>
              <a:t>refered</a:t>
            </a:r>
            <a:r>
              <a:rPr lang="de-DE" dirty="0" smtClean="0"/>
              <a:t> 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reactive</a:t>
            </a:r>
            <a:r>
              <a:rPr lang="de-DE" dirty="0" smtClean="0"/>
              <a:t> </a:t>
            </a:r>
            <a:r>
              <a:rPr lang="de-DE" dirty="0" err="1" smtClean="0"/>
              <a:t>routing</a:t>
            </a:r>
            <a:endParaRPr lang="de-DE" dirty="0" smtClean="0"/>
          </a:p>
          <a:p>
            <a:r>
              <a:rPr lang="de-DE" dirty="0" smtClean="0"/>
              <a:t>A route </a:t>
            </a:r>
            <a:r>
              <a:rPr lang="en-US" dirty="0" smtClean="0"/>
              <a:t>request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issued</a:t>
            </a:r>
            <a:r>
              <a:rPr lang="de-DE" dirty="0" smtClean="0"/>
              <a:t>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there‘s</a:t>
            </a:r>
            <a:r>
              <a:rPr lang="de-DE" dirty="0" smtClean="0"/>
              <a:t> </a:t>
            </a:r>
            <a:r>
              <a:rPr lang="de-DE" dirty="0" err="1" smtClean="0"/>
              <a:t>need</a:t>
            </a:r>
            <a:endParaRPr lang="de-DE" dirty="0" smtClean="0"/>
          </a:p>
          <a:p>
            <a:pPr lvl="1"/>
            <a:r>
              <a:rPr lang="de-DE" dirty="0" smtClean="0"/>
              <a:t>A </a:t>
            </a:r>
            <a:r>
              <a:rPr lang="en-US" dirty="0" smtClean="0"/>
              <a:t>node</a:t>
            </a:r>
            <a:r>
              <a:rPr lang="de-DE" dirty="0" smtClean="0"/>
              <a:t> </a:t>
            </a:r>
            <a:r>
              <a:rPr lang="en-US" dirty="0" smtClean="0"/>
              <a:t>starts</a:t>
            </a:r>
            <a:r>
              <a:rPr lang="de-DE" dirty="0" smtClean="0"/>
              <a:t> a </a:t>
            </a:r>
            <a:r>
              <a:rPr lang="en-US" dirty="0" smtClean="0"/>
              <a:t>discovery</a:t>
            </a:r>
            <a:r>
              <a:rPr lang="de-DE" dirty="0" smtClean="0"/>
              <a:t> </a:t>
            </a:r>
            <a:r>
              <a:rPr lang="de-DE" dirty="0" err="1" smtClean="0"/>
              <a:t>iff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send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destination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doesn‘t</a:t>
            </a:r>
            <a:r>
              <a:rPr lang="de-DE" dirty="0" smtClean="0"/>
              <a:t> </a:t>
            </a:r>
            <a:r>
              <a:rPr lang="de-DE" dirty="0" err="1" smtClean="0"/>
              <a:t>know</a:t>
            </a:r>
            <a:r>
              <a:rPr lang="de-DE" dirty="0" smtClean="0"/>
              <a:t> a valid route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target</a:t>
            </a:r>
            <a:endParaRPr lang="de-DE" dirty="0" smtClean="0"/>
          </a:p>
          <a:p>
            <a:pPr lvl="1"/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en-US" dirty="0" smtClean="0"/>
              <a:t>method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(</a:t>
            </a:r>
            <a:r>
              <a:rPr lang="de-DE" dirty="0" err="1" smtClean="0"/>
              <a:t>much</a:t>
            </a:r>
            <a:r>
              <a:rPr lang="de-DE" dirty="0" smtClean="0"/>
              <a:t>) </a:t>
            </a:r>
            <a:r>
              <a:rPr lang="de-DE" dirty="0" err="1" smtClean="0"/>
              <a:t>less</a:t>
            </a:r>
            <a:r>
              <a:rPr lang="de-DE" dirty="0" smtClean="0"/>
              <a:t> </a:t>
            </a:r>
            <a:r>
              <a:rPr lang="de-DE" dirty="0" err="1" smtClean="0"/>
              <a:t>overhead</a:t>
            </a:r>
            <a:r>
              <a:rPr lang="de-DE" dirty="0" smtClean="0"/>
              <a:t> </a:t>
            </a:r>
            <a:r>
              <a:rPr lang="de-DE" dirty="0" err="1" smtClean="0"/>
              <a:t>than</a:t>
            </a:r>
            <a:r>
              <a:rPr lang="de-DE" dirty="0" smtClean="0"/>
              <a:t> </a:t>
            </a:r>
            <a:r>
              <a:rPr lang="de-DE" dirty="0" err="1" smtClean="0"/>
              <a:t>proactive</a:t>
            </a:r>
            <a:r>
              <a:rPr lang="de-DE" dirty="0" smtClean="0"/>
              <a:t> </a:t>
            </a:r>
            <a:r>
              <a:rPr lang="de-DE" dirty="0" err="1" smtClean="0"/>
              <a:t>protocols</a:t>
            </a:r>
            <a:r>
              <a:rPr lang="de-DE" dirty="0" smtClean="0"/>
              <a:t> (e.g. </a:t>
            </a:r>
            <a:r>
              <a:rPr lang="de-DE" dirty="0" err="1" smtClean="0"/>
              <a:t>Boder</a:t>
            </a:r>
            <a:r>
              <a:rPr lang="de-DE" dirty="0" smtClean="0"/>
              <a:t> Gateway Protocol)</a:t>
            </a:r>
            <a:endParaRPr lang="de-DE" dirty="0" smtClean="0"/>
          </a:p>
          <a:p>
            <a:pPr lvl="1"/>
            <a:r>
              <a:rPr lang="de-DE" dirty="0" smtClean="0"/>
              <a:t>Routing </a:t>
            </a:r>
            <a:r>
              <a:rPr lang="de-DE" dirty="0" err="1" smtClean="0"/>
              <a:t>overhead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almost</a:t>
            </a:r>
            <a:r>
              <a:rPr lang="de-DE" dirty="0" smtClean="0"/>
              <a:t> </a:t>
            </a:r>
            <a:r>
              <a:rPr lang="de-DE" dirty="0" err="1" smtClean="0"/>
              <a:t>completly</a:t>
            </a:r>
            <a:r>
              <a:rPr lang="de-DE" dirty="0" smtClean="0"/>
              <a:t> </a:t>
            </a:r>
            <a:r>
              <a:rPr lang="de-DE" dirty="0" err="1" smtClean="0"/>
              <a:t>eliminated</a:t>
            </a:r>
            <a:r>
              <a:rPr lang="de-DE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in </a:t>
            </a:r>
            <a:r>
              <a:rPr lang="de-DE" dirty="0" err="1" smtClean="0"/>
              <a:t>network</a:t>
            </a:r>
            <a:r>
              <a:rPr lang="de-DE" dirty="0" smtClean="0"/>
              <a:t> </a:t>
            </a:r>
            <a:r>
              <a:rPr lang="de-DE" dirty="0" err="1" smtClean="0"/>
              <a:t>areas</a:t>
            </a:r>
            <a:r>
              <a:rPr lang="de-DE" dirty="0" smtClean="0"/>
              <a:t> </a:t>
            </a:r>
            <a:r>
              <a:rPr lang="de-DE" dirty="0" err="1" smtClean="0"/>
              <a:t>which</a:t>
            </a:r>
            <a:r>
              <a:rPr lang="de-DE" dirty="0" smtClean="0"/>
              <a:t> do </a:t>
            </a:r>
            <a:r>
              <a:rPr lang="de-DE" dirty="0" smtClean="0"/>
              <a:t>not </a:t>
            </a:r>
            <a:r>
              <a:rPr lang="de-DE" dirty="0" err="1" smtClean="0"/>
              <a:t>change</a:t>
            </a:r>
            <a:r>
              <a:rPr lang="de-DE" dirty="0" smtClean="0"/>
              <a:t> </a:t>
            </a:r>
            <a:r>
              <a:rPr lang="de-DE" dirty="0" err="1" smtClean="0"/>
              <a:t>often</a:t>
            </a:r>
            <a:endParaRPr lang="de-DE" dirty="0" smtClean="0"/>
          </a:p>
          <a:p>
            <a:pPr lvl="1"/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1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What</a:t>
            </a:r>
            <a:r>
              <a:rPr lang="de-DE" dirty="0" smtClean="0"/>
              <a:t> Ariadne </a:t>
            </a:r>
            <a:r>
              <a:rPr lang="de-DE" dirty="0" err="1" smtClean="0"/>
              <a:t>does</a:t>
            </a:r>
            <a:endParaRPr lang="de-DE" dirty="0"/>
          </a:p>
        </p:txBody>
      </p:sp>
      <p:sp>
        <p:nvSpPr>
          <p:cNvPr id="7182" name="Rectangle 1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Ariadne </a:t>
            </a:r>
            <a:r>
              <a:rPr lang="de-DE" dirty="0" err="1" smtClean="0"/>
              <a:t>authenticates</a:t>
            </a:r>
            <a:r>
              <a:rPr lang="de-DE" dirty="0" smtClean="0"/>
              <a:t> </a:t>
            </a:r>
            <a:r>
              <a:rPr lang="de-DE" dirty="0" err="1" smtClean="0"/>
              <a:t>routing</a:t>
            </a:r>
            <a:r>
              <a:rPr lang="de-DE" dirty="0" smtClean="0"/>
              <a:t> </a:t>
            </a:r>
            <a:r>
              <a:rPr lang="de-DE" dirty="0" err="1" smtClean="0"/>
              <a:t>messages</a:t>
            </a:r>
            <a:r>
              <a:rPr lang="de-DE" dirty="0" smtClean="0"/>
              <a:t> </a:t>
            </a:r>
            <a:r>
              <a:rPr lang="de-DE" dirty="0" err="1" smtClean="0"/>
              <a:t>using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three</a:t>
            </a:r>
            <a:r>
              <a:rPr lang="de-DE" dirty="0" smtClean="0"/>
              <a:t> </a:t>
            </a:r>
            <a:r>
              <a:rPr lang="de-DE" dirty="0" err="1" smtClean="0"/>
              <a:t>possibilities</a:t>
            </a:r>
            <a:r>
              <a:rPr lang="de-DE" dirty="0" smtClean="0"/>
              <a:t> </a:t>
            </a:r>
            <a:r>
              <a:rPr lang="de-DE" dirty="0" smtClean="0"/>
              <a:t>:</a:t>
            </a:r>
          </a:p>
          <a:p>
            <a:pPr lvl="1"/>
            <a:r>
              <a:rPr lang="de-DE" dirty="0" err="1" smtClean="0"/>
              <a:t>Shared</a:t>
            </a:r>
            <a:r>
              <a:rPr lang="de-DE" dirty="0" smtClean="0"/>
              <a:t> </a:t>
            </a:r>
            <a:r>
              <a:rPr lang="de-DE" dirty="0" err="1" smtClean="0"/>
              <a:t>secrets</a:t>
            </a:r>
            <a:r>
              <a:rPr lang="de-DE" dirty="0" smtClean="0"/>
              <a:t> </a:t>
            </a:r>
            <a:r>
              <a:rPr lang="de-DE" dirty="0" err="1" smtClean="0"/>
              <a:t>between</a:t>
            </a:r>
            <a:r>
              <a:rPr lang="de-DE" dirty="0" smtClean="0"/>
              <a:t> </a:t>
            </a:r>
            <a:r>
              <a:rPr lang="de-DE" dirty="0" err="1" smtClean="0"/>
              <a:t>node</a:t>
            </a:r>
            <a:r>
              <a:rPr lang="de-DE" dirty="0" smtClean="0"/>
              <a:t> </a:t>
            </a:r>
            <a:r>
              <a:rPr lang="de-DE" dirty="0" err="1" smtClean="0"/>
              <a:t>pairs</a:t>
            </a:r>
            <a:endParaRPr lang="de-DE" dirty="0" smtClean="0"/>
          </a:p>
          <a:p>
            <a:pPr lvl="1"/>
            <a:r>
              <a:rPr lang="de-DE" dirty="0" err="1" smtClean="0"/>
              <a:t>Shared</a:t>
            </a:r>
            <a:r>
              <a:rPr lang="de-DE" dirty="0" smtClean="0"/>
              <a:t> </a:t>
            </a:r>
            <a:r>
              <a:rPr lang="de-DE" dirty="0" err="1" smtClean="0"/>
              <a:t>secrets</a:t>
            </a:r>
            <a:r>
              <a:rPr lang="de-DE" dirty="0" smtClean="0"/>
              <a:t> </a:t>
            </a:r>
            <a:r>
              <a:rPr lang="de-DE" dirty="0" err="1" smtClean="0"/>
              <a:t>between</a:t>
            </a:r>
            <a:r>
              <a:rPr lang="de-DE" dirty="0" smtClean="0"/>
              <a:t> </a:t>
            </a:r>
            <a:r>
              <a:rPr lang="de-DE" dirty="0" err="1" smtClean="0"/>
              <a:t>communication</a:t>
            </a:r>
            <a:r>
              <a:rPr lang="de-DE" dirty="0" smtClean="0"/>
              <a:t> </a:t>
            </a:r>
            <a:r>
              <a:rPr lang="de-DE" dirty="0" err="1" smtClean="0"/>
              <a:t>nodes</a:t>
            </a:r>
            <a:r>
              <a:rPr lang="de-DE" dirty="0" smtClean="0"/>
              <a:t> in </a:t>
            </a:r>
            <a:r>
              <a:rPr lang="de-DE" dirty="0" err="1" smtClean="0"/>
              <a:t>combination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broadcast</a:t>
            </a:r>
            <a:r>
              <a:rPr lang="de-DE" dirty="0" smtClean="0"/>
              <a:t> </a:t>
            </a:r>
            <a:r>
              <a:rPr lang="de-DE" dirty="0" err="1" smtClean="0"/>
              <a:t>authentication</a:t>
            </a:r>
            <a:r>
              <a:rPr lang="de-DE" dirty="0" smtClean="0"/>
              <a:t> (TESLA</a:t>
            </a:r>
            <a:r>
              <a:rPr lang="de-DE" dirty="0" smtClean="0"/>
              <a:t>) (</a:t>
            </a:r>
            <a:r>
              <a:rPr lang="de-DE" dirty="0" err="1" smtClean="0"/>
              <a:t>focus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presentation</a:t>
            </a:r>
            <a:r>
              <a:rPr lang="de-DE" dirty="0" smtClean="0"/>
              <a:t>)</a:t>
            </a:r>
            <a:endParaRPr lang="de-DE" dirty="0" smtClean="0"/>
          </a:p>
          <a:p>
            <a:pPr lvl="1"/>
            <a:r>
              <a:rPr lang="de-DE" dirty="0" smtClean="0"/>
              <a:t>Digital </a:t>
            </a:r>
            <a:r>
              <a:rPr lang="de-DE" dirty="0" err="1" smtClean="0"/>
              <a:t>signature</a:t>
            </a:r>
            <a:r>
              <a:rPr lang="de-DE" dirty="0" smtClean="0"/>
              <a:t> </a:t>
            </a:r>
            <a:r>
              <a:rPr lang="de-DE" dirty="0" err="1" smtClean="0"/>
              <a:t>method</a:t>
            </a:r>
            <a:endParaRPr lang="de-DE" dirty="0" smtClean="0"/>
          </a:p>
          <a:p>
            <a:r>
              <a:rPr lang="de-DE" dirty="0" smtClean="0"/>
              <a:t>Ariadne </a:t>
            </a:r>
            <a:r>
              <a:rPr lang="de-DE" dirty="0" err="1" smtClean="0"/>
              <a:t>builds</a:t>
            </a:r>
            <a:r>
              <a:rPr lang="de-DE" dirty="0" smtClean="0"/>
              <a:t> upon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smtClean="0"/>
              <a:t>DSR-</a:t>
            </a:r>
            <a:r>
              <a:rPr lang="de-DE" dirty="0" err="1" smtClean="0"/>
              <a:t>protocol</a:t>
            </a:r>
            <a:endParaRPr lang="de-DE" dirty="0" smtClean="0"/>
          </a:p>
          <a:p>
            <a:r>
              <a:rPr lang="de-DE" dirty="0" err="1" smtClean="0"/>
              <a:t>Prevents</a:t>
            </a:r>
            <a:r>
              <a:rPr lang="de-DE" dirty="0" smtClean="0"/>
              <a:t> </a:t>
            </a:r>
            <a:r>
              <a:rPr lang="de-DE" dirty="0" err="1" smtClean="0"/>
              <a:t>malicious</a:t>
            </a:r>
            <a:r>
              <a:rPr lang="de-DE" dirty="0" smtClean="0"/>
              <a:t> </a:t>
            </a:r>
            <a:r>
              <a:rPr lang="de-DE" dirty="0" err="1" smtClean="0"/>
              <a:t>injection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altering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routing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endParaRPr lang="de-DE" dirty="0" smtClean="0"/>
          </a:p>
          <a:p>
            <a:pPr lvl="1"/>
            <a:r>
              <a:rPr lang="de-DE" dirty="0" smtClean="0"/>
              <a:t>Routing </a:t>
            </a:r>
            <a:r>
              <a:rPr lang="de-DE" dirty="0" err="1" smtClean="0"/>
              <a:t>loop</a:t>
            </a:r>
            <a:endParaRPr lang="de-DE" dirty="0" smtClean="0"/>
          </a:p>
          <a:p>
            <a:pPr lvl="1"/>
            <a:r>
              <a:rPr lang="de-DE" dirty="0" smtClean="0"/>
              <a:t>Black Hole</a:t>
            </a:r>
          </a:p>
          <a:p>
            <a:pPr lvl="1"/>
            <a:r>
              <a:rPr lang="de-DE" dirty="0" err="1" smtClean="0"/>
              <a:t>Detours</a:t>
            </a:r>
            <a:endParaRPr lang="de-DE" dirty="0"/>
          </a:p>
        </p:txBody>
      </p:sp>
      <p:pic>
        <p:nvPicPr>
          <p:cNvPr id="5" name="Grafik 4" descr="uni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86116" y="4786322"/>
            <a:ext cx="3190875" cy="98107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Short </a:t>
            </a:r>
            <a:r>
              <a:rPr lang="de-DE" dirty="0" err="1" smtClean="0"/>
              <a:t>review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DSR</a:t>
            </a:r>
            <a:endParaRPr lang="de-DE" dirty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DSR </a:t>
            </a:r>
            <a:r>
              <a:rPr lang="de-DE" dirty="0" err="1" smtClean="0"/>
              <a:t>belongs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on </a:t>
            </a:r>
            <a:r>
              <a:rPr lang="de-DE" dirty="0" err="1" smtClean="0"/>
              <a:t>demand</a:t>
            </a:r>
            <a:r>
              <a:rPr lang="de-DE" dirty="0" smtClean="0"/>
              <a:t> </a:t>
            </a:r>
            <a:r>
              <a:rPr lang="de-DE" dirty="0" err="1" smtClean="0"/>
              <a:t>protocols</a:t>
            </a:r>
            <a:endParaRPr lang="de-DE" dirty="0" smtClean="0"/>
          </a:p>
          <a:p>
            <a:r>
              <a:rPr lang="de-DE" dirty="0" smtClean="0"/>
              <a:t>Route </a:t>
            </a:r>
            <a:r>
              <a:rPr lang="de-DE" dirty="0" err="1" smtClean="0"/>
              <a:t>discovery</a:t>
            </a:r>
            <a:endParaRPr lang="de-DE" dirty="0" smtClean="0"/>
          </a:p>
          <a:p>
            <a:pPr lvl="1"/>
            <a:r>
              <a:rPr lang="de-DE" dirty="0" smtClean="0"/>
              <a:t>Is </a:t>
            </a:r>
            <a:r>
              <a:rPr lang="de-DE" dirty="0" err="1" smtClean="0"/>
              <a:t>triggered</a:t>
            </a:r>
            <a:r>
              <a:rPr lang="de-DE" dirty="0" smtClean="0"/>
              <a:t> </a:t>
            </a:r>
            <a:r>
              <a:rPr lang="de-DE" dirty="0" err="1" smtClean="0"/>
              <a:t>iff</a:t>
            </a:r>
            <a:r>
              <a:rPr lang="de-DE" dirty="0" smtClean="0"/>
              <a:t> a </a:t>
            </a:r>
            <a:r>
              <a:rPr lang="de-DE" dirty="0" err="1" smtClean="0"/>
              <a:t>node</a:t>
            </a:r>
            <a:r>
              <a:rPr lang="de-DE" dirty="0" smtClean="0"/>
              <a:t> </a:t>
            </a:r>
            <a:r>
              <a:rPr lang="de-DE" dirty="0" err="1" smtClean="0"/>
              <a:t>need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send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a </a:t>
            </a:r>
            <a:r>
              <a:rPr lang="de-DE" dirty="0" err="1" smtClean="0"/>
              <a:t>destination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no</a:t>
            </a:r>
            <a:r>
              <a:rPr lang="de-DE" dirty="0" smtClean="0"/>
              <a:t> route </a:t>
            </a:r>
            <a:r>
              <a:rPr lang="de-DE" dirty="0" err="1" smtClean="0"/>
              <a:t>exists</a:t>
            </a:r>
            <a:endParaRPr lang="de-DE" dirty="0" smtClean="0"/>
          </a:p>
          <a:p>
            <a:pPr lvl="1"/>
            <a:r>
              <a:rPr lang="de-DE" dirty="0" smtClean="0"/>
              <a:t>A </a:t>
            </a:r>
            <a:r>
              <a:rPr lang="de-DE" dirty="0" err="1" smtClean="0"/>
              <a:t>special</a:t>
            </a:r>
            <a:r>
              <a:rPr lang="de-DE" dirty="0" smtClean="0"/>
              <a:t> ROUTE-REQUEST packet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sent</a:t>
            </a:r>
            <a:r>
              <a:rPr lang="de-DE" dirty="0" smtClean="0"/>
              <a:t>. </a:t>
            </a:r>
          </a:p>
          <a:p>
            <a:pPr lvl="1"/>
            <a:r>
              <a:rPr lang="de-DE" dirty="0" err="1" smtClean="0"/>
              <a:t>This</a:t>
            </a:r>
            <a:r>
              <a:rPr lang="de-DE" dirty="0" smtClean="0"/>
              <a:t> packet </a:t>
            </a:r>
            <a:r>
              <a:rPr lang="de-DE" dirty="0" err="1" smtClean="0"/>
              <a:t>builds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actual</a:t>
            </a:r>
            <a:r>
              <a:rPr lang="de-DE" dirty="0" smtClean="0"/>
              <a:t> </a:t>
            </a:r>
            <a:r>
              <a:rPr lang="de-DE" dirty="0" err="1" smtClean="0"/>
              <a:t>path</a:t>
            </a:r>
            <a:endParaRPr lang="de-DE" dirty="0" smtClean="0"/>
          </a:p>
          <a:p>
            <a:r>
              <a:rPr lang="de-DE" dirty="0" smtClean="0"/>
              <a:t>Route </a:t>
            </a:r>
            <a:r>
              <a:rPr lang="de-DE" dirty="0" err="1" smtClean="0"/>
              <a:t>maintenance</a:t>
            </a:r>
            <a:endParaRPr lang="de-DE" dirty="0" smtClean="0"/>
          </a:p>
          <a:p>
            <a:pPr lvl="1"/>
            <a:r>
              <a:rPr lang="de-DE" dirty="0" err="1" smtClean="0"/>
              <a:t>Detects</a:t>
            </a:r>
            <a:r>
              <a:rPr lang="de-DE" dirty="0" smtClean="0"/>
              <a:t> </a:t>
            </a:r>
            <a:r>
              <a:rPr lang="de-DE" dirty="0" err="1" smtClean="0"/>
              <a:t>borken</a:t>
            </a:r>
            <a:r>
              <a:rPr lang="de-DE" dirty="0" smtClean="0"/>
              <a:t> links on a route</a:t>
            </a:r>
          </a:p>
          <a:p>
            <a:pPr lvl="1"/>
            <a:r>
              <a:rPr lang="de-DE" dirty="0" smtClean="0"/>
              <a:t>Generates ROUTE-ERROR </a:t>
            </a:r>
            <a:r>
              <a:rPr lang="de-DE" dirty="0" err="1" smtClean="0"/>
              <a:t>messages</a:t>
            </a:r>
            <a:endParaRPr lang="de-DE" dirty="0" smtClean="0"/>
          </a:p>
          <a:p>
            <a:pPr lvl="1"/>
            <a:r>
              <a:rPr lang="de-DE" dirty="0" err="1" smtClean="0"/>
              <a:t>Removes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defect</a:t>
            </a:r>
            <a:r>
              <a:rPr lang="de-DE" dirty="0" smtClean="0"/>
              <a:t> links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path</a:t>
            </a:r>
            <a:r>
              <a:rPr lang="de-DE" dirty="0" smtClean="0"/>
              <a:t> </a:t>
            </a:r>
            <a:r>
              <a:rPr lang="de-DE" dirty="0" err="1" smtClean="0"/>
              <a:t>cache</a:t>
            </a:r>
            <a:endParaRPr lang="de-DE" dirty="0" smtClean="0"/>
          </a:p>
          <a:p>
            <a:endParaRPr lang="de-DE" dirty="0" smtClean="0"/>
          </a:p>
        </p:txBody>
      </p:sp>
      <p:pic>
        <p:nvPicPr>
          <p:cNvPr id="4" name="Grafik 3" descr="dsr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2066" y="3500438"/>
            <a:ext cx="3324605" cy="1347957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TESLA</a:t>
            </a:r>
            <a:endParaRPr lang="de-DE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TESLA = </a:t>
            </a:r>
            <a:r>
              <a:rPr lang="en-US" b="1" dirty="0" smtClean="0"/>
              <a:t>T</a:t>
            </a:r>
            <a:r>
              <a:rPr lang="en-US" dirty="0" smtClean="0"/>
              <a:t>ime </a:t>
            </a:r>
            <a:r>
              <a:rPr lang="en-US" b="1" dirty="0" smtClean="0"/>
              <a:t>E</a:t>
            </a:r>
            <a:r>
              <a:rPr lang="en-US" dirty="0" smtClean="0"/>
              <a:t>fficient </a:t>
            </a:r>
            <a:r>
              <a:rPr lang="en-US" b="1" dirty="0" smtClean="0"/>
              <a:t>S</a:t>
            </a:r>
            <a:r>
              <a:rPr lang="en-US" dirty="0" smtClean="0"/>
              <a:t>tream </a:t>
            </a:r>
            <a:r>
              <a:rPr lang="en-US" b="1" dirty="0" smtClean="0"/>
              <a:t>L</a:t>
            </a:r>
            <a:r>
              <a:rPr lang="en-US" dirty="0" smtClean="0"/>
              <a:t>oss-tolerant </a:t>
            </a:r>
            <a:r>
              <a:rPr lang="en-US" b="1" dirty="0" smtClean="0"/>
              <a:t>A</a:t>
            </a:r>
            <a:r>
              <a:rPr lang="en-US" dirty="0" smtClean="0"/>
              <a:t>uthentication</a:t>
            </a:r>
          </a:p>
          <a:p>
            <a:r>
              <a:rPr lang="en-US" dirty="0" smtClean="0"/>
              <a:t>TESLA </a:t>
            </a:r>
            <a:r>
              <a:rPr lang="en-US" dirty="0" smtClean="0"/>
              <a:t>is a broadcast authentication protocol</a:t>
            </a:r>
          </a:p>
          <a:p>
            <a:r>
              <a:rPr lang="en-US" dirty="0" smtClean="0"/>
              <a:t>Ariadne uses </a:t>
            </a:r>
            <a:r>
              <a:rPr lang="en-US" dirty="0" smtClean="0"/>
              <a:t>TESLA </a:t>
            </a:r>
            <a:r>
              <a:rPr lang="en-US" dirty="0" smtClean="0"/>
              <a:t>to </a:t>
            </a:r>
            <a:r>
              <a:rPr lang="en-US" dirty="0" smtClean="0"/>
              <a:t>authenticate the DSR routing packets</a:t>
            </a:r>
            <a:endParaRPr lang="en-US" dirty="0" smtClean="0"/>
          </a:p>
          <a:p>
            <a:pPr lvl="1"/>
            <a:r>
              <a:rPr lang="en-US" dirty="0" smtClean="0"/>
              <a:t>Efficient: It adds only a single message authentication code (MAC) to a message</a:t>
            </a:r>
          </a:p>
          <a:p>
            <a:pPr lvl="1"/>
            <a:r>
              <a:rPr lang="en-US" dirty="0" smtClean="0"/>
              <a:t>An asymmetric primitive is required to prevent others from forging  </a:t>
            </a:r>
            <a:r>
              <a:rPr lang="en-US" dirty="0" smtClean="0"/>
              <a:t>Message Authentication Codes</a:t>
            </a:r>
            <a:endParaRPr lang="en-US" dirty="0" smtClean="0"/>
          </a:p>
          <a:p>
            <a:pPr lvl="1"/>
            <a:r>
              <a:rPr lang="en-US" dirty="0" smtClean="0"/>
              <a:t>TESLA archives asymmetry through clock synchronization (not strict) and delayed key disclosure (keys are sent after the message</a:t>
            </a:r>
            <a:r>
              <a:rPr lang="en-US" dirty="0" smtClean="0"/>
              <a:t>) rather than complex mathematical computations (e.g. RSA)</a:t>
            </a:r>
          </a:p>
          <a:p>
            <a:r>
              <a:rPr lang="en-US" dirty="0" smtClean="0"/>
              <a:t>TESLA generates a one-way key chain by repeatedly computing a one way hash function H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TESLA</a:t>
            </a:r>
            <a:endParaRPr lang="de-DE" dirty="0"/>
          </a:p>
        </p:txBody>
      </p:sp>
      <p:pic>
        <p:nvPicPr>
          <p:cNvPr id="5" name="Inhaltsplatzhalter 4" descr="tesla_principl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32995" y="2072243"/>
            <a:ext cx="6878010" cy="3410426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-BRS 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1493</Words>
  <Application>Microsoft Office PowerPoint</Application>
  <PresentationFormat>Bildschirmpräsentation (4:3)</PresentationFormat>
  <Paragraphs>211</Paragraphs>
  <Slides>29</Slides>
  <Notes>3</Notes>
  <HiddenSlides>1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29</vt:i4>
      </vt:variant>
    </vt:vector>
  </HeadingPairs>
  <TitlesOfParts>
    <vt:vector size="31" baseType="lpstr">
      <vt:lpstr>H-BRS Vorlage</vt:lpstr>
      <vt:lpstr>Formel</vt:lpstr>
      <vt:lpstr>Ariadne  A Secure On-Demand Routing  Protocol for Ad Hoc Networks </vt:lpstr>
      <vt:lpstr>Duration &amp; Questions</vt:lpstr>
      <vt:lpstr>Content</vt:lpstr>
      <vt:lpstr>Ad hoc networks</vt:lpstr>
      <vt:lpstr>On-Demand Routing</vt:lpstr>
      <vt:lpstr>What Ariadne does</vt:lpstr>
      <vt:lpstr>Short review of DSR</vt:lpstr>
      <vt:lpstr>TESLA</vt:lpstr>
      <vt:lpstr>TESLA</vt:lpstr>
      <vt:lpstr>TESLA</vt:lpstr>
      <vt:lpstr>TESLA</vt:lpstr>
      <vt:lpstr>TESLA</vt:lpstr>
      <vt:lpstr>Assumptions </vt:lpstr>
      <vt:lpstr>Security &amp; Keys</vt:lpstr>
      <vt:lpstr>Attacker and Attacking-Models</vt:lpstr>
      <vt:lpstr>ROUTE REQUEST Packet</vt:lpstr>
      <vt:lpstr>Route Discovery</vt:lpstr>
      <vt:lpstr>Route Discovery (cont.)</vt:lpstr>
      <vt:lpstr>Route Discovery (cont.)</vt:lpstr>
      <vt:lpstr>Route Discovery (cont.)</vt:lpstr>
      <vt:lpstr>Route Reply</vt:lpstr>
      <vt:lpstr>Route Reply (cont.)</vt:lpstr>
      <vt:lpstr>Route Reply (cont.)</vt:lpstr>
      <vt:lpstr>Route Maintenance</vt:lpstr>
      <vt:lpstr>Route Maintenance</vt:lpstr>
      <vt:lpstr>Performance</vt:lpstr>
      <vt:lpstr>Performance (cont.)</vt:lpstr>
      <vt:lpstr>Conclusions</vt:lpstr>
      <vt:lpstr>Folie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Aridane  A Secure On-Demand Routing  Protocol for Ad Hoc Networks</dc:title>
  <dc:creator>Locutus</dc:creator>
  <cp:lastModifiedBy>Locutus</cp:lastModifiedBy>
  <cp:revision>38</cp:revision>
  <dcterms:created xsi:type="dcterms:W3CDTF">2010-10-26T17:45:08Z</dcterms:created>
  <dcterms:modified xsi:type="dcterms:W3CDTF">2010-11-07T21:56:08Z</dcterms:modified>
</cp:coreProperties>
</file>