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handoutMasterIdLst>
    <p:handoutMasterId r:id="rId53"/>
  </p:handoutMasterIdLst>
  <p:sldIdLst>
    <p:sldId id="256" r:id="rId2"/>
    <p:sldId id="257" r:id="rId3"/>
    <p:sldId id="258" r:id="rId4"/>
    <p:sldId id="328" r:id="rId5"/>
    <p:sldId id="271" r:id="rId6"/>
    <p:sldId id="295" r:id="rId7"/>
    <p:sldId id="296" r:id="rId8"/>
    <p:sldId id="297" r:id="rId9"/>
    <p:sldId id="329" r:id="rId10"/>
    <p:sldId id="331" r:id="rId11"/>
    <p:sldId id="334" r:id="rId12"/>
    <p:sldId id="332" r:id="rId13"/>
    <p:sldId id="333" r:id="rId14"/>
    <p:sldId id="337" r:id="rId15"/>
    <p:sldId id="335" r:id="rId16"/>
    <p:sldId id="336" r:id="rId17"/>
    <p:sldId id="339" r:id="rId18"/>
    <p:sldId id="272" r:id="rId19"/>
    <p:sldId id="322" r:id="rId20"/>
    <p:sldId id="321" r:id="rId21"/>
    <p:sldId id="338" r:id="rId22"/>
    <p:sldId id="320" r:id="rId23"/>
    <p:sldId id="340" r:id="rId24"/>
    <p:sldId id="274" r:id="rId25"/>
    <p:sldId id="275" r:id="rId26"/>
    <p:sldId id="327" r:id="rId27"/>
    <p:sldId id="341" r:id="rId28"/>
    <p:sldId id="300" r:id="rId29"/>
    <p:sldId id="265" r:id="rId30"/>
    <p:sldId id="307" r:id="rId31"/>
    <p:sldId id="308" r:id="rId32"/>
    <p:sldId id="309" r:id="rId33"/>
    <p:sldId id="343" r:id="rId34"/>
    <p:sldId id="344" r:id="rId35"/>
    <p:sldId id="347" r:id="rId36"/>
    <p:sldId id="345" r:id="rId37"/>
    <p:sldId id="346" r:id="rId38"/>
    <p:sldId id="310" r:id="rId39"/>
    <p:sldId id="348" r:id="rId40"/>
    <p:sldId id="349" r:id="rId41"/>
    <p:sldId id="350" r:id="rId42"/>
    <p:sldId id="312" r:id="rId43"/>
    <p:sldId id="351" r:id="rId44"/>
    <p:sldId id="352" r:id="rId45"/>
    <p:sldId id="353" r:id="rId46"/>
    <p:sldId id="315" r:id="rId47"/>
    <p:sldId id="354" r:id="rId48"/>
    <p:sldId id="342" r:id="rId49"/>
    <p:sldId id="355" r:id="rId50"/>
    <p:sldId id="316" r:id="rId51"/>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57" autoAdjust="0"/>
  </p:normalViewPr>
  <p:slideViewPr>
    <p:cSldViewPr>
      <p:cViewPr varScale="1">
        <p:scale>
          <a:sx n="133" d="100"/>
          <a:sy n="133" d="100"/>
        </p:scale>
        <p:origin x="-13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Calibri" pitchFamily="34" charset="0"/>
                <a:ea typeface="+mn-ea"/>
                <a:cs typeface="Arial" charset="0"/>
              </a:defRPr>
            </a:lvl1pPr>
          </a:lstStyle>
          <a:p>
            <a:pPr>
              <a:defRPr/>
            </a:pPr>
            <a:endParaRPr lang="en-US"/>
          </a:p>
        </p:txBody>
      </p:sp>
      <p:sp>
        <p:nvSpPr>
          <p:cNvPr id="121859"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Calibri" charset="0"/>
                <a:cs typeface="Arial" charset="0"/>
              </a:defRPr>
            </a:lvl1pPr>
          </a:lstStyle>
          <a:p>
            <a:pPr>
              <a:defRPr/>
            </a:pPr>
            <a:fld id="{EAC57A1A-3F42-8D4E-81A0-52053D67BF24}" type="datetimeFigureOut">
              <a:rPr lang="en-US"/>
              <a:pPr>
                <a:defRPr/>
              </a:pPr>
              <a:t>18-02-13</a:t>
            </a:fld>
            <a:endParaRPr lang="en-US"/>
          </a:p>
        </p:txBody>
      </p:sp>
      <p:sp>
        <p:nvSpPr>
          <p:cNvPr id="121860"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Calibri" pitchFamily="34" charset="0"/>
                <a:ea typeface="+mn-ea"/>
                <a:cs typeface="Arial" charset="0"/>
              </a:defRPr>
            </a:lvl1pPr>
          </a:lstStyle>
          <a:p>
            <a:pPr>
              <a:defRPr/>
            </a:pPr>
            <a:endParaRPr lang="en-US"/>
          </a:p>
        </p:txBody>
      </p:sp>
      <p:sp>
        <p:nvSpPr>
          <p:cNvPr id="121861"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Calibri" charset="0"/>
                <a:cs typeface="Arial" charset="0"/>
              </a:defRPr>
            </a:lvl1pPr>
          </a:lstStyle>
          <a:p>
            <a:pPr>
              <a:defRPr/>
            </a:pPr>
            <a:fld id="{94A911B6-41D4-3446-84EC-E57DE5CD8A8A}" type="slidenum">
              <a:rPr lang="en-US"/>
              <a:pPr>
                <a:defRPr/>
              </a:pPr>
              <a:t>‹#›</a:t>
            </a:fld>
            <a:endParaRPr lang="en-US"/>
          </a:p>
        </p:txBody>
      </p:sp>
    </p:spTree>
    <p:extLst>
      <p:ext uri="{BB962C8B-B14F-4D97-AF65-F5344CB8AC3E}">
        <p14:creationId xmlns:p14="http://schemas.microsoft.com/office/powerpoint/2010/main" val="3966858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160838" cy="365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ea typeface="+mn-ea"/>
                <a:cs typeface="Arial" charset="0"/>
              </a:defRPr>
            </a:lvl1pPr>
          </a:lstStyle>
          <a:p>
            <a:pPr>
              <a:defRPr/>
            </a:pPr>
            <a:endParaRPr lang="en-CA"/>
          </a:p>
        </p:txBody>
      </p:sp>
      <p:sp>
        <p:nvSpPr>
          <p:cNvPr id="3" name="Date Placeholder 2"/>
          <p:cNvSpPr>
            <a:spLocks noGrp="1"/>
          </p:cNvSpPr>
          <p:nvPr>
            <p:ph type="dt" idx="1"/>
          </p:nvPr>
        </p:nvSpPr>
        <p:spPr bwMode="auto">
          <a:xfrm>
            <a:off x="5438775" y="0"/>
            <a:ext cx="4160838" cy="365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charset="0"/>
                <a:cs typeface="Arial" charset="0"/>
              </a:defRPr>
            </a:lvl1pPr>
          </a:lstStyle>
          <a:p>
            <a:pPr>
              <a:defRPr/>
            </a:pPr>
            <a:fld id="{8C958A5E-CD46-A34A-8C13-70A13D05ADCE}" type="datetimeFigureOut">
              <a:rPr lang="en-US"/>
              <a:pPr>
                <a:defRPr/>
              </a:pPr>
              <a:t>18-02-13</a:t>
            </a:fld>
            <a:endParaRPr lang="en-CA"/>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bwMode="auto">
          <a:xfrm>
            <a:off x="960438" y="3475038"/>
            <a:ext cx="7680325" cy="32908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bwMode="auto">
          <a:xfrm>
            <a:off x="0" y="6948488"/>
            <a:ext cx="4160838" cy="365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ea typeface="+mn-ea"/>
                <a:cs typeface="Arial" charset="0"/>
              </a:defRPr>
            </a:lvl1pPr>
          </a:lstStyle>
          <a:p>
            <a:pPr>
              <a:defRPr/>
            </a:pPr>
            <a:endParaRPr lang="en-CA"/>
          </a:p>
        </p:txBody>
      </p:sp>
      <p:sp>
        <p:nvSpPr>
          <p:cNvPr id="7" name="Slide Number Placeholder 6"/>
          <p:cNvSpPr>
            <a:spLocks noGrp="1"/>
          </p:cNvSpPr>
          <p:nvPr>
            <p:ph type="sldNum" sz="quarter" idx="5"/>
          </p:nvPr>
        </p:nvSpPr>
        <p:spPr bwMode="auto">
          <a:xfrm>
            <a:off x="5438775" y="6948488"/>
            <a:ext cx="4160838" cy="365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charset="0"/>
                <a:cs typeface="Arial" charset="0"/>
              </a:defRPr>
            </a:lvl1pPr>
          </a:lstStyle>
          <a:p>
            <a:pPr>
              <a:defRPr/>
            </a:pPr>
            <a:fld id="{A16927A0-2C13-714B-BADA-8378548899A4}" type="slidenum">
              <a:rPr lang="en-CA"/>
              <a:pPr>
                <a:defRPr/>
              </a:pPr>
              <a:t>‹#›</a:t>
            </a:fld>
            <a:endParaRPr lang="en-CA"/>
          </a:p>
        </p:txBody>
      </p:sp>
    </p:spTree>
    <p:extLst>
      <p:ext uri="{BB962C8B-B14F-4D97-AF65-F5344CB8AC3E}">
        <p14:creationId xmlns:p14="http://schemas.microsoft.com/office/powerpoint/2010/main" val="4244130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845BA-E465-7745-AF2F-9C8E3B1D9356}" type="slidenum">
              <a:rPr lang="en-US" sz="1300">
                <a:latin typeface="Calibri" charset="0"/>
              </a:rPr>
              <a:pPr eaLnBrk="1" hangingPunct="1"/>
              <a:t>2</a:t>
            </a:fld>
            <a:endParaRPr lang="en-US" sz="1300">
              <a:latin typeface="Calibri" charset="0"/>
            </a:endParaRPr>
          </a:p>
        </p:txBody>
      </p:sp>
      <p:sp>
        <p:nvSpPr>
          <p:cNvPr id="174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Now look at TCP (RFC 793), at the service it provides to the TS user and then at the internal protocol details. TCP is designed to provide reliable communication between pairs of processes (TCP users) across a variety of reliable and unreliable networks and internets. TCP provides two useful facilities for labeling data: push and urgent:</a:t>
            </a:r>
          </a:p>
          <a:p>
            <a:pPr eaLnBrk="1" hangingPunct="1">
              <a:spcBef>
                <a:spcPct val="0"/>
              </a:spcBef>
            </a:pPr>
            <a:r>
              <a:rPr lang="en-US">
                <a:latin typeface="Calibri" charset="0"/>
              </a:rPr>
              <a:t>• </a:t>
            </a:r>
            <a:r>
              <a:rPr lang="en-US" b="1">
                <a:latin typeface="Calibri" charset="0"/>
              </a:rPr>
              <a:t>Data stream push:</a:t>
            </a:r>
            <a:r>
              <a:rPr lang="en-US">
                <a:latin typeface="Calibri" charset="0"/>
              </a:rPr>
              <a:t> Ordinarily, TCP decides when sufficient data have accumulated to form a segment for transmission. The TCP user can require TCP to transmit all outstanding data up to and including that labeled with a push flag. On the receiving end, TCP will deliver these data to the user in the same manner. A user might request this if it has come to a logical break in the data.</a:t>
            </a:r>
          </a:p>
          <a:p>
            <a:pPr eaLnBrk="1" hangingPunct="1">
              <a:spcBef>
                <a:spcPct val="0"/>
              </a:spcBef>
            </a:pPr>
            <a:r>
              <a:rPr lang="en-US">
                <a:latin typeface="Calibri" charset="0"/>
              </a:rPr>
              <a:t>• </a:t>
            </a:r>
            <a:r>
              <a:rPr lang="en-US" b="1">
                <a:latin typeface="Calibri" charset="0"/>
              </a:rPr>
              <a:t>Urgent data signaling:</a:t>
            </a:r>
            <a:r>
              <a:rPr lang="en-US">
                <a:latin typeface="Calibri" charset="0"/>
              </a:rPr>
              <a:t> This provides a means of informing the destination TCP user that significant or "urgent" data is in the upcoming data stream. It is up to the destination user to determine appropriate action.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087D1B-81B5-A44B-8084-FC05034C182B}" type="slidenum">
              <a:rPr lang="en-US" sz="1300">
                <a:latin typeface="Calibri" charset="0"/>
              </a:rPr>
              <a:pPr eaLnBrk="1" hangingPunct="1"/>
              <a:t>13</a:t>
            </a:fld>
            <a:endParaRPr lang="en-US" sz="1300">
              <a:latin typeface="Calibri" charset="0"/>
            </a:endParaRPr>
          </a:p>
        </p:txBody>
      </p:sp>
      <p:sp>
        <p:nvSpPr>
          <p:cNvPr id="378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The way out of this problem is for each side to acknowledge explicitly the other's SYN and sequence number. The procedure is known as a </a:t>
            </a:r>
            <a:r>
              <a:rPr lang="en-US" b="1">
                <a:latin typeface="Calibri" charset="0"/>
              </a:rPr>
              <a:t>three-way handshake</a:t>
            </a:r>
            <a:r>
              <a:rPr lang="en-US">
                <a:latin typeface="Calibri" charset="0"/>
              </a:rPr>
              <a:t>. The revised connection state diagram, which is the one employed by TCP, is shown in the upper part of Stallings DCC8e Figure 20.8. A new state (SYN RECEIVED) is added. In this state, the transport entity hesitates during connection opening to assure that the SYN segments sent by the two sides have both been acknowledged before the connection is declared established. In addition to the new state, there is a control segment (RST) to reset the other side when a duplicate SYN is detected.</a:t>
            </a:r>
          </a:p>
          <a:p>
            <a:pPr eaLnBrk="1" hangingPunct="1">
              <a:spcBef>
                <a:spcPct val="0"/>
              </a:spcBef>
            </a:pPr>
            <a:r>
              <a:rPr lang="en-US">
                <a:latin typeface="Calibri" charset="0"/>
              </a:rPr>
              <a:t>For simplicity, the upper part of Figure 20.8 does not include transitions in which RST is sent. The basic rule is as follows: Send an RST if the connection state is not yet OPEN and an invalid ACK (one that does not reference something that was sent) is received. The reader should try various combinations of events to see that this connection establishment procedure works in spite of any combination of old and lost segments.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271599-9B3F-C04D-861A-11791DCECE85}" type="slidenum">
              <a:rPr lang="en-US" sz="1300">
                <a:latin typeface="Calibri" charset="0"/>
              </a:rPr>
              <a:pPr eaLnBrk="1" hangingPunct="1"/>
              <a:t>15</a:t>
            </a:fld>
            <a:endParaRPr lang="en-US" sz="1300">
              <a:latin typeface="Calibri" charset="0"/>
            </a:endParaRPr>
          </a:p>
        </p:txBody>
      </p:sp>
      <p:sp>
        <p:nvSpPr>
          <p:cNvPr id="409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The state diagram of Figure 20.3 defines the use of a simple two-way handshake for connection establishment, which was found to be unsatisfactory in the face of an unreliable network service. Similarly, the two-way handshake defined in that diagram for connection termination is inadequate for an unreliable network service. Misordering of segments could cause the following scenario. A transport entity in the CLOSE WAIT state sends its last data segment, followed by a FIN segment, but the FIN segment arrives at the other side before the last data segment. The receiving transport entity will accept that FIN, close the connection, and lose the last segment of data. To avoid this problem, a sequence number can be associated with the FIN, which can be assigned the next sequence number after the last octet of transmitted data. With this refinement, the receiving transport entity, upon receiving a FIN, will wait if necessary for the late-arriving data before closing the connection.</a:t>
            </a:r>
          </a:p>
          <a:p>
            <a:pPr eaLnBrk="1" hangingPunct="1">
              <a:spcBef>
                <a:spcPct val="0"/>
              </a:spcBef>
            </a:pP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797AC3-DD54-CE48-BC78-2938EBBF5674}" type="slidenum">
              <a:rPr lang="en-US" sz="1300">
                <a:latin typeface="Calibri" charset="0"/>
              </a:rPr>
              <a:pPr eaLnBrk="1" hangingPunct="1"/>
              <a:t>16</a:t>
            </a:fld>
            <a:endParaRPr lang="en-US" sz="1300">
              <a:latin typeface="Calibri" charset="0"/>
            </a:endParaRPr>
          </a:p>
        </p:txBody>
      </p:sp>
      <p:sp>
        <p:nvSpPr>
          <p:cNvPr id="430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A more serious problem is the potential loss of segments and the potential presence of obsolete segments. Figure 20.8 shows that the termination procedure adopts a similar solution to that used for connection establishment. Each side must explicitly acknowledge the FIN of the other, using an ACK with the sequence number of the FIN to be acknowledged. For a graceful close, a transport entity requires the following:</a:t>
            </a:r>
          </a:p>
          <a:p>
            <a:pPr eaLnBrk="1" hangingPunct="1">
              <a:spcBef>
                <a:spcPct val="0"/>
              </a:spcBef>
            </a:pPr>
            <a:r>
              <a:rPr lang="en-US">
                <a:latin typeface="Calibri" charset="0"/>
              </a:rPr>
              <a:t>• It must send a FIN </a:t>
            </a:r>
            <a:r>
              <a:rPr lang="en-US" i="1">
                <a:latin typeface="Calibri" charset="0"/>
              </a:rPr>
              <a:t>i</a:t>
            </a:r>
            <a:r>
              <a:rPr lang="en-US">
                <a:latin typeface="Calibri" charset="0"/>
              </a:rPr>
              <a:t> and receive </a:t>
            </a:r>
            <a:r>
              <a:rPr lang="en-US" i="1">
                <a:latin typeface="Calibri" charset="0"/>
              </a:rPr>
              <a:t>AN</a:t>
            </a:r>
            <a:r>
              <a:rPr lang="en-US">
                <a:latin typeface="Calibri" charset="0"/>
              </a:rPr>
              <a:t> = </a:t>
            </a:r>
            <a:r>
              <a:rPr lang="en-US" i="1">
                <a:latin typeface="Calibri" charset="0"/>
              </a:rPr>
              <a:t>i</a:t>
            </a:r>
            <a:r>
              <a:rPr lang="en-US">
                <a:latin typeface="Calibri" charset="0"/>
              </a:rPr>
              <a:t> + 1.</a:t>
            </a:r>
          </a:p>
          <a:p>
            <a:pPr eaLnBrk="1" hangingPunct="1">
              <a:spcBef>
                <a:spcPct val="0"/>
              </a:spcBef>
            </a:pPr>
            <a:r>
              <a:rPr lang="en-US">
                <a:latin typeface="Calibri" charset="0"/>
              </a:rPr>
              <a:t>• It must receive a FIN</a:t>
            </a:r>
            <a:r>
              <a:rPr lang="en-US" i="1">
                <a:latin typeface="Calibri" charset="0"/>
              </a:rPr>
              <a:t> j</a:t>
            </a:r>
            <a:r>
              <a:rPr lang="en-US">
                <a:latin typeface="Calibri" charset="0"/>
              </a:rPr>
              <a:t> and send </a:t>
            </a:r>
            <a:r>
              <a:rPr lang="en-US" i="1">
                <a:latin typeface="Calibri" charset="0"/>
              </a:rPr>
              <a:t>AN</a:t>
            </a:r>
            <a:r>
              <a:rPr lang="en-US">
                <a:latin typeface="Calibri" charset="0"/>
              </a:rPr>
              <a:t> = </a:t>
            </a:r>
            <a:r>
              <a:rPr lang="en-US" i="1">
                <a:latin typeface="Calibri" charset="0"/>
              </a:rPr>
              <a:t>j</a:t>
            </a:r>
            <a:r>
              <a:rPr lang="en-US">
                <a:latin typeface="Calibri" charset="0"/>
              </a:rPr>
              <a:t> + 1.</a:t>
            </a:r>
          </a:p>
          <a:p>
            <a:pPr eaLnBrk="1" hangingPunct="1">
              <a:spcBef>
                <a:spcPct val="0"/>
              </a:spcBef>
            </a:pPr>
            <a:r>
              <a:rPr lang="en-US">
                <a:latin typeface="Calibri" charset="0"/>
              </a:rPr>
              <a:t>• It must wait an interval equal to twice the maximum expected segment lifetime.</a:t>
            </a:r>
          </a:p>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6625DF-5976-1248-88CC-24C0BF724292}" type="slidenum">
              <a:rPr lang="en-US" sz="1300">
                <a:latin typeface="Calibri" charset="0"/>
              </a:rPr>
              <a:pPr eaLnBrk="1" hangingPunct="1"/>
              <a:t>18</a:t>
            </a:fld>
            <a:endParaRPr lang="en-US" sz="1300">
              <a:latin typeface="Calibri" charset="0"/>
            </a:endParaRPr>
          </a:p>
        </p:txBody>
      </p:sp>
      <p:sp>
        <p:nvSpPr>
          <p:cNvPr id="460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Two events necessitate the retransmission of a segment. First, a segment may be damaged in transit but nevertheless arrive at its destination. If a checksum is included with the segment, the receiving transport entity can detect the error and discard the segment. The second contingency is that a segment fails to arrive. In either case, the sending transport entity does not know that the segment transmission was unsuccessful. To cover this contingency, a positive acknowledgment scheme is used: The receiver must acknowledge each successfully received segment by returning a segment containing an acknowledgment number. For efficiency, we do not require one acknowledgment per segment. Rather, a cumulative acknowledgment can be used, as we have seen many times in this book. Thus, the receiver may receive segments numbered 1, 201, and 401, but only send </a:t>
            </a:r>
            <a:r>
              <a:rPr lang="en-US" i="1">
                <a:latin typeface="Calibri" charset="0"/>
              </a:rPr>
              <a:t>AN</a:t>
            </a:r>
            <a:r>
              <a:rPr lang="en-US">
                <a:latin typeface="Calibri" charset="0"/>
              </a:rPr>
              <a:t> = 601 back. The sender must interpret </a:t>
            </a:r>
            <a:r>
              <a:rPr lang="en-US" i="1">
                <a:latin typeface="Calibri" charset="0"/>
              </a:rPr>
              <a:t>AN</a:t>
            </a:r>
            <a:r>
              <a:rPr lang="en-US">
                <a:latin typeface="Calibri" charset="0"/>
              </a:rPr>
              <a:t> = 601 to mean that the segment with </a:t>
            </a:r>
            <a:r>
              <a:rPr lang="en-US" i="1">
                <a:latin typeface="Calibri" charset="0"/>
              </a:rPr>
              <a:t>SN</a:t>
            </a:r>
            <a:r>
              <a:rPr lang="en-US">
                <a:latin typeface="Calibri" charset="0"/>
              </a:rPr>
              <a:t> = 401 and all previous segments have been successfully received.</a:t>
            </a:r>
          </a:p>
          <a:p>
            <a:pPr eaLnBrk="1" hangingPunct="1">
              <a:spcBef>
                <a:spcPct val="0"/>
              </a:spcBef>
            </a:pPr>
            <a:r>
              <a:rPr lang="en-US">
                <a:latin typeface="Calibri" charset="0"/>
              </a:rPr>
              <a:t>If a segment does not arrive successfully, no acknowledgment will be issued and a retransmission is in order. To cope with this situation, there must be a timer associated with each segment as it is sent. If the timer expires before the segment is acknowledged, the sender must retransmit.</a:t>
            </a:r>
          </a:p>
          <a:p>
            <a:pPr eaLnBrk="1" hangingPunct="1">
              <a:spcBef>
                <a:spcPct val="0"/>
              </a:spcBef>
            </a:pPr>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5438775" y="6948488"/>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CDD1569-532C-D445-B389-72BC7B0B7584}" type="slidenum">
              <a:rPr lang="en-US" sz="1300">
                <a:latin typeface="Calibri" charset="0"/>
              </a:rPr>
              <a:pPr algn="r" eaLnBrk="1" hangingPunct="1"/>
              <a:t>19</a:t>
            </a:fld>
            <a:endParaRPr lang="en-US" sz="1300">
              <a:latin typeface="Calibri" charset="0"/>
            </a:endParaRPr>
          </a:p>
        </p:txBody>
      </p:sp>
      <p:sp>
        <p:nvSpPr>
          <p:cNvPr id="481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When all data segments arrive in order over a TCP connection, TCP places the data in a receive buffer for delivery to the user. It is possible, however, for segments to arrive out of order. In this case, the receiving TCP entity has two options:</a:t>
            </a:r>
          </a:p>
          <a:p>
            <a:pPr eaLnBrk="1" hangingPunct="1">
              <a:spcBef>
                <a:spcPct val="0"/>
              </a:spcBef>
            </a:pPr>
            <a:r>
              <a:rPr lang="en-US">
                <a:latin typeface="Calibri" charset="0"/>
              </a:rPr>
              <a:t>• </a:t>
            </a:r>
            <a:r>
              <a:rPr lang="en-US" b="1">
                <a:latin typeface="Calibri" charset="0"/>
              </a:rPr>
              <a:t>In-order:</a:t>
            </a:r>
            <a:r>
              <a:rPr lang="en-US">
                <a:latin typeface="Calibri" charset="0"/>
              </a:rPr>
              <a:t> Accept only segments that arrive in order; any segment that arrives out of order is discarded. The in-order policy makes for a simple implementation but places a burden on the networking facility, as the sending TCP must time out and retransmit segments that were successfully received but discarded because of misordering. Furthermore, if a single segment is lost in transit, then all subsequent segments must be retransmitted once the sending TCP times out on the lost segment.</a:t>
            </a:r>
          </a:p>
          <a:p>
            <a:pPr eaLnBrk="1" hangingPunct="1">
              <a:spcBef>
                <a:spcPct val="0"/>
              </a:spcBef>
            </a:pPr>
            <a:r>
              <a:rPr lang="en-US">
                <a:latin typeface="Calibri" charset="0"/>
              </a:rPr>
              <a:t>• </a:t>
            </a:r>
            <a:r>
              <a:rPr lang="en-US" b="1">
                <a:latin typeface="Calibri" charset="0"/>
              </a:rPr>
              <a:t>In-window:</a:t>
            </a:r>
            <a:r>
              <a:rPr lang="en-US">
                <a:latin typeface="Calibri" charset="0"/>
              </a:rPr>
              <a:t> Accept all segments that are within the receive window (see Stallings DCC8e Figure 20.2b). The in-window policy may reduce transmissions but requires a more complex acceptance test and a more sophisticated data storage scheme to buffer and keep track of data accepted out of order.</a:t>
            </a:r>
          </a:p>
          <a:p>
            <a:pPr eaLnBrk="1" hangingPunct="1">
              <a:spcBef>
                <a:spcPct val="0"/>
              </a:spcBef>
            </a:pPr>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5438775" y="6948488"/>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B74C7FB-AE6C-4E4F-BE6C-38DB5A1FB8CA}" type="slidenum">
              <a:rPr lang="en-US" sz="1300">
                <a:latin typeface="Calibri" charset="0"/>
              </a:rPr>
              <a:pPr algn="r" eaLnBrk="1" hangingPunct="1"/>
              <a:t>20</a:t>
            </a:fld>
            <a:endParaRPr lang="en-US" sz="1300">
              <a:latin typeface="Calibri" charset="0"/>
            </a:endParaRPr>
          </a:p>
        </p:txBody>
      </p:sp>
      <p:sp>
        <p:nvSpPr>
          <p:cNvPr id="501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TCP maintains a queue of segments that have been sent but not yet acknowledged. The TCP specification states that TCP will retransmit a segment if it fails to receive an acknowledgment within a given time. A TCP implementation may employ one of three retransmission strategies:</a:t>
            </a:r>
          </a:p>
          <a:p>
            <a:pPr eaLnBrk="1" hangingPunct="1">
              <a:spcBef>
                <a:spcPct val="0"/>
              </a:spcBef>
            </a:pPr>
            <a:r>
              <a:rPr lang="en-US">
                <a:latin typeface="Calibri" charset="0"/>
              </a:rPr>
              <a:t>• </a:t>
            </a:r>
            <a:r>
              <a:rPr lang="en-US" b="1">
                <a:latin typeface="Calibri" charset="0"/>
              </a:rPr>
              <a:t>First-only:</a:t>
            </a:r>
            <a:r>
              <a:rPr lang="en-US">
                <a:latin typeface="Calibri" charset="0"/>
              </a:rPr>
              <a:t> Maintain one retransmission timer for the entire queue. If an acknowledgment is received, remove the appropriate segment or segments from the queue and reset the timer. If the timer expires, retransmit the segment at the front of the queue and reset the timer. The first-only policy is efficient in terms of traffic. Because timer for second segment in the queue is not set until the first segment is acknowledged, however, there can be considerable delays. </a:t>
            </a:r>
          </a:p>
          <a:p>
            <a:pPr eaLnBrk="1" hangingPunct="1">
              <a:spcBef>
                <a:spcPct val="0"/>
              </a:spcBef>
            </a:pPr>
            <a:r>
              <a:rPr lang="en-US">
                <a:latin typeface="Calibri" charset="0"/>
              </a:rPr>
              <a:t>• </a:t>
            </a:r>
            <a:r>
              <a:rPr lang="en-US" b="1">
                <a:latin typeface="Calibri" charset="0"/>
              </a:rPr>
              <a:t>Batch:</a:t>
            </a:r>
            <a:r>
              <a:rPr lang="en-US">
                <a:latin typeface="Calibri" charset="0"/>
              </a:rPr>
              <a:t> Maintain one retransmission timer for the entire queue. if an acknowledgment is received, remove the appropriate segment or segments from the queue and reset the timer. If the timer expires, retransmit all segments in the queue and reset the timer. The batch policy also reduces the likelihood of long delays but may result in unnecessary retransmissions.</a:t>
            </a:r>
          </a:p>
          <a:p>
            <a:pPr eaLnBrk="1" hangingPunct="1">
              <a:spcBef>
                <a:spcPct val="0"/>
              </a:spcBef>
            </a:pPr>
            <a:r>
              <a:rPr lang="en-US">
                <a:latin typeface="Calibri" charset="0"/>
              </a:rPr>
              <a:t>• </a:t>
            </a:r>
            <a:r>
              <a:rPr lang="en-US" b="1">
                <a:latin typeface="Calibri" charset="0"/>
              </a:rPr>
              <a:t>Individual:</a:t>
            </a:r>
            <a:r>
              <a:rPr lang="en-US">
                <a:latin typeface="Calibri" charset="0"/>
              </a:rPr>
              <a:t> Maintain one timer for each segment in the queue. If an acknowledgment is received, remove the appropriate segment or segments from the queue and destroy the corresponding timer or timers. If any timer expires, retransmit the corresponding segment individually and reset its timer. The individual policy solves the delay problem at the expense of a more complex implementation. </a:t>
            </a:r>
          </a:p>
          <a:p>
            <a:pPr eaLnBrk="1" hangingPunct="1">
              <a:spcBef>
                <a:spcPct val="0"/>
              </a:spcBef>
            </a:pPr>
            <a:r>
              <a:rPr lang="en-US">
                <a:latin typeface="Calibri" charset="0"/>
              </a:rPr>
              <a:t>The actual effectiveness of the retransmit policy depends in part on the accept policy of the receiver.</a:t>
            </a:r>
            <a:r>
              <a:rPr lang="en-US">
                <a:latin typeface="Times"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5438775" y="6948488"/>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0D0B429-ED34-F442-B532-8059A0C25ED8}" type="slidenum">
              <a:rPr lang="en-US" sz="1300">
                <a:latin typeface="Calibri" charset="0"/>
              </a:rPr>
              <a:pPr algn="r" eaLnBrk="1" hangingPunct="1"/>
              <a:t>22</a:t>
            </a:fld>
            <a:endParaRPr lang="en-US" sz="1300">
              <a:latin typeface="Calibri" charset="0"/>
            </a:endParaRPr>
          </a:p>
        </p:txBody>
      </p:sp>
      <p:sp>
        <p:nvSpPr>
          <p:cNvPr id="532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When a data segment arrives that is in sequence, the receiving TCP entity has two options concerning the timing of acknowledgment:</a:t>
            </a:r>
          </a:p>
          <a:p>
            <a:pPr eaLnBrk="1" hangingPunct="1">
              <a:spcBef>
                <a:spcPct val="0"/>
              </a:spcBef>
            </a:pPr>
            <a:r>
              <a:rPr lang="en-US">
                <a:latin typeface="Calibri" charset="0"/>
              </a:rPr>
              <a:t>• </a:t>
            </a:r>
            <a:r>
              <a:rPr lang="en-US" b="1">
                <a:latin typeface="Calibri" charset="0"/>
              </a:rPr>
              <a:t>Immediate:</a:t>
            </a:r>
            <a:r>
              <a:rPr lang="en-US">
                <a:latin typeface="Calibri" charset="0"/>
              </a:rPr>
              <a:t> When data are accepted, immediately transmit an empty (no data) segment containing the appropriate acknowledgment number.</a:t>
            </a:r>
          </a:p>
          <a:p>
            <a:pPr eaLnBrk="1" hangingPunct="1">
              <a:spcBef>
                <a:spcPct val="0"/>
              </a:spcBef>
            </a:pPr>
            <a:r>
              <a:rPr lang="en-US">
                <a:latin typeface="Calibri" charset="0"/>
              </a:rPr>
              <a:t>• </a:t>
            </a:r>
            <a:r>
              <a:rPr lang="en-US" b="1">
                <a:latin typeface="Calibri" charset="0"/>
              </a:rPr>
              <a:t>Cumulative:</a:t>
            </a:r>
            <a:r>
              <a:rPr lang="en-US">
                <a:latin typeface="Calibri" charset="0"/>
              </a:rPr>
              <a:t> When data are accepted, record the need for acknowledgment, but wait for an outbound segment with data on which to piggyback the acknowledgment. To avoid long delay, set a persist timer (Table 20.1); if the timer expires before an acknowledgment is sent, transmit an empty segment containing the appropriate acknowledgment number.</a:t>
            </a:r>
          </a:p>
          <a:p>
            <a:pPr eaLnBrk="1" hangingPunct="1">
              <a:spcBef>
                <a:spcPct val="0"/>
              </a:spcBef>
            </a:pPr>
            <a:r>
              <a:rPr lang="en-US">
                <a:latin typeface="Calibri" charset="0"/>
              </a:rPr>
              <a:t>The immediate policy is simple and keeps the remote TCP entity fully informed, which limits unnecessary retransmissions. However, this policy results in extra segment transmissions, namely, empty segments used only to ACK. Furthermore, the policy can cause a further load on the network. Consider that a TCP entity receives a segment and immediately sends an ACK. Then the data in the segment are released to the application, which expands the receive window, triggering another empty TCP segment to provide additional credit to the sending TCP entity.</a:t>
            </a:r>
          </a:p>
          <a:p>
            <a:pPr eaLnBrk="1" hangingPunct="1">
              <a:spcBef>
                <a:spcPct val="0"/>
              </a:spcBef>
            </a:pPr>
            <a:r>
              <a:rPr lang="en-US">
                <a:latin typeface="Calibri" charset="0"/>
              </a:rPr>
              <a:t>Because of the potential overhead of the immediate policy, the cumulative policy is typically used. Recognize, however, that the use of this policy requires more processing at the receiving end and complicates the task of estimating round-trip time by the sending TCP entity.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109AB0-3A37-F345-B2CB-7A51EDFD5E3C}" type="slidenum">
              <a:rPr lang="en-US" sz="1300">
                <a:latin typeface="Calibri" charset="0"/>
              </a:rPr>
              <a:pPr eaLnBrk="1" hangingPunct="1"/>
              <a:t>24</a:t>
            </a:fld>
            <a:endParaRPr lang="en-US" sz="1300">
              <a:latin typeface="Calibri" charset="0"/>
            </a:endParaRPr>
          </a:p>
        </p:txBody>
      </p:sp>
      <p:sp>
        <p:nvSpPr>
          <p:cNvPr id="563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If a segment is lost and then retransmitted, no confusion will result. If, however, one or more segments in sequence are successfully delivered, but the corresponding ACK is lost, then the sending transport entity will time out and one or more segments will be retransmitted. If these retransmitted segments arrive successfully, they will be duplicates of previously received segments. Thus, the receiver must be able to recognize duplicates. The fact that each segment carries a sequence number helps, but, nevertheless, duplicate detection and handling is not simple. There are two cases: a duplicate is received prior to the close of the connection, or a  duplicate is received after the close of the connection (discussed in the subsection on connection establishment). Notice that we say "a" duplicate rather than "the" duplicate. From the sender's point of view, the retransmitted segment is the duplicate. However, the retransmitted segment may arrive before the original segment, in which case the receiver views the original segment as the duplicate. In any case, two tactics are needed to cope with a duplicate received prior to the close of a connection:</a:t>
            </a:r>
          </a:p>
          <a:p>
            <a:pPr eaLnBrk="1" hangingPunct="1">
              <a:spcBef>
                <a:spcPct val="0"/>
              </a:spcBef>
            </a:pPr>
            <a:r>
              <a:rPr lang="en-US">
                <a:latin typeface="Calibri" charset="0"/>
              </a:rPr>
              <a:t>• The receiver must assume that its acknowledgment was lost and therefore must acknowledge the duplicate.</a:t>
            </a:r>
          </a:p>
          <a:p>
            <a:pPr eaLnBrk="1" hangingPunct="1">
              <a:spcBef>
                <a:spcPct val="0"/>
              </a:spcBef>
            </a:pPr>
            <a:r>
              <a:rPr lang="en-US">
                <a:latin typeface="Calibri" charset="0"/>
              </a:rPr>
              <a:t>• Consequently, the sender must not get confused if it receives multiple acknowledgments to the same segment.</a:t>
            </a:r>
          </a:p>
          <a:p>
            <a:pPr eaLnBrk="1" hangingPunct="1">
              <a:spcBef>
                <a:spcPct val="0"/>
              </a:spcBef>
            </a:pPr>
            <a:r>
              <a:rPr lang="en-US">
                <a:latin typeface="Calibri" charset="0"/>
              </a:rPr>
              <a:t>• The sequence number space must be long enough so as not to "cycle" in less than the maximum possible segment lifetime (time it takes segment to transit network).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FF7650-BD8D-CE41-A9EF-E9208FA949FD}" type="slidenum">
              <a:rPr lang="en-US" sz="1300">
                <a:latin typeface="Calibri" charset="0"/>
              </a:rPr>
              <a:pPr eaLnBrk="1" hangingPunct="1"/>
              <a:t>25</a:t>
            </a:fld>
            <a:endParaRPr lang="en-US" sz="1300">
              <a:latin typeface="Calibri" charset="0"/>
            </a:endParaRPr>
          </a:p>
        </p:txBody>
      </p:sp>
      <p:sp>
        <p:nvSpPr>
          <p:cNvPr id="583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Stallings DCC8e Figure 20.5 illustrates the reason for the latter requirement. In this example, the sequence space is of length 1600; that is, after </a:t>
            </a:r>
            <a:r>
              <a:rPr lang="en-US" i="1">
                <a:latin typeface="Calibri" charset="0"/>
              </a:rPr>
              <a:t>SN</a:t>
            </a:r>
            <a:r>
              <a:rPr lang="en-US">
                <a:latin typeface="Calibri" charset="0"/>
              </a:rPr>
              <a:t> = 1600, the sequence numbers cycle back and begin with </a:t>
            </a:r>
            <a:r>
              <a:rPr lang="en-US" i="1">
                <a:latin typeface="Calibri" charset="0"/>
              </a:rPr>
              <a:t>SN</a:t>
            </a:r>
            <a:r>
              <a:rPr lang="en-US">
                <a:latin typeface="Calibri" charset="0"/>
              </a:rPr>
              <a:t> = 1. For simplicity, we assume the receiving transport entity maintains a credit window size of 600. Suppose that A has transmitted data segments with </a:t>
            </a:r>
            <a:r>
              <a:rPr lang="en-US" i="1">
                <a:latin typeface="Calibri" charset="0"/>
              </a:rPr>
              <a:t>SN</a:t>
            </a:r>
            <a:r>
              <a:rPr lang="en-US">
                <a:latin typeface="Calibri" charset="0"/>
              </a:rPr>
              <a:t> = 1, 201, and 401. B has received the two segments with </a:t>
            </a:r>
            <a:r>
              <a:rPr lang="en-US" i="1">
                <a:latin typeface="Calibri" charset="0"/>
              </a:rPr>
              <a:t>SN</a:t>
            </a:r>
            <a:r>
              <a:rPr lang="en-US">
                <a:latin typeface="Calibri" charset="0"/>
              </a:rPr>
              <a:t> = 201 and </a:t>
            </a:r>
            <a:r>
              <a:rPr lang="en-US" i="1">
                <a:latin typeface="Calibri" charset="0"/>
              </a:rPr>
              <a:t>SN</a:t>
            </a:r>
            <a:r>
              <a:rPr lang="en-US">
                <a:latin typeface="Calibri" charset="0"/>
              </a:rPr>
              <a:t> = 401, but the segment with </a:t>
            </a:r>
            <a:r>
              <a:rPr lang="en-US" i="1">
                <a:latin typeface="Calibri" charset="0"/>
              </a:rPr>
              <a:t>SN</a:t>
            </a:r>
            <a:r>
              <a:rPr lang="en-US">
                <a:latin typeface="Calibri" charset="0"/>
              </a:rPr>
              <a:t> = 1 is delayed in transit. Thus, B does not send any acknowledgments.  Eventually, A times out and retransmits segment </a:t>
            </a:r>
            <a:r>
              <a:rPr lang="en-US" i="1">
                <a:latin typeface="Calibri" charset="0"/>
              </a:rPr>
              <a:t>SN</a:t>
            </a:r>
            <a:r>
              <a:rPr lang="en-US">
                <a:latin typeface="Calibri" charset="0"/>
              </a:rPr>
              <a:t> = 1. When the duplicate segment </a:t>
            </a:r>
            <a:r>
              <a:rPr lang="en-US" i="1">
                <a:latin typeface="Calibri" charset="0"/>
              </a:rPr>
              <a:t>SN</a:t>
            </a:r>
            <a:r>
              <a:rPr lang="en-US">
                <a:latin typeface="Calibri" charset="0"/>
              </a:rPr>
              <a:t> = 1 arrives, B acknowledges 1, 201, and 401 with </a:t>
            </a:r>
            <a:r>
              <a:rPr lang="en-US" i="1">
                <a:latin typeface="Calibri" charset="0"/>
              </a:rPr>
              <a:t>AN</a:t>
            </a:r>
            <a:r>
              <a:rPr lang="en-US">
                <a:latin typeface="Calibri" charset="0"/>
              </a:rPr>
              <a:t> = 601. Meanwhile, A has timed out again and retransmits </a:t>
            </a:r>
            <a:r>
              <a:rPr lang="en-US" i="1">
                <a:latin typeface="Calibri" charset="0"/>
              </a:rPr>
              <a:t>SN</a:t>
            </a:r>
            <a:r>
              <a:rPr lang="en-US">
                <a:latin typeface="Calibri" charset="0"/>
              </a:rPr>
              <a:t> = 201, which B acknowledges with another </a:t>
            </a:r>
            <a:r>
              <a:rPr lang="en-US" i="1">
                <a:latin typeface="Calibri" charset="0"/>
              </a:rPr>
              <a:t>AN</a:t>
            </a:r>
            <a:r>
              <a:rPr lang="en-US">
                <a:latin typeface="Calibri" charset="0"/>
              </a:rPr>
              <a:t> = 601. Things now seem to have sorted themselves out and data transfer continues. When the sequence space is exhausted, A cycles back to </a:t>
            </a:r>
            <a:r>
              <a:rPr lang="en-US" i="1">
                <a:latin typeface="Calibri" charset="0"/>
              </a:rPr>
              <a:t>SN</a:t>
            </a:r>
            <a:r>
              <a:rPr lang="en-US">
                <a:latin typeface="Calibri" charset="0"/>
              </a:rPr>
              <a:t> = 1 and continues. Alas, the old segment </a:t>
            </a:r>
            <a:r>
              <a:rPr lang="en-US" i="1">
                <a:latin typeface="Calibri" charset="0"/>
              </a:rPr>
              <a:t>SN</a:t>
            </a:r>
            <a:r>
              <a:rPr lang="en-US">
                <a:latin typeface="Calibri" charset="0"/>
              </a:rPr>
              <a:t> = 1 makes a belated appearance and is accepted by B before the new segment </a:t>
            </a:r>
            <a:r>
              <a:rPr lang="en-US" i="1">
                <a:latin typeface="Calibri" charset="0"/>
              </a:rPr>
              <a:t>SN</a:t>
            </a:r>
            <a:r>
              <a:rPr lang="en-US">
                <a:latin typeface="Calibri" charset="0"/>
              </a:rPr>
              <a:t> = 1 arrives. When the new segment </a:t>
            </a:r>
            <a:r>
              <a:rPr lang="en-US" i="1">
                <a:latin typeface="Calibri" charset="0"/>
              </a:rPr>
              <a:t>SN</a:t>
            </a:r>
            <a:r>
              <a:rPr lang="en-US">
                <a:latin typeface="Calibri" charset="0"/>
              </a:rPr>
              <a:t> = 1 does arrive, it is treated as a duplicate and discarded.</a:t>
            </a:r>
          </a:p>
          <a:p>
            <a:pPr eaLnBrk="1" hangingPunct="1">
              <a:spcBef>
                <a:spcPct val="0"/>
              </a:spcBef>
            </a:pPr>
            <a:r>
              <a:rPr lang="en-US">
                <a:latin typeface="Calibri" charset="0"/>
              </a:rPr>
              <a:t>It should be clear that the untimely emergence of the old segment would have caused no difficulty if the sequence numbers had not yet wrapped around. The larger the sequence number space (number of bits used to represent the sequence number), the longer the wraparound is avoided. How big must the sequence space be? This depends on, among other things, whether the network enforces a maximum packet lifetime, and the rate at which segments are being transmitted. Fortunately, each addition of a single bit to the sequence number field doubles the sequence space, so it is rather easy to select a safe size.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Failure Recovery When the system upon which a transport entity is running</a:t>
            </a:r>
          </a:p>
          <a:p>
            <a:r>
              <a:rPr lang="en-US">
                <a:latin typeface="Calibri" charset="0"/>
              </a:rPr>
              <a:t>fails and subsequently restarts, the state information of all active connections is lost.</a:t>
            </a:r>
          </a:p>
          <a:p>
            <a:r>
              <a:rPr lang="en-US">
                <a:latin typeface="Calibri" charset="0"/>
              </a:rPr>
              <a:t>The affected connections become half open because the side that did not fail does</a:t>
            </a:r>
          </a:p>
          <a:p>
            <a:r>
              <a:rPr lang="en-US">
                <a:latin typeface="Calibri" charset="0"/>
              </a:rPr>
              <a:t>not yet realize the problem.</a:t>
            </a:r>
          </a:p>
          <a:p>
            <a:r>
              <a:rPr lang="en-US">
                <a:latin typeface="Calibri" charset="0"/>
              </a:rPr>
              <a:t>The still active side of a half-open connection can close the connection using a</a:t>
            </a:r>
          </a:p>
          <a:p>
            <a:r>
              <a:rPr lang="en-US">
                <a:latin typeface="Calibri" charset="0"/>
              </a:rPr>
              <a:t>keepalive timer. This timer measures the time the transport machine will continue to</a:t>
            </a:r>
          </a:p>
          <a:p>
            <a:r>
              <a:rPr lang="en-US">
                <a:latin typeface="Calibri" charset="0"/>
              </a:rPr>
              <a:t>await an acknowledgment (or other appropriate reply) of a transmitted segment after</a:t>
            </a:r>
          </a:p>
          <a:p>
            <a:r>
              <a:rPr lang="en-US">
                <a:latin typeface="Calibri" charset="0"/>
              </a:rPr>
              <a:t>the segment has been retransmitted the maximum number of times.When the timer</a:t>
            </a:r>
          </a:p>
          <a:p>
            <a:r>
              <a:rPr lang="en-US">
                <a:latin typeface="Calibri" charset="0"/>
              </a:rPr>
              <a:t>expires, the transport entity assumes that the other transport entity or the intervening</a:t>
            </a:r>
          </a:p>
          <a:p>
            <a:r>
              <a:rPr lang="en-US">
                <a:latin typeface="Calibri" charset="0"/>
              </a:rPr>
              <a:t>network has failed, closes the connection, and signals an abnormal close to the TS user.</a:t>
            </a:r>
          </a:p>
          <a:p>
            <a:r>
              <a:rPr lang="en-US">
                <a:latin typeface="Calibri" charset="0"/>
              </a:rPr>
              <a:t>In the event that a transport entity fails and quickly restarts, half-open connections</a:t>
            </a:r>
          </a:p>
          <a:p>
            <a:r>
              <a:rPr lang="en-US">
                <a:latin typeface="Calibri" charset="0"/>
              </a:rPr>
              <a:t>can be terminated more quickly by the use of the RST segment.The failed side</a:t>
            </a:r>
          </a:p>
          <a:p>
            <a:r>
              <a:rPr lang="en-US">
                <a:latin typeface="Calibri" charset="0"/>
              </a:rPr>
              <a:t>returns an RST i to every segment i that it receives.When the RST i reaches the</a:t>
            </a:r>
          </a:p>
          <a:p>
            <a:r>
              <a:rPr lang="en-US">
                <a:latin typeface="Calibri" charset="0"/>
              </a:rPr>
              <a:t>other side, it must be checked for validity based on the sequence number i, because</a:t>
            </a:r>
          </a:p>
          <a:p>
            <a:r>
              <a:rPr lang="en-US">
                <a:latin typeface="Calibri" charset="0"/>
              </a:rPr>
              <a:t>the RST could be in response to an old segment. If the reset is valid, the transport</a:t>
            </a:r>
          </a:p>
          <a:p>
            <a:r>
              <a:rPr lang="en-US">
                <a:latin typeface="Calibri" charset="0"/>
              </a:rPr>
              <a:t>entity performs an abnormal termination.</a:t>
            </a:r>
          </a:p>
          <a:p>
            <a:r>
              <a:rPr lang="en-US">
                <a:latin typeface="Calibri" charset="0"/>
              </a:rPr>
              <a:t>These measures clean up the situation at the transport level. The decision as</a:t>
            </a:r>
          </a:p>
          <a:p>
            <a:r>
              <a:rPr lang="en-US">
                <a:latin typeface="Calibri" charset="0"/>
              </a:rPr>
              <a:t>to whether to reopen the connection is up to the TS users. The problem is one of</a:t>
            </a:r>
          </a:p>
          <a:p>
            <a:r>
              <a:rPr lang="en-US">
                <a:latin typeface="Calibri" charset="0"/>
              </a:rPr>
              <a:t>synchronization. At the time of failure, there may have been one or more outstanding</a:t>
            </a:r>
          </a:p>
          <a:p>
            <a:r>
              <a:rPr lang="en-US">
                <a:latin typeface="Calibri" charset="0"/>
              </a:rPr>
              <a:t>segments in either direction. The TS user on the side that did not fail knows</a:t>
            </a:r>
          </a:p>
          <a:p>
            <a:r>
              <a:rPr lang="en-US">
                <a:latin typeface="Calibri" charset="0"/>
              </a:rPr>
              <a:t>how much data it has received, but the other user may not, if state information</a:t>
            </a:r>
          </a:p>
          <a:p>
            <a:r>
              <a:rPr lang="en-US">
                <a:latin typeface="Calibri" charset="0"/>
              </a:rPr>
              <a:t>were lost. Thus, there is the danger that some user data will be lost or duplicated.</a:t>
            </a: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93F259-DCF9-E046-AF32-8EB52DA2EF6C}" type="slidenum">
              <a:rPr lang="en-CA" sz="1300">
                <a:latin typeface="Calibri" charset="0"/>
                <a:cs typeface="Arial" charset="0"/>
              </a:rPr>
              <a:pPr eaLnBrk="1" hangingPunct="1"/>
              <a:t>27</a:t>
            </a:fld>
            <a:endParaRPr lang="en-CA" sz="13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3F42A0-4397-8F49-95A2-858A3B74E317}" type="slidenum">
              <a:rPr lang="en-US" sz="1300">
                <a:latin typeface="Calibri" charset="0"/>
              </a:rPr>
              <a:pPr eaLnBrk="1" hangingPunct="1"/>
              <a:t>3</a:t>
            </a:fld>
            <a:endParaRPr lang="en-US" sz="1300">
              <a:latin typeface="Calibri" charset="0"/>
            </a:endParaRPr>
          </a:p>
        </p:txBody>
      </p:sp>
      <p:sp>
        <p:nvSpPr>
          <p:cNvPr id="194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TCP uses only a single type of protocol data unit, a TCP segment. The header is shown in Stallings DCC8e Figure 20.10. This header performs all protocol mechanisms, and is large, with a min length of 20 octets. The fields are:</a:t>
            </a:r>
          </a:p>
          <a:p>
            <a:pPr eaLnBrk="1" hangingPunct="1">
              <a:spcBef>
                <a:spcPct val="0"/>
              </a:spcBef>
            </a:pPr>
            <a:r>
              <a:rPr lang="en-US">
                <a:latin typeface="Calibri" charset="0"/>
              </a:rPr>
              <a:t>• </a:t>
            </a:r>
            <a:r>
              <a:rPr lang="en-US" b="1">
                <a:latin typeface="Calibri" charset="0"/>
              </a:rPr>
              <a:t>Source Port (16 bits):</a:t>
            </a:r>
            <a:r>
              <a:rPr lang="en-US">
                <a:latin typeface="Calibri" charset="0"/>
              </a:rPr>
              <a:t> Source TCP user. eg. Telnet = 23; HTTP = 80. </a:t>
            </a:r>
          </a:p>
          <a:p>
            <a:pPr eaLnBrk="1" hangingPunct="1">
              <a:spcBef>
                <a:spcPct val="0"/>
              </a:spcBef>
            </a:pPr>
            <a:r>
              <a:rPr lang="en-US">
                <a:latin typeface="Calibri" charset="0"/>
              </a:rPr>
              <a:t>• </a:t>
            </a:r>
            <a:r>
              <a:rPr lang="en-US" b="1">
                <a:latin typeface="Calibri" charset="0"/>
              </a:rPr>
              <a:t>Destination Port (16 bits):</a:t>
            </a:r>
            <a:r>
              <a:rPr lang="en-US">
                <a:latin typeface="Calibri" charset="0"/>
              </a:rPr>
              <a:t> Destination TCP user.</a:t>
            </a:r>
          </a:p>
          <a:p>
            <a:pPr eaLnBrk="1" hangingPunct="1">
              <a:spcBef>
                <a:spcPct val="0"/>
              </a:spcBef>
            </a:pPr>
            <a:r>
              <a:rPr lang="en-US">
                <a:latin typeface="Calibri" charset="0"/>
              </a:rPr>
              <a:t>• </a:t>
            </a:r>
            <a:r>
              <a:rPr lang="en-US" b="1">
                <a:latin typeface="Calibri" charset="0"/>
              </a:rPr>
              <a:t>Sequence Number (32 bits):</a:t>
            </a:r>
            <a:r>
              <a:rPr lang="en-US">
                <a:latin typeface="Calibri" charset="0"/>
              </a:rPr>
              <a:t> of first data octet in this segment except when the SYN flag is set. when it contains the initial sequence number (ISN) and the first data octet in this segment has sequence number ISN + 1.</a:t>
            </a:r>
          </a:p>
          <a:p>
            <a:pPr eaLnBrk="1" hangingPunct="1">
              <a:spcBef>
                <a:spcPct val="0"/>
              </a:spcBef>
            </a:pPr>
            <a:r>
              <a:rPr lang="en-US">
                <a:latin typeface="Calibri" charset="0"/>
              </a:rPr>
              <a:t>• </a:t>
            </a:r>
            <a:r>
              <a:rPr lang="en-US" b="1">
                <a:latin typeface="Calibri" charset="0"/>
              </a:rPr>
              <a:t>Acknowledgment Number (32 bits):</a:t>
            </a:r>
            <a:r>
              <a:rPr lang="en-US">
                <a:latin typeface="Calibri" charset="0"/>
              </a:rPr>
              <a:t> Contains the sequence number of the next data octet that the TCP entity expects to receive.</a:t>
            </a:r>
          </a:p>
          <a:p>
            <a:pPr eaLnBrk="1" hangingPunct="1">
              <a:spcBef>
                <a:spcPct val="0"/>
              </a:spcBef>
            </a:pPr>
            <a:r>
              <a:rPr lang="en-US">
                <a:latin typeface="Calibri" charset="0"/>
              </a:rPr>
              <a:t>• </a:t>
            </a:r>
            <a:r>
              <a:rPr lang="en-US" b="1">
                <a:latin typeface="Calibri" charset="0"/>
              </a:rPr>
              <a:t>Data Offset (4 bits):</a:t>
            </a:r>
            <a:r>
              <a:rPr lang="en-US">
                <a:latin typeface="Calibri" charset="0"/>
              </a:rPr>
              <a:t> Number of 32-bit words in the header (size of header)</a:t>
            </a:r>
          </a:p>
          <a:p>
            <a:pPr eaLnBrk="1" hangingPunct="1">
              <a:spcBef>
                <a:spcPct val="0"/>
              </a:spcBef>
            </a:pPr>
            <a:r>
              <a:rPr lang="en-US">
                <a:latin typeface="Calibri" charset="0"/>
              </a:rPr>
              <a:t>• </a:t>
            </a:r>
            <a:r>
              <a:rPr lang="en-US" b="1">
                <a:latin typeface="Calibri" charset="0"/>
              </a:rPr>
              <a:t>Reserved (4 bits):</a:t>
            </a:r>
            <a:r>
              <a:rPr lang="en-US">
                <a:latin typeface="Calibri" charset="0"/>
              </a:rPr>
              <a:t> Reserved for future use.</a:t>
            </a:r>
          </a:p>
          <a:p>
            <a:pPr eaLnBrk="1" hangingPunct="1">
              <a:spcBef>
                <a:spcPct val="0"/>
              </a:spcBef>
            </a:pPr>
            <a:r>
              <a:rPr lang="en-US">
                <a:latin typeface="Calibri" charset="0"/>
              </a:rPr>
              <a:t>• </a:t>
            </a:r>
            <a:r>
              <a:rPr lang="en-US" b="1">
                <a:latin typeface="Calibri" charset="0"/>
              </a:rPr>
              <a:t>Flags (6 bits): </a:t>
            </a:r>
          </a:p>
          <a:p>
            <a:pPr eaLnBrk="1" hangingPunct="1">
              <a:spcBef>
                <a:spcPct val="0"/>
              </a:spcBef>
            </a:pPr>
            <a:r>
              <a:rPr lang="en-US">
                <a:latin typeface="Calibri" charset="0"/>
              </a:rPr>
              <a:t>• </a:t>
            </a:r>
            <a:r>
              <a:rPr lang="en-US" b="1">
                <a:latin typeface="Calibri" charset="0"/>
              </a:rPr>
              <a:t>Window (16 bits):</a:t>
            </a:r>
            <a:r>
              <a:rPr lang="en-US">
                <a:latin typeface="Calibri" charset="0"/>
              </a:rPr>
              <a:t> Flow control credit allocation, in octets. </a:t>
            </a:r>
          </a:p>
          <a:p>
            <a:pPr eaLnBrk="1" hangingPunct="1">
              <a:spcBef>
                <a:spcPct val="0"/>
              </a:spcBef>
            </a:pPr>
            <a:r>
              <a:rPr lang="en-US">
                <a:latin typeface="Calibri" charset="0"/>
              </a:rPr>
              <a:t>• </a:t>
            </a:r>
            <a:r>
              <a:rPr lang="en-US" b="1">
                <a:latin typeface="Calibri" charset="0"/>
              </a:rPr>
              <a:t>Checksum (16 bits):</a:t>
            </a:r>
            <a:r>
              <a:rPr lang="en-US">
                <a:latin typeface="Calibri" charset="0"/>
              </a:rPr>
              <a:t> The ones complement of the ones complement sum of all the 16-bit words in the segment plus a pseudoheader.</a:t>
            </a:r>
          </a:p>
          <a:p>
            <a:pPr eaLnBrk="1" hangingPunct="1">
              <a:spcBef>
                <a:spcPct val="0"/>
              </a:spcBef>
            </a:pPr>
            <a:r>
              <a:rPr lang="en-US">
                <a:latin typeface="Calibri" charset="0"/>
              </a:rPr>
              <a:t>• </a:t>
            </a:r>
            <a:r>
              <a:rPr lang="en-US" b="1">
                <a:latin typeface="Calibri" charset="0"/>
              </a:rPr>
              <a:t>Urgent Pointer (16 bits):</a:t>
            </a:r>
            <a:r>
              <a:rPr lang="en-US">
                <a:latin typeface="Calibri" charset="0"/>
              </a:rPr>
              <a:t> This value, when added to the segment sequence number, contains the sequence number of the last octet in a sequence of urgent data. This allows the receiver to know how much urgent data is coming.</a:t>
            </a:r>
          </a:p>
          <a:p>
            <a:pPr eaLnBrk="1" hangingPunct="1">
              <a:spcBef>
                <a:spcPct val="0"/>
              </a:spcBef>
            </a:pPr>
            <a:r>
              <a:rPr lang="en-US">
                <a:latin typeface="Calibri" charset="0"/>
              </a:rPr>
              <a:t>• </a:t>
            </a:r>
            <a:r>
              <a:rPr lang="en-US" b="1">
                <a:latin typeface="Calibri" charset="0"/>
              </a:rPr>
              <a:t>Options (Variable):</a:t>
            </a:r>
            <a:r>
              <a:rPr lang="en-US">
                <a:latin typeface="Calibri" charset="0"/>
              </a:rPr>
              <a:t> eg. option that specifies the maximum segment size.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7AA0ED-16E1-2B45-AF42-E02199F21F74}" type="slidenum">
              <a:rPr lang="en-US" sz="1300">
                <a:latin typeface="Calibri" charset="0"/>
              </a:rPr>
              <a:pPr eaLnBrk="1" hangingPunct="1"/>
              <a:t>29</a:t>
            </a:fld>
            <a:endParaRPr lang="en-US" sz="1300">
              <a:latin typeface="Calibri" charset="0"/>
            </a:endParaRPr>
          </a:p>
        </p:txBody>
      </p:sp>
      <p:sp>
        <p:nvSpPr>
          <p:cNvPr id="645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The credit-based flow control mechanism of TCP was designed to enable a destination to restrict the flow of segments from a source to avoid buffer overflow at the destination. This same flow control mechanism is now used in ingenious ways to provide congestion control over the Internet between the source and destination. As congestion begins to occur, the transit time across a network or internetwork increases, and network or internet nodes drop packets. The TCP flow control mechanism can be used to recognize the onset of congestion (by recognizing increased delay times and dropped segments) and to react by reducing the flow of data. If many of the TCP entities operating across a network exercise this sort of restraint, internet congestion is relieved.</a:t>
            </a:r>
          </a:p>
          <a:p>
            <a:pPr eaLnBrk="1" hangingPunct="1">
              <a:spcBef>
                <a:spcPct val="0"/>
              </a:spcBef>
            </a:pPr>
            <a:r>
              <a:rPr lang="en-US">
                <a:latin typeface="Calibri" charset="0"/>
              </a:rPr>
              <a:t>Since the publication of RFC 793, a number of techniques have been implemented that are intended to improve TCP congestion control characteristics. None of these extend or violate the original TCP standard; rather they represent implementation policies that are within the scope of the TCP specification. Many of these techniques are mandated for use with TCP in RFC 1122 (</a:t>
            </a:r>
            <a:r>
              <a:rPr lang="en-US" i="1">
                <a:latin typeface="Calibri" charset="0"/>
              </a:rPr>
              <a:t>Requirements for Internet Hosts</a:t>
            </a:r>
            <a:r>
              <a:rPr lang="en-US">
                <a:latin typeface="Calibri" charset="0"/>
              </a:rPr>
              <a:t>) while some of them are specified in RFC 2581. The techniques fall roughly into two categories: retransmission timer management and window management. In this section, we look at some of the most important and most widely implemented of these techniques.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D1467-4506-874B-A8E0-67F1FCCA4647}" type="slidenum">
              <a:rPr lang="en-US" sz="1300">
                <a:latin typeface="Calibri" charset="0"/>
              </a:rPr>
              <a:pPr eaLnBrk="1" hangingPunct="1"/>
              <a:t>30</a:t>
            </a:fld>
            <a:endParaRPr lang="en-US" sz="1300">
              <a:latin typeface="Calibri" charset="0"/>
            </a:endParaRPr>
          </a:p>
        </p:txBody>
      </p:sp>
      <p:sp>
        <p:nvSpPr>
          <p:cNvPr id="66562" name="Rectangle 4"/>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As network or internet conditions change, a static retransmission timer is likely to be either too long or too short. Accordingly, virtually all TCP implementations attempt to estimate the current round-trip time by observing the pattern of delay for recent segments, and then set the timer to a value somewhat greater than the estimated round-trip time.</a:t>
            </a:r>
          </a:p>
          <a:p>
            <a:pPr eaLnBrk="1" hangingPunct="1">
              <a:spcBef>
                <a:spcPct val="0"/>
              </a:spcBef>
            </a:pPr>
            <a:r>
              <a:rPr lang="en-US">
                <a:latin typeface="Calibri" charset="0"/>
              </a:rPr>
              <a:t>A simple approach is to take the average of observed round-trip times over a number of segments. If the average accurately predicts future round-trip times, then the resulting retransmission timer will yield good performance. </a:t>
            </a:r>
          </a:p>
          <a:p>
            <a:pPr eaLnBrk="1" hangingPunct="1">
              <a:spcBef>
                <a:spcPct val="0"/>
              </a:spcBef>
            </a:pPr>
            <a:r>
              <a:rPr lang="en-US">
                <a:latin typeface="Calibri" charset="0"/>
              </a:rPr>
              <a:t>Note that each term in the simple average is given equal weight. Typically, we would like to give greater weight to more recent instances because they are more likely to reflect future behavior. A common technique for predicting the next value on the basis of a time series of past values, and the one specified in RFC 793, is exponential averaging.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The second equation is used to avoid calculating the entire summation each time (for each segment).</a:t>
            </a: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08C017-4EDD-8645-9009-C04F6D8C8C89}" type="slidenum">
              <a:rPr lang="en-CA" sz="1300">
                <a:latin typeface="Calibri" charset="0"/>
                <a:cs typeface="Arial" charset="0"/>
              </a:rPr>
              <a:pPr eaLnBrk="1" hangingPunct="1"/>
              <a:t>31</a:t>
            </a:fld>
            <a:endParaRPr lang="en-CA" sz="1300">
              <a:latin typeface="Calibri"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F7846D-655E-AD4B-B2CD-F4039B0D24B6}" type="slidenum">
              <a:rPr lang="en-US" sz="1300">
                <a:latin typeface="Calibri" charset="0"/>
              </a:rPr>
              <a:pPr eaLnBrk="1" hangingPunct="1"/>
              <a:t>32</a:t>
            </a:fld>
            <a:endParaRPr lang="en-US" sz="1300">
              <a:latin typeface="Calibri" charset="0"/>
            </a:endParaRPr>
          </a:p>
        </p:txBody>
      </p:sp>
      <p:sp>
        <p:nvSpPr>
          <p:cNvPr id="706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Stallings DCC8e Figure 20.11 compares simple averaging with exponential averaging (for two different values of </a:t>
            </a:r>
            <a:r>
              <a:rPr lang="en-US">
                <a:latin typeface="Calibri" charset="0"/>
                <a:sym typeface="Symbol" charset="0"/>
              </a:rPr>
              <a:t></a:t>
            </a:r>
            <a:r>
              <a:rPr lang="en-US">
                <a:latin typeface="Calibri" charset="0"/>
              </a:rPr>
              <a:t>). In part (a) of the figure, the observed value begins at 1, grows gradually to a value of 10, and then stays there. In part (b) of the figure, the observed value begins at 20, declines gradually to 10, and then stays there. Note that exponential averaging tracks changes in RTT faster than does simple averaging and that the smaller value of </a:t>
            </a:r>
            <a:r>
              <a:rPr lang="en-US">
                <a:latin typeface="Calibri" charset="0"/>
                <a:sym typeface="Symbol" charset="0"/>
              </a:rPr>
              <a:t></a:t>
            </a:r>
            <a:r>
              <a:rPr lang="en-US">
                <a:latin typeface="Calibri" charset="0"/>
              </a:rPr>
              <a:t> results in a more rapid reaction to the change in the observed value.</a:t>
            </a:r>
          </a:p>
          <a:p>
            <a:pPr eaLnBrk="1" hangingPunct="1">
              <a:spcBef>
                <a:spcPct val="0"/>
              </a:spcBef>
            </a:pPr>
            <a:r>
              <a:rPr lang="en-US">
                <a:latin typeface="Calibri" charset="0"/>
              </a:rPr>
              <a:t>As was mentioned, the retransmission timer should be set at a value somewhat greater than the estimated round-trip time. One possibility is to use a constant value. The disadvantage of this is that </a:t>
            </a:r>
            <a:r>
              <a:rPr lang="en-US">
                <a:latin typeface="Calibri" charset="0"/>
                <a:sym typeface="Symbol" charset="0"/>
              </a:rPr>
              <a:t></a:t>
            </a:r>
            <a:r>
              <a:rPr lang="en-US">
                <a:latin typeface="Calibri" charset="0"/>
              </a:rPr>
              <a:t> is not proportional to SRTT. For large values of SRTT, </a:t>
            </a:r>
            <a:r>
              <a:rPr lang="en-US">
                <a:latin typeface="Calibri" charset="0"/>
                <a:sym typeface="Symbol" charset="0"/>
              </a:rPr>
              <a:t>it is</a:t>
            </a:r>
            <a:r>
              <a:rPr lang="en-US">
                <a:latin typeface="Calibri" charset="0"/>
              </a:rPr>
              <a:t> relatively small and fluctuations in the actual RTT will result in unnecessary retransmissions. For small values of SRTT, </a:t>
            </a:r>
            <a:r>
              <a:rPr lang="en-US">
                <a:latin typeface="Calibri" charset="0"/>
                <a:sym typeface="Symbol" charset="0"/>
              </a:rPr>
              <a:t>it</a:t>
            </a:r>
            <a:r>
              <a:rPr lang="en-US">
                <a:latin typeface="Calibri" charset="0"/>
              </a:rPr>
              <a:t> is relatively large and causes unnecessary delays in retransmitting lost segments. Accordingly, RFC 793 specifies the use of a timer whose value is proportional to SRTT, within limits.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C19D7-FAAF-C740-8884-39A1FE927217}" type="slidenum">
              <a:rPr lang="en-US" sz="1300">
                <a:latin typeface="Calibri" charset="0"/>
              </a:rPr>
              <a:pPr eaLnBrk="1" hangingPunct="1"/>
              <a:t>38</a:t>
            </a:fld>
            <a:endParaRPr lang="en-US" sz="1300">
              <a:latin typeface="Calibri" charset="0"/>
            </a:endParaRPr>
          </a:p>
        </p:txBody>
      </p:sp>
      <p:sp>
        <p:nvSpPr>
          <p:cNvPr id="778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When a TCP sender times out on a segment, it must retransmit that segment. RFC 793 assumes that the same RTO value will be used for this retransmitted segment. However, because the timeout is probably due to network congestion, manifested as a dropped packet or a long delay in round-trip time, maintaining the same RTO value is ill advised. A more sensible policy dictates that a sending TCP entity increase its RTO each time a segment is retransmitted; this is referred to as a </a:t>
            </a:r>
            <a:r>
              <a:rPr lang="en-US" i="1">
                <a:latin typeface="Calibri" charset="0"/>
              </a:rPr>
              <a:t>backoff</a:t>
            </a:r>
            <a:r>
              <a:rPr lang="en-US">
                <a:latin typeface="Calibri" charset="0"/>
              </a:rPr>
              <a:t> process. If a second retransmission is required, each sending TCP entity will wait an even longer time before timing out for a third retransmission, giving the internet an even longer period to recover. A simple technique for implementing RTO backoff is to multiply the RTO for a segment by a constant value for each retransmission, which causes RTO to grow exponentially with each retransmission. The most commonly used value of </a:t>
            </a:r>
            <a:r>
              <a:rPr lang="en-US" i="1">
                <a:latin typeface="Calibri" charset="0"/>
              </a:rPr>
              <a:t>q</a:t>
            </a:r>
            <a:r>
              <a:rPr lang="en-US">
                <a:latin typeface="Calibri" charset="0"/>
              </a:rPr>
              <a:t> is 2. With this value, the technique is referred to as </a:t>
            </a:r>
            <a:r>
              <a:rPr lang="en-US" i="1">
                <a:latin typeface="Calibri" charset="0"/>
              </a:rPr>
              <a:t>binary exponential backoff</a:t>
            </a:r>
            <a:r>
              <a:rPr lang="en-US">
                <a:latin typeface="Calibri" charset="0"/>
              </a:rPr>
              <a:t>. This is the same technique used in the Ethernet CSMA/CD protocol.</a:t>
            </a: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In addition to the previous, a number of approaches to managing the send window have been examined. </a:t>
            </a:r>
          </a:p>
          <a:p>
            <a:pPr eaLnBrk="1" hangingPunct="1">
              <a:spcBef>
                <a:spcPct val="0"/>
              </a:spcBef>
            </a:pPr>
            <a:r>
              <a:rPr lang="en-US">
                <a:latin typeface="Calibri" charset="0"/>
              </a:rPr>
              <a:t>The larger the send window used in TCP, the more segments that a sending TCP entity can send before it must wait for an acknowledgment. This can create a problem when a TCP connection is first established, because the TCP entity is free to dump the entire window of data onto the internet. A means is needed of gradually expanding the window until acknowledgments are received. This is the purpose of the slow start mechanism. When a new connection is opened, TCP is only allowed to send 1 segment and then must wait for an acknowledgment before transmitting a second segment. Each time an acknowledgment to new data is received, the window value is increased by 1, up to some maximum value. In effect, the slow-start mechanism probes the internet to make sure that the TCP entity is not sending too many segments into an already congested environment. As acknowledgments arrive, TCP is able to open up its window until the flow is controlled by the incoming ACKs rather than by </a:t>
            </a:r>
            <a:r>
              <a:rPr lang="en-US" i="1">
                <a:latin typeface="Calibri" charset="0"/>
              </a:rPr>
              <a:t>the window</a:t>
            </a:r>
            <a:r>
              <a:rPr lang="en-US">
                <a:latin typeface="Calibri" charset="0"/>
              </a:rPr>
              <a:t>. The term </a:t>
            </a:r>
            <a:r>
              <a:rPr lang="en-US" i="1">
                <a:latin typeface="Calibri" charset="0"/>
              </a:rPr>
              <a:t>slow start</a:t>
            </a:r>
            <a:r>
              <a:rPr lang="en-US">
                <a:latin typeface="Calibri" charset="0"/>
              </a:rPr>
              <a:t> is a bit of a misnomer, because </a:t>
            </a:r>
            <a:r>
              <a:rPr lang="en-US" i="1">
                <a:latin typeface="Calibri" charset="0"/>
              </a:rPr>
              <a:t>it</a:t>
            </a:r>
            <a:r>
              <a:rPr lang="en-US">
                <a:latin typeface="Calibri" charset="0"/>
              </a:rPr>
              <a:t> actually grows exponentially. </a:t>
            </a:r>
          </a:p>
          <a:p>
            <a:pPr eaLnBrk="1" hangingPunct="1">
              <a:spcBef>
                <a:spcPct val="0"/>
              </a:spcBef>
            </a:pPr>
            <a:r>
              <a:rPr lang="en-US">
                <a:latin typeface="Calibri" charset="0"/>
              </a:rPr>
              <a:t>The slow-start algorithm has been found to work effectively for initializing a connection. It enables the TCP sender to determine quickly a reasonable window size for the connection. But once congestion occurs, it may take a long time for the congestion to clear. So Jacobson proposed the use of slow start to begin with, followed by a linear growth of the window, as described.</a:t>
            </a:r>
          </a:p>
          <a:p>
            <a:endParaRPr lang="en-US">
              <a:latin typeface="Calibri" charset="0"/>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14F32B-1011-A648-8F28-B1B93D0F38B9}" type="slidenum">
              <a:rPr lang="en-CA" sz="1300">
                <a:latin typeface="Calibri" charset="0"/>
                <a:cs typeface="Arial" charset="0"/>
              </a:rPr>
              <a:pPr eaLnBrk="1" hangingPunct="1"/>
              <a:t>40</a:t>
            </a:fld>
            <a:endParaRPr lang="en-CA" sz="1300">
              <a:latin typeface="Calibri"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FB5D4F-F1E3-EF44-AF61-A7C65166870C}" type="slidenum">
              <a:rPr lang="en-CA" sz="1300">
                <a:latin typeface="Calibri" charset="0"/>
                <a:cs typeface="Arial" charset="0"/>
              </a:rPr>
              <a:pPr eaLnBrk="1" hangingPunct="1"/>
              <a:t>41</a:t>
            </a:fld>
            <a:endParaRPr lang="en-CA" sz="1300">
              <a:latin typeface="Calibri"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644F49-6CFA-F94C-B762-BF97324C89E5}" type="slidenum">
              <a:rPr lang="en-US" sz="1300">
                <a:latin typeface="Calibri" charset="0"/>
              </a:rPr>
              <a:pPr eaLnBrk="1" hangingPunct="1"/>
              <a:t>42</a:t>
            </a:fld>
            <a:endParaRPr lang="en-US" sz="1300">
              <a:latin typeface="Calibri" charset="0"/>
            </a:endParaRPr>
          </a:p>
        </p:txBody>
      </p:sp>
      <p:sp>
        <p:nvSpPr>
          <p:cNvPr id="849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Stallings DCC8e Figure 20.13 illustrates slow-start and dynamic window resizing on congestion. Note that it takes 11 round-trip times to recover to the </a:t>
            </a:r>
            <a:r>
              <a:rPr lang="en-US" i="1">
                <a:latin typeface="Calibri" charset="0"/>
              </a:rPr>
              <a:t>window</a:t>
            </a:r>
            <a:r>
              <a:rPr lang="en-US">
                <a:latin typeface="Calibri" charset="0"/>
              </a:rPr>
              <a:t> level that initially took 4 round-trip times to achieve.</a:t>
            </a:r>
          </a:p>
          <a:p>
            <a:pPr eaLnBrk="1" hangingPunct="1">
              <a:spcBef>
                <a:spcPct val="0"/>
              </a:spcBef>
            </a:pPr>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The retransmission timer (RTO) that is used by a sending TCP entity to determine when to retransmit a segment will generally be noticeably longer than the actual round-trip time (RTT) that the ACK for that segment will take to reach the sender. Both the original RFC 793 algorithm and the Jacobson algorithm set the value of RTO at somewhat greater than the estimated round-trip time SRTT. A consequence of these factors is that if a segment is lost, TCP may be slow to retransmit. Jacobson proposed two procedures, called fast retransmit and fast recovery, that under some circumstances improve on the performance provided by RTO. </a:t>
            </a:r>
          </a:p>
          <a:p>
            <a:pPr eaLnBrk="1" hangingPunct="1">
              <a:spcBef>
                <a:spcPct val="0"/>
              </a:spcBef>
            </a:pPr>
            <a:r>
              <a:rPr lang="en-US">
                <a:latin typeface="Calibri" charset="0"/>
              </a:rPr>
              <a:t>Fast retransmit takes advantage of the rule if a TCP entity receives a segment out of order, it must immediately issue an ACK for the last in-order segment that was received. When a source TCP receives a duplicate ACK, it means that either (1) the segment following the ACKed segment was delayed so that it ultimately arrived out of order, or (2) that segment was lost. To make sure that TCP that a segment has been lost and must be retransmitted, Jacobson recommends that a TCP sender wait until it receives three duplicate ACKs to the same segment (that is, a total of four ACKs to the same segment).</a:t>
            </a:r>
          </a:p>
          <a:p>
            <a:pPr eaLnBrk="1" hangingPunct="1">
              <a:spcBef>
                <a:spcPct val="0"/>
              </a:spcBef>
            </a:pPr>
            <a:r>
              <a:rPr lang="en-US">
                <a:latin typeface="Calibri" charset="0"/>
              </a:rPr>
              <a:t>When a TCP entity retransmits a segment using fast retransmit, it knows (or rather assumes) that a segment was lost, even though it has not yet timed out on that segment. Accordingly, the TCP entity should take congestion avoidance measures. Jacobson proposes a fast recovery technique: retransmit the lost segment, cut </a:t>
            </a:r>
            <a:r>
              <a:rPr lang="en-US" i="1">
                <a:latin typeface="Calibri" charset="0"/>
              </a:rPr>
              <a:t>window</a:t>
            </a:r>
            <a:r>
              <a:rPr lang="en-US">
                <a:latin typeface="Calibri" charset="0"/>
              </a:rPr>
              <a:t> in half, and then proceed with the linear increase of </a:t>
            </a:r>
            <a:r>
              <a:rPr lang="en-US" i="1">
                <a:latin typeface="Calibri" charset="0"/>
              </a:rPr>
              <a:t>it</a:t>
            </a:r>
            <a:r>
              <a:rPr lang="en-US">
                <a:latin typeface="Calibri" charset="0"/>
              </a:rPr>
              <a:t>. This technique avoids the initial exponential slow-start process.</a:t>
            </a:r>
          </a:p>
          <a:p>
            <a:endParaRPr lang="en-US">
              <a:latin typeface="Calibri" charset="0"/>
            </a:endParaRPr>
          </a:p>
        </p:txBody>
      </p:sp>
      <p:sp>
        <p:nvSpPr>
          <p:cNvPr id="88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387B10-3E34-B440-AF8E-EF34358FAE6F}" type="slidenum">
              <a:rPr lang="en-CA" sz="1300">
                <a:latin typeface="Calibri" charset="0"/>
                <a:cs typeface="Arial" charset="0"/>
              </a:rPr>
              <a:pPr eaLnBrk="1" hangingPunct="1"/>
              <a:t>44</a:t>
            </a:fld>
            <a:endParaRPr lang="en-CA" sz="1300">
              <a:latin typeface="Calibri"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8014D6-DD01-B644-BEE7-E22459A26F93}" type="slidenum">
              <a:rPr lang="en-US" sz="1300">
                <a:latin typeface="Calibri" charset="0"/>
              </a:rPr>
              <a:pPr eaLnBrk="1" hangingPunct="1"/>
              <a:t>49</a:t>
            </a:fld>
            <a:endParaRPr lang="en-US" sz="1300">
              <a:latin typeface="Calibri" charset="0"/>
            </a:endParaRPr>
          </a:p>
        </p:txBody>
      </p:sp>
      <p:sp>
        <p:nvSpPr>
          <p:cNvPr id="942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TCP uses only a single type of protocol data unit, a TCP segment. The header is shown in Stallings DCC8e Figure 20.10. This header performs all protocol mechanisms, and is large, with a min length of 20 octets. The fields are:</a:t>
            </a:r>
          </a:p>
          <a:p>
            <a:pPr eaLnBrk="1" hangingPunct="1">
              <a:spcBef>
                <a:spcPct val="0"/>
              </a:spcBef>
            </a:pPr>
            <a:r>
              <a:rPr lang="en-US">
                <a:latin typeface="Calibri" charset="0"/>
              </a:rPr>
              <a:t>• </a:t>
            </a:r>
            <a:r>
              <a:rPr lang="en-US" b="1">
                <a:latin typeface="Calibri" charset="0"/>
              </a:rPr>
              <a:t>Source Port (16 bits):</a:t>
            </a:r>
            <a:r>
              <a:rPr lang="en-US">
                <a:latin typeface="Calibri" charset="0"/>
              </a:rPr>
              <a:t> Source TCP user. eg. Telnet = 23; HTTP = 80. </a:t>
            </a:r>
          </a:p>
          <a:p>
            <a:pPr eaLnBrk="1" hangingPunct="1">
              <a:spcBef>
                <a:spcPct val="0"/>
              </a:spcBef>
            </a:pPr>
            <a:r>
              <a:rPr lang="en-US">
                <a:latin typeface="Calibri" charset="0"/>
              </a:rPr>
              <a:t>• </a:t>
            </a:r>
            <a:r>
              <a:rPr lang="en-US" b="1">
                <a:latin typeface="Calibri" charset="0"/>
              </a:rPr>
              <a:t>Destination Port (16 bits):</a:t>
            </a:r>
            <a:r>
              <a:rPr lang="en-US">
                <a:latin typeface="Calibri" charset="0"/>
              </a:rPr>
              <a:t> Destination TCP user.</a:t>
            </a:r>
          </a:p>
          <a:p>
            <a:pPr eaLnBrk="1" hangingPunct="1">
              <a:spcBef>
                <a:spcPct val="0"/>
              </a:spcBef>
            </a:pPr>
            <a:r>
              <a:rPr lang="en-US">
                <a:latin typeface="Calibri" charset="0"/>
              </a:rPr>
              <a:t>• </a:t>
            </a:r>
            <a:r>
              <a:rPr lang="en-US" b="1">
                <a:latin typeface="Calibri" charset="0"/>
              </a:rPr>
              <a:t>Sequence Number (32 bits):</a:t>
            </a:r>
            <a:r>
              <a:rPr lang="en-US">
                <a:latin typeface="Calibri" charset="0"/>
              </a:rPr>
              <a:t> of first data octet in this segment except when the SYN flag is set. when it contains the initial sequence number (ISN) and the first data octet in this segment has sequence number ISN + 1.</a:t>
            </a:r>
          </a:p>
          <a:p>
            <a:pPr eaLnBrk="1" hangingPunct="1">
              <a:spcBef>
                <a:spcPct val="0"/>
              </a:spcBef>
            </a:pPr>
            <a:r>
              <a:rPr lang="en-US">
                <a:latin typeface="Calibri" charset="0"/>
              </a:rPr>
              <a:t>• </a:t>
            </a:r>
            <a:r>
              <a:rPr lang="en-US" b="1">
                <a:latin typeface="Calibri" charset="0"/>
              </a:rPr>
              <a:t>Acknowledgment Number (32 bits):</a:t>
            </a:r>
            <a:r>
              <a:rPr lang="en-US">
                <a:latin typeface="Calibri" charset="0"/>
              </a:rPr>
              <a:t> Contains the sequence number of the next data octet that the TCP entity expects to receive.</a:t>
            </a:r>
          </a:p>
          <a:p>
            <a:pPr eaLnBrk="1" hangingPunct="1">
              <a:spcBef>
                <a:spcPct val="0"/>
              </a:spcBef>
            </a:pPr>
            <a:r>
              <a:rPr lang="en-US">
                <a:latin typeface="Calibri" charset="0"/>
              </a:rPr>
              <a:t>• </a:t>
            </a:r>
            <a:r>
              <a:rPr lang="en-US" b="1">
                <a:latin typeface="Calibri" charset="0"/>
              </a:rPr>
              <a:t>Data Offset (4 bits):</a:t>
            </a:r>
            <a:r>
              <a:rPr lang="en-US">
                <a:latin typeface="Calibri" charset="0"/>
              </a:rPr>
              <a:t> Number of 32-bit words in the header (size of header)</a:t>
            </a:r>
          </a:p>
          <a:p>
            <a:pPr eaLnBrk="1" hangingPunct="1">
              <a:spcBef>
                <a:spcPct val="0"/>
              </a:spcBef>
            </a:pPr>
            <a:r>
              <a:rPr lang="en-US">
                <a:latin typeface="Calibri" charset="0"/>
              </a:rPr>
              <a:t>• </a:t>
            </a:r>
            <a:r>
              <a:rPr lang="en-US" b="1">
                <a:latin typeface="Calibri" charset="0"/>
              </a:rPr>
              <a:t>Reserved (4 bits):</a:t>
            </a:r>
            <a:r>
              <a:rPr lang="en-US">
                <a:latin typeface="Calibri" charset="0"/>
              </a:rPr>
              <a:t> Reserved for future use.</a:t>
            </a:r>
          </a:p>
          <a:p>
            <a:pPr eaLnBrk="1" hangingPunct="1">
              <a:spcBef>
                <a:spcPct val="0"/>
              </a:spcBef>
            </a:pPr>
            <a:r>
              <a:rPr lang="en-US">
                <a:latin typeface="Calibri" charset="0"/>
              </a:rPr>
              <a:t>• </a:t>
            </a:r>
            <a:r>
              <a:rPr lang="en-US" b="1">
                <a:latin typeface="Calibri" charset="0"/>
              </a:rPr>
              <a:t>Flags (6 bits): </a:t>
            </a:r>
          </a:p>
          <a:p>
            <a:pPr eaLnBrk="1" hangingPunct="1">
              <a:spcBef>
                <a:spcPct val="0"/>
              </a:spcBef>
            </a:pPr>
            <a:r>
              <a:rPr lang="en-US">
                <a:latin typeface="Calibri" charset="0"/>
              </a:rPr>
              <a:t>• </a:t>
            </a:r>
            <a:r>
              <a:rPr lang="en-US" b="1">
                <a:latin typeface="Calibri" charset="0"/>
              </a:rPr>
              <a:t>Window (16 bits):</a:t>
            </a:r>
            <a:r>
              <a:rPr lang="en-US">
                <a:latin typeface="Calibri" charset="0"/>
              </a:rPr>
              <a:t> Flow control credit allocation, in octets. </a:t>
            </a:r>
          </a:p>
          <a:p>
            <a:pPr eaLnBrk="1" hangingPunct="1">
              <a:spcBef>
                <a:spcPct val="0"/>
              </a:spcBef>
            </a:pPr>
            <a:r>
              <a:rPr lang="en-US">
                <a:latin typeface="Calibri" charset="0"/>
              </a:rPr>
              <a:t>• </a:t>
            </a:r>
            <a:r>
              <a:rPr lang="en-US" b="1">
                <a:latin typeface="Calibri" charset="0"/>
              </a:rPr>
              <a:t>Checksum (16 bits):</a:t>
            </a:r>
            <a:r>
              <a:rPr lang="en-US">
                <a:latin typeface="Calibri" charset="0"/>
              </a:rPr>
              <a:t> The ones complement of the ones complement sum of all the 16-bit words in the segment plus a pseudoheader.</a:t>
            </a:r>
          </a:p>
          <a:p>
            <a:pPr eaLnBrk="1" hangingPunct="1">
              <a:spcBef>
                <a:spcPct val="0"/>
              </a:spcBef>
            </a:pPr>
            <a:r>
              <a:rPr lang="en-US">
                <a:latin typeface="Calibri" charset="0"/>
              </a:rPr>
              <a:t>• </a:t>
            </a:r>
            <a:r>
              <a:rPr lang="en-US" b="1">
                <a:latin typeface="Calibri" charset="0"/>
              </a:rPr>
              <a:t>Urgent Pointer (16 bits):</a:t>
            </a:r>
            <a:r>
              <a:rPr lang="en-US">
                <a:latin typeface="Calibri" charset="0"/>
              </a:rPr>
              <a:t> This value, when added to the segment sequence number, contains the sequence number of the last octet in a sequence of urgent data. This allows the receiver to know how much urgent data is coming.</a:t>
            </a:r>
          </a:p>
          <a:p>
            <a:pPr eaLnBrk="1" hangingPunct="1">
              <a:spcBef>
                <a:spcPct val="0"/>
              </a:spcBef>
            </a:pPr>
            <a:r>
              <a:rPr lang="en-US">
                <a:latin typeface="Calibri" charset="0"/>
              </a:rPr>
              <a:t>• </a:t>
            </a:r>
            <a:r>
              <a:rPr lang="en-US" b="1">
                <a:latin typeface="Calibri" charset="0"/>
              </a:rPr>
              <a:t>Options (Variable):</a:t>
            </a:r>
            <a:r>
              <a:rPr lang="en-US">
                <a:latin typeface="Calibri" charset="0"/>
              </a:rPr>
              <a:t> eg. option that specifies the maximum segment size.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627E7B-A8F2-474C-AABA-150CEF529A32}" type="slidenum">
              <a:rPr lang="en-US" sz="1300">
                <a:latin typeface="Calibri" charset="0"/>
              </a:rPr>
              <a:pPr eaLnBrk="1" hangingPunct="1"/>
              <a:t>5</a:t>
            </a:fld>
            <a:endParaRPr lang="en-US" sz="1300">
              <a:latin typeface="Calibri" charset="0"/>
            </a:endParaRPr>
          </a:p>
        </p:txBody>
      </p:sp>
      <p:sp>
        <p:nvSpPr>
          <p:cNvPr id="225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With an unreliable network service, it is possible that segments, even if they are all delivered, may arrive out of order. The required solution to this problem is to number segments sequentially. We have seen that for data link control protocols, such as HDLC, and for X.25, each data unit (frame, packet) is numbered sequentially with each successive sequence number being one more than the previous sequence number. This scheme is used in some transport protocols, such as the ISO transport protocols. However, TCP uses a somewhat different scheme in which each data octet that is transmitted is implicitly numbered. Thus, the first segment may have a sequence number of 1. If that segment has 200 octets of data, then the second segment would have the sequence number 201, and so on. For simplicity in the discussions of this section, we will continue to assume that each successive segment's sequence number is 200 more than that of the previous segment; that is, each segment contains exactly 200 octets of data.</a:t>
            </a:r>
          </a:p>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9BDF3D-0806-7047-800C-DD02C1DAE273}" type="slidenum">
              <a:rPr lang="en-US" sz="1300">
                <a:latin typeface="Calibri" charset="0"/>
              </a:rPr>
              <a:pPr eaLnBrk="1" hangingPunct="1"/>
              <a:t>6</a:t>
            </a:fld>
            <a:endParaRPr lang="en-US" sz="1300">
              <a:latin typeface="Calibri" charset="0"/>
            </a:endParaRPr>
          </a:p>
        </p:txBody>
      </p:sp>
      <p:sp>
        <p:nvSpPr>
          <p:cNvPr id="245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The credit scheme decouples acknowledgment from flow control. In a credit scheme, a segment may be acknowledged without granting new credit, and vice versa. For the credit scheme, each individual octet of data that is transmitted is considered to have a unique sequence number. In addition to data, each transmitted segment includes in its header three fields related to flow control: </a:t>
            </a:r>
            <a:r>
              <a:rPr lang="en-US" b="1">
                <a:latin typeface="Calibri" charset="0"/>
              </a:rPr>
              <a:t>sequence number</a:t>
            </a:r>
            <a:r>
              <a:rPr lang="en-US">
                <a:latin typeface="Calibri" charset="0"/>
              </a:rPr>
              <a:t> (</a:t>
            </a:r>
            <a:r>
              <a:rPr lang="en-US" i="1">
                <a:latin typeface="Calibri" charset="0"/>
              </a:rPr>
              <a:t>SN</a:t>
            </a:r>
            <a:r>
              <a:rPr lang="en-US">
                <a:latin typeface="Calibri" charset="0"/>
              </a:rPr>
              <a:t>), </a:t>
            </a:r>
            <a:r>
              <a:rPr lang="en-US" b="1">
                <a:latin typeface="Calibri" charset="0"/>
              </a:rPr>
              <a:t>acknowledgment number</a:t>
            </a:r>
            <a:r>
              <a:rPr lang="en-US">
                <a:latin typeface="Calibri" charset="0"/>
              </a:rPr>
              <a:t> (</a:t>
            </a:r>
            <a:r>
              <a:rPr lang="en-US" i="1">
                <a:latin typeface="Calibri" charset="0"/>
              </a:rPr>
              <a:t>AN</a:t>
            </a:r>
            <a:r>
              <a:rPr lang="en-US">
                <a:latin typeface="Calibri" charset="0"/>
              </a:rPr>
              <a:t>), and </a:t>
            </a:r>
            <a:r>
              <a:rPr lang="en-US" b="1">
                <a:latin typeface="Calibri" charset="0"/>
              </a:rPr>
              <a:t>window</a:t>
            </a:r>
            <a:r>
              <a:rPr lang="en-US">
                <a:latin typeface="Calibri" charset="0"/>
              </a:rPr>
              <a:t> (</a:t>
            </a:r>
            <a:r>
              <a:rPr lang="en-US" i="1">
                <a:latin typeface="Calibri" charset="0"/>
              </a:rPr>
              <a:t>W</a:t>
            </a:r>
            <a:r>
              <a:rPr lang="en-US">
                <a:latin typeface="Calibri" charset="0"/>
              </a:rPr>
              <a:t>). When a transport entity sends a segment, it includes the sequence number of the first octet in the segment data field. Implicitly, the remaining data octets are numbered sequentially following the first data octet. A transport entity acknowledges an incoming segment with a return segment that includes (</a:t>
            </a:r>
            <a:r>
              <a:rPr lang="en-US" i="1">
                <a:latin typeface="Calibri" charset="0"/>
              </a:rPr>
              <a:t>AN</a:t>
            </a:r>
            <a:r>
              <a:rPr lang="en-US">
                <a:latin typeface="Calibri" charset="0"/>
              </a:rPr>
              <a:t> = </a:t>
            </a:r>
            <a:r>
              <a:rPr lang="en-US" i="1">
                <a:latin typeface="Calibri" charset="0"/>
              </a:rPr>
              <a:t>i</a:t>
            </a:r>
            <a:r>
              <a:rPr lang="en-US">
                <a:latin typeface="Calibri" charset="0"/>
              </a:rPr>
              <a:t>, </a:t>
            </a:r>
            <a:r>
              <a:rPr lang="en-US" i="1">
                <a:latin typeface="Calibri" charset="0"/>
              </a:rPr>
              <a:t>W</a:t>
            </a:r>
            <a:r>
              <a:rPr lang="en-US">
                <a:latin typeface="Calibri" charset="0"/>
              </a:rPr>
              <a:t> = </a:t>
            </a:r>
            <a:r>
              <a:rPr lang="en-US" i="1">
                <a:latin typeface="Calibri" charset="0"/>
              </a:rPr>
              <a:t>j</a:t>
            </a:r>
            <a:r>
              <a:rPr lang="en-US">
                <a:latin typeface="Calibri" charset="0"/>
              </a:rPr>
              <a:t>), with the following interpretation:</a:t>
            </a:r>
          </a:p>
          <a:p>
            <a:pPr eaLnBrk="1" hangingPunct="1">
              <a:spcBef>
                <a:spcPct val="0"/>
              </a:spcBef>
            </a:pPr>
            <a:r>
              <a:rPr lang="en-US">
                <a:latin typeface="Calibri" charset="0"/>
              </a:rPr>
              <a:t>• All octets through sequence number </a:t>
            </a:r>
            <a:r>
              <a:rPr lang="en-US" i="1">
                <a:latin typeface="Calibri" charset="0"/>
              </a:rPr>
              <a:t>SN</a:t>
            </a:r>
            <a:r>
              <a:rPr lang="en-US">
                <a:latin typeface="Calibri" charset="0"/>
              </a:rPr>
              <a:t> = </a:t>
            </a:r>
            <a:r>
              <a:rPr lang="en-US" i="1">
                <a:latin typeface="Calibri" charset="0"/>
              </a:rPr>
              <a:t>i </a:t>
            </a:r>
            <a:r>
              <a:rPr lang="en-US">
                <a:latin typeface="Calibri" charset="0"/>
              </a:rPr>
              <a:t>– 1 are acknowledged; the next expected octet has sequence number </a:t>
            </a:r>
            <a:r>
              <a:rPr lang="en-US" i="1">
                <a:latin typeface="Calibri" charset="0"/>
              </a:rPr>
              <a:t>i</a:t>
            </a:r>
            <a:r>
              <a:rPr lang="en-US">
                <a:latin typeface="Calibri" charset="0"/>
              </a:rPr>
              <a:t>.</a:t>
            </a:r>
          </a:p>
          <a:p>
            <a:pPr eaLnBrk="1" hangingPunct="1">
              <a:spcBef>
                <a:spcPct val="0"/>
              </a:spcBef>
            </a:pPr>
            <a:r>
              <a:rPr lang="en-US">
                <a:latin typeface="Calibri" charset="0"/>
              </a:rPr>
              <a:t>• Permission is granted to send an additional window of </a:t>
            </a:r>
            <a:r>
              <a:rPr lang="en-US" i="1">
                <a:latin typeface="Calibri" charset="0"/>
              </a:rPr>
              <a:t>W</a:t>
            </a:r>
            <a:r>
              <a:rPr lang="en-US">
                <a:latin typeface="Calibri" charset="0"/>
              </a:rPr>
              <a:t> = </a:t>
            </a:r>
            <a:r>
              <a:rPr lang="en-US" i="1">
                <a:latin typeface="Calibri" charset="0"/>
              </a:rPr>
              <a:t>j</a:t>
            </a:r>
            <a:r>
              <a:rPr lang="en-US">
                <a:latin typeface="Calibri" charset="0"/>
              </a:rPr>
              <a:t> octets of data; that is, the </a:t>
            </a:r>
            <a:r>
              <a:rPr lang="en-US" i="1">
                <a:latin typeface="Calibri" charset="0"/>
              </a:rPr>
              <a:t>j</a:t>
            </a:r>
            <a:r>
              <a:rPr lang="en-US">
                <a:latin typeface="Calibri" charset="0"/>
              </a:rPr>
              <a:t> octets corresponding to sequence numbers </a:t>
            </a:r>
            <a:r>
              <a:rPr lang="en-US" i="1">
                <a:latin typeface="Calibri" charset="0"/>
              </a:rPr>
              <a:t>i</a:t>
            </a:r>
            <a:r>
              <a:rPr lang="en-US">
                <a:latin typeface="Calibri" charset="0"/>
              </a:rPr>
              <a:t> through </a:t>
            </a:r>
            <a:r>
              <a:rPr lang="en-US" i="1">
                <a:latin typeface="Calibri" charset="0"/>
              </a:rPr>
              <a:t>i</a:t>
            </a:r>
            <a:r>
              <a:rPr lang="en-US">
                <a:latin typeface="Calibri" charset="0"/>
              </a:rPr>
              <a:t> + </a:t>
            </a:r>
            <a:r>
              <a:rPr lang="en-US" i="1">
                <a:latin typeface="Calibri" charset="0"/>
              </a:rPr>
              <a:t>j</a:t>
            </a:r>
            <a:r>
              <a:rPr lang="en-US">
                <a:latin typeface="Calibri" charset="0"/>
              </a:rPr>
              <a:t> –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28BD65-5662-204E-B389-8F63CF7EBAA0}" type="slidenum">
              <a:rPr lang="en-US" sz="1300">
                <a:latin typeface="Calibri" charset="0"/>
              </a:rPr>
              <a:pPr eaLnBrk="1" hangingPunct="1"/>
              <a:t>7</a:t>
            </a:fld>
            <a:endParaRPr lang="en-US" sz="1300">
              <a:latin typeface="Calibri" charset="0"/>
            </a:endParaRPr>
          </a:p>
        </p:txBody>
      </p:sp>
      <p:sp>
        <p:nvSpPr>
          <p:cNvPr id="266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Stallings DCC8e Figure 20.1 illustrates the mechanism (compare Figure 7.4). For simplicity, we show data flow in one direction only and assume that 200 octets of data are sent in each segment. Initially, through the connection establishment process, the sending and receiving sequence numbers are synchronized and A is granted an initial credit allocation of 1400 octets, beginning with octet number 1001. The first segment transmitted by A contains data octets numbered 1001 through 1200. After sending 600 octets in three segments, A has shrunk its window to a size of 800 octets (numbers 1601 through 2400). After B receives these three segments, 600 octets out of its original 1400 octets of credit are accounted for, and 800 octets of credit are outstanding. Now suppose that, at this point, B is capable of absorbing 1000 octets of incoming data on this connection. Accordingly, B acknowledges receipt of all octets through 1600 and issues a credit of 1000 octets. This means that A can send octets 1601 through 2600 (5 segments). However, by the time that B's message has arrived at A, A has already sent two segments, containing octets 1601 through 2000 (which was permissible under the initial allocation). Thus, A's remaining credit upon receipt of B's credit allocation is only 600 octets (3 segments). As the exchange proceeds, A advances the trailing edge of its window each time that it transmits and advances the leading edge only when it is granted credit.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52C8CE-AD75-0D41-8C58-2DF59BE4660B}" type="slidenum">
              <a:rPr lang="en-US" sz="1300">
                <a:latin typeface="Calibri" charset="0"/>
              </a:rPr>
              <a:pPr eaLnBrk="1" hangingPunct="1"/>
              <a:t>8</a:t>
            </a:fld>
            <a:endParaRPr lang="en-US" sz="1300">
              <a:latin typeface="Calibri" charset="0"/>
            </a:endParaRPr>
          </a:p>
        </p:txBody>
      </p:sp>
      <p:sp>
        <p:nvSpPr>
          <p:cNvPr id="286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Stallings DCC8e Figure 20.2 shows the view of this mechanism from the sending and receiving sides (compare Figure 7.3). Typically, both sides take both views because data may be exchanged in both directions. Note that the receiver is not required to immediately acknowledge incoming segments but may wait and issue a cumulative acknowledgment for a number of segments. The receiver needs to adopt some policy concerning the amount of data it permits the sender to transmit. The conservative approach is to only allow new segments up to the limit of available buffer space. If this policy were in effect in Figure 20.1, the first credit message implies that B has 1000 available octets in its buffer, and the second message that B has 1400 available octets. A conservative flow control scheme may limit the throughput of the transport connection in long-delay situations. The receiver could potentially increase throughput by optimistically granting credit for space it does not have. For example, if a receiver's buffer is full but it anticipates that it can release space for 1000 octets within a round-trip propagation time, it could immediately send a credit of 1000. If the receiver can keep up with the sender, this scheme may increase throughput and can do no harm. If the sender is faster than the receiver, however, some segments may be discarded, necessitating a retransmission. Because retransmissions are not otherwise necessary with a reliable network service (in the absence of internet congestion), an optimistic flow control scheme will complicate the protocol.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9B3797-1954-A84C-9683-3433B90EA84E}" type="slidenum">
              <a:rPr lang="en-US" sz="1300">
                <a:latin typeface="Calibri" charset="0"/>
              </a:rPr>
              <a:pPr eaLnBrk="1" hangingPunct="1"/>
              <a:t>10</a:t>
            </a:fld>
            <a:endParaRPr lang="en-US" sz="1300">
              <a:latin typeface="Calibri" charset="0"/>
            </a:endParaRPr>
          </a:p>
        </p:txBody>
      </p:sp>
      <p:sp>
        <p:nvSpPr>
          <p:cNvPr id="317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Even with a reliable network service, there is a need for connection establishment and termination procedures to support connection-oriented service. Connection establishment serves three main purposes:</a:t>
            </a:r>
          </a:p>
          <a:p>
            <a:pPr eaLnBrk="1" hangingPunct="1">
              <a:spcBef>
                <a:spcPct val="0"/>
              </a:spcBef>
            </a:pPr>
            <a:r>
              <a:rPr lang="en-US">
                <a:latin typeface="Calibri" charset="0"/>
              </a:rPr>
              <a:t>• It allows each end to assure that the other exists.</a:t>
            </a:r>
          </a:p>
          <a:p>
            <a:pPr eaLnBrk="1" hangingPunct="1">
              <a:spcBef>
                <a:spcPct val="0"/>
              </a:spcBef>
            </a:pPr>
            <a:r>
              <a:rPr lang="en-US">
                <a:latin typeface="Calibri" charset="0"/>
              </a:rPr>
              <a:t>• It allows exchange or negotiation of optional parameters (e.g., maximum segment size, maximum window size, quality of service).</a:t>
            </a:r>
          </a:p>
          <a:p>
            <a:pPr eaLnBrk="1" hangingPunct="1">
              <a:spcBef>
                <a:spcPct val="0"/>
              </a:spcBef>
            </a:pPr>
            <a:r>
              <a:rPr lang="en-US">
                <a:latin typeface="Calibri" charset="0"/>
              </a:rPr>
              <a:t>• It triggers allocation of transport entity resources (e.g., buffer space, entry in connection table).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21A761-80F6-584C-9C2C-B5B458D511B3}" type="slidenum">
              <a:rPr lang="en-US" sz="1300">
                <a:latin typeface="Calibri" charset="0"/>
              </a:rPr>
              <a:pPr eaLnBrk="1" hangingPunct="1"/>
              <a:t>11</a:t>
            </a:fld>
            <a:endParaRPr lang="en-US" sz="1300">
              <a:latin typeface="Calibri" charset="0"/>
            </a:endParaRPr>
          </a:p>
        </p:txBody>
      </p:sp>
      <p:sp>
        <p:nvSpPr>
          <p:cNvPr id="337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Connection establishment in TCP always uses a three-way handshake. When the SYN flag is set, the segment is essentially a request for connection and functions as explained in Stallings DCC8e Section 20.1. To initiate a connection, an entity sends a SYN, </a:t>
            </a:r>
            <a:r>
              <a:rPr lang="en-US" i="1">
                <a:latin typeface="Calibri" charset="0"/>
              </a:rPr>
              <a:t>SN</a:t>
            </a:r>
            <a:r>
              <a:rPr lang="en-US">
                <a:latin typeface="Calibri" charset="0"/>
              </a:rPr>
              <a:t> = </a:t>
            </a:r>
            <a:r>
              <a:rPr lang="en-US" i="1">
                <a:latin typeface="Calibri" charset="0"/>
              </a:rPr>
              <a:t>X</a:t>
            </a:r>
            <a:r>
              <a:rPr lang="en-US">
                <a:latin typeface="Calibri" charset="0"/>
              </a:rPr>
              <a:t>, where </a:t>
            </a:r>
            <a:r>
              <a:rPr lang="en-US" i="1">
                <a:latin typeface="Calibri" charset="0"/>
              </a:rPr>
              <a:t>X</a:t>
            </a:r>
            <a:r>
              <a:rPr lang="en-US">
                <a:latin typeface="Calibri" charset="0"/>
              </a:rPr>
              <a:t> is the initial sequence number. The receiver responds with SYN, </a:t>
            </a:r>
            <a:r>
              <a:rPr lang="en-US" i="1">
                <a:latin typeface="Calibri" charset="0"/>
              </a:rPr>
              <a:t>SN</a:t>
            </a:r>
            <a:r>
              <a:rPr lang="en-US">
                <a:latin typeface="Calibri" charset="0"/>
              </a:rPr>
              <a:t> = </a:t>
            </a:r>
            <a:r>
              <a:rPr lang="en-US" i="1">
                <a:latin typeface="Calibri" charset="0"/>
              </a:rPr>
              <a:t>Y</a:t>
            </a:r>
            <a:r>
              <a:rPr lang="en-US">
                <a:latin typeface="Calibri" charset="0"/>
              </a:rPr>
              <a:t>, </a:t>
            </a:r>
            <a:r>
              <a:rPr lang="en-US" i="1">
                <a:latin typeface="Calibri" charset="0"/>
              </a:rPr>
              <a:t>AN</a:t>
            </a:r>
            <a:r>
              <a:rPr lang="en-US">
                <a:latin typeface="Calibri" charset="0"/>
              </a:rPr>
              <a:t> = </a:t>
            </a:r>
            <a:r>
              <a:rPr lang="en-US" i="1">
                <a:latin typeface="Calibri" charset="0"/>
              </a:rPr>
              <a:t>X</a:t>
            </a:r>
            <a:r>
              <a:rPr lang="en-US">
                <a:latin typeface="Calibri" charset="0"/>
              </a:rPr>
              <a:t> + 1 by setting both the SYN and ACK flags. Note that the acknowledgment indicates that the receiver is now expecting to receive a segment beginning with data octet </a:t>
            </a:r>
            <a:r>
              <a:rPr lang="en-US" i="1">
                <a:latin typeface="Calibri" charset="0"/>
              </a:rPr>
              <a:t>X</a:t>
            </a:r>
            <a:r>
              <a:rPr lang="en-US">
                <a:latin typeface="Calibri" charset="0"/>
              </a:rPr>
              <a:t> + 1, acknowledging the SYN, which occupies </a:t>
            </a:r>
            <a:r>
              <a:rPr lang="en-US" i="1">
                <a:latin typeface="Calibri" charset="0"/>
              </a:rPr>
              <a:t>SN</a:t>
            </a:r>
            <a:r>
              <a:rPr lang="en-US">
                <a:latin typeface="Calibri" charset="0"/>
              </a:rPr>
              <a:t> = </a:t>
            </a:r>
            <a:r>
              <a:rPr lang="en-US" i="1">
                <a:latin typeface="Calibri" charset="0"/>
              </a:rPr>
              <a:t>X</a:t>
            </a:r>
            <a:r>
              <a:rPr lang="en-US">
                <a:latin typeface="Calibri" charset="0"/>
              </a:rPr>
              <a:t>. Finally, the initiator responds with </a:t>
            </a:r>
            <a:r>
              <a:rPr lang="en-US" i="1">
                <a:latin typeface="Calibri" charset="0"/>
              </a:rPr>
              <a:t>AN</a:t>
            </a:r>
            <a:r>
              <a:rPr lang="en-US">
                <a:latin typeface="Calibri" charset="0"/>
              </a:rPr>
              <a:t> = </a:t>
            </a:r>
            <a:r>
              <a:rPr lang="en-US" i="1">
                <a:latin typeface="Calibri" charset="0"/>
              </a:rPr>
              <a:t>Y</a:t>
            </a:r>
            <a:r>
              <a:rPr lang="en-US">
                <a:latin typeface="Calibri" charset="0"/>
              </a:rPr>
              <a:t> + 1. If the two sides issue crossing SYNs, no problem results: Both sides respond with SYN/ACKs (Stallings DCC8e Figure 20.4).</a:t>
            </a:r>
          </a:p>
          <a:p>
            <a:pPr eaLnBrk="1" hangingPunct="1">
              <a:spcBef>
                <a:spcPct val="0"/>
              </a:spcBef>
            </a:pPr>
            <a:r>
              <a:rPr lang="en-US">
                <a:latin typeface="Calibri" charset="0"/>
              </a:rPr>
              <a:t>A connection is uniquely determined by the source and destination sockets (host, port). Thus, at any one time, there can only be a single TCP connection between a unique pair of ports. However, a given port can support multiple connections, each with a different partner port.</a:t>
            </a:r>
          </a:p>
          <a:p>
            <a:pPr eaLnBrk="1" hangingPunct="1">
              <a:spcBef>
                <a:spcPct val="0"/>
              </a:spcBef>
            </a:pPr>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739DBF-B7FF-BD49-A853-E9D3A3C2ECF1}" type="slidenum">
              <a:rPr lang="en-US" sz="1300">
                <a:latin typeface="Calibri" charset="0"/>
              </a:rPr>
              <a:pPr eaLnBrk="1" hangingPunct="1"/>
              <a:t>12</a:t>
            </a:fld>
            <a:endParaRPr lang="en-US" sz="1300">
              <a:latin typeface="Calibri" charset="0"/>
            </a:endParaRPr>
          </a:p>
        </p:txBody>
      </p:sp>
      <p:sp>
        <p:nvSpPr>
          <p:cNvPr id="358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Stallings DCC8e Figure 20.9 illustrates typical three-way handshake operations. In Figure 20.9a, transport entity A initiates the connection, with a SYN including the sending sequence number, </a:t>
            </a:r>
            <a:r>
              <a:rPr lang="en-US" i="1">
                <a:latin typeface="Calibri" charset="0"/>
              </a:rPr>
              <a:t>i</a:t>
            </a:r>
            <a:r>
              <a:rPr lang="en-US">
                <a:latin typeface="Calibri" charset="0"/>
              </a:rPr>
              <a:t>. The value </a:t>
            </a:r>
            <a:r>
              <a:rPr lang="en-US" i="1">
                <a:latin typeface="Calibri" charset="0"/>
              </a:rPr>
              <a:t>i</a:t>
            </a:r>
            <a:r>
              <a:rPr lang="en-US">
                <a:latin typeface="Calibri" charset="0"/>
              </a:rPr>
              <a:t> is referred to as the initial sequence number (ISN) and is associated with the SYN; the first data octet to be transmitted will have sequence number </a:t>
            </a:r>
            <a:r>
              <a:rPr lang="en-US" i="1">
                <a:latin typeface="Calibri" charset="0"/>
              </a:rPr>
              <a:t>i</a:t>
            </a:r>
            <a:r>
              <a:rPr lang="en-US">
                <a:latin typeface="Calibri" charset="0"/>
              </a:rPr>
              <a:t> + 1. The responding SYN acknowledges the ISN with (</a:t>
            </a:r>
            <a:r>
              <a:rPr lang="en-US" i="1">
                <a:latin typeface="Calibri" charset="0"/>
              </a:rPr>
              <a:t>AN</a:t>
            </a:r>
            <a:r>
              <a:rPr lang="en-US">
                <a:latin typeface="Calibri" charset="0"/>
              </a:rPr>
              <a:t> = </a:t>
            </a:r>
            <a:r>
              <a:rPr lang="en-US" i="1">
                <a:latin typeface="Calibri" charset="0"/>
              </a:rPr>
              <a:t>i</a:t>
            </a:r>
            <a:r>
              <a:rPr lang="en-US">
                <a:latin typeface="Calibri" charset="0"/>
              </a:rPr>
              <a:t> + 1) and includes its ISN. A acknowledges B's SYN/ACK in its first data segment, which begins with sequence number </a:t>
            </a:r>
            <a:r>
              <a:rPr lang="en-US" i="1">
                <a:latin typeface="Calibri" charset="0"/>
              </a:rPr>
              <a:t>i</a:t>
            </a:r>
            <a:r>
              <a:rPr lang="en-US">
                <a:latin typeface="Calibri" charset="0"/>
              </a:rPr>
              <a:t> + 1. Figure 20.9b shows a situation in which an old SYN </a:t>
            </a:r>
            <a:r>
              <a:rPr lang="en-US" i="1">
                <a:latin typeface="Calibri" charset="0"/>
              </a:rPr>
              <a:t>i</a:t>
            </a:r>
            <a:r>
              <a:rPr lang="en-US">
                <a:latin typeface="Calibri" charset="0"/>
              </a:rPr>
              <a:t> arrives at B after the close of the relevant connection. B assumes that this is a fresh request and responds with SYN </a:t>
            </a:r>
            <a:r>
              <a:rPr lang="en-US" i="1">
                <a:latin typeface="Calibri" charset="0"/>
              </a:rPr>
              <a:t>j</a:t>
            </a:r>
            <a:r>
              <a:rPr lang="en-US">
                <a:latin typeface="Calibri" charset="0"/>
              </a:rPr>
              <a:t>, </a:t>
            </a:r>
            <a:r>
              <a:rPr lang="en-US" i="1">
                <a:latin typeface="Calibri" charset="0"/>
              </a:rPr>
              <a:t>AN</a:t>
            </a:r>
            <a:r>
              <a:rPr lang="en-US">
                <a:latin typeface="Calibri" charset="0"/>
              </a:rPr>
              <a:t> = </a:t>
            </a:r>
            <a:r>
              <a:rPr lang="en-US" i="1">
                <a:latin typeface="Calibri" charset="0"/>
              </a:rPr>
              <a:t>i</a:t>
            </a:r>
            <a:r>
              <a:rPr lang="en-US">
                <a:latin typeface="Calibri" charset="0"/>
              </a:rPr>
              <a:t> + 1. When A receives this message, it realizes that it has not requested a connection and therefore sends an RST, </a:t>
            </a:r>
            <a:r>
              <a:rPr lang="en-US" i="1">
                <a:latin typeface="Calibri" charset="0"/>
              </a:rPr>
              <a:t>AN</a:t>
            </a:r>
            <a:r>
              <a:rPr lang="en-US">
                <a:latin typeface="Calibri" charset="0"/>
              </a:rPr>
              <a:t> = </a:t>
            </a:r>
            <a:r>
              <a:rPr lang="en-US" i="1">
                <a:latin typeface="Calibri" charset="0"/>
              </a:rPr>
              <a:t>j</a:t>
            </a:r>
            <a:r>
              <a:rPr lang="en-US">
                <a:latin typeface="Calibri" charset="0"/>
              </a:rPr>
              <a:t>. Note that the AN = </a:t>
            </a:r>
            <a:r>
              <a:rPr lang="en-US" i="1">
                <a:latin typeface="Calibri" charset="0"/>
              </a:rPr>
              <a:t>j</a:t>
            </a:r>
            <a:r>
              <a:rPr lang="en-US">
                <a:latin typeface="Calibri" charset="0"/>
              </a:rPr>
              <a:t> portion of the RST message is essential so that an old duplicate RST does not abort a legitimate connection establishment. Figure 20.9c shows a case in which an old SYN/ACK arrives in the middle of a new connection establishment. Because of the use of sequence numbers in the acknowledgments, this event causes no mischief.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F5778726-59BB-054E-8089-47A04BD5ED8A}" type="datetime1">
              <a:rPr lang="en-US"/>
              <a:pPr>
                <a:defRPr/>
              </a:pPr>
              <a:t>18-02-13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5124EFB-1CA2-434F-8CF7-6FB66DA93A52}" type="slidenum">
              <a:rPr lang="en-CA"/>
              <a:pPr>
                <a:defRPr/>
              </a:pPr>
              <a:t>‹#›</a:t>
            </a:fld>
            <a:endParaRPr lang="en-CA"/>
          </a:p>
        </p:txBody>
      </p:sp>
    </p:spTree>
    <p:extLst>
      <p:ext uri="{BB962C8B-B14F-4D97-AF65-F5344CB8AC3E}">
        <p14:creationId xmlns:p14="http://schemas.microsoft.com/office/powerpoint/2010/main" val="342231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D51B2EC-2CFE-7347-AE70-593DDF205AF8}" type="datetime1">
              <a:rPr lang="en-US"/>
              <a:pPr>
                <a:defRPr/>
              </a:pPr>
              <a:t>18-02-13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F3046A9-53C9-8E46-8A91-60718CFB84C6}" type="slidenum">
              <a:rPr lang="en-CA"/>
              <a:pPr>
                <a:defRPr/>
              </a:pPr>
              <a:t>‹#›</a:t>
            </a:fld>
            <a:endParaRPr lang="en-CA"/>
          </a:p>
        </p:txBody>
      </p:sp>
    </p:spTree>
    <p:extLst>
      <p:ext uri="{BB962C8B-B14F-4D97-AF65-F5344CB8AC3E}">
        <p14:creationId xmlns:p14="http://schemas.microsoft.com/office/powerpoint/2010/main" val="273238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0814930-5B6D-CD4C-BA9E-B117E9A9E977}" type="datetime1">
              <a:rPr lang="en-US"/>
              <a:pPr>
                <a:defRPr/>
              </a:pPr>
              <a:t>18-02-13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A5EE0AB-AD6D-AE42-9943-FE713F98282D}" type="slidenum">
              <a:rPr lang="en-CA"/>
              <a:pPr>
                <a:defRPr/>
              </a:pPr>
              <a:t>‹#›</a:t>
            </a:fld>
            <a:endParaRPr lang="en-CA"/>
          </a:p>
        </p:txBody>
      </p:sp>
    </p:spTree>
    <p:extLst>
      <p:ext uri="{BB962C8B-B14F-4D97-AF65-F5344CB8AC3E}">
        <p14:creationId xmlns:p14="http://schemas.microsoft.com/office/powerpoint/2010/main" val="414586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93FB980-14AF-0440-AE9D-6DE3C2573E09}" type="datetime1">
              <a:rPr lang="en-US"/>
              <a:pPr>
                <a:defRPr/>
              </a:pPr>
              <a:t>18-02-13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5862C5B-47B9-C947-8486-DEE84085BA87}" type="slidenum">
              <a:rPr lang="en-CA"/>
              <a:pPr>
                <a:defRPr/>
              </a:pPr>
              <a:t>‹#›</a:t>
            </a:fld>
            <a:endParaRPr lang="en-CA"/>
          </a:p>
        </p:txBody>
      </p:sp>
    </p:spTree>
    <p:extLst>
      <p:ext uri="{BB962C8B-B14F-4D97-AF65-F5344CB8AC3E}">
        <p14:creationId xmlns:p14="http://schemas.microsoft.com/office/powerpoint/2010/main" val="260626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E9136D-4BA2-5740-ABD4-AEAA290E0936}" type="datetime1">
              <a:rPr lang="en-US"/>
              <a:pPr>
                <a:defRPr/>
              </a:pPr>
              <a:t>18-02-13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9E701A2-B875-E947-B52D-1BCCD9ABBFF5}" type="slidenum">
              <a:rPr lang="en-CA"/>
              <a:pPr>
                <a:defRPr/>
              </a:pPr>
              <a:t>‹#›</a:t>
            </a:fld>
            <a:endParaRPr lang="en-CA"/>
          </a:p>
        </p:txBody>
      </p:sp>
    </p:spTree>
    <p:extLst>
      <p:ext uri="{BB962C8B-B14F-4D97-AF65-F5344CB8AC3E}">
        <p14:creationId xmlns:p14="http://schemas.microsoft.com/office/powerpoint/2010/main" val="105212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6DFB37C2-9495-6948-BCF2-FC9BD2213DDD}" type="datetime1">
              <a:rPr lang="en-US"/>
              <a:pPr>
                <a:defRPr/>
              </a:pPr>
              <a:t>18-02-13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D864465-9DAC-024A-8BE8-74B160A29807}" type="slidenum">
              <a:rPr lang="en-CA"/>
              <a:pPr>
                <a:defRPr/>
              </a:pPr>
              <a:t>‹#›</a:t>
            </a:fld>
            <a:endParaRPr lang="en-CA"/>
          </a:p>
        </p:txBody>
      </p:sp>
    </p:spTree>
    <p:extLst>
      <p:ext uri="{BB962C8B-B14F-4D97-AF65-F5344CB8AC3E}">
        <p14:creationId xmlns:p14="http://schemas.microsoft.com/office/powerpoint/2010/main" val="104167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E1717E0-01A0-004F-9487-1E21D0B1365A}" type="datetime1">
              <a:rPr lang="en-US"/>
              <a:pPr>
                <a:defRPr/>
              </a:pPr>
              <a:t>18-02-13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CA0FBAB-8E02-894E-8F21-C24EC78AC068}" type="slidenum">
              <a:rPr lang="en-CA"/>
              <a:pPr>
                <a:defRPr/>
              </a:pPr>
              <a:t>‹#›</a:t>
            </a:fld>
            <a:endParaRPr lang="en-CA"/>
          </a:p>
        </p:txBody>
      </p:sp>
    </p:spTree>
    <p:extLst>
      <p:ext uri="{BB962C8B-B14F-4D97-AF65-F5344CB8AC3E}">
        <p14:creationId xmlns:p14="http://schemas.microsoft.com/office/powerpoint/2010/main" val="290538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421082F-A1CB-F049-8C5A-5A84805373E9}" type="datetime1">
              <a:rPr lang="en-US"/>
              <a:pPr>
                <a:defRPr/>
              </a:pPr>
              <a:t>18-02-13</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E8225BA1-E427-E24E-AE59-0D5681CB73A6}" type="slidenum">
              <a:rPr lang="en-CA"/>
              <a:pPr>
                <a:defRPr/>
              </a:pPr>
              <a:t>‹#›</a:t>
            </a:fld>
            <a:endParaRPr lang="en-CA"/>
          </a:p>
        </p:txBody>
      </p:sp>
    </p:spTree>
    <p:extLst>
      <p:ext uri="{BB962C8B-B14F-4D97-AF65-F5344CB8AC3E}">
        <p14:creationId xmlns:p14="http://schemas.microsoft.com/office/powerpoint/2010/main" val="59234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A07E47-1A6B-DB47-BE16-4F20EBE56272}" type="datetime1">
              <a:rPr lang="en-US"/>
              <a:pPr>
                <a:defRPr/>
              </a:pPr>
              <a:t>18-02-13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670414ED-9740-5749-8266-8B81A5FE757D}" type="slidenum">
              <a:rPr lang="en-CA"/>
              <a:pPr>
                <a:defRPr/>
              </a:pPr>
              <a:t>‹#›</a:t>
            </a:fld>
            <a:endParaRPr lang="en-CA"/>
          </a:p>
        </p:txBody>
      </p:sp>
    </p:spTree>
    <p:extLst>
      <p:ext uri="{BB962C8B-B14F-4D97-AF65-F5344CB8AC3E}">
        <p14:creationId xmlns:p14="http://schemas.microsoft.com/office/powerpoint/2010/main" val="315102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C3F040-DE0E-0945-8EFC-91BD4A7337F9}" type="datetime1">
              <a:rPr lang="en-US"/>
              <a:pPr>
                <a:defRPr/>
              </a:pPr>
              <a:t>18-02-13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44650B9-DA80-174D-8D37-0F1078A80099}" type="slidenum">
              <a:rPr lang="en-CA"/>
              <a:pPr>
                <a:defRPr/>
              </a:pPr>
              <a:t>‹#›</a:t>
            </a:fld>
            <a:endParaRPr lang="en-CA"/>
          </a:p>
        </p:txBody>
      </p:sp>
    </p:spTree>
    <p:extLst>
      <p:ext uri="{BB962C8B-B14F-4D97-AF65-F5344CB8AC3E}">
        <p14:creationId xmlns:p14="http://schemas.microsoft.com/office/powerpoint/2010/main" val="254360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583AE8-E1D8-0A41-A0C6-0D7A897DA3FC}" type="datetime1">
              <a:rPr lang="en-US"/>
              <a:pPr>
                <a:defRPr/>
              </a:pPr>
              <a:t>18-02-13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AC22B8A-E9A6-CF4B-A1F9-4FF22FC7BD80}" type="slidenum">
              <a:rPr lang="en-CA"/>
              <a:pPr>
                <a:defRPr/>
              </a:pPr>
              <a:t>‹#›</a:t>
            </a:fld>
            <a:endParaRPr lang="en-CA"/>
          </a:p>
        </p:txBody>
      </p:sp>
    </p:spTree>
    <p:extLst>
      <p:ext uri="{BB962C8B-B14F-4D97-AF65-F5344CB8AC3E}">
        <p14:creationId xmlns:p14="http://schemas.microsoft.com/office/powerpoint/2010/main" val="39929441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A212B240-53B9-6142-8F5E-2DC09CAC38E6}" type="datetime1">
              <a:rPr lang="en-US"/>
              <a:pPr>
                <a:defRPr/>
              </a:pPr>
              <a:t>18-02-13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Arial" charset="0"/>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362DD370-BE63-524D-9BAF-9DA45E453D3B}"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7.wmf"/><Relationship Id="rId6" Type="http://schemas.openxmlformats.org/officeDocument/2006/relationships/oleObject" Target="../embeddings/oleObject2.bin"/><Relationship Id="rId7" Type="http://schemas.openxmlformats.org/officeDocument/2006/relationships/image" Target="../media/image8.wmf"/><Relationship Id="rId8" Type="http://schemas.openxmlformats.org/officeDocument/2006/relationships/oleObject" Target="../embeddings/oleObject3.bin"/><Relationship Id="rId9"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A4AA82-3608-4645-810C-DD01342A0C47}" type="slidenum">
              <a:rPr lang="en-CA" sz="1200">
                <a:solidFill>
                  <a:srgbClr val="898989"/>
                </a:solidFill>
                <a:latin typeface="Calibri" charset="0"/>
              </a:rPr>
              <a:pPr eaLnBrk="1" hangingPunct="1"/>
              <a:t>1</a:t>
            </a:fld>
            <a:endParaRPr lang="en-CA" sz="1200">
              <a:solidFill>
                <a:srgbClr val="898989"/>
              </a:solidFill>
              <a:latin typeface="Calibri" charset="0"/>
            </a:endParaRPr>
          </a:p>
        </p:txBody>
      </p:sp>
      <p:sp>
        <p:nvSpPr>
          <p:cNvPr id="15362" name="Title 1"/>
          <p:cNvSpPr>
            <a:spLocks noGrp="1"/>
          </p:cNvSpPr>
          <p:nvPr>
            <p:ph type="ctrTitle"/>
          </p:nvPr>
        </p:nvSpPr>
        <p:spPr/>
        <p:txBody>
          <a:bodyPr/>
          <a:lstStyle/>
          <a:p>
            <a:pPr eaLnBrk="1" hangingPunct="1"/>
            <a:r>
              <a:rPr lang="en-CA">
                <a:latin typeface="Calibri" charset="0"/>
              </a:rPr>
              <a:t>Transmission Control Protocol (TCP)</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CA" dirty="0" smtClean="0">
                <a:ea typeface="+mn-ea"/>
                <a:cs typeface="+mn-cs"/>
              </a:rPr>
              <a:t>EECS 3214</a:t>
            </a:r>
          </a:p>
        </p:txBody>
      </p:sp>
      <p:sp>
        <p:nvSpPr>
          <p:cNvPr id="15364"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47B92A3-FD9F-224E-AFEC-56271E82F69F}" type="slidenum">
              <a:rPr lang="en-CA" sz="1200">
                <a:solidFill>
                  <a:srgbClr val="898989"/>
                </a:solidFill>
                <a:latin typeface="Calibri" charset="0"/>
              </a:rPr>
              <a:pPr algn="r" eaLnBrk="1" hangingPunct="1"/>
              <a:t>1</a:t>
            </a:fld>
            <a:endParaRPr lang="en-CA" sz="1200">
              <a:solidFill>
                <a:srgbClr val="898989"/>
              </a:solidFill>
              <a:latin typeface="Calibri" charset="0"/>
            </a:endParaRPr>
          </a:p>
        </p:txBody>
      </p:sp>
      <p:sp>
        <p:nvSpPr>
          <p:cNvPr id="15365"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9F446A-1EA7-234C-AA2B-9C67ED317715}" type="datetime3">
              <a:rPr lang="en-US" sz="1200">
                <a:solidFill>
                  <a:srgbClr val="898989"/>
                </a:solidFill>
                <a:latin typeface="Calibri" charset="0"/>
              </a:rPr>
              <a:pPr eaLnBrk="1" hangingPunct="1"/>
              <a:t>13 February 2018</a:t>
            </a:fld>
            <a:endParaRPr lang="en-CA" sz="1200">
              <a:solidFill>
                <a:srgbClr val="898989"/>
              </a:solidFill>
              <a:latin typeface="Calibri"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6B46C-E481-E446-826C-86809D83DC08}" type="slidenum">
              <a:rPr lang="en-CA" sz="1200">
                <a:solidFill>
                  <a:srgbClr val="898989"/>
                </a:solidFill>
                <a:latin typeface="Calibri" charset="0"/>
              </a:rPr>
              <a:pPr eaLnBrk="1" hangingPunct="1"/>
              <a:t>10</a:t>
            </a:fld>
            <a:endParaRPr lang="en-CA" sz="1200">
              <a:solidFill>
                <a:srgbClr val="898989"/>
              </a:solidFill>
              <a:latin typeface="Calibri" charset="0"/>
            </a:endParaRPr>
          </a:p>
        </p:txBody>
      </p:sp>
      <p:sp>
        <p:nvSpPr>
          <p:cNvPr id="19458" name="Rectangle 2"/>
          <p:cNvSpPr>
            <a:spLocks noGrp="1" noChangeArrowheads="1"/>
          </p:cNvSpPr>
          <p:nvPr>
            <p:ph type="title"/>
          </p:nvPr>
        </p:nvSpPr>
        <p:spPr/>
        <p:txBody>
          <a:bodyPr rtlCol="0">
            <a:normAutofit fontScale="90000"/>
          </a:bodyPr>
          <a:lstStyle/>
          <a:p>
            <a:pPr eaLnBrk="1" fontAlgn="auto" hangingPunct="1">
              <a:spcAft>
                <a:spcPts val="0"/>
              </a:spcAft>
              <a:defRPr/>
            </a:pPr>
            <a:r>
              <a:rPr kumimoji="1" lang="en-US" dirty="0" smtClean="0">
                <a:ea typeface="+mj-ea"/>
                <a:cs typeface="+mj-cs"/>
              </a:rPr>
              <a:t>Connection Establishment and Termination</a:t>
            </a:r>
          </a:p>
        </p:txBody>
      </p:sp>
      <p:sp>
        <p:nvSpPr>
          <p:cNvPr id="30723" name="Rectangle 3"/>
          <p:cNvSpPr>
            <a:spLocks noGrp="1" noChangeArrowheads="1"/>
          </p:cNvSpPr>
          <p:nvPr>
            <p:ph type="body" idx="1"/>
          </p:nvPr>
        </p:nvSpPr>
        <p:spPr>
          <a:xfrm>
            <a:off x="500063" y="1785938"/>
            <a:ext cx="8229600" cy="4525962"/>
          </a:xfrm>
        </p:spPr>
        <p:txBody>
          <a:bodyPr/>
          <a:lstStyle/>
          <a:p>
            <a:pPr eaLnBrk="1" hangingPunct="1"/>
            <a:r>
              <a:rPr lang="en-US">
                <a:latin typeface="Calibri" charset="0"/>
              </a:rPr>
              <a:t>required by connection-oriented transport protocols like TCP</a:t>
            </a:r>
          </a:p>
          <a:p>
            <a:pPr eaLnBrk="1" hangingPunct="1"/>
            <a:r>
              <a:rPr lang="en-US">
                <a:latin typeface="Calibri" charset="0"/>
              </a:rPr>
              <a:t>need connection establishment and termination procedures to </a:t>
            </a:r>
            <a:r>
              <a:rPr kumimoji="1" lang="en-US">
                <a:latin typeface="Calibri" charset="0"/>
              </a:rPr>
              <a:t> </a:t>
            </a:r>
          </a:p>
          <a:p>
            <a:pPr lvl="1" eaLnBrk="1" hangingPunct="1"/>
            <a:r>
              <a:rPr kumimoji="1" lang="en-US">
                <a:latin typeface="Calibri" charset="0"/>
              </a:rPr>
              <a:t>allow each end to know the other exists</a:t>
            </a:r>
          </a:p>
          <a:p>
            <a:pPr lvl="1" eaLnBrk="1" hangingPunct="1"/>
            <a:r>
              <a:rPr kumimoji="1" lang="en-US">
                <a:latin typeface="Calibri" charset="0"/>
              </a:rPr>
              <a:t>allow negotiation of optional parameters</a:t>
            </a:r>
          </a:p>
          <a:p>
            <a:pPr lvl="1" eaLnBrk="1" hangingPunct="1"/>
            <a:r>
              <a:rPr kumimoji="1" lang="en-US">
                <a:latin typeface="Calibri" charset="0"/>
              </a:rPr>
              <a:t>trigger allocation of transport entity resources</a:t>
            </a:r>
          </a:p>
        </p:txBody>
      </p:sp>
      <p:sp>
        <p:nvSpPr>
          <p:cNvPr id="30724"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860E231-7775-674C-A900-8147515F6964}" type="slidenum">
              <a:rPr lang="en-CA" sz="1200">
                <a:solidFill>
                  <a:srgbClr val="898989"/>
                </a:solidFill>
                <a:latin typeface="Calibri" charset="0"/>
              </a:rPr>
              <a:pPr algn="r" eaLnBrk="1" hangingPunct="1"/>
              <a:t>10</a:t>
            </a:fld>
            <a:endParaRPr lang="en-CA" sz="1200">
              <a:solidFill>
                <a:srgbClr val="898989"/>
              </a:solidFill>
              <a:latin typeface="Calibri"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6FA9-2AA8-3D4B-B2FC-6BA55B1CDC40}" type="slidenum">
              <a:rPr lang="en-CA" sz="1200">
                <a:solidFill>
                  <a:srgbClr val="898989"/>
                </a:solidFill>
                <a:latin typeface="Calibri" charset="0"/>
              </a:rPr>
              <a:pPr eaLnBrk="1" hangingPunct="1"/>
              <a:t>11</a:t>
            </a:fld>
            <a:endParaRPr lang="en-CA" sz="1200">
              <a:solidFill>
                <a:srgbClr val="898989"/>
              </a:solidFill>
              <a:latin typeface="Calibri" charset="0"/>
            </a:endParaRPr>
          </a:p>
        </p:txBody>
      </p:sp>
      <p:sp>
        <p:nvSpPr>
          <p:cNvPr id="47106" name="Rectangle 2"/>
          <p:cNvSpPr>
            <a:spLocks noGrp="1" noChangeArrowheads="1"/>
          </p:cNvSpPr>
          <p:nvPr>
            <p:ph type="title"/>
          </p:nvPr>
        </p:nvSpPr>
        <p:spPr/>
        <p:txBody>
          <a:bodyPr rtlCol="0">
            <a:normAutofit/>
          </a:bodyPr>
          <a:lstStyle/>
          <a:p>
            <a:pPr eaLnBrk="1" fontAlgn="auto" hangingPunct="1">
              <a:spcAft>
                <a:spcPts val="0"/>
              </a:spcAft>
              <a:defRPr/>
            </a:pPr>
            <a:r>
              <a:rPr kumimoji="1" lang="en-US" dirty="0" smtClean="0">
                <a:ea typeface="+mj-ea"/>
                <a:cs typeface="+mj-cs"/>
              </a:rPr>
              <a:t>TCP Connection Establishment</a:t>
            </a:r>
          </a:p>
        </p:txBody>
      </p:sp>
      <p:sp>
        <p:nvSpPr>
          <p:cNvPr id="32771" name="Rectangle 3"/>
          <p:cNvSpPr>
            <a:spLocks noGrp="1" noChangeArrowheads="1"/>
          </p:cNvSpPr>
          <p:nvPr>
            <p:ph type="body" idx="1"/>
          </p:nvPr>
        </p:nvSpPr>
        <p:spPr/>
        <p:txBody>
          <a:bodyPr/>
          <a:lstStyle/>
          <a:p>
            <a:pPr eaLnBrk="1" hangingPunct="1"/>
            <a:r>
              <a:rPr kumimoji="1" lang="en-US">
                <a:latin typeface="Calibri" charset="0"/>
              </a:rPr>
              <a:t>three way handshake</a:t>
            </a:r>
          </a:p>
          <a:p>
            <a:pPr lvl="1" eaLnBrk="1" hangingPunct="1"/>
            <a:r>
              <a:rPr kumimoji="1" lang="en-US">
                <a:latin typeface="Calibri" charset="0"/>
              </a:rPr>
              <a:t>SYN, SYN-ACK, ACK</a:t>
            </a:r>
          </a:p>
          <a:p>
            <a:pPr eaLnBrk="1" hangingPunct="1"/>
            <a:r>
              <a:rPr kumimoji="1" lang="en-US">
                <a:latin typeface="Calibri" charset="0"/>
              </a:rPr>
              <a:t>connection determined by source and destination sockets</a:t>
            </a:r>
          </a:p>
          <a:p>
            <a:pPr eaLnBrk="1" hangingPunct="1"/>
            <a:r>
              <a:rPr kumimoji="1" lang="en-US">
                <a:latin typeface="Calibri" charset="0"/>
              </a:rPr>
              <a:t>can only have a single connection between any unique pairs of ports</a:t>
            </a:r>
          </a:p>
          <a:p>
            <a:pPr eaLnBrk="1" hangingPunct="1"/>
            <a:r>
              <a:rPr kumimoji="1" lang="en-US">
                <a:latin typeface="Calibri" charset="0"/>
              </a:rPr>
              <a:t>but one port can connect to multiple ports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A546A6-EE54-1E4E-90B6-03A442A1F54B}" type="slidenum">
              <a:rPr lang="en-CA" sz="1200">
                <a:solidFill>
                  <a:srgbClr val="898989"/>
                </a:solidFill>
                <a:latin typeface="Calibri" charset="0"/>
              </a:rPr>
              <a:pPr eaLnBrk="1" hangingPunct="1"/>
              <a:t>12</a:t>
            </a:fld>
            <a:endParaRPr lang="en-CA" sz="1200">
              <a:solidFill>
                <a:srgbClr val="898989"/>
              </a:solidFill>
              <a:latin typeface="Calibri" charset="0"/>
            </a:endParaRPr>
          </a:p>
        </p:txBody>
      </p:sp>
      <p:sp>
        <p:nvSpPr>
          <p:cNvPr id="34818" name="Rectangle 2"/>
          <p:cNvSpPr>
            <a:spLocks noGrp="1" noChangeArrowheads="1"/>
          </p:cNvSpPr>
          <p:nvPr>
            <p:ph type="title"/>
          </p:nvPr>
        </p:nvSpPr>
        <p:spPr>
          <a:xfrm>
            <a:off x="406400" y="762000"/>
            <a:ext cx="3479800" cy="4419600"/>
          </a:xfrm>
        </p:spPr>
        <p:txBody>
          <a:bodyPr/>
          <a:lstStyle/>
          <a:p>
            <a:pPr eaLnBrk="1" hangingPunct="1"/>
            <a:r>
              <a:rPr kumimoji="1" lang="en-US">
                <a:latin typeface="Calibri" charset="0"/>
              </a:rPr>
              <a:t>TCP Three Way</a:t>
            </a:r>
            <a:br>
              <a:rPr kumimoji="1" lang="en-US">
                <a:latin typeface="Calibri" charset="0"/>
              </a:rPr>
            </a:br>
            <a:r>
              <a:rPr kumimoji="1" lang="en-US">
                <a:latin typeface="Calibri" charset="0"/>
              </a:rPr>
              <a:t>Handshake:</a:t>
            </a:r>
            <a:br>
              <a:rPr kumimoji="1" lang="en-US">
                <a:latin typeface="Calibri" charset="0"/>
              </a:rPr>
            </a:br>
            <a:r>
              <a:rPr kumimoji="1" lang="en-US">
                <a:latin typeface="Calibri" charset="0"/>
              </a:rPr>
              <a:t>Examples</a:t>
            </a:r>
          </a:p>
        </p:txBody>
      </p:sp>
      <p:pic>
        <p:nvPicPr>
          <p:cNvPr id="34819" name="Picture 5" descr="Z-3-Way Handshake                                              001A6F51Macintosh HD                   BFC49AD8:"/>
          <p:cNvPicPr>
            <a:picLocks noChangeAspect="1" noChangeArrowheads="1"/>
          </p:cNvPicPr>
          <p:nvPr/>
        </p:nvPicPr>
        <p:blipFill>
          <a:blip r:embed="rId3">
            <a:extLst>
              <a:ext uri="{28A0092B-C50C-407E-A947-70E740481C1C}">
                <a14:useLocalDpi xmlns:a14="http://schemas.microsoft.com/office/drawing/2010/main" val="0"/>
              </a:ext>
            </a:extLst>
          </a:blip>
          <a:srcRect l="9265" t="3580" r="9265" b="10739"/>
          <a:stretch>
            <a:fillRect/>
          </a:stretch>
        </p:blipFill>
        <p:spPr bwMode="auto">
          <a:xfrm>
            <a:off x="4114800" y="228600"/>
            <a:ext cx="4746625"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532047D-1F08-7E42-A127-F8378A3A11F1}" type="slidenum">
              <a:rPr lang="en-CA" sz="1200">
                <a:solidFill>
                  <a:srgbClr val="898989"/>
                </a:solidFill>
                <a:latin typeface="Calibri" charset="0"/>
              </a:rPr>
              <a:pPr algn="r" eaLnBrk="1" hangingPunct="1"/>
              <a:t>12</a:t>
            </a:fld>
            <a:endParaRPr lang="en-CA" sz="1200">
              <a:solidFill>
                <a:srgbClr val="898989"/>
              </a:solidFill>
              <a:latin typeface="Calibri"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C41F62-6BA0-B64D-B832-E739A892F7DD}" type="slidenum">
              <a:rPr lang="en-CA" sz="1200">
                <a:solidFill>
                  <a:srgbClr val="898989"/>
                </a:solidFill>
                <a:latin typeface="Calibri" charset="0"/>
              </a:rPr>
              <a:pPr eaLnBrk="1" hangingPunct="1"/>
              <a:t>13</a:t>
            </a:fld>
            <a:endParaRPr lang="en-CA" sz="1200">
              <a:solidFill>
                <a:srgbClr val="898989"/>
              </a:solidFill>
              <a:latin typeface="Calibri" charset="0"/>
            </a:endParaRPr>
          </a:p>
        </p:txBody>
      </p:sp>
      <p:sp>
        <p:nvSpPr>
          <p:cNvPr id="36866" name="Rectangle 2"/>
          <p:cNvSpPr>
            <a:spLocks noGrp="1" noChangeArrowheads="1"/>
          </p:cNvSpPr>
          <p:nvPr>
            <p:ph type="title"/>
          </p:nvPr>
        </p:nvSpPr>
        <p:spPr>
          <a:xfrm>
            <a:off x="152400" y="1219200"/>
            <a:ext cx="3403600" cy="4419600"/>
          </a:xfrm>
        </p:spPr>
        <p:txBody>
          <a:bodyPr/>
          <a:lstStyle/>
          <a:p>
            <a:pPr eaLnBrk="1" hangingPunct="1"/>
            <a:r>
              <a:rPr kumimoji="1" lang="en-US">
                <a:latin typeface="Calibri" charset="0"/>
              </a:rPr>
              <a:t>TCP Three Way </a:t>
            </a:r>
            <a:br>
              <a:rPr kumimoji="1" lang="en-US">
                <a:latin typeface="Calibri" charset="0"/>
              </a:rPr>
            </a:br>
            <a:r>
              <a:rPr kumimoji="1" lang="en-US">
                <a:latin typeface="Calibri" charset="0"/>
              </a:rPr>
              <a:t>Handshake:</a:t>
            </a:r>
            <a:br>
              <a:rPr kumimoji="1" lang="en-US">
                <a:latin typeface="Calibri" charset="0"/>
              </a:rPr>
            </a:br>
            <a:r>
              <a:rPr kumimoji="1" lang="en-US">
                <a:latin typeface="Calibri" charset="0"/>
              </a:rPr>
              <a:t>State </a:t>
            </a:r>
            <a:br>
              <a:rPr kumimoji="1" lang="en-US">
                <a:latin typeface="Calibri" charset="0"/>
              </a:rPr>
            </a:br>
            <a:r>
              <a:rPr kumimoji="1" lang="en-US">
                <a:latin typeface="Calibri" charset="0"/>
              </a:rPr>
              <a:t>Diagram</a:t>
            </a:r>
          </a:p>
        </p:txBody>
      </p:sp>
      <p:pic>
        <p:nvPicPr>
          <p:cNvPr id="36867" name="Picture 6" descr="TCP State Diagram                                              001A6F51Macintosh HD                   BFC49AD8:"/>
          <p:cNvPicPr>
            <a:picLocks noChangeAspect="1" noChangeArrowheads="1"/>
          </p:cNvPicPr>
          <p:nvPr/>
        </p:nvPicPr>
        <p:blipFill>
          <a:blip r:embed="rId3">
            <a:extLst>
              <a:ext uri="{28A0092B-C50C-407E-A947-70E740481C1C}">
                <a14:useLocalDpi xmlns:a14="http://schemas.microsoft.com/office/drawing/2010/main" val="0"/>
              </a:ext>
            </a:extLst>
          </a:blip>
          <a:srcRect l="4633" t="3580" r="4633" b="8949"/>
          <a:stretch>
            <a:fillRect/>
          </a:stretch>
        </p:blipFill>
        <p:spPr bwMode="auto">
          <a:xfrm>
            <a:off x="3657600" y="128588"/>
            <a:ext cx="5286375"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2ABD13A-402D-AB46-90C4-4A7C3578A6D1}" type="slidenum">
              <a:rPr lang="en-CA" sz="1200">
                <a:solidFill>
                  <a:srgbClr val="898989"/>
                </a:solidFill>
                <a:latin typeface="Calibri" charset="0"/>
              </a:rPr>
              <a:pPr algn="r" eaLnBrk="1" hangingPunct="1"/>
              <a:t>13</a:t>
            </a:fld>
            <a:endParaRPr lang="en-CA" sz="1200">
              <a:solidFill>
                <a:srgbClr val="898989"/>
              </a:solidFill>
              <a:latin typeface="Calibri"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AE586A-3959-0C44-85B2-52C175497603}" type="slidenum">
              <a:rPr lang="en-CA" sz="1200">
                <a:solidFill>
                  <a:srgbClr val="898989"/>
                </a:solidFill>
                <a:latin typeface="Calibri" charset="0"/>
              </a:rPr>
              <a:pPr eaLnBrk="1" hangingPunct="1"/>
              <a:t>14</a:t>
            </a:fld>
            <a:endParaRPr lang="en-CA" sz="1200">
              <a:solidFill>
                <a:srgbClr val="898989"/>
              </a:solidFill>
              <a:latin typeface="Calibri" charset="0"/>
            </a:endParaRPr>
          </a:p>
        </p:txBody>
      </p:sp>
      <p:sp>
        <p:nvSpPr>
          <p:cNvPr id="38914" name="Title 1"/>
          <p:cNvSpPr>
            <a:spLocks noGrp="1"/>
          </p:cNvSpPr>
          <p:nvPr>
            <p:ph type="title"/>
          </p:nvPr>
        </p:nvSpPr>
        <p:spPr/>
        <p:txBody>
          <a:bodyPr/>
          <a:lstStyle/>
          <a:p>
            <a:pPr eaLnBrk="1" hangingPunct="1"/>
            <a:r>
              <a:rPr lang="en-CA">
                <a:latin typeface="Calibri" charset="0"/>
              </a:rPr>
              <a:t>Issues to Consider</a:t>
            </a:r>
          </a:p>
        </p:txBody>
      </p:sp>
      <p:sp>
        <p:nvSpPr>
          <p:cNvPr id="20483" name="Content Placeholder 2"/>
          <p:cNvSpPr>
            <a:spLocks noGrp="1"/>
          </p:cNvSpPr>
          <p:nvPr>
            <p:ph idx="1"/>
          </p:nvPr>
        </p:nvSpPr>
        <p:spPr>
          <a:xfrm>
            <a:off x="457200" y="1600200"/>
            <a:ext cx="8229600" cy="4708525"/>
          </a:xfrm>
        </p:spPr>
        <p:txBody>
          <a:bodyPr/>
          <a:lstStyle/>
          <a:p>
            <a:pPr marL="342900" lvl="1" indent="-342900" eaLnBrk="1" hangingPunct="1">
              <a:buFont typeface="Arial" charset="0"/>
              <a:buChar char="•"/>
              <a:defRPr/>
            </a:pPr>
            <a:r>
              <a:rPr kumimoji="1" lang="en-US" sz="2400" dirty="0">
                <a:solidFill>
                  <a:schemeClr val="bg1">
                    <a:lumMod val="75000"/>
                  </a:schemeClr>
                </a:solidFill>
                <a:latin typeface="Calibri" charset="0"/>
              </a:rPr>
              <a:t>ordered </a:t>
            </a:r>
            <a:r>
              <a:rPr kumimoji="1" lang="en-US" sz="2400" dirty="0" smtClean="0">
                <a:solidFill>
                  <a:schemeClr val="bg1">
                    <a:lumMod val="75000"/>
                  </a:schemeClr>
                </a:solidFill>
                <a:latin typeface="Calibri" charset="0"/>
              </a:rPr>
              <a:t>delivery </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a:solidFill>
                  <a:schemeClr val="bg1">
                    <a:lumMod val="75000"/>
                  </a:schemeClr>
                </a:solidFill>
                <a:latin typeface="Calibri" charset="0"/>
              </a:rPr>
              <a:t>flow </a:t>
            </a:r>
            <a:r>
              <a:rPr kumimoji="1" lang="en-US" sz="2400" dirty="0" smtClean="0">
                <a:solidFill>
                  <a:schemeClr val="bg1">
                    <a:lumMod val="75000"/>
                  </a:schemeClr>
                </a:solidFill>
                <a:latin typeface="Calibri" charset="0"/>
              </a:rPr>
              <a:t>control</a:t>
            </a:r>
          </a:p>
          <a:p>
            <a:pPr marL="342900" lvl="1" indent="-342900" eaLnBrk="1" hangingPunct="1">
              <a:buFont typeface="Arial" charset="0"/>
              <a:buChar char="•"/>
              <a:defRPr/>
            </a:pPr>
            <a:r>
              <a:rPr kumimoji="1" lang="en-US" sz="2400" dirty="0" smtClean="0">
                <a:solidFill>
                  <a:srgbClr val="BFBFBF"/>
                </a:solidFill>
                <a:latin typeface="Calibri" charset="0"/>
              </a:rPr>
              <a:t>connection establishment</a:t>
            </a:r>
          </a:p>
          <a:p>
            <a:pPr marL="342900" lvl="1" indent="-342900" eaLnBrk="1" hangingPunct="1">
              <a:buFont typeface="Arial" charset="0"/>
              <a:buChar char="•"/>
              <a:defRPr/>
            </a:pPr>
            <a:r>
              <a:rPr kumimoji="1" lang="en-US" sz="2400" dirty="0">
                <a:solidFill>
                  <a:srgbClr val="0000FF"/>
                </a:solidFill>
                <a:latin typeface="Calibri" charset="0"/>
              </a:rPr>
              <a:t>c</a:t>
            </a:r>
            <a:r>
              <a:rPr kumimoji="1" lang="en-US" sz="2400" dirty="0" smtClean="0">
                <a:solidFill>
                  <a:srgbClr val="0000FF"/>
                </a:solidFill>
                <a:latin typeface="Calibri" charset="0"/>
              </a:rPr>
              <a:t>onnection termination</a:t>
            </a:r>
            <a:endParaRPr kumimoji="1" lang="en-US" sz="2400" dirty="0">
              <a:solidFill>
                <a:srgbClr val="0000FF"/>
              </a:solidFill>
              <a:latin typeface="Calibri" charset="0"/>
            </a:endParaRPr>
          </a:p>
          <a:p>
            <a:pPr marL="342900" lvl="1" indent="-342900" eaLnBrk="1" hangingPunct="1">
              <a:buFont typeface="Arial" charset="0"/>
              <a:buChar char="•"/>
              <a:defRPr/>
            </a:pPr>
            <a:r>
              <a:rPr kumimoji="1" lang="en-US" sz="2400" dirty="0">
                <a:latin typeface="Calibri" charset="0"/>
              </a:rPr>
              <a:t>retransmission </a:t>
            </a:r>
            <a:r>
              <a:rPr kumimoji="1" lang="en-US" sz="2400" dirty="0" smtClean="0">
                <a:latin typeface="Calibri" charset="0"/>
              </a:rPr>
              <a:t>strategy </a:t>
            </a:r>
            <a:endParaRPr kumimoji="1" lang="en-US" sz="2400" dirty="0">
              <a:latin typeface="Calibri" charset="0"/>
            </a:endParaRPr>
          </a:p>
          <a:p>
            <a:pPr marL="342900" lvl="1" indent="-342900" eaLnBrk="1" hangingPunct="1">
              <a:buFont typeface="Arial" charset="0"/>
              <a:buChar char="•"/>
              <a:defRPr/>
            </a:pPr>
            <a:r>
              <a:rPr kumimoji="1" lang="en-US" sz="2400" dirty="0">
                <a:latin typeface="Calibri" charset="0"/>
              </a:rPr>
              <a:t>duplication </a:t>
            </a:r>
            <a:r>
              <a:rPr kumimoji="1" lang="en-US" sz="2400" dirty="0" smtClean="0">
                <a:latin typeface="Calibri" charset="0"/>
              </a:rPr>
              <a:t>detection </a:t>
            </a:r>
            <a:endParaRPr kumimoji="1" lang="en-US" sz="2400" dirty="0">
              <a:latin typeface="Calibri" charset="0"/>
            </a:endParaRPr>
          </a:p>
          <a:p>
            <a:pPr marL="342900" lvl="1" indent="-342900" eaLnBrk="1" hangingPunct="1">
              <a:buFont typeface="Arial" charset="0"/>
              <a:buChar char="•"/>
              <a:defRPr/>
            </a:pPr>
            <a:r>
              <a:rPr kumimoji="1" lang="en-US" sz="2400" dirty="0" smtClean="0">
                <a:latin typeface="Calibri" charset="0"/>
              </a:rPr>
              <a:t>failure recovery</a:t>
            </a:r>
            <a:endParaRPr kumimoji="1" lang="en-US" sz="2400" dirty="0">
              <a:latin typeface="Calibri" charset="0"/>
            </a:endParaRPr>
          </a:p>
          <a:p>
            <a:pPr marL="342900" lvl="1" indent="-342900" eaLnBrk="1" hangingPunct="1">
              <a:buFont typeface="Arial" charset="0"/>
              <a:buChar char="•"/>
              <a:defRPr/>
            </a:pPr>
            <a:endParaRPr kumimoji="1" lang="en-US" sz="2400" dirty="0">
              <a:latin typeface="Calibri" charset="0"/>
            </a:endParaRPr>
          </a:p>
          <a:p>
            <a:pPr eaLnBrk="1" hangingPunct="1">
              <a:defRPr/>
            </a:pPr>
            <a:endParaRPr lang="en-CA" dirty="0">
              <a:latin typeface="Calibri" charset="0"/>
            </a:endParaRPr>
          </a:p>
        </p:txBody>
      </p:sp>
      <p:sp>
        <p:nvSpPr>
          <p:cNvPr id="38916"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6155E66-FF1D-8643-8BBE-403400CC3509}" type="slidenum">
              <a:rPr lang="en-CA" sz="1200">
                <a:solidFill>
                  <a:srgbClr val="898989"/>
                </a:solidFill>
                <a:latin typeface="Calibri" charset="0"/>
              </a:rPr>
              <a:pPr algn="r" eaLnBrk="1" hangingPunct="1"/>
              <a:t>14</a:t>
            </a:fld>
            <a:endParaRPr lang="en-CA" sz="1200">
              <a:solidFill>
                <a:srgbClr val="898989"/>
              </a:solidFill>
              <a:latin typeface="Calibri"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142538-82B3-AE44-9B32-616613AE25C3}" type="slidenum">
              <a:rPr lang="en-CA" sz="1200">
                <a:solidFill>
                  <a:srgbClr val="898989"/>
                </a:solidFill>
                <a:latin typeface="Calibri" charset="0"/>
              </a:rPr>
              <a:pPr eaLnBrk="1" hangingPunct="1"/>
              <a:t>15</a:t>
            </a:fld>
            <a:endParaRPr lang="en-CA" sz="1200">
              <a:solidFill>
                <a:srgbClr val="898989"/>
              </a:solidFill>
              <a:latin typeface="Calibri" charset="0"/>
            </a:endParaRPr>
          </a:p>
        </p:txBody>
      </p:sp>
      <p:sp>
        <p:nvSpPr>
          <p:cNvPr id="39938" name="Rectangle 2"/>
          <p:cNvSpPr>
            <a:spLocks noGrp="1" noChangeArrowheads="1"/>
          </p:cNvSpPr>
          <p:nvPr>
            <p:ph type="title"/>
          </p:nvPr>
        </p:nvSpPr>
        <p:spPr/>
        <p:txBody>
          <a:bodyPr/>
          <a:lstStyle/>
          <a:p>
            <a:pPr eaLnBrk="1" hangingPunct="1"/>
            <a:r>
              <a:rPr kumimoji="1" lang="en-US">
                <a:latin typeface="Calibri" charset="0"/>
              </a:rPr>
              <a:t>Connection Termination</a:t>
            </a:r>
          </a:p>
        </p:txBody>
      </p:sp>
      <p:sp>
        <p:nvSpPr>
          <p:cNvPr id="39939" name="Rectangle 3"/>
          <p:cNvSpPr>
            <a:spLocks noGrp="1" noChangeArrowheads="1"/>
          </p:cNvSpPr>
          <p:nvPr>
            <p:ph type="body" idx="1"/>
          </p:nvPr>
        </p:nvSpPr>
        <p:spPr/>
        <p:txBody>
          <a:bodyPr/>
          <a:lstStyle/>
          <a:p>
            <a:pPr eaLnBrk="1" hangingPunct="1"/>
            <a:r>
              <a:rPr kumimoji="1" lang="en-US" sz="2800" dirty="0">
                <a:latin typeface="Calibri" charset="0"/>
              </a:rPr>
              <a:t>also needs </a:t>
            </a:r>
            <a:r>
              <a:rPr kumimoji="1" lang="en-US" sz="2800" dirty="0" smtClean="0">
                <a:latin typeface="Calibri" charset="0"/>
              </a:rPr>
              <a:t>handshaking</a:t>
            </a:r>
            <a:endParaRPr kumimoji="1" lang="en-US" sz="2800" dirty="0">
              <a:latin typeface="Calibri" charset="0"/>
            </a:endParaRPr>
          </a:p>
          <a:p>
            <a:pPr eaLnBrk="1" hangingPunct="1"/>
            <a:r>
              <a:rPr kumimoji="1" lang="en-US" sz="2800" dirty="0" err="1">
                <a:latin typeface="Calibri" charset="0"/>
              </a:rPr>
              <a:t>misordered</a:t>
            </a:r>
            <a:r>
              <a:rPr kumimoji="1" lang="en-US" sz="2800" dirty="0">
                <a:latin typeface="Calibri" charset="0"/>
              </a:rPr>
              <a:t> segments could cause the following:</a:t>
            </a:r>
          </a:p>
          <a:p>
            <a:pPr lvl="1" eaLnBrk="1" hangingPunct="1"/>
            <a:r>
              <a:rPr kumimoji="1" lang="en-US" sz="2400" dirty="0">
                <a:latin typeface="Calibri" charset="0"/>
              </a:rPr>
              <a:t>entity in CLOSE WAIT state sends the last data segment, followed by a FIN</a:t>
            </a:r>
          </a:p>
          <a:p>
            <a:pPr lvl="1" eaLnBrk="1" hangingPunct="1"/>
            <a:r>
              <a:rPr kumimoji="1" lang="en-US" sz="2400" dirty="0">
                <a:latin typeface="Calibri" charset="0"/>
              </a:rPr>
              <a:t>but the FIN arrives before the last data segment</a:t>
            </a:r>
          </a:p>
          <a:p>
            <a:pPr lvl="1" eaLnBrk="1" hangingPunct="1"/>
            <a:r>
              <a:rPr kumimoji="1" lang="en-US" sz="2400" dirty="0">
                <a:latin typeface="Calibri" charset="0"/>
              </a:rPr>
              <a:t>receiver accepts FIN, closes connection, loses data</a:t>
            </a:r>
          </a:p>
          <a:p>
            <a:pPr eaLnBrk="1" hangingPunct="1"/>
            <a:r>
              <a:rPr kumimoji="1" lang="en-US" sz="2800" dirty="0">
                <a:latin typeface="Calibri" charset="0"/>
              </a:rPr>
              <a:t>need to associate sequence number with FIN</a:t>
            </a:r>
          </a:p>
          <a:p>
            <a:pPr eaLnBrk="1" hangingPunct="1"/>
            <a:r>
              <a:rPr kumimoji="1" lang="en-US" sz="2800" dirty="0">
                <a:latin typeface="Calibri" charset="0"/>
              </a:rPr>
              <a:t>receiver waits for all segments before FIN sequence number</a:t>
            </a:r>
          </a:p>
        </p:txBody>
      </p:sp>
      <p:sp>
        <p:nvSpPr>
          <p:cNvPr id="3994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6BCF32E-B789-D14B-93D7-222AE5FCB677}" type="slidenum">
              <a:rPr lang="en-CA" sz="1200">
                <a:solidFill>
                  <a:srgbClr val="898989"/>
                </a:solidFill>
                <a:latin typeface="Calibri" charset="0"/>
              </a:rPr>
              <a:pPr algn="r" eaLnBrk="1" hangingPunct="1"/>
              <a:t>15</a:t>
            </a:fld>
            <a:endParaRPr lang="en-CA" sz="1200">
              <a:solidFill>
                <a:srgbClr val="898989"/>
              </a:solidFill>
              <a:latin typeface="Calibri"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36A223-B674-1F4A-8A01-BD2EF4691416}" type="slidenum">
              <a:rPr lang="en-CA" sz="1200">
                <a:solidFill>
                  <a:srgbClr val="898989"/>
                </a:solidFill>
                <a:latin typeface="Calibri" charset="0"/>
              </a:rPr>
              <a:pPr eaLnBrk="1" hangingPunct="1"/>
              <a:t>16</a:t>
            </a:fld>
            <a:endParaRPr lang="en-CA" sz="1200">
              <a:solidFill>
                <a:srgbClr val="898989"/>
              </a:solidFill>
              <a:latin typeface="Calibri" charset="0"/>
            </a:endParaRPr>
          </a:p>
        </p:txBody>
      </p:sp>
      <p:sp>
        <p:nvSpPr>
          <p:cNvPr id="40962" name="Rectangle 2"/>
          <p:cNvSpPr>
            <a:spLocks noGrp="1" noChangeArrowheads="1"/>
          </p:cNvSpPr>
          <p:nvPr>
            <p:ph type="title"/>
          </p:nvPr>
        </p:nvSpPr>
        <p:spPr/>
        <p:txBody>
          <a:bodyPr rtlCol="0">
            <a:normAutofit fontScale="90000"/>
          </a:bodyPr>
          <a:lstStyle/>
          <a:p>
            <a:pPr eaLnBrk="1" fontAlgn="auto" hangingPunct="1">
              <a:spcAft>
                <a:spcPts val="0"/>
              </a:spcAft>
              <a:defRPr/>
            </a:pPr>
            <a:r>
              <a:rPr kumimoji="1" lang="en-US" dirty="0" smtClean="0">
                <a:ea typeface="+mj-ea"/>
                <a:cs typeface="+mj-cs"/>
              </a:rPr>
              <a:t>Connection Termination: </a:t>
            </a:r>
            <a:br>
              <a:rPr kumimoji="1" lang="en-US" dirty="0" smtClean="0">
                <a:ea typeface="+mj-ea"/>
                <a:cs typeface="+mj-cs"/>
              </a:rPr>
            </a:br>
            <a:r>
              <a:rPr kumimoji="1" lang="en-US" dirty="0" smtClean="0">
                <a:ea typeface="+mj-ea"/>
                <a:cs typeface="+mj-cs"/>
              </a:rPr>
              <a:t>Graceful Close</a:t>
            </a:r>
          </a:p>
        </p:txBody>
      </p:sp>
      <p:sp>
        <p:nvSpPr>
          <p:cNvPr id="41987" name="Rectangle 3"/>
          <p:cNvSpPr>
            <a:spLocks noGrp="1" noChangeArrowheads="1"/>
          </p:cNvSpPr>
          <p:nvPr>
            <p:ph type="body" idx="1"/>
          </p:nvPr>
        </p:nvSpPr>
        <p:spPr>
          <a:xfrm>
            <a:off x="428625" y="1785938"/>
            <a:ext cx="8229600" cy="4149725"/>
          </a:xfrm>
        </p:spPr>
        <p:txBody>
          <a:bodyPr/>
          <a:lstStyle/>
          <a:p>
            <a:pPr eaLnBrk="1" hangingPunct="1">
              <a:lnSpc>
                <a:spcPct val="90000"/>
              </a:lnSpc>
            </a:pPr>
            <a:r>
              <a:rPr kumimoji="1" lang="en-US">
                <a:latin typeface="Calibri" charset="0"/>
              </a:rPr>
              <a:t>also have problems with loss of segments and obsolete segments</a:t>
            </a:r>
          </a:p>
          <a:p>
            <a:pPr eaLnBrk="1" hangingPunct="1">
              <a:lnSpc>
                <a:spcPct val="90000"/>
              </a:lnSpc>
            </a:pPr>
            <a:r>
              <a:rPr kumimoji="1" lang="en-US">
                <a:latin typeface="Calibri" charset="0"/>
              </a:rPr>
              <a:t>need graceful close which will:</a:t>
            </a:r>
          </a:p>
          <a:p>
            <a:pPr lvl="1" eaLnBrk="1" hangingPunct="1">
              <a:lnSpc>
                <a:spcPct val="90000"/>
              </a:lnSpc>
            </a:pPr>
            <a:r>
              <a:rPr kumimoji="1" lang="en-US">
                <a:latin typeface="Calibri" charset="0"/>
              </a:rPr>
              <a:t>send </a:t>
            </a:r>
            <a:r>
              <a:rPr kumimoji="1" lang="en-US" b="1" i="1">
                <a:solidFill>
                  <a:srgbClr val="0000FF"/>
                </a:solidFill>
                <a:latin typeface="Calibri" charset="0"/>
              </a:rPr>
              <a:t>FIN</a:t>
            </a:r>
            <a:r>
              <a:rPr kumimoji="1" lang="en-US" b="1">
                <a:solidFill>
                  <a:srgbClr val="0000FF"/>
                </a:solidFill>
                <a:latin typeface="Calibri" charset="0"/>
              </a:rPr>
              <a:t> </a:t>
            </a:r>
            <a:r>
              <a:rPr kumimoji="1" lang="en-US" b="1" i="1">
                <a:solidFill>
                  <a:srgbClr val="0000FF"/>
                </a:solidFill>
                <a:latin typeface="Calibri" charset="0"/>
              </a:rPr>
              <a:t>i</a:t>
            </a:r>
            <a:r>
              <a:rPr kumimoji="1" lang="en-US">
                <a:latin typeface="Calibri" charset="0"/>
              </a:rPr>
              <a:t> (send last segment with FIN flag set to 1) and receive </a:t>
            </a:r>
            <a:r>
              <a:rPr kumimoji="1" lang="en-US" b="1" i="1">
                <a:solidFill>
                  <a:srgbClr val="0000FF"/>
                </a:solidFill>
                <a:latin typeface="Calibri" charset="0"/>
              </a:rPr>
              <a:t>AN</a:t>
            </a:r>
            <a:r>
              <a:rPr kumimoji="1" lang="en-US" b="1">
                <a:solidFill>
                  <a:srgbClr val="0000FF"/>
                </a:solidFill>
                <a:latin typeface="Calibri" charset="0"/>
              </a:rPr>
              <a:t> </a:t>
            </a:r>
            <a:r>
              <a:rPr kumimoji="1" lang="en-US" b="1" i="1">
                <a:solidFill>
                  <a:srgbClr val="0000FF"/>
                </a:solidFill>
                <a:latin typeface="Calibri" charset="0"/>
              </a:rPr>
              <a:t>i</a:t>
            </a:r>
            <a:r>
              <a:rPr kumimoji="1" lang="en-US" b="1">
                <a:solidFill>
                  <a:srgbClr val="0000FF"/>
                </a:solidFill>
                <a:latin typeface="Calibri" charset="0"/>
              </a:rPr>
              <a:t>+1</a:t>
            </a:r>
          </a:p>
          <a:p>
            <a:pPr lvl="1" eaLnBrk="1" hangingPunct="1">
              <a:lnSpc>
                <a:spcPct val="90000"/>
              </a:lnSpc>
            </a:pPr>
            <a:r>
              <a:rPr kumimoji="1" lang="en-US">
                <a:latin typeface="Calibri" charset="0"/>
              </a:rPr>
              <a:t>receive </a:t>
            </a:r>
            <a:r>
              <a:rPr kumimoji="1" lang="en-US" b="1" i="1">
                <a:solidFill>
                  <a:srgbClr val="0000FF"/>
                </a:solidFill>
                <a:latin typeface="Calibri" charset="0"/>
              </a:rPr>
              <a:t>FIN</a:t>
            </a:r>
            <a:r>
              <a:rPr kumimoji="1" lang="en-US" b="1">
                <a:solidFill>
                  <a:srgbClr val="0000FF"/>
                </a:solidFill>
                <a:latin typeface="Calibri" charset="0"/>
              </a:rPr>
              <a:t> </a:t>
            </a:r>
            <a:r>
              <a:rPr kumimoji="1" lang="en-US" i="1">
                <a:solidFill>
                  <a:srgbClr val="0000FF"/>
                </a:solidFill>
                <a:latin typeface="Calibri" charset="0"/>
              </a:rPr>
              <a:t>j</a:t>
            </a:r>
            <a:r>
              <a:rPr kumimoji="1" lang="en-US">
                <a:latin typeface="Calibri" charset="0"/>
              </a:rPr>
              <a:t> and send </a:t>
            </a:r>
            <a:r>
              <a:rPr kumimoji="1" lang="en-US" b="1" i="1">
                <a:solidFill>
                  <a:srgbClr val="0000FF"/>
                </a:solidFill>
                <a:latin typeface="Calibri" charset="0"/>
              </a:rPr>
              <a:t>AN</a:t>
            </a:r>
            <a:r>
              <a:rPr kumimoji="1" lang="en-US" b="1">
                <a:solidFill>
                  <a:srgbClr val="0000FF"/>
                </a:solidFill>
                <a:latin typeface="Calibri" charset="0"/>
              </a:rPr>
              <a:t> </a:t>
            </a:r>
            <a:r>
              <a:rPr kumimoji="1" lang="en-US" b="1" i="1">
                <a:solidFill>
                  <a:srgbClr val="0000FF"/>
                </a:solidFill>
                <a:latin typeface="Calibri" charset="0"/>
              </a:rPr>
              <a:t>j</a:t>
            </a:r>
            <a:r>
              <a:rPr kumimoji="1" lang="en-US" b="1">
                <a:solidFill>
                  <a:srgbClr val="0000FF"/>
                </a:solidFill>
                <a:latin typeface="Calibri" charset="0"/>
              </a:rPr>
              <a:t>+1</a:t>
            </a:r>
          </a:p>
          <a:p>
            <a:pPr lvl="1" eaLnBrk="1" hangingPunct="1">
              <a:lnSpc>
                <a:spcPct val="90000"/>
              </a:lnSpc>
            </a:pPr>
            <a:r>
              <a:rPr kumimoji="1" lang="en-US">
                <a:latin typeface="Calibri" charset="0"/>
              </a:rPr>
              <a:t>wait twice maximum expected segment lifetime before “closed”.</a:t>
            </a:r>
          </a:p>
          <a:p>
            <a:pPr eaLnBrk="1" hangingPunct="1">
              <a:lnSpc>
                <a:spcPct val="90000"/>
              </a:lnSpc>
            </a:pPr>
            <a:endParaRPr kumimoji="1" lang="en-US">
              <a:latin typeface="Calibri" charset="0"/>
            </a:endParaRPr>
          </a:p>
        </p:txBody>
      </p:sp>
      <p:sp>
        <p:nvSpPr>
          <p:cNvPr id="4198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8537509-51CB-1F4E-8A8E-74A3A45F958E}" type="slidenum">
              <a:rPr lang="en-CA" sz="1200">
                <a:solidFill>
                  <a:srgbClr val="898989"/>
                </a:solidFill>
                <a:latin typeface="Calibri" charset="0"/>
              </a:rPr>
              <a:pPr algn="r" eaLnBrk="1" hangingPunct="1"/>
              <a:t>16</a:t>
            </a:fld>
            <a:endParaRPr lang="en-CA" sz="1200">
              <a:solidFill>
                <a:srgbClr val="898989"/>
              </a:solidFill>
              <a:latin typeface="Calibri"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C76616-128F-4646-8562-8351E4433FEF}" type="slidenum">
              <a:rPr lang="en-CA" sz="1200">
                <a:solidFill>
                  <a:srgbClr val="898989"/>
                </a:solidFill>
                <a:latin typeface="Calibri" charset="0"/>
              </a:rPr>
              <a:pPr eaLnBrk="1" hangingPunct="1"/>
              <a:t>17</a:t>
            </a:fld>
            <a:endParaRPr lang="en-CA" sz="1200">
              <a:solidFill>
                <a:srgbClr val="898989"/>
              </a:solidFill>
              <a:latin typeface="Calibri" charset="0"/>
            </a:endParaRPr>
          </a:p>
        </p:txBody>
      </p:sp>
      <p:sp>
        <p:nvSpPr>
          <p:cNvPr id="44034" name="Title 1"/>
          <p:cNvSpPr>
            <a:spLocks noGrp="1"/>
          </p:cNvSpPr>
          <p:nvPr>
            <p:ph type="title"/>
          </p:nvPr>
        </p:nvSpPr>
        <p:spPr/>
        <p:txBody>
          <a:bodyPr/>
          <a:lstStyle/>
          <a:p>
            <a:pPr eaLnBrk="1" hangingPunct="1"/>
            <a:r>
              <a:rPr lang="en-CA">
                <a:latin typeface="Calibri" charset="0"/>
              </a:rPr>
              <a:t>Issues to Consider</a:t>
            </a:r>
          </a:p>
        </p:txBody>
      </p:sp>
      <p:sp>
        <p:nvSpPr>
          <p:cNvPr id="20483" name="Content Placeholder 2"/>
          <p:cNvSpPr>
            <a:spLocks noGrp="1"/>
          </p:cNvSpPr>
          <p:nvPr>
            <p:ph idx="1"/>
          </p:nvPr>
        </p:nvSpPr>
        <p:spPr>
          <a:xfrm>
            <a:off x="457200" y="1600200"/>
            <a:ext cx="8229600" cy="4708525"/>
          </a:xfrm>
        </p:spPr>
        <p:txBody>
          <a:bodyPr/>
          <a:lstStyle/>
          <a:p>
            <a:pPr marL="342900" lvl="1" indent="-342900" eaLnBrk="1" hangingPunct="1">
              <a:buFont typeface="Arial" charset="0"/>
              <a:buChar char="•"/>
              <a:defRPr/>
            </a:pPr>
            <a:r>
              <a:rPr kumimoji="1" lang="en-US" sz="2400" dirty="0">
                <a:solidFill>
                  <a:schemeClr val="bg1">
                    <a:lumMod val="75000"/>
                  </a:schemeClr>
                </a:solidFill>
                <a:latin typeface="Calibri" charset="0"/>
              </a:rPr>
              <a:t>ordered </a:t>
            </a:r>
            <a:r>
              <a:rPr kumimoji="1" lang="en-US" sz="2400" dirty="0" smtClean="0">
                <a:solidFill>
                  <a:schemeClr val="bg1">
                    <a:lumMod val="75000"/>
                  </a:schemeClr>
                </a:solidFill>
                <a:latin typeface="Calibri" charset="0"/>
              </a:rPr>
              <a:t>delivery </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a:solidFill>
                  <a:schemeClr val="bg1">
                    <a:lumMod val="75000"/>
                  </a:schemeClr>
                </a:solidFill>
                <a:latin typeface="Calibri" charset="0"/>
              </a:rPr>
              <a:t>flow </a:t>
            </a:r>
            <a:r>
              <a:rPr kumimoji="1" lang="en-US" sz="2400" dirty="0" smtClean="0">
                <a:solidFill>
                  <a:schemeClr val="bg1">
                    <a:lumMod val="75000"/>
                  </a:schemeClr>
                </a:solidFill>
                <a:latin typeface="Calibri" charset="0"/>
              </a:rPr>
              <a:t>control</a:t>
            </a:r>
          </a:p>
          <a:p>
            <a:pPr marL="342900" lvl="1" indent="-342900" eaLnBrk="1" hangingPunct="1">
              <a:buFont typeface="Arial" charset="0"/>
              <a:buChar char="•"/>
              <a:defRPr/>
            </a:pPr>
            <a:r>
              <a:rPr kumimoji="1" lang="en-US" sz="2400" dirty="0" smtClean="0">
                <a:solidFill>
                  <a:srgbClr val="BFBFBF"/>
                </a:solidFill>
                <a:latin typeface="Calibri" charset="0"/>
              </a:rPr>
              <a:t>connection establishment</a:t>
            </a:r>
          </a:p>
          <a:p>
            <a:pPr marL="342900" lvl="1" indent="-342900" eaLnBrk="1" hangingPunct="1">
              <a:buFont typeface="Arial" charset="0"/>
              <a:buChar char="•"/>
              <a:defRPr/>
            </a:pPr>
            <a:r>
              <a:rPr kumimoji="1" lang="en-US" sz="2400" dirty="0">
                <a:solidFill>
                  <a:schemeClr val="bg1">
                    <a:lumMod val="75000"/>
                  </a:schemeClr>
                </a:solidFill>
                <a:latin typeface="Calibri" charset="0"/>
              </a:rPr>
              <a:t>c</a:t>
            </a:r>
            <a:r>
              <a:rPr kumimoji="1" lang="en-US" sz="2400" dirty="0" smtClean="0">
                <a:solidFill>
                  <a:schemeClr val="bg1">
                    <a:lumMod val="75000"/>
                  </a:schemeClr>
                </a:solidFill>
                <a:latin typeface="Calibri" charset="0"/>
              </a:rPr>
              <a:t>onnection termination</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a:solidFill>
                  <a:srgbClr val="0000FF"/>
                </a:solidFill>
                <a:latin typeface="Calibri" charset="0"/>
              </a:rPr>
              <a:t>retransmission </a:t>
            </a:r>
            <a:r>
              <a:rPr kumimoji="1" lang="en-US" sz="2400" dirty="0" smtClean="0">
                <a:solidFill>
                  <a:srgbClr val="0000FF"/>
                </a:solidFill>
                <a:latin typeface="Calibri" charset="0"/>
              </a:rPr>
              <a:t>strategy </a:t>
            </a:r>
            <a:endParaRPr kumimoji="1" lang="en-US" sz="2400" dirty="0">
              <a:solidFill>
                <a:srgbClr val="0000FF"/>
              </a:solidFill>
              <a:latin typeface="Calibri" charset="0"/>
            </a:endParaRPr>
          </a:p>
          <a:p>
            <a:pPr marL="342900" lvl="1" indent="-342900" eaLnBrk="1" hangingPunct="1">
              <a:buFont typeface="Arial" charset="0"/>
              <a:buChar char="•"/>
              <a:defRPr/>
            </a:pPr>
            <a:r>
              <a:rPr kumimoji="1" lang="en-US" sz="2400" dirty="0">
                <a:latin typeface="Calibri" charset="0"/>
              </a:rPr>
              <a:t>duplication </a:t>
            </a:r>
            <a:r>
              <a:rPr kumimoji="1" lang="en-US" sz="2400" dirty="0" smtClean="0">
                <a:latin typeface="Calibri" charset="0"/>
              </a:rPr>
              <a:t>detection </a:t>
            </a:r>
            <a:endParaRPr kumimoji="1" lang="en-US" sz="2400" dirty="0">
              <a:latin typeface="Calibri" charset="0"/>
            </a:endParaRPr>
          </a:p>
          <a:p>
            <a:pPr marL="342900" lvl="1" indent="-342900" eaLnBrk="1" hangingPunct="1">
              <a:buFont typeface="Arial" charset="0"/>
              <a:buChar char="•"/>
              <a:defRPr/>
            </a:pPr>
            <a:r>
              <a:rPr kumimoji="1" lang="en-US" sz="2400" dirty="0" smtClean="0">
                <a:latin typeface="Calibri" charset="0"/>
              </a:rPr>
              <a:t>failure recovery</a:t>
            </a:r>
            <a:endParaRPr kumimoji="1" lang="en-US" sz="2400" dirty="0">
              <a:latin typeface="Calibri" charset="0"/>
            </a:endParaRPr>
          </a:p>
          <a:p>
            <a:pPr marL="342900" lvl="1" indent="-342900" eaLnBrk="1" hangingPunct="1">
              <a:buFont typeface="Arial" charset="0"/>
              <a:buChar char="•"/>
              <a:defRPr/>
            </a:pPr>
            <a:endParaRPr kumimoji="1" lang="en-US" sz="2400" dirty="0">
              <a:latin typeface="Calibri" charset="0"/>
            </a:endParaRPr>
          </a:p>
          <a:p>
            <a:pPr eaLnBrk="1" hangingPunct="1">
              <a:defRPr/>
            </a:pPr>
            <a:endParaRPr lang="en-CA" dirty="0">
              <a:latin typeface="Calibri" charset="0"/>
            </a:endParaRPr>
          </a:p>
        </p:txBody>
      </p:sp>
      <p:sp>
        <p:nvSpPr>
          <p:cNvPr id="44036"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4010BBA-DD75-2349-B91B-34FA9F68B4D3}" type="slidenum">
              <a:rPr lang="en-CA" sz="1200">
                <a:solidFill>
                  <a:srgbClr val="898989"/>
                </a:solidFill>
                <a:latin typeface="Calibri" charset="0"/>
              </a:rPr>
              <a:pPr algn="r" eaLnBrk="1" hangingPunct="1"/>
              <a:t>17</a:t>
            </a:fld>
            <a:endParaRPr lang="en-CA" sz="1200">
              <a:solidFill>
                <a:srgbClr val="898989"/>
              </a:solidFill>
              <a:latin typeface="Calibri"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C99D3F-4F94-244F-82BD-29830A46808B}" type="slidenum">
              <a:rPr lang="en-CA" sz="1200">
                <a:solidFill>
                  <a:srgbClr val="898989"/>
                </a:solidFill>
                <a:latin typeface="Calibri" charset="0"/>
              </a:rPr>
              <a:pPr eaLnBrk="1" hangingPunct="1"/>
              <a:t>18</a:t>
            </a:fld>
            <a:endParaRPr lang="en-CA" sz="1200">
              <a:solidFill>
                <a:srgbClr val="898989"/>
              </a:solidFill>
              <a:latin typeface="Calibri" charset="0"/>
            </a:endParaRPr>
          </a:p>
        </p:txBody>
      </p:sp>
      <p:sp>
        <p:nvSpPr>
          <p:cNvPr id="45058" name="Rectangle 2"/>
          <p:cNvSpPr>
            <a:spLocks noGrp="1" noChangeArrowheads="1"/>
          </p:cNvSpPr>
          <p:nvPr>
            <p:ph type="title"/>
          </p:nvPr>
        </p:nvSpPr>
        <p:spPr/>
        <p:txBody>
          <a:bodyPr/>
          <a:lstStyle/>
          <a:p>
            <a:pPr eaLnBrk="1" hangingPunct="1"/>
            <a:r>
              <a:rPr kumimoji="1" lang="en-US">
                <a:latin typeface="Calibri" charset="0"/>
              </a:rPr>
              <a:t>Retransmission Strategy</a:t>
            </a:r>
          </a:p>
        </p:txBody>
      </p:sp>
      <p:sp>
        <p:nvSpPr>
          <p:cNvPr id="45059" name="Rectangle 3"/>
          <p:cNvSpPr>
            <a:spLocks noGrp="1" noChangeArrowheads="1"/>
          </p:cNvSpPr>
          <p:nvPr>
            <p:ph type="body" idx="1"/>
          </p:nvPr>
        </p:nvSpPr>
        <p:spPr>
          <a:xfrm>
            <a:off x="457200" y="1484313"/>
            <a:ext cx="8229600" cy="4641850"/>
          </a:xfrm>
        </p:spPr>
        <p:txBody>
          <a:bodyPr/>
          <a:lstStyle/>
          <a:p>
            <a:pPr eaLnBrk="1" hangingPunct="1"/>
            <a:r>
              <a:rPr lang="en-US" sz="2800">
                <a:latin typeface="Calibri" charset="0"/>
              </a:rPr>
              <a:t>retransmission of  segments</a:t>
            </a:r>
            <a:r>
              <a:rPr kumimoji="1" lang="en-US" sz="2800">
                <a:latin typeface="Calibri" charset="0"/>
              </a:rPr>
              <a:t> needed because </a:t>
            </a:r>
          </a:p>
          <a:p>
            <a:pPr lvl="1" eaLnBrk="1" hangingPunct="1"/>
            <a:r>
              <a:rPr kumimoji="1" lang="en-US" sz="2400">
                <a:latin typeface="Calibri" charset="0"/>
              </a:rPr>
              <a:t>segments may be damaged in transit</a:t>
            </a:r>
          </a:p>
          <a:p>
            <a:pPr lvl="1" eaLnBrk="1" hangingPunct="1"/>
            <a:r>
              <a:rPr kumimoji="1" lang="en-US" sz="2400">
                <a:latin typeface="Calibri" charset="0"/>
              </a:rPr>
              <a:t>segments fail to arrive</a:t>
            </a:r>
          </a:p>
          <a:p>
            <a:pPr eaLnBrk="1" hangingPunct="1"/>
            <a:r>
              <a:rPr kumimoji="1" lang="en-US" sz="2800">
                <a:latin typeface="Calibri" charset="0"/>
              </a:rPr>
              <a:t>transmitter does not know of failure</a:t>
            </a:r>
          </a:p>
          <a:p>
            <a:pPr eaLnBrk="1" hangingPunct="1"/>
            <a:r>
              <a:rPr kumimoji="1" lang="en-US" sz="2800">
                <a:latin typeface="Calibri" charset="0"/>
              </a:rPr>
              <a:t>receiver must acknowledge successful receipt</a:t>
            </a:r>
          </a:p>
          <a:p>
            <a:pPr lvl="1" eaLnBrk="1" hangingPunct="1"/>
            <a:r>
              <a:rPr kumimoji="1" lang="en-US" sz="2400">
                <a:latin typeface="Calibri" charset="0"/>
              </a:rPr>
              <a:t>can use cumulative acknowledgement for efficiency</a:t>
            </a:r>
          </a:p>
          <a:p>
            <a:pPr eaLnBrk="1" hangingPunct="1"/>
            <a:r>
              <a:rPr lang="en-US" sz="2800">
                <a:latin typeface="Calibri" charset="0"/>
              </a:rPr>
              <a:t>If a segment does not arrive successfully, no ACK will be issued </a:t>
            </a:r>
            <a:r>
              <a:rPr lang="en-US" sz="2800">
                <a:latin typeface="Wingdings" charset="0"/>
                <a:cs typeface="Wingdings" charset="0"/>
                <a:sym typeface="Wingdings" charset="0"/>
              </a:rPr>
              <a:t></a:t>
            </a:r>
            <a:r>
              <a:rPr lang="en-US" sz="2800">
                <a:latin typeface="Calibri" charset="0"/>
                <a:sym typeface="Wingdings" charset="0"/>
              </a:rPr>
              <a:t> </a:t>
            </a:r>
            <a:r>
              <a:rPr lang="en-US" sz="2800">
                <a:latin typeface="Calibri" charset="0"/>
              </a:rPr>
              <a:t>retransmission.</a:t>
            </a:r>
          </a:p>
          <a:p>
            <a:pPr eaLnBrk="1" hangingPunct="1"/>
            <a:r>
              <a:rPr kumimoji="1" lang="en-US" sz="2800">
                <a:latin typeface="Calibri" charset="0"/>
              </a:rPr>
              <a:t>There is a timer </a:t>
            </a:r>
            <a:r>
              <a:rPr lang="en-US" sz="2800">
                <a:latin typeface="Calibri" charset="0"/>
              </a:rPr>
              <a:t>associated with each segment sent.</a:t>
            </a:r>
          </a:p>
          <a:p>
            <a:pPr eaLnBrk="1" hangingPunct="1"/>
            <a:r>
              <a:rPr kumimoji="1" lang="en-US" sz="2800">
                <a:latin typeface="Calibri" charset="0"/>
              </a:rPr>
              <a:t>Timer expires before ACK arrives </a:t>
            </a:r>
            <a:r>
              <a:rPr lang="en-US" sz="2800">
                <a:latin typeface="Wingdings" charset="0"/>
                <a:cs typeface="Wingdings" charset="0"/>
                <a:sym typeface="Wingdings" charset="0"/>
              </a:rPr>
              <a:t></a:t>
            </a:r>
            <a:r>
              <a:rPr lang="en-US" sz="2800">
                <a:latin typeface="Calibri" charset="0"/>
                <a:sym typeface="Wingdings" charset="0"/>
              </a:rPr>
              <a:t> </a:t>
            </a:r>
            <a:r>
              <a:rPr lang="en-US" sz="2800">
                <a:latin typeface="Calibri" charset="0"/>
              </a:rPr>
              <a:t>retransmit.</a:t>
            </a:r>
            <a:endParaRPr kumimoji="1" lang="en-US" sz="2800">
              <a:latin typeface="Calibri" charset="0"/>
            </a:endParaRPr>
          </a:p>
        </p:txBody>
      </p:sp>
      <p:sp>
        <p:nvSpPr>
          <p:cNvPr id="4506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C6C0D2B-F90D-7345-8E6B-84EEC9700FFA}" type="slidenum">
              <a:rPr lang="en-CA" sz="1200">
                <a:solidFill>
                  <a:srgbClr val="898989"/>
                </a:solidFill>
                <a:latin typeface="Calibri" charset="0"/>
              </a:rPr>
              <a:pPr algn="r" eaLnBrk="1" hangingPunct="1"/>
              <a:t>18</a:t>
            </a:fld>
            <a:endParaRPr lang="en-CA" sz="1200">
              <a:solidFill>
                <a:srgbClr val="898989"/>
              </a:solidFill>
              <a:latin typeface="Calibri"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D22822-8F6C-3F41-97CF-22F7EB6495CD}" type="slidenum">
              <a:rPr lang="en-CA" sz="1200">
                <a:solidFill>
                  <a:srgbClr val="898989"/>
                </a:solidFill>
                <a:latin typeface="Calibri" charset="0"/>
              </a:rPr>
              <a:pPr eaLnBrk="1" hangingPunct="1"/>
              <a:t>19</a:t>
            </a:fld>
            <a:endParaRPr lang="en-CA" sz="1200">
              <a:solidFill>
                <a:srgbClr val="898989"/>
              </a:solidFill>
              <a:latin typeface="Calibri" charset="0"/>
            </a:endParaRPr>
          </a:p>
        </p:txBody>
      </p:sp>
      <p:sp>
        <p:nvSpPr>
          <p:cNvPr id="47106" name="Rectangle 2"/>
          <p:cNvSpPr>
            <a:spLocks noGrp="1" noChangeArrowheads="1"/>
          </p:cNvSpPr>
          <p:nvPr>
            <p:ph type="title" idx="4294967295"/>
          </p:nvPr>
        </p:nvSpPr>
        <p:spPr/>
        <p:txBody>
          <a:bodyPr/>
          <a:lstStyle/>
          <a:p>
            <a:pPr eaLnBrk="1" hangingPunct="1"/>
            <a:r>
              <a:rPr kumimoji="1" lang="en-US">
                <a:latin typeface="Calibri" charset="0"/>
              </a:rPr>
              <a:t>Accept Policy</a:t>
            </a:r>
          </a:p>
        </p:txBody>
      </p:sp>
      <p:sp>
        <p:nvSpPr>
          <p:cNvPr id="47107" name="Rectangle 3"/>
          <p:cNvSpPr>
            <a:spLocks noGrp="1" noChangeArrowheads="1"/>
          </p:cNvSpPr>
          <p:nvPr>
            <p:ph type="body" idx="4294967295"/>
          </p:nvPr>
        </p:nvSpPr>
        <p:spPr>
          <a:xfrm>
            <a:off x="468313" y="1412875"/>
            <a:ext cx="8229600" cy="5029200"/>
          </a:xfrm>
        </p:spPr>
        <p:txBody>
          <a:bodyPr/>
          <a:lstStyle/>
          <a:p>
            <a:pPr eaLnBrk="1" hangingPunct="1"/>
            <a:r>
              <a:rPr kumimoji="1" lang="en-US">
                <a:latin typeface="Calibri" charset="0"/>
              </a:rPr>
              <a:t>segments may arrive out of order</a:t>
            </a:r>
          </a:p>
          <a:p>
            <a:pPr eaLnBrk="1" hangingPunct="1"/>
            <a:r>
              <a:rPr kumimoji="1" lang="en-US">
                <a:solidFill>
                  <a:srgbClr val="0000FF"/>
                </a:solidFill>
                <a:latin typeface="Calibri" charset="0"/>
              </a:rPr>
              <a:t>accept in order</a:t>
            </a:r>
          </a:p>
          <a:p>
            <a:pPr lvl="1" eaLnBrk="1" hangingPunct="1"/>
            <a:r>
              <a:rPr kumimoji="1" lang="en-US">
                <a:latin typeface="Calibri" charset="0"/>
              </a:rPr>
              <a:t>only accept segments in order</a:t>
            </a:r>
          </a:p>
          <a:p>
            <a:pPr lvl="1" eaLnBrk="1" hangingPunct="1"/>
            <a:r>
              <a:rPr kumimoji="1" lang="en-US">
                <a:latin typeface="Calibri" charset="0"/>
              </a:rPr>
              <a:t>discard out of order segments</a:t>
            </a:r>
          </a:p>
          <a:p>
            <a:pPr lvl="1" eaLnBrk="1" hangingPunct="1"/>
            <a:r>
              <a:rPr kumimoji="1" lang="en-US">
                <a:latin typeface="Calibri" charset="0"/>
              </a:rPr>
              <a:t>simple implementation, but burdens network</a:t>
            </a:r>
          </a:p>
          <a:p>
            <a:pPr eaLnBrk="1" hangingPunct="1"/>
            <a:r>
              <a:rPr kumimoji="1" lang="en-US">
                <a:solidFill>
                  <a:srgbClr val="0000FF"/>
                </a:solidFill>
                <a:latin typeface="Calibri" charset="0"/>
              </a:rPr>
              <a:t>accept in window</a:t>
            </a:r>
          </a:p>
          <a:p>
            <a:pPr lvl="1" eaLnBrk="1" hangingPunct="1"/>
            <a:r>
              <a:rPr kumimoji="1" lang="en-US">
                <a:latin typeface="Calibri" charset="0"/>
              </a:rPr>
              <a:t>accept all segments within receive window</a:t>
            </a:r>
          </a:p>
          <a:p>
            <a:pPr lvl="1" eaLnBrk="1" hangingPunct="1"/>
            <a:r>
              <a:rPr kumimoji="1" lang="en-US">
                <a:latin typeface="Calibri" charset="0"/>
              </a:rPr>
              <a:t>reduce transmissions</a:t>
            </a:r>
          </a:p>
          <a:p>
            <a:pPr lvl="1" eaLnBrk="1" hangingPunct="1"/>
            <a:r>
              <a:rPr kumimoji="1" lang="en-US">
                <a:latin typeface="Calibri" charset="0"/>
              </a:rPr>
              <a:t>more complex implementation with buffering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25849F-E96E-B44E-9CB4-70AB5F2DC3E1}" type="slidenum">
              <a:rPr lang="en-CA" sz="1200">
                <a:solidFill>
                  <a:srgbClr val="898989"/>
                </a:solidFill>
                <a:latin typeface="Calibri" charset="0"/>
              </a:rPr>
              <a:pPr eaLnBrk="1" hangingPunct="1"/>
              <a:t>2</a:t>
            </a:fld>
            <a:endParaRPr lang="en-CA" sz="1200">
              <a:solidFill>
                <a:srgbClr val="898989"/>
              </a:solidFill>
              <a:latin typeface="Calibri" charset="0"/>
            </a:endParaRPr>
          </a:p>
        </p:txBody>
      </p:sp>
      <p:sp>
        <p:nvSpPr>
          <p:cNvPr id="16386" name="Rectangle 2"/>
          <p:cNvSpPr>
            <a:spLocks noGrp="1" noChangeArrowheads="1"/>
          </p:cNvSpPr>
          <p:nvPr>
            <p:ph type="title"/>
          </p:nvPr>
        </p:nvSpPr>
        <p:spPr/>
        <p:txBody>
          <a:bodyPr/>
          <a:lstStyle/>
          <a:p>
            <a:pPr eaLnBrk="1" hangingPunct="1"/>
            <a:r>
              <a:rPr kumimoji="1" lang="en-US">
                <a:latin typeface="Calibri" charset="0"/>
              </a:rPr>
              <a:t>TCP Services</a:t>
            </a:r>
          </a:p>
        </p:txBody>
      </p:sp>
      <p:sp>
        <p:nvSpPr>
          <p:cNvPr id="16387" name="Rectangle 3"/>
          <p:cNvSpPr>
            <a:spLocks noGrp="1" noChangeArrowheads="1"/>
          </p:cNvSpPr>
          <p:nvPr>
            <p:ph idx="1"/>
          </p:nvPr>
        </p:nvSpPr>
        <p:spPr>
          <a:xfrm>
            <a:off x="457200" y="1371600"/>
            <a:ext cx="8229600" cy="5029200"/>
          </a:xfrm>
        </p:spPr>
        <p:txBody>
          <a:bodyPr/>
          <a:lstStyle/>
          <a:p>
            <a:pPr eaLnBrk="1" hangingPunct="1">
              <a:lnSpc>
                <a:spcPct val="90000"/>
              </a:lnSpc>
              <a:defRPr/>
            </a:pPr>
            <a:r>
              <a:rPr kumimoji="1" lang="en-US" sz="2800" dirty="0">
                <a:latin typeface="Calibri" charset="0"/>
              </a:rPr>
              <a:t>Transmission Control Protocol (RFC 793)</a:t>
            </a:r>
          </a:p>
          <a:p>
            <a:pPr lvl="1" eaLnBrk="1" hangingPunct="1">
              <a:lnSpc>
                <a:spcPct val="90000"/>
              </a:lnSpc>
              <a:defRPr/>
            </a:pPr>
            <a:r>
              <a:rPr kumimoji="1" lang="en-US" sz="2400" dirty="0">
                <a:latin typeface="Calibri" charset="0"/>
              </a:rPr>
              <a:t>connection oriented, reliable communication</a:t>
            </a:r>
          </a:p>
          <a:p>
            <a:pPr lvl="1" eaLnBrk="1" hangingPunct="1">
              <a:lnSpc>
                <a:spcPct val="90000"/>
              </a:lnSpc>
              <a:defRPr/>
            </a:pPr>
            <a:r>
              <a:rPr kumimoji="1" lang="en-US" sz="2400" dirty="0">
                <a:latin typeface="Calibri" charset="0"/>
              </a:rPr>
              <a:t>over reliable and unreliable (inter)networks</a:t>
            </a:r>
            <a:endParaRPr kumimoji="1" lang="en-US" dirty="0">
              <a:latin typeface="Calibri" charset="0"/>
            </a:endParaRPr>
          </a:p>
          <a:p>
            <a:pPr marL="342900" lvl="1" indent="-342900" eaLnBrk="1" hangingPunct="1">
              <a:buFont typeface="Arial" charset="0"/>
              <a:buChar char="•"/>
              <a:defRPr/>
            </a:pPr>
            <a:r>
              <a:rPr kumimoji="1" lang="en-US" dirty="0" smtClean="0">
                <a:latin typeface="Calibri" charset="0"/>
              </a:rPr>
              <a:t>If</a:t>
            </a:r>
            <a:r>
              <a:rPr kumimoji="1" lang="en-US" i="1" dirty="0" smtClean="0">
                <a:latin typeface="Calibri" charset="0"/>
              </a:rPr>
              <a:t> </a:t>
            </a:r>
            <a:r>
              <a:rPr kumimoji="1" lang="en-US" dirty="0" smtClean="0">
                <a:latin typeface="Calibri" charset="0"/>
              </a:rPr>
              <a:t>the underlying network is unreliable (IP)</a:t>
            </a:r>
          </a:p>
          <a:p>
            <a:pPr marL="742950" lvl="2" indent="-342900" eaLnBrk="1" hangingPunct="1">
              <a:buFont typeface="Wingdings" charset="2"/>
              <a:buChar char="§"/>
              <a:defRPr/>
            </a:pPr>
            <a:r>
              <a:rPr kumimoji="1" lang="en-US" dirty="0" smtClean="0">
                <a:latin typeface="Calibri" charset="0"/>
              </a:rPr>
              <a:t>segments may get lost</a:t>
            </a:r>
          </a:p>
          <a:p>
            <a:pPr marL="742950" lvl="2" indent="-342900" eaLnBrk="1" hangingPunct="1">
              <a:buFont typeface="Wingdings" charset="2"/>
              <a:buChar char="§"/>
              <a:defRPr/>
            </a:pPr>
            <a:r>
              <a:rPr kumimoji="1" lang="en-US" dirty="0" smtClean="0">
                <a:latin typeface="Calibri" charset="0"/>
              </a:rPr>
              <a:t>segments may arrive out of order</a:t>
            </a:r>
            <a:endParaRPr lang="en-CA" dirty="0" smtClean="0">
              <a:latin typeface="Calibri" charset="0"/>
            </a:endParaRPr>
          </a:p>
          <a:p>
            <a:pPr eaLnBrk="1" hangingPunct="1">
              <a:defRPr/>
            </a:pPr>
            <a:r>
              <a:rPr lang="en-CA" sz="2800" dirty="0" smtClean="0">
                <a:latin typeface="Calibri" charset="0"/>
              </a:rPr>
              <a:t>Connection </a:t>
            </a:r>
            <a:r>
              <a:rPr lang="en-CA" sz="2800" dirty="0">
                <a:latin typeface="Calibri" charset="0"/>
              </a:rPr>
              <a:t>establishment and termination</a:t>
            </a:r>
          </a:p>
          <a:p>
            <a:pPr eaLnBrk="1" hangingPunct="1">
              <a:defRPr/>
            </a:pPr>
            <a:r>
              <a:rPr lang="en-CA" sz="2800" dirty="0">
                <a:latin typeface="Calibri" charset="0"/>
              </a:rPr>
              <a:t>Flow control</a:t>
            </a:r>
          </a:p>
          <a:p>
            <a:pPr eaLnBrk="1" hangingPunct="1">
              <a:defRPr/>
            </a:pPr>
            <a:r>
              <a:rPr lang="en-CA" sz="2800" dirty="0">
                <a:latin typeface="Calibri" charset="0"/>
              </a:rPr>
              <a:t>Reliable delivery</a:t>
            </a:r>
          </a:p>
          <a:p>
            <a:pPr eaLnBrk="1" hangingPunct="1">
              <a:defRPr/>
            </a:pPr>
            <a:r>
              <a:rPr lang="en-CA" sz="2800" dirty="0">
                <a:latin typeface="Calibri" charset="0"/>
              </a:rPr>
              <a:t>Congestion control</a:t>
            </a:r>
          </a:p>
          <a:p>
            <a:pPr eaLnBrk="1" hangingPunct="1">
              <a:lnSpc>
                <a:spcPct val="90000"/>
              </a:lnSpc>
              <a:defRPr/>
            </a:pPr>
            <a:endParaRPr kumimoji="1" lang="en-US" sz="2800" dirty="0">
              <a:latin typeface="Calibri" charset="0"/>
            </a:endParaRPr>
          </a:p>
        </p:txBody>
      </p:sp>
      <p:sp>
        <p:nvSpPr>
          <p:cNvPr id="1638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39E691E-AA9F-1F4C-BFE4-9352469E73D2}" type="slidenum">
              <a:rPr lang="en-CA" sz="1200">
                <a:solidFill>
                  <a:srgbClr val="898989"/>
                </a:solidFill>
                <a:latin typeface="Calibri" charset="0"/>
              </a:rPr>
              <a:pPr algn="r" eaLnBrk="1" hangingPunct="1"/>
              <a:t>2</a:t>
            </a:fld>
            <a:endParaRPr lang="en-CA" sz="1200">
              <a:solidFill>
                <a:srgbClr val="898989"/>
              </a:solidFill>
              <a:latin typeface="Calibri"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09D8B0-AC7B-5548-B105-BE5FD9AF0DB8}" type="slidenum">
              <a:rPr lang="en-CA" sz="1200">
                <a:solidFill>
                  <a:srgbClr val="898989"/>
                </a:solidFill>
                <a:latin typeface="Calibri" charset="0"/>
              </a:rPr>
              <a:pPr eaLnBrk="1" hangingPunct="1"/>
              <a:t>20</a:t>
            </a:fld>
            <a:endParaRPr lang="en-CA" sz="1200">
              <a:solidFill>
                <a:srgbClr val="898989"/>
              </a:solidFill>
              <a:latin typeface="Calibri" charset="0"/>
            </a:endParaRPr>
          </a:p>
        </p:txBody>
      </p:sp>
      <p:sp>
        <p:nvSpPr>
          <p:cNvPr id="49154" name="Rectangle 2"/>
          <p:cNvSpPr>
            <a:spLocks noGrp="1" noChangeArrowheads="1"/>
          </p:cNvSpPr>
          <p:nvPr>
            <p:ph type="title" idx="4294967295"/>
          </p:nvPr>
        </p:nvSpPr>
        <p:spPr/>
        <p:txBody>
          <a:bodyPr/>
          <a:lstStyle/>
          <a:p>
            <a:pPr eaLnBrk="1" hangingPunct="1"/>
            <a:r>
              <a:rPr kumimoji="1" lang="en-US">
                <a:latin typeface="Calibri" charset="0"/>
              </a:rPr>
              <a:t>Retransmit Policy</a:t>
            </a:r>
          </a:p>
        </p:txBody>
      </p:sp>
      <p:sp>
        <p:nvSpPr>
          <p:cNvPr id="49155" name="Rectangle 3"/>
          <p:cNvSpPr>
            <a:spLocks noGrp="1" noChangeArrowheads="1"/>
          </p:cNvSpPr>
          <p:nvPr>
            <p:ph type="body" idx="4294967295"/>
          </p:nvPr>
        </p:nvSpPr>
        <p:spPr>
          <a:xfrm>
            <a:off x="468313" y="1412875"/>
            <a:ext cx="8458200" cy="4800600"/>
          </a:xfrm>
        </p:spPr>
        <p:txBody>
          <a:bodyPr/>
          <a:lstStyle/>
          <a:p>
            <a:pPr eaLnBrk="1" hangingPunct="1">
              <a:lnSpc>
                <a:spcPct val="90000"/>
              </a:lnSpc>
            </a:pPr>
            <a:r>
              <a:rPr kumimoji="1" lang="en-US" sz="2800">
                <a:latin typeface="Calibri" charset="0"/>
              </a:rPr>
              <a:t>TCP sender has a queue of segments transmitted but not acknowledged</a:t>
            </a:r>
          </a:p>
          <a:p>
            <a:pPr eaLnBrk="1" hangingPunct="1">
              <a:lnSpc>
                <a:spcPct val="90000"/>
              </a:lnSpc>
            </a:pPr>
            <a:endParaRPr kumimoji="1" lang="en-US" sz="2800">
              <a:latin typeface="Calibri" charset="0"/>
            </a:endParaRPr>
          </a:p>
          <a:p>
            <a:pPr eaLnBrk="1" hangingPunct="1">
              <a:lnSpc>
                <a:spcPct val="90000"/>
              </a:lnSpc>
            </a:pPr>
            <a:r>
              <a:rPr kumimoji="1" lang="en-US" sz="2800">
                <a:latin typeface="Calibri" charset="0"/>
              </a:rPr>
              <a:t>Sender will retransmit if it does not receive an ACK within a given time</a:t>
            </a:r>
          </a:p>
          <a:p>
            <a:pPr lvl="1" eaLnBrk="1" hangingPunct="1">
              <a:lnSpc>
                <a:spcPct val="90000"/>
              </a:lnSpc>
            </a:pPr>
            <a:r>
              <a:rPr kumimoji="1" lang="en-US" sz="2400" b="1">
                <a:solidFill>
                  <a:srgbClr val="0000FF"/>
                </a:solidFill>
                <a:latin typeface="Calibri" charset="0"/>
              </a:rPr>
              <a:t>first only </a:t>
            </a:r>
            <a:r>
              <a:rPr kumimoji="1" lang="en-US" sz="2400">
                <a:latin typeface="Calibri" charset="0"/>
              </a:rPr>
              <a:t>- single timer, send the front segment when timer expires; efficient for traffic, considerable delays</a:t>
            </a:r>
          </a:p>
          <a:p>
            <a:pPr lvl="1" eaLnBrk="1" hangingPunct="1">
              <a:lnSpc>
                <a:spcPct val="90000"/>
              </a:lnSpc>
            </a:pPr>
            <a:r>
              <a:rPr kumimoji="1" lang="en-US" sz="2400" b="1">
                <a:solidFill>
                  <a:srgbClr val="0000FF"/>
                </a:solidFill>
                <a:latin typeface="Calibri" charset="0"/>
              </a:rPr>
              <a:t>batch</a:t>
            </a:r>
            <a:r>
              <a:rPr kumimoji="1" lang="en-US" sz="2400">
                <a:solidFill>
                  <a:srgbClr val="0000FF"/>
                </a:solidFill>
                <a:latin typeface="Calibri" charset="0"/>
              </a:rPr>
              <a:t> </a:t>
            </a:r>
            <a:r>
              <a:rPr kumimoji="1" lang="en-US" sz="2400">
                <a:latin typeface="Calibri" charset="0"/>
              </a:rPr>
              <a:t>- single timer, send all segments when timer expires; has unnecessary retransmissions</a:t>
            </a:r>
          </a:p>
          <a:p>
            <a:pPr lvl="1" eaLnBrk="1" hangingPunct="1">
              <a:lnSpc>
                <a:spcPct val="90000"/>
              </a:lnSpc>
            </a:pPr>
            <a:r>
              <a:rPr kumimoji="1" lang="en-US" sz="2400" b="1">
                <a:solidFill>
                  <a:srgbClr val="0000FF"/>
                </a:solidFill>
                <a:latin typeface="Calibri" charset="0"/>
              </a:rPr>
              <a:t>individual</a:t>
            </a:r>
            <a:r>
              <a:rPr kumimoji="1" lang="en-US" sz="2400">
                <a:solidFill>
                  <a:srgbClr val="0000FF"/>
                </a:solidFill>
                <a:latin typeface="Calibri" charset="0"/>
              </a:rPr>
              <a:t> </a:t>
            </a:r>
            <a:r>
              <a:rPr kumimoji="1" lang="en-US" sz="2400">
                <a:latin typeface="Calibri" charset="0"/>
              </a:rPr>
              <a:t>- timer for each segment; lower delay, more efficient for traffic, but complex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2"/>
          <p:cNvSpPr>
            <a:spLocks noGrp="1"/>
          </p:cNvSpPr>
          <p:nvPr>
            <p:ph type="title"/>
          </p:nvPr>
        </p:nvSpPr>
        <p:spPr/>
        <p:txBody>
          <a:bodyPr/>
          <a:lstStyle/>
          <a:p>
            <a:r>
              <a:rPr kumimoji="1" lang="en-US">
                <a:latin typeface="Calibri" charset="0"/>
              </a:rPr>
              <a:t>Retransmit Policy (2)</a:t>
            </a:r>
            <a:endParaRPr lang="en-US">
              <a:latin typeface="Calibri" charset="0"/>
            </a:endParaRPr>
          </a:p>
        </p:txBody>
      </p:sp>
      <p:sp>
        <p:nvSpPr>
          <p:cNvPr id="51202" name="Content Placeholder 3"/>
          <p:cNvSpPr>
            <a:spLocks noGrp="1"/>
          </p:cNvSpPr>
          <p:nvPr>
            <p:ph idx="1"/>
          </p:nvPr>
        </p:nvSpPr>
        <p:spPr/>
        <p:txBody>
          <a:bodyPr/>
          <a:lstStyle/>
          <a:p>
            <a:r>
              <a:rPr lang="en-US">
                <a:latin typeface="Calibri" charset="0"/>
              </a:rPr>
              <a:t>effectiveness</a:t>
            </a:r>
            <a:r>
              <a:rPr lang="en-US">
                <a:latin typeface="Times" charset="0"/>
              </a:rPr>
              <a:t> </a:t>
            </a:r>
            <a:r>
              <a:rPr kumimoji="1" lang="en-US">
                <a:latin typeface="Calibri" charset="0"/>
              </a:rPr>
              <a:t>depends in part on receiver</a:t>
            </a:r>
            <a:r>
              <a:rPr kumimoji="1" lang="ja-JP" altLang="en-US">
                <a:latin typeface="Calibri" charset="0"/>
              </a:rPr>
              <a:t>’</a:t>
            </a:r>
            <a:r>
              <a:rPr kumimoji="1" lang="en-US" altLang="ja-JP">
                <a:latin typeface="Calibri" charset="0"/>
              </a:rPr>
              <a:t>s accept policy</a:t>
            </a:r>
          </a:p>
          <a:p>
            <a:pPr lvl="1"/>
            <a:r>
              <a:rPr lang="en-US">
                <a:latin typeface="Calibri" charset="0"/>
              </a:rPr>
              <a:t>accept in order: batch</a:t>
            </a:r>
          </a:p>
          <a:p>
            <a:pPr lvl="1"/>
            <a:r>
              <a:rPr lang="en-US">
                <a:latin typeface="Calibri" charset="0"/>
              </a:rPr>
              <a:t>accept in window: first-only or individual</a:t>
            </a:r>
          </a:p>
        </p:txBody>
      </p:sp>
      <p:sp>
        <p:nvSpPr>
          <p:cNvPr id="512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2A8BC0-2E2D-8A4D-AEB9-FC6DECA09AA7}" type="slidenum">
              <a:rPr lang="en-CA" sz="1200">
                <a:solidFill>
                  <a:srgbClr val="898989"/>
                </a:solidFill>
                <a:latin typeface="Calibri" charset="0"/>
                <a:cs typeface="Arial" charset="0"/>
              </a:rPr>
              <a:pPr eaLnBrk="1" hangingPunct="1"/>
              <a:t>21</a:t>
            </a:fld>
            <a:endParaRPr lang="en-CA" sz="1200">
              <a:solidFill>
                <a:srgbClr val="898989"/>
              </a:solidFill>
              <a:latin typeface="Calibri"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88E8F9-EA2E-F54B-872A-B1D302F1F654}" type="slidenum">
              <a:rPr lang="en-CA" sz="1200">
                <a:solidFill>
                  <a:srgbClr val="898989"/>
                </a:solidFill>
                <a:latin typeface="Calibri" charset="0"/>
              </a:rPr>
              <a:pPr eaLnBrk="1" hangingPunct="1"/>
              <a:t>22</a:t>
            </a:fld>
            <a:endParaRPr lang="en-CA" sz="1200">
              <a:solidFill>
                <a:srgbClr val="898989"/>
              </a:solidFill>
              <a:latin typeface="Calibri" charset="0"/>
            </a:endParaRPr>
          </a:p>
        </p:txBody>
      </p:sp>
      <p:sp>
        <p:nvSpPr>
          <p:cNvPr id="52226" name="Rectangle 2"/>
          <p:cNvSpPr>
            <a:spLocks noGrp="1" noChangeArrowheads="1"/>
          </p:cNvSpPr>
          <p:nvPr>
            <p:ph type="title" idx="4294967295"/>
          </p:nvPr>
        </p:nvSpPr>
        <p:spPr>
          <a:xfrm>
            <a:off x="468313" y="188913"/>
            <a:ext cx="8229600" cy="1143000"/>
          </a:xfrm>
        </p:spPr>
        <p:txBody>
          <a:bodyPr/>
          <a:lstStyle/>
          <a:p>
            <a:pPr eaLnBrk="1" hangingPunct="1"/>
            <a:r>
              <a:rPr kumimoji="1" lang="en-US">
                <a:latin typeface="Calibri" charset="0"/>
              </a:rPr>
              <a:t>Acknowledgement Policy</a:t>
            </a:r>
          </a:p>
        </p:txBody>
      </p:sp>
      <p:sp>
        <p:nvSpPr>
          <p:cNvPr id="52227" name="Rectangle 3"/>
          <p:cNvSpPr>
            <a:spLocks noGrp="1" noChangeArrowheads="1"/>
          </p:cNvSpPr>
          <p:nvPr>
            <p:ph type="body" idx="4294967295"/>
          </p:nvPr>
        </p:nvSpPr>
        <p:spPr>
          <a:xfrm>
            <a:off x="468313" y="1341438"/>
            <a:ext cx="8229600" cy="4640262"/>
          </a:xfrm>
        </p:spPr>
        <p:txBody>
          <a:bodyPr/>
          <a:lstStyle/>
          <a:p>
            <a:pPr eaLnBrk="1" hangingPunct="1"/>
            <a:r>
              <a:rPr kumimoji="1" lang="en-US">
                <a:solidFill>
                  <a:srgbClr val="0000FF"/>
                </a:solidFill>
                <a:latin typeface="Calibri" charset="0"/>
              </a:rPr>
              <a:t>immediate</a:t>
            </a:r>
          </a:p>
          <a:p>
            <a:pPr lvl="1" eaLnBrk="1" hangingPunct="1"/>
            <a:r>
              <a:rPr kumimoji="1" lang="en-US" sz="2400">
                <a:latin typeface="Calibri" charset="0"/>
              </a:rPr>
              <a:t>send empty ACK (no data) for each accepted segment</a:t>
            </a:r>
          </a:p>
          <a:p>
            <a:pPr lvl="1" eaLnBrk="1" hangingPunct="1"/>
            <a:r>
              <a:rPr kumimoji="1" lang="en-US" sz="2400">
                <a:latin typeface="Calibri" charset="0"/>
              </a:rPr>
              <a:t>simple, at cost of extra transmissions</a:t>
            </a:r>
          </a:p>
          <a:p>
            <a:pPr eaLnBrk="1" hangingPunct="1"/>
            <a:r>
              <a:rPr kumimoji="1" lang="en-US">
                <a:solidFill>
                  <a:srgbClr val="0000FF"/>
                </a:solidFill>
                <a:latin typeface="Calibri" charset="0"/>
              </a:rPr>
              <a:t>cumulative</a:t>
            </a:r>
          </a:p>
          <a:p>
            <a:pPr lvl="1" eaLnBrk="1" hangingPunct="1"/>
            <a:r>
              <a:rPr kumimoji="1" lang="en-US" sz="2400">
                <a:latin typeface="Calibri" charset="0"/>
              </a:rPr>
              <a:t>piggyback ACK on suitable outbound data segments unless persist timer expires</a:t>
            </a:r>
          </a:p>
          <a:p>
            <a:pPr lvl="1" eaLnBrk="1" hangingPunct="1"/>
            <a:r>
              <a:rPr kumimoji="1" lang="en-US" sz="2400">
                <a:latin typeface="Calibri" charset="0"/>
              </a:rPr>
              <a:t>if persist timer expires, send empty ACK</a:t>
            </a:r>
          </a:p>
          <a:p>
            <a:pPr lvl="1" eaLnBrk="1" hangingPunct="1"/>
            <a:r>
              <a:rPr kumimoji="1" lang="en-US" sz="2400">
                <a:latin typeface="Calibri" charset="0"/>
              </a:rPr>
              <a:t>typically used in practice</a:t>
            </a:r>
          </a:p>
          <a:p>
            <a:pPr lvl="1" eaLnBrk="1" hangingPunct="1"/>
            <a:r>
              <a:rPr kumimoji="1" lang="en-US" sz="2400">
                <a:latin typeface="Calibri" charset="0"/>
              </a:rPr>
              <a:t>more complex (processing, estimating RTT)</a:t>
            </a:r>
          </a:p>
          <a:p>
            <a:pPr lvl="1" eaLnBrk="1" hangingPunct="1"/>
            <a:r>
              <a:rPr kumimoji="1" lang="en-US" sz="2400">
                <a:latin typeface="Calibri" charset="0"/>
              </a:rPr>
              <a:t>but fewer transmissions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E4083A-5E02-4747-8515-F63C48748129}" type="slidenum">
              <a:rPr lang="en-CA" sz="1200">
                <a:solidFill>
                  <a:srgbClr val="898989"/>
                </a:solidFill>
                <a:latin typeface="Calibri" charset="0"/>
              </a:rPr>
              <a:pPr eaLnBrk="1" hangingPunct="1"/>
              <a:t>23</a:t>
            </a:fld>
            <a:endParaRPr lang="en-CA" sz="1200">
              <a:solidFill>
                <a:srgbClr val="898989"/>
              </a:solidFill>
              <a:latin typeface="Calibri" charset="0"/>
            </a:endParaRPr>
          </a:p>
        </p:txBody>
      </p:sp>
      <p:sp>
        <p:nvSpPr>
          <p:cNvPr id="54274" name="Title 1"/>
          <p:cNvSpPr>
            <a:spLocks noGrp="1"/>
          </p:cNvSpPr>
          <p:nvPr>
            <p:ph type="title"/>
          </p:nvPr>
        </p:nvSpPr>
        <p:spPr/>
        <p:txBody>
          <a:bodyPr/>
          <a:lstStyle/>
          <a:p>
            <a:pPr eaLnBrk="1" hangingPunct="1"/>
            <a:r>
              <a:rPr lang="en-CA">
                <a:latin typeface="Calibri" charset="0"/>
              </a:rPr>
              <a:t>Issues to Consider</a:t>
            </a:r>
          </a:p>
        </p:txBody>
      </p:sp>
      <p:sp>
        <p:nvSpPr>
          <p:cNvPr id="20483" name="Content Placeholder 2"/>
          <p:cNvSpPr>
            <a:spLocks noGrp="1"/>
          </p:cNvSpPr>
          <p:nvPr>
            <p:ph idx="1"/>
          </p:nvPr>
        </p:nvSpPr>
        <p:spPr>
          <a:xfrm>
            <a:off x="457200" y="1600200"/>
            <a:ext cx="8229600" cy="4708525"/>
          </a:xfrm>
        </p:spPr>
        <p:txBody>
          <a:bodyPr/>
          <a:lstStyle/>
          <a:p>
            <a:pPr marL="342900" lvl="1" indent="-342900" eaLnBrk="1" hangingPunct="1">
              <a:buFont typeface="Arial" charset="0"/>
              <a:buChar char="•"/>
              <a:defRPr/>
            </a:pPr>
            <a:r>
              <a:rPr kumimoji="1" lang="en-US" sz="2400" dirty="0">
                <a:solidFill>
                  <a:schemeClr val="bg1">
                    <a:lumMod val="75000"/>
                  </a:schemeClr>
                </a:solidFill>
                <a:latin typeface="Calibri" charset="0"/>
              </a:rPr>
              <a:t>ordered </a:t>
            </a:r>
            <a:r>
              <a:rPr kumimoji="1" lang="en-US" sz="2400" dirty="0" smtClean="0">
                <a:solidFill>
                  <a:schemeClr val="bg1">
                    <a:lumMod val="75000"/>
                  </a:schemeClr>
                </a:solidFill>
                <a:latin typeface="Calibri" charset="0"/>
              </a:rPr>
              <a:t>delivery </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a:solidFill>
                  <a:schemeClr val="bg1">
                    <a:lumMod val="75000"/>
                  </a:schemeClr>
                </a:solidFill>
                <a:latin typeface="Calibri" charset="0"/>
              </a:rPr>
              <a:t>flow </a:t>
            </a:r>
            <a:r>
              <a:rPr kumimoji="1" lang="en-US" sz="2400" dirty="0" smtClean="0">
                <a:solidFill>
                  <a:schemeClr val="bg1">
                    <a:lumMod val="75000"/>
                  </a:schemeClr>
                </a:solidFill>
                <a:latin typeface="Calibri" charset="0"/>
              </a:rPr>
              <a:t>control</a:t>
            </a:r>
          </a:p>
          <a:p>
            <a:pPr marL="342900" lvl="1" indent="-342900" eaLnBrk="1" hangingPunct="1">
              <a:buFont typeface="Arial" charset="0"/>
              <a:buChar char="•"/>
              <a:defRPr/>
            </a:pPr>
            <a:r>
              <a:rPr kumimoji="1" lang="en-US" sz="2400" dirty="0" smtClean="0">
                <a:solidFill>
                  <a:srgbClr val="BFBFBF"/>
                </a:solidFill>
                <a:latin typeface="Calibri" charset="0"/>
              </a:rPr>
              <a:t>connection establishment</a:t>
            </a:r>
          </a:p>
          <a:p>
            <a:pPr marL="342900" lvl="1" indent="-342900" eaLnBrk="1" hangingPunct="1">
              <a:buFont typeface="Arial" charset="0"/>
              <a:buChar char="•"/>
              <a:defRPr/>
            </a:pPr>
            <a:r>
              <a:rPr kumimoji="1" lang="en-US" sz="2400" dirty="0">
                <a:solidFill>
                  <a:schemeClr val="bg1">
                    <a:lumMod val="75000"/>
                  </a:schemeClr>
                </a:solidFill>
                <a:latin typeface="Calibri" charset="0"/>
              </a:rPr>
              <a:t>c</a:t>
            </a:r>
            <a:r>
              <a:rPr kumimoji="1" lang="en-US" sz="2400" dirty="0" smtClean="0">
                <a:solidFill>
                  <a:schemeClr val="bg1">
                    <a:lumMod val="75000"/>
                  </a:schemeClr>
                </a:solidFill>
                <a:latin typeface="Calibri" charset="0"/>
              </a:rPr>
              <a:t>onnection termination</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a:solidFill>
                  <a:srgbClr val="BFBFBF"/>
                </a:solidFill>
                <a:latin typeface="Calibri" charset="0"/>
              </a:rPr>
              <a:t>retransmission </a:t>
            </a:r>
            <a:r>
              <a:rPr kumimoji="1" lang="en-US" sz="2400" dirty="0" smtClean="0">
                <a:solidFill>
                  <a:srgbClr val="BFBFBF"/>
                </a:solidFill>
                <a:latin typeface="Calibri" charset="0"/>
              </a:rPr>
              <a:t>strategy </a:t>
            </a:r>
            <a:endParaRPr kumimoji="1" lang="en-US" sz="2400" dirty="0">
              <a:solidFill>
                <a:srgbClr val="BFBFBF"/>
              </a:solidFill>
              <a:latin typeface="Calibri" charset="0"/>
            </a:endParaRPr>
          </a:p>
          <a:p>
            <a:pPr marL="342900" lvl="1" indent="-342900" eaLnBrk="1" hangingPunct="1">
              <a:buFont typeface="Arial" charset="0"/>
              <a:buChar char="•"/>
              <a:defRPr/>
            </a:pPr>
            <a:r>
              <a:rPr kumimoji="1" lang="en-US" sz="2400" dirty="0">
                <a:solidFill>
                  <a:srgbClr val="0000FF"/>
                </a:solidFill>
                <a:latin typeface="Calibri" charset="0"/>
              </a:rPr>
              <a:t>duplication </a:t>
            </a:r>
            <a:r>
              <a:rPr kumimoji="1" lang="en-US" sz="2400" dirty="0" smtClean="0">
                <a:solidFill>
                  <a:srgbClr val="0000FF"/>
                </a:solidFill>
                <a:latin typeface="Calibri" charset="0"/>
              </a:rPr>
              <a:t>detection </a:t>
            </a:r>
            <a:endParaRPr kumimoji="1" lang="en-US" sz="2400" dirty="0">
              <a:solidFill>
                <a:srgbClr val="0000FF"/>
              </a:solidFill>
              <a:latin typeface="Calibri" charset="0"/>
            </a:endParaRPr>
          </a:p>
          <a:p>
            <a:pPr marL="342900" lvl="1" indent="-342900" eaLnBrk="1" hangingPunct="1">
              <a:buFont typeface="Arial" charset="0"/>
              <a:buChar char="•"/>
              <a:defRPr/>
            </a:pPr>
            <a:r>
              <a:rPr kumimoji="1" lang="en-US" sz="2400" dirty="0" smtClean="0">
                <a:latin typeface="Calibri" charset="0"/>
              </a:rPr>
              <a:t>failure recovery</a:t>
            </a:r>
            <a:endParaRPr kumimoji="1" lang="en-US" sz="2400" dirty="0">
              <a:latin typeface="Calibri" charset="0"/>
            </a:endParaRPr>
          </a:p>
          <a:p>
            <a:pPr marL="342900" lvl="1" indent="-342900" eaLnBrk="1" hangingPunct="1">
              <a:buFont typeface="Arial" charset="0"/>
              <a:buChar char="•"/>
              <a:defRPr/>
            </a:pPr>
            <a:endParaRPr kumimoji="1" lang="en-US" sz="2400" dirty="0">
              <a:latin typeface="Calibri" charset="0"/>
            </a:endParaRPr>
          </a:p>
          <a:p>
            <a:pPr eaLnBrk="1" hangingPunct="1">
              <a:defRPr/>
            </a:pPr>
            <a:endParaRPr lang="en-CA" dirty="0">
              <a:latin typeface="Calibri" charset="0"/>
            </a:endParaRPr>
          </a:p>
        </p:txBody>
      </p:sp>
      <p:sp>
        <p:nvSpPr>
          <p:cNvPr id="54276"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3003184-5CF4-A341-942A-0991FAA82A7C}" type="slidenum">
              <a:rPr lang="en-CA" sz="1200">
                <a:solidFill>
                  <a:srgbClr val="898989"/>
                </a:solidFill>
                <a:latin typeface="Calibri" charset="0"/>
              </a:rPr>
              <a:pPr algn="r" eaLnBrk="1" hangingPunct="1"/>
              <a:t>23</a:t>
            </a:fld>
            <a:endParaRPr lang="en-CA" sz="1200">
              <a:solidFill>
                <a:srgbClr val="898989"/>
              </a:solidFill>
              <a:latin typeface="Calibri"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3327AA-66DB-9245-A2C3-4AA105A5E8CC}" type="slidenum">
              <a:rPr lang="en-CA" sz="1200">
                <a:solidFill>
                  <a:srgbClr val="898989"/>
                </a:solidFill>
                <a:latin typeface="Calibri" charset="0"/>
              </a:rPr>
              <a:pPr eaLnBrk="1" hangingPunct="1"/>
              <a:t>24</a:t>
            </a:fld>
            <a:endParaRPr lang="en-CA" sz="1200">
              <a:solidFill>
                <a:srgbClr val="898989"/>
              </a:solidFill>
              <a:latin typeface="Calibri" charset="0"/>
            </a:endParaRPr>
          </a:p>
        </p:txBody>
      </p:sp>
      <p:sp>
        <p:nvSpPr>
          <p:cNvPr id="55298" name="Rectangle 2"/>
          <p:cNvSpPr>
            <a:spLocks noGrp="1" noChangeArrowheads="1"/>
          </p:cNvSpPr>
          <p:nvPr>
            <p:ph type="title"/>
          </p:nvPr>
        </p:nvSpPr>
        <p:spPr/>
        <p:txBody>
          <a:bodyPr/>
          <a:lstStyle/>
          <a:p>
            <a:pPr eaLnBrk="1" hangingPunct="1"/>
            <a:r>
              <a:rPr kumimoji="1" lang="en-US">
                <a:latin typeface="Calibri" charset="0"/>
              </a:rPr>
              <a:t>Duplication Detection</a:t>
            </a:r>
          </a:p>
        </p:txBody>
      </p:sp>
      <p:sp>
        <p:nvSpPr>
          <p:cNvPr id="55299" name="Rectangle 3"/>
          <p:cNvSpPr>
            <a:spLocks noGrp="1" noChangeArrowheads="1"/>
          </p:cNvSpPr>
          <p:nvPr>
            <p:ph type="body" idx="1"/>
          </p:nvPr>
        </p:nvSpPr>
        <p:spPr>
          <a:xfrm>
            <a:off x="457200" y="1676400"/>
            <a:ext cx="8229600" cy="4724400"/>
          </a:xfrm>
        </p:spPr>
        <p:txBody>
          <a:bodyPr/>
          <a:lstStyle/>
          <a:p>
            <a:pPr eaLnBrk="1" hangingPunct="1"/>
            <a:r>
              <a:rPr kumimoji="1" lang="en-US" sz="2800">
                <a:latin typeface="Calibri" charset="0"/>
              </a:rPr>
              <a:t>if an ACK is lost, the segment is duplicated and re-transmitted</a:t>
            </a:r>
          </a:p>
          <a:p>
            <a:pPr eaLnBrk="1" hangingPunct="1"/>
            <a:r>
              <a:rPr kumimoji="1" lang="en-US" sz="2800">
                <a:latin typeface="Calibri" charset="0"/>
              </a:rPr>
              <a:t>receiver must recognize duplicates</a:t>
            </a:r>
          </a:p>
          <a:p>
            <a:pPr eaLnBrk="1" hangingPunct="1"/>
            <a:r>
              <a:rPr kumimoji="1" lang="en-US" sz="2800">
                <a:latin typeface="Calibri" charset="0"/>
              </a:rPr>
              <a:t>if duplicate received prior to closing connection</a:t>
            </a:r>
          </a:p>
          <a:p>
            <a:pPr lvl="1" eaLnBrk="1" hangingPunct="1"/>
            <a:r>
              <a:rPr kumimoji="1" lang="en-US" sz="2400">
                <a:latin typeface="Calibri" charset="0"/>
              </a:rPr>
              <a:t>receiver assumes previous ACK lost and sends a new ACK for the duplicate</a:t>
            </a:r>
          </a:p>
          <a:p>
            <a:pPr lvl="1" eaLnBrk="1" hangingPunct="1"/>
            <a:r>
              <a:rPr kumimoji="1" lang="en-US" sz="2400">
                <a:latin typeface="Calibri" charset="0"/>
              </a:rPr>
              <a:t>sender must not get confused by multiple ACKs</a:t>
            </a:r>
          </a:p>
          <a:p>
            <a:pPr lvl="1" eaLnBrk="1" hangingPunct="1"/>
            <a:r>
              <a:rPr kumimoji="1" lang="en-US" sz="2400">
                <a:latin typeface="Calibri" charset="0"/>
              </a:rPr>
              <a:t>need a sequence number space large enough to not recycle sequence numbers within the maximum lifetime of a segment</a:t>
            </a:r>
          </a:p>
        </p:txBody>
      </p:sp>
      <p:sp>
        <p:nvSpPr>
          <p:cNvPr id="5530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A6F1160-7D90-CB47-B41F-03843C2363F9}" type="slidenum">
              <a:rPr lang="en-CA" sz="1200">
                <a:solidFill>
                  <a:srgbClr val="898989"/>
                </a:solidFill>
                <a:latin typeface="Calibri" charset="0"/>
              </a:rPr>
              <a:pPr algn="r" eaLnBrk="1" hangingPunct="1"/>
              <a:t>24</a:t>
            </a:fld>
            <a:endParaRPr lang="en-CA" sz="1200">
              <a:solidFill>
                <a:srgbClr val="898989"/>
              </a:solidFill>
              <a:latin typeface="Calibri"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B6ED48-FA0A-684B-9353-DF2CB24A9D8B}" type="slidenum">
              <a:rPr lang="en-CA" sz="1200">
                <a:solidFill>
                  <a:srgbClr val="898989"/>
                </a:solidFill>
                <a:latin typeface="Calibri" charset="0"/>
              </a:rPr>
              <a:pPr eaLnBrk="1" hangingPunct="1"/>
              <a:t>25</a:t>
            </a:fld>
            <a:endParaRPr lang="en-CA" sz="1200">
              <a:solidFill>
                <a:srgbClr val="898989"/>
              </a:solidFill>
              <a:latin typeface="Calibri" charset="0"/>
            </a:endParaRPr>
          </a:p>
        </p:txBody>
      </p:sp>
      <p:sp>
        <p:nvSpPr>
          <p:cNvPr id="57346" name="Rectangle 2"/>
          <p:cNvSpPr>
            <a:spLocks noGrp="1" noChangeArrowheads="1"/>
          </p:cNvSpPr>
          <p:nvPr>
            <p:ph type="title"/>
          </p:nvPr>
        </p:nvSpPr>
        <p:spPr>
          <a:xfrm>
            <a:off x="406400" y="762000"/>
            <a:ext cx="2946400" cy="4800600"/>
          </a:xfrm>
        </p:spPr>
        <p:txBody>
          <a:bodyPr/>
          <a:lstStyle/>
          <a:p>
            <a:pPr eaLnBrk="1" hangingPunct="1"/>
            <a:r>
              <a:rPr kumimoji="1" lang="en-US">
                <a:latin typeface="Calibri" charset="0"/>
              </a:rPr>
              <a:t>Incorrect </a:t>
            </a:r>
            <a:br>
              <a:rPr kumimoji="1" lang="en-US">
                <a:latin typeface="Calibri" charset="0"/>
              </a:rPr>
            </a:br>
            <a:r>
              <a:rPr kumimoji="1" lang="en-US">
                <a:latin typeface="Calibri" charset="0"/>
              </a:rPr>
              <a:t>Duplicate </a:t>
            </a:r>
            <a:br>
              <a:rPr kumimoji="1" lang="en-US">
                <a:latin typeface="Calibri" charset="0"/>
              </a:rPr>
            </a:br>
            <a:r>
              <a:rPr kumimoji="1" lang="en-US">
                <a:latin typeface="Calibri" charset="0"/>
              </a:rPr>
              <a:t>Detection</a:t>
            </a:r>
          </a:p>
        </p:txBody>
      </p:sp>
      <p:pic>
        <p:nvPicPr>
          <p:cNvPr id="57347" name="Picture 5" descr="Z-Incorrect Dup Detection                                      001A6F51Macintosh HD                   BFC49AD8:"/>
          <p:cNvPicPr>
            <a:picLocks noChangeAspect="1" noChangeArrowheads="1"/>
          </p:cNvPicPr>
          <p:nvPr/>
        </p:nvPicPr>
        <p:blipFill>
          <a:blip r:embed="rId3">
            <a:extLst>
              <a:ext uri="{28A0092B-C50C-407E-A947-70E740481C1C}">
                <a14:useLocalDpi xmlns:a14="http://schemas.microsoft.com/office/drawing/2010/main" val="0"/>
              </a:ext>
            </a:extLst>
          </a:blip>
          <a:srcRect l="9265" t="7159" r="9265" b="14319"/>
          <a:stretch>
            <a:fillRect/>
          </a:stretch>
        </p:blipFill>
        <p:spPr bwMode="auto">
          <a:xfrm>
            <a:off x="3563938" y="42863"/>
            <a:ext cx="5400675" cy="673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A13084E-D61A-9440-8AA7-C3CB75EAE557}" type="slidenum">
              <a:rPr lang="en-CA" sz="1200">
                <a:solidFill>
                  <a:srgbClr val="898989"/>
                </a:solidFill>
                <a:latin typeface="Calibri" charset="0"/>
              </a:rPr>
              <a:pPr algn="r" eaLnBrk="1" hangingPunct="1"/>
              <a:t>25</a:t>
            </a:fld>
            <a:endParaRPr lang="en-CA" sz="1200">
              <a:solidFill>
                <a:srgbClr val="898989"/>
              </a:solidFill>
              <a:latin typeface="Calibri"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71CC50-1E9D-BD4B-94F1-0855DC88AC4C}" type="slidenum">
              <a:rPr lang="en-CA" sz="1200">
                <a:solidFill>
                  <a:srgbClr val="898989"/>
                </a:solidFill>
                <a:latin typeface="Calibri" charset="0"/>
              </a:rPr>
              <a:pPr eaLnBrk="1" hangingPunct="1"/>
              <a:t>26</a:t>
            </a:fld>
            <a:endParaRPr lang="en-CA" sz="1200">
              <a:solidFill>
                <a:srgbClr val="898989"/>
              </a:solidFill>
              <a:latin typeface="Calibri" charset="0"/>
            </a:endParaRPr>
          </a:p>
        </p:txBody>
      </p:sp>
      <p:sp>
        <p:nvSpPr>
          <p:cNvPr id="59394" name="Title 1"/>
          <p:cNvSpPr>
            <a:spLocks noGrp="1"/>
          </p:cNvSpPr>
          <p:nvPr>
            <p:ph type="title"/>
          </p:nvPr>
        </p:nvSpPr>
        <p:spPr/>
        <p:txBody>
          <a:bodyPr/>
          <a:lstStyle/>
          <a:p>
            <a:pPr eaLnBrk="1" hangingPunct="1"/>
            <a:r>
              <a:rPr lang="en-CA">
                <a:latin typeface="Calibri" charset="0"/>
              </a:rPr>
              <a:t>Issues to Consider</a:t>
            </a:r>
          </a:p>
        </p:txBody>
      </p:sp>
      <p:sp>
        <p:nvSpPr>
          <p:cNvPr id="20483" name="Content Placeholder 2"/>
          <p:cNvSpPr>
            <a:spLocks noGrp="1"/>
          </p:cNvSpPr>
          <p:nvPr>
            <p:ph idx="1"/>
          </p:nvPr>
        </p:nvSpPr>
        <p:spPr>
          <a:xfrm>
            <a:off x="457200" y="1600200"/>
            <a:ext cx="8229600" cy="4708525"/>
          </a:xfrm>
        </p:spPr>
        <p:txBody>
          <a:bodyPr/>
          <a:lstStyle/>
          <a:p>
            <a:pPr marL="342900" lvl="1" indent="-342900" eaLnBrk="1" hangingPunct="1">
              <a:buFont typeface="Arial" charset="0"/>
              <a:buChar char="•"/>
              <a:defRPr/>
            </a:pPr>
            <a:r>
              <a:rPr kumimoji="1" lang="en-US" sz="2400" dirty="0">
                <a:solidFill>
                  <a:schemeClr val="bg1">
                    <a:lumMod val="75000"/>
                  </a:schemeClr>
                </a:solidFill>
                <a:latin typeface="Calibri" charset="0"/>
              </a:rPr>
              <a:t>ordered </a:t>
            </a:r>
            <a:r>
              <a:rPr kumimoji="1" lang="en-US" sz="2400" dirty="0" smtClean="0">
                <a:solidFill>
                  <a:schemeClr val="bg1">
                    <a:lumMod val="75000"/>
                  </a:schemeClr>
                </a:solidFill>
                <a:latin typeface="Calibri" charset="0"/>
              </a:rPr>
              <a:t>delivery </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a:solidFill>
                  <a:schemeClr val="bg1">
                    <a:lumMod val="75000"/>
                  </a:schemeClr>
                </a:solidFill>
                <a:latin typeface="Calibri" charset="0"/>
              </a:rPr>
              <a:t>flow </a:t>
            </a:r>
            <a:r>
              <a:rPr kumimoji="1" lang="en-US" sz="2400" dirty="0" smtClean="0">
                <a:solidFill>
                  <a:schemeClr val="bg1">
                    <a:lumMod val="75000"/>
                  </a:schemeClr>
                </a:solidFill>
                <a:latin typeface="Calibri" charset="0"/>
              </a:rPr>
              <a:t>control</a:t>
            </a:r>
          </a:p>
          <a:p>
            <a:pPr marL="342900" lvl="1" indent="-342900" eaLnBrk="1" hangingPunct="1">
              <a:buFont typeface="Arial" charset="0"/>
              <a:buChar char="•"/>
              <a:defRPr/>
            </a:pPr>
            <a:r>
              <a:rPr kumimoji="1" lang="en-US" sz="2400" dirty="0" smtClean="0">
                <a:solidFill>
                  <a:schemeClr val="bg1">
                    <a:lumMod val="75000"/>
                  </a:schemeClr>
                </a:solidFill>
                <a:latin typeface="Calibri" charset="0"/>
              </a:rPr>
              <a:t>connection establishment</a:t>
            </a:r>
          </a:p>
          <a:p>
            <a:pPr marL="342900" lvl="1" indent="-342900" eaLnBrk="1" hangingPunct="1">
              <a:buFont typeface="Arial" charset="0"/>
              <a:buChar char="•"/>
              <a:defRPr/>
            </a:pPr>
            <a:r>
              <a:rPr kumimoji="1" lang="en-US" sz="2400" dirty="0">
                <a:solidFill>
                  <a:schemeClr val="bg1">
                    <a:lumMod val="75000"/>
                  </a:schemeClr>
                </a:solidFill>
                <a:latin typeface="Calibri" charset="0"/>
              </a:rPr>
              <a:t>c</a:t>
            </a:r>
            <a:r>
              <a:rPr kumimoji="1" lang="en-US" sz="2400" dirty="0" smtClean="0">
                <a:solidFill>
                  <a:schemeClr val="bg1">
                    <a:lumMod val="75000"/>
                  </a:schemeClr>
                </a:solidFill>
                <a:latin typeface="Calibri" charset="0"/>
              </a:rPr>
              <a:t>onnection termination</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a:solidFill>
                  <a:schemeClr val="bg1">
                    <a:lumMod val="75000"/>
                  </a:schemeClr>
                </a:solidFill>
                <a:latin typeface="Calibri" charset="0"/>
              </a:rPr>
              <a:t>retransmission </a:t>
            </a:r>
            <a:r>
              <a:rPr kumimoji="1" lang="en-US" sz="2400" dirty="0" smtClean="0">
                <a:solidFill>
                  <a:schemeClr val="bg1">
                    <a:lumMod val="75000"/>
                  </a:schemeClr>
                </a:solidFill>
                <a:latin typeface="Calibri" charset="0"/>
              </a:rPr>
              <a:t>strategy </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a:solidFill>
                  <a:schemeClr val="bg1">
                    <a:lumMod val="75000"/>
                  </a:schemeClr>
                </a:solidFill>
                <a:latin typeface="Calibri" charset="0"/>
              </a:rPr>
              <a:t>duplication </a:t>
            </a:r>
            <a:r>
              <a:rPr kumimoji="1" lang="en-US" sz="2400" dirty="0" smtClean="0">
                <a:solidFill>
                  <a:schemeClr val="bg1">
                    <a:lumMod val="75000"/>
                  </a:schemeClr>
                </a:solidFill>
                <a:latin typeface="Calibri" charset="0"/>
              </a:rPr>
              <a:t>detection </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smtClean="0">
                <a:solidFill>
                  <a:srgbClr val="0000FF"/>
                </a:solidFill>
                <a:latin typeface="Calibri" charset="0"/>
              </a:rPr>
              <a:t>failure recovery</a:t>
            </a:r>
            <a:endParaRPr kumimoji="1" lang="en-US" sz="2400" dirty="0">
              <a:solidFill>
                <a:srgbClr val="0000FF"/>
              </a:solidFill>
              <a:latin typeface="Calibri" charset="0"/>
            </a:endParaRPr>
          </a:p>
          <a:p>
            <a:pPr marL="342900" lvl="1" indent="-342900" eaLnBrk="1" hangingPunct="1">
              <a:buFont typeface="Arial" charset="0"/>
              <a:buChar char="•"/>
              <a:defRPr/>
            </a:pPr>
            <a:endParaRPr kumimoji="1" lang="en-US" sz="2400" dirty="0">
              <a:latin typeface="Calibri" charset="0"/>
            </a:endParaRPr>
          </a:p>
          <a:p>
            <a:pPr eaLnBrk="1" hangingPunct="1">
              <a:defRPr/>
            </a:pPr>
            <a:endParaRPr lang="en-CA" dirty="0">
              <a:latin typeface="Calibri" charset="0"/>
            </a:endParaRPr>
          </a:p>
        </p:txBody>
      </p:sp>
      <p:sp>
        <p:nvSpPr>
          <p:cNvPr id="59396"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762FBAC-53F6-AD4D-91CD-59978B9FA58A}" type="slidenum">
              <a:rPr lang="en-CA" sz="1200">
                <a:solidFill>
                  <a:srgbClr val="898989"/>
                </a:solidFill>
                <a:latin typeface="Calibri" charset="0"/>
              </a:rPr>
              <a:pPr algn="r" eaLnBrk="1" hangingPunct="1"/>
              <a:t>26</a:t>
            </a:fld>
            <a:endParaRPr lang="en-CA" sz="1200">
              <a:solidFill>
                <a:srgbClr val="898989"/>
              </a:solidFill>
              <a:latin typeface="Calibri"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atin typeface="Calibri" charset="0"/>
              </a:rPr>
              <a:t>Failure Recovery</a:t>
            </a:r>
          </a:p>
        </p:txBody>
      </p:sp>
      <p:sp>
        <p:nvSpPr>
          <p:cNvPr id="60418" name="Content Placeholder 2"/>
          <p:cNvSpPr>
            <a:spLocks noGrp="1"/>
          </p:cNvSpPr>
          <p:nvPr>
            <p:ph idx="1"/>
          </p:nvPr>
        </p:nvSpPr>
        <p:spPr/>
        <p:txBody>
          <a:bodyPr/>
          <a:lstStyle/>
          <a:p>
            <a:r>
              <a:rPr lang="en-US" sz="2800">
                <a:latin typeface="Calibri" charset="0"/>
              </a:rPr>
              <a:t>The still active side can close the connection using a keep-alive timer.</a:t>
            </a:r>
          </a:p>
          <a:p>
            <a:pPr lvl="1"/>
            <a:r>
              <a:rPr lang="en-US" sz="2400">
                <a:latin typeface="Calibri" charset="0"/>
              </a:rPr>
              <a:t>Timer expires: closes the connection, and signals an abnormal close to the upper layer.</a:t>
            </a:r>
          </a:p>
          <a:p>
            <a:r>
              <a:rPr lang="en-US" sz="2800">
                <a:latin typeface="Calibri" charset="0"/>
              </a:rPr>
              <a:t>The failed side restarts quickly:</a:t>
            </a:r>
          </a:p>
          <a:p>
            <a:pPr lvl="1"/>
            <a:r>
              <a:rPr lang="en-US" sz="2400">
                <a:latin typeface="Calibri" charset="0"/>
              </a:rPr>
              <a:t>The failed side returns an </a:t>
            </a:r>
            <a:r>
              <a:rPr lang="en-US" sz="2400" i="1">
                <a:latin typeface="Calibri" charset="0"/>
              </a:rPr>
              <a:t>RST i</a:t>
            </a:r>
            <a:r>
              <a:rPr lang="en-US" sz="2400">
                <a:latin typeface="Calibri" charset="0"/>
              </a:rPr>
              <a:t> to every segment </a:t>
            </a:r>
            <a:r>
              <a:rPr lang="en-US" sz="2400" i="1">
                <a:latin typeface="Calibri" charset="0"/>
              </a:rPr>
              <a:t>i </a:t>
            </a:r>
            <a:r>
              <a:rPr lang="en-US" sz="2400">
                <a:latin typeface="Calibri" charset="0"/>
              </a:rPr>
              <a:t>that it receives.</a:t>
            </a:r>
          </a:p>
          <a:p>
            <a:pPr lvl="1"/>
            <a:r>
              <a:rPr lang="en-US" sz="2400">
                <a:latin typeface="Calibri" charset="0"/>
              </a:rPr>
              <a:t>The other side performs an abnormal termination.</a:t>
            </a:r>
          </a:p>
        </p:txBody>
      </p:sp>
      <p:sp>
        <p:nvSpPr>
          <p:cNvPr id="604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7FB264-E51B-6B49-B90E-0F9B7EFACC5B}" type="slidenum">
              <a:rPr lang="en-CA" sz="1200">
                <a:solidFill>
                  <a:srgbClr val="898989"/>
                </a:solidFill>
                <a:latin typeface="Calibri" charset="0"/>
                <a:cs typeface="Arial" charset="0"/>
              </a:rPr>
              <a:pPr eaLnBrk="1" hangingPunct="1"/>
              <a:t>27</a:t>
            </a:fld>
            <a:endParaRPr lang="en-CA" sz="1200">
              <a:solidFill>
                <a:srgbClr val="898989"/>
              </a:solidFill>
              <a:latin typeface="Calibri"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82B443-29B1-1446-A037-999B8A4936C1}" type="slidenum">
              <a:rPr lang="en-CA" sz="1200">
                <a:solidFill>
                  <a:srgbClr val="898989"/>
                </a:solidFill>
                <a:latin typeface="Calibri" charset="0"/>
              </a:rPr>
              <a:pPr eaLnBrk="1" hangingPunct="1"/>
              <a:t>28</a:t>
            </a:fld>
            <a:endParaRPr lang="en-CA" sz="1200">
              <a:solidFill>
                <a:srgbClr val="898989"/>
              </a:solidFill>
              <a:latin typeface="Calibri" charset="0"/>
            </a:endParaRPr>
          </a:p>
        </p:txBody>
      </p:sp>
      <p:sp>
        <p:nvSpPr>
          <p:cNvPr id="62466" name="Title 4"/>
          <p:cNvSpPr>
            <a:spLocks noGrp="1"/>
          </p:cNvSpPr>
          <p:nvPr>
            <p:ph type="title"/>
          </p:nvPr>
        </p:nvSpPr>
        <p:spPr/>
        <p:txBody>
          <a:bodyPr/>
          <a:lstStyle/>
          <a:p>
            <a:pPr eaLnBrk="1" hangingPunct="1"/>
            <a:r>
              <a:rPr kumimoji="1" lang="en-US" sz="4400" cap="none">
                <a:latin typeface="Calibri" charset="0"/>
              </a:rPr>
              <a:t>TCP Congestion Control</a:t>
            </a:r>
            <a:endParaRPr lang="en-CA" sz="4400" cap="none">
              <a:latin typeface="Calibri" charset="0"/>
            </a:endParaRPr>
          </a:p>
        </p:txBody>
      </p:sp>
      <p:sp>
        <p:nvSpPr>
          <p:cNvPr id="62467" name="Text Placeholder 5"/>
          <p:cNvSpPr>
            <a:spLocks noGrp="1"/>
          </p:cNvSpPr>
          <p:nvPr>
            <p:ph type="body" idx="1"/>
          </p:nvPr>
        </p:nvSpPr>
        <p:spPr/>
        <p:txBody>
          <a:bodyPr/>
          <a:lstStyle/>
          <a:p>
            <a:pPr eaLnBrk="1" hangingPunct="1"/>
            <a:endParaRPr lang="en-CA">
              <a:solidFill>
                <a:srgbClr val="898989"/>
              </a:solidFill>
              <a:latin typeface="Calibri" charset="0"/>
            </a:endParaRPr>
          </a:p>
        </p:txBody>
      </p:sp>
      <p:sp>
        <p:nvSpPr>
          <p:cNvPr id="6246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4A21C94-4D1B-7045-98A6-8E6CB200EF34}" type="slidenum">
              <a:rPr lang="en-CA" sz="1200">
                <a:solidFill>
                  <a:srgbClr val="898989"/>
                </a:solidFill>
                <a:latin typeface="Calibri" charset="0"/>
              </a:rPr>
              <a:pPr algn="r" eaLnBrk="1" hangingPunct="1"/>
              <a:t>28</a:t>
            </a:fld>
            <a:endParaRPr lang="en-CA" sz="1200">
              <a:solidFill>
                <a:srgbClr val="898989"/>
              </a:solidFill>
              <a:latin typeface="Calibri"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5D7375-777D-1248-9522-71D0E082F368}" type="slidenum">
              <a:rPr lang="en-CA" sz="1200">
                <a:solidFill>
                  <a:srgbClr val="898989"/>
                </a:solidFill>
                <a:latin typeface="Calibri" charset="0"/>
              </a:rPr>
              <a:pPr eaLnBrk="1" hangingPunct="1"/>
              <a:t>29</a:t>
            </a:fld>
            <a:endParaRPr lang="en-CA" sz="1200">
              <a:solidFill>
                <a:srgbClr val="898989"/>
              </a:solidFill>
              <a:latin typeface="Calibri" charset="0"/>
            </a:endParaRPr>
          </a:p>
        </p:txBody>
      </p:sp>
      <p:sp>
        <p:nvSpPr>
          <p:cNvPr id="63490" name="Rectangle 2"/>
          <p:cNvSpPr>
            <a:spLocks noGrp="1" noChangeArrowheads="1"/>
          </p:cNvSpPr>
          <p:nvPr>
            <p:ph type="title"/>
          </p:nvPr>
        </p:nvSpPr>
        <p:spPr/>
        <p:txBody>
          <a:bodyPr/>
          <a:lstStyle/>
          <a:p>
            <a:pPr eaLnBrk="1" hangingPunct="1"/>
            <a:r>
              <a:rPr kumimoji="1" lang="en-US">
                <a:latin typeface="Calibri" charset="0"/>
              </a:rPr>
              <a:t>TCP Congestion Control</a:t>
            </a:r>
          </a:p>
        </p:txBody>
      </p:sp>
      <p:sp>
        <p:nvSpPr>
          <p:cNvPr id="63491" name="Rectangle 3"/>
          <p:cNvSpPr>
            <a:spLocks noGrp="1" noChangeArrowheads="1"/>
          </p:cNvSpPr>
          <p:nvPr>
            <p:ph type="body" idx="1"/>
          </p:nvPr>
        </p:nvSpPr>
        <p:spPr>
          <a:xfrm>
            <a:off x="457200" y="1676400"/>
            <a:ext cx="8229600" cy="4876800"/>
          </a:xfrm>
        </p:spPr>
        <p:txBody>
          <a:bodyPr/>
          <a:lstStyle/>
          <a:p>
            <a:pPr eaLnBrk="1" hangingPunct="1">
              <a:lnSpc>
                <a:spcPct val="90000"/>
              </a:lnSpc>
            </a:pPr>
            <a:r>
              <a:rPr kumimoji="1" lang="en-US">
                <a:latin typeface="Calibri" charset="0"/>
              </a:rPr>
              <a:t>flow control also used for congestion control</a:t>
            </a:r>
          </a:p>
          <a:p>
            <a:pPr lvl="1" eaLnBrk="1" hangingPunct="1">
              <a:lnSpc>
                <a:spcPct val="90000"/>
              </a:lnSpc>
            </a:pPr>
            <a:r>
              <a:rPr kumimoji="1" lang="en-US">
                <a:latin typeface="Calibri" charset="0"/>
              </a:rPr>
              <a:t>recognize increased transit times and dropped packets</a:t>
            </a:r>
          </a:p>
          <a:p>
            <a:pPr lvl="1" eaLnBrk="1" hangingPunct="1">
              <a:lnSpc>
                <a:spcPct val="90000"/>
              </a:lnSpc>
            </a:pPr>
            <a:r>
              <a:rPr kumimoji="1" lang="en-US">
                <a:latin typeface="Calibri" charset="0"/>
              </a:rPr>
              <a:t>react by reducing flow of data</a:t>
            </a:r>
          </a:p>
          <a:p>
            <a:pPr eaLnBrk="1" hangingPunct="1">
              <a:lnSpc>
                <a:spcPct val="90000"/>
              </a:lnSpc>
            </a:pPr>
            <a:r>
              <a:rPr kumimoji="1" lang="en-US">
                <a:latin typeface="Calibri" charset="0"/>
              </a:rPr>
              <a:t>RFC</a:t>
            </a:r>
            <a:r>
              <a:rPr kumimoji="1" lang="en-US" altLang="ja-JP">
                <a:latin typeface="Calibri" charset="0"/>
              </a:rPr>
              <a:t> 1122 and 2581 detail extensions</a:t>
            </a:r>
          </a:p>
          <a:p>
            <a:pPr lvl="1" eaLnBrk="1" hangingPunct="1">
              <a:lnSpc>
                <a:spcPct val="90000"/>
              </a:lnSpc>
            </a:pPr>
            <a:r>
              <a:rPr kumimoji="1" lang="en-US">
                <a:latin typeface="Calibri" charset="0"/>
              </a:rPr>
              <a:t>Tahoe, Reno  and New Reno implementations</a:t>
            </a:r>
          </a:p>
          <a:p>
            <a:pPr eaLnBrk="1" hangingPunct="1">
              <a:lnSpc>
                <a:spcPct val="90000"/>
              </a:lnSpc>
            </a:pPr>
            <a:r>
              <a:rPr kumimoji="1" lang="en-US">
                <a:latin typeface="Calibri" charset="0"/>
              </a:rPr>
              <a:t>two categories of extensions:</a:t>
            </a:r>
          </a:p>
          <a:p>
            <a:pPr lvl="1" eaLnBrk="1" hangingPunct="1">
              <a:lnSpc>
                <a:spcPct val="90000"/>
              </a:lnSpc>
            </a:pPr>
            <a:r>
              <a:rPr lang="en-US">
                <a:latin typeface="Calibri" charset="0"/>
              </a:rPr>
              <a:t>retransmission timer management </a:t>
            </a:r>
          </a:p>
          <a:p>
            <a:pPr lvl="1" eaLnBrk="1" hangingPunct="1">
              <a:lnSpc>
                <a:spcPct val="90000"/>
              </a:lnSpc>
            </a:pPr>
            <a:r>
              <a:rPr lang="en-US">
                <a:latin typeface="Calibri" charset="0"/>
              </a:rPr>
              <a:t>window management</a:t>
            </a:r>
          </a:p>
        </p:txBody>
      </p:sp>
      <p:sp>
        <p:nvSpPr>
          <p:cNvPr id="63492"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19F9243-D1E3-8541-A435-8CE2EFC79F2E}" type="slidenum">
              <a:rPr lang="en-CA" sz="1200">
                <a:solidFill>
                  <a:srgbClr val="898989"/>
                </a:solidFill>
                <a:latin typeface="Calibri" charset="0"/>
              </a:rPr>
              <a:pPr algn="r" eaLnBrk="1" hangingPunct="1"/>
              <a:t>29</a:t>
            </a:fld>
            <a:endParaRPr lang="en-CA" sz="1200">
              <a:solidFill>
                <a:srgbClr val="898989"/>
              </a:solidFill>
              <a:latin typeface="Calibri"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BEDC3-6E5D-C647-BC15-111915103375}" type="slidenum">
              <a:rPr lang="en-CA" sz="1200">
                <a:solidFill>
                  <a:srgbClr val="898989"/>
                </a:solidFill>
                <a:latin typeface="Calibri" charset="0"/>
              </a:rPr>
              <a:pPr eaLnBrk="1" hangingPunct="1"/>
              <a:t>3</a:t>
            </a:fld>
            <a:endParaRPr lang="en-CA" sz="1200">
              <a:solidFill>
                <a:srgbClr val="898989"/>
              </a:solidFill>
              <a:latin typeface="Calibri" charset="0"/>
            </a:endParaRPr>
          </a:p>
        </p:txBody>
      </p:sp>
      <p:sp>
        <p:nvSpPr>
          <p:cNvPr id="18434" name="Rectangle 2"/>
          <p:cNvSpPr>
            <a:spLocks noGrp="1" noChangeArrowheads="1"/>
          </p:cNvSpPr>
          <p:nvPr>
            <p:ph type="title"/>
          </p:nvPr>
        </p:nvSpPr>
        <p:spPr/>
        <p:txBody>
          <a:bodyPr/>
          <a:lstStyle/>
          <a:p>
            <a:pPr eaLnBrk="1" hangingPunct="1"/>
            <a:r>
              <a:rPr kumimoji="1" lang="en-US">
                <a:latin typeface="Calibri" charset="0"/>
              </a:rPr>
              <a:t>TCP Header</a:t>
            </a:r>
          </a:p>
        </p:txBody>
      </p:sp>
      <p:pic>
        <p:nvPicPr>
          <p:cNvPr id="18435" name="Picture 5" descr="&#10;TCP Header                                                     001A6F51Macintosh HD                   BFC49AD8:"/>
          <p:cNvPicPr>
            <a:picLocks noChangeAspect="1" noChangeArrowheads="1"/>
          </p:cNvPicPr>
          <p:nvPr/>
        </p:nvPicPr>
        <p:blipFill>
          <a:blip r:embed="rId3">
            <a:extLst>
              <a:ext uri="{28A0092B-C50C-407E-A947-70E740481C1C}">
                <a14:useLocalDpi xmlns:a14="http://schemas.microsoft.com/office/drawing/2010/main" val="0"/>
              </a:ext>
            </a:extLst>
          </a:blip>
          <a:srcRect l="7159" t="9265" r="7159" b="27794"/>
          <a:stretch>
            <a:fillRect/>
          </a:stretch>
        </p:blipFill>
        <p:spPr bwMode="auto">
          <a:xfrm>
            <a:off x="228600" y="1524000"/>
            <a:ext cx="861695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521DA02-9678-EB4C-93FC-DD99F014117C}" type="slidenum">
              <a:rPr lang="en-CA" sz="1200">
                <a:solidFill>
                  <a:srgbClr val="898989"/>
                </a:solidFill>
                <a:latin typeface="Calibri" charset="0"/>
              </a:rPr>
              <a:pPr algn="r" eaLnBrk="1" hangingPunct="1"/>
              <a:t>3</a:t>
            </a:fld>
            <a:endParaRPr lang="en-CA" sz="1200">
              <a:solidFill>
                <a:srgbClr val="898989"/>
              </a:solidFill>
              <a:latin typeface="Calibri"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6A0D33-1469-FF4D-969F-E23BFB901EB3}" type="slidenum">
              <a:rPr lang="en-CA" sz="1200">
                <a:solidFill>
                  <a:srgbClr val="898989"/>
                </a:solidFill>
                <a:latin typeface="Calibri" charset="0"/>
              </a:rPr>
              <a:pPr eaLnBrk="1" hangingPunct="1"/>
              <a:t>30</a:t>
            </a:fld>
            <a:endParaRPr lang="en-CA" sz="1200">
              <a:solidFill>
                <a:srgbClr val="898989"/>
              </a:solidFill>
              <a:latin typeface="Calibri" charset="0"/>
            </a:endParaRPr>
          </a:p>
        </p:txBody>
      </p:sp>
      <p:sp>
        <p:nvSpPr>
          <p:cNvPr id="65538" name="Rectangle 2"/>
          <p:cNvSpPr>
            <a:spLocks noGrp="1" noChangeArrowheads="1"/>
          </p:cNvSpPr>
          <p:nvPr>
            <p:ph type="title"/>
          </p:nvPr>
        </p:nvSpPr>
        <p:spPr/>
        <p:txBody>
          <a:bodyPr/>
          <a:lstStyle/>
          <a:p>
            <a:pPr eaLnBrk="1" hangingPunct="1"/>
            <a:r>
              <a:rPr kumimoji="1" lang="en-US" sz="4000">
                <a:latin typeface="Calibri" charset="0"/>
              </a:rPr>
              <a:t>Retransmission Timer Management</a:t>
            </a:r>
          </a:p>
        </p:txBody>
      </p:sp>
      <p:sp>
        <p:nvSpPr>
          <p:cNvPr id="65539" name="Rectangle 3"/>
          <p:cNvSpPr>
            <a:spLocks noGrp="1" noChangeArrowheads="1"/>
          </p:cNvSpPr>
          <p:nvPr>
            <p:ph type="body" idx="1"/>
          </p:nvPr>
        </p:nvSpPr>
        <p:spPr/>
        <p:txBody>
          <a:bodyPr/>
          <a:lstStyle/>
          <a:p>
            <a:pPr eaLnBrk="1" hangingPunct="1">
              <a:lnSpc>
                <a:spcPct val="90000"/>
              </a:lnSpc>
            </a:pPr>
            <a:r>
              <a:rPr kumimoji="1" lang="en-US" sz="2800">
                <a:latin typeface="Calibri" charset="0"/>
              </a:rPr>
              <a:t>static timer likely too long or too short</a:t>
            </a:r>
          </a:p>
          <a:p>
            <a:pPr eaLnBrk="1" hangingPunct="1">
              <a:lnSpc>
                <a:spcPct val="90000"/>
              </a:lnSpc>
            </a:pPr>
            <a:r>
              <a:rPr kumimoji="1" lang="en-US" sz="2800">
                <a:latin typeface="Calibri" charset="0"/>
              </a:rPr>
              <a:t>hence estimate round trip delay by observing pattern of delay for recent segments</a:t>
            </a:r>
          </a:p>
          <a:p>
            <a:pPr eaLnBrk="1" hangingPunct="1">
              <a:lnSpc>
                <a:spcPct val="90000"/>
              </a:lnSpc>
            </a:pPr>
            <a:r>
              <a:rPr kumimoji="1" lang="en-US" sz="2800">
                <a:latin typeface="Calibri" charset="0"/>
              </a:rPr>
              <a:t>set retransmission timer to a value a bit greater than estimated RTT:      </a:t>
            </a:r>
            <a:r>
              <a:rPr kumimoji="1" lang="en-US" sz="2800" i="1">
                <a:latin typeface="Calibri" charset="0"/>
              </a:rPr>
              <a:t>RTO</a:t>
            </a:r>
            <a:r>
              <a:rPr kumimoji="1" lang="en-US" sz="2800">
                <a:latin typeface="Calibri" charset="0"/>
              </a:rPr>
              <a:t>(</a:t>
            </a:r>
            <a:r>
              <a:rPr kumimoji="1" lang="en-US" sz="2800" i="1">
                <a:latin typeface="Calibri" charset="0"/>
              </a:rPr>
              <a:t>k</a:t>
            </a:r>
            <a:r>
              <a:rPr kumimoji="1" lang="en-US" sz="2800">
                <a:latin typeface="Calibri" charset="0"/>
              </a:rPr>
              <a:t>) = </a:t>
            </a:r>
            <a:r>
              <a:rPr kumimoji="1" lang="en-US" sz="2800" i="1">
                <a:latin typeface="Calibri" charset="0"/>
              </a:rPr>
              <a:t>RTT</a:t>
            </a:r>
            <a:r>
              <a:rPr kumimoji="1" lang="en-US" sz="2800">
                <a:latin typeface="Calibri" charset="0"/>
              </a:rPr>
              <a:t>(</a:t>
            </a:r>
            <a:r>
              <a:rPr kumimoji="1" lang="en-US" sz="2800" i="1">
                <a:latin typeface="Calibri" charset="0"/>
              </a:rPr>
              <a:t>k</a:t>
            </a:r>
            <a:r>
              <a:rPr kumimoji="1" lang="en-US" sz="2800">
                <a:latin typeface="Calibri" charset="0"/>
              </a:rPr>
              <a:t>) + Δ</a:t>
            </a:r>
          </a:p>
          <a:p>
            <a:pPr eaLnBrk="1" hangingPunct="1">
              <a:lnSpc>
                <a:spcPct val="90000"/>
              </a:lnSpc>
            </a:pPr>
            <a:r>
              <a:rPr kumimoji="1" lang="en-US" sz="2800">
                <a:latin typeface="Calibri" charset="0"/>
              </a:rPr>
              <a:t>to estimate RTT:</a:t>
            </a:r>
          </a:p>
          <a:p>
            <a:pPr lvl="1" eaLnBrk="1" hangingPunct="1">
              <a:lnSpc>
                <a:spcPct val="90000"/>
              </a:lnSpc>
            </a:pPr>
            <a:r>
              <a:rPr kumimoji="1" lang="en-US" sz="2400">
                <a:latin typeface="Calibri" charset="0"/>
              </a:rPr>
              <a:t>simple average over a number of segments</a:t>
            </a:r>
          </a:p>
          <a:p>
            <a:pPr lvl="1" eaLnBrk="1" hangingPunct="1">
              <a:lnSpc>
                <a:spcPct val="90000"/>
              </a:lnSpc>
            </a:pPr>
            <a:r>
              <a:rPr kumimoji="1" lang="en-US" sz="2400">
                <a:latin typeface="Calibri" charset="0"/>
              </a:rPr>
              <a:t>exponential average using time series (RFC 793)</a:t>
            </a:r>
          </a:p>
          <a:p>
            <a:pPr eaLnBrk="1" hangingPunct="1">
              <a:lnSpc>
                <a:spcPct val="90000"/>
              </a:lnSpc>
            </a:pPr>
            <a:r>
              <a:rPr kumimoji="1" lang="en-US" sz="2800">
                <a:latin typeface="Calibri" charset="0"/>
              </a:rPr>
              <a:t>assume no loss, the RTT of each segment is used in the following calculations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934AC2-7A42-304B-A9E0-6882ED5ADDC9}" type="slidenum">
              <a:rPr lang="en-CA" sz="1200">
                <a:solidFill>
                  <a:srgbClr val="898989"/>
                </a:solidFill>
                <a:latin typeface="Calibri" charset="0"/>
              </a:rPr>
              <a:pPr eaLnBrk="1" hangingPunct="1"/>
              <a:t>31</a:t>
            </a:fld>
            <a:endParaRPr lang="en-CA" sz="1200">
              <a:solidFill>
                <a:srgbClr val="898989"/>
              </a:solidFill>
              <a:latin typeface="Calibri" charset="0"/>
            </a:endParaRPr>
          </a:p>
        </p:txBody>
      </p:sp>
      <p:sp>
        <p:nvSpPr>
          <p:cNvPr id="67586" name="Title 1"/>
          <p:cNvSpPr>
            <a:spLocks noGrp="1"/>
          </p:cNvSpPr>
          <p:nvPr>
            <p:ph type="title"/>
          </p:nvPr>
        </p:nvSpPr>
        <p:spPr/>
        <p:txBody>
          <a:bodyPr/>
          <a:lstStyle/>
          <a:p>
            <a:pPr eaLnBrk="1" hangingPunct="1"/>
            <a:r>
              <a:rPr lang="en-CA">
                <a:latin typeface="Calibri" charset="0"/>
              </a:rPr>
              <a:t>Computing RTT</a:t>
            </a:r>
          </a:p>
        </p:txBody>
      </p:sp>
      <p:sp>
        <p:nvSpPr>
          <p:cNvPr id="67587" name="Content Placeholder 2"/>
          <p:cNvSpPr>
            <a:spLocks noGrp="1"/>
          </p:cNvSpPr>
          <p:nvPr>
            <p:ph idx="1"/>
          </p:nvPr>
        </p:nvSpPr>
        <p:spPr/>
        <p:txBody>
          <a:bodyPr/>
          <a:lstStyle/>
          <a:p>
            <a:pPr eaLnBrk="1" hangingPunct="1"/>
            <a:r>
              <a:rPr lang="en-CA">
                <a:latin typeface="Calibri" charset="0"/>
              </a:rPr>
              <a:t>Simple average</a:t>
            </a:r>
          </a:p>
          <a:p>
            <a:pPr eaLnBrk="1" hangingPunct="1"/>
            <a:endParaRPr lang="en-CA">
              <a:latin typeface="Calibri" charset="0"/>
            </a:endParaRPr>
          </a:p>
          <a:p>
            <a:pPr eaLnBrk="1" hangingPunct="1"/>
            <a:endParaRPr lang="en-CA">
              <a:latin typeface="Calibri" charset="0"/>
            </a:endParaRPr>
          </a:p>
          <a:p>
            <a:pPr eaLnBrk="1" hangingPunct="1"/>
            <a:endParaRPr lang="en-CA">
              <a:latin typeface="Calibri" charset="0"/>
            </a:endParaRPr>
          </a:p>
          <a:p>
            <a:pPr eaLnBrk="1" hangingPunct="1"/>
            <a:endParaRPr lang="en-CA">
              <a:latin typeface="Calibri" charset="0"/>
            </a:endParaRPr>
          </a:p>
          <a:p>
            <a:pPr eaLnBrk="1" hangingPunct="1"/>
            <a:r>
              <a:rPr lang="en-CA">
                <a:latin typeface="Calibri" charset="0"/>
              </a:rPr>
              <a:t>Exponential average</a:t>
            </a:r>
          </a:p>
          <a:p>
            <a:pPr eaLnBrk="1" hangingPunct="1"/>
            <a:endParaRPr lang="en-CA">
              <a:latin typeface="Calibri" charset="0"/>
            </a:endParaRPr>
          </a:p>
          <a:p>
            <a:pPr eaLnBrk="1" hangingPunct="1"/>
            <a:endParaRPr lang="en-CA">
              <a:latin typeface="Calibri" charset="0"/>
            </a:endParaRPr>
          </a:p>
        </p:txBody>
      </p:sp>
      <p:sp>
        <p:nvSpPr>
          <p:cNvPr id="6758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0896C24-7110-6C44-B6B9-79BDF2FC4C40}" type="slidenum">
              <a:rPr lang="en-CA" sz="1200">
                <a:solidFill>
                  <a:srgbClr val="898989"/>
                </a:solidFill>
                <a:latin typeface="Calibri" charset="0"/>
              </a:rPr>
              <a:pPr algn="r" eaLnBrk="1" hangingPunct="1"/>
              <a:t>31</a:t>
            </a:fld>
            <a:endParaRPr lang="en-CA" sz="1200">
              <a:solidFill>
                <a:srgbClr val="898989"/>
              </a:solidFill>
              <a:latin typeface="Calibri" charset="0"/>
            </a:endParaRPr>
          </a:p>
        </p:txBody>
      </p:sp>
      <p:graphicFrame>
        <p:nvGraphicFramePr>
          <p:cNvPr id="67589" name="Object 2"/>
          <p:cNvGraphicFramePr>
            <a:graphicFrameLocks noChangeAspect="1"/>
          </p:cNvGraphicFramePr>
          <p:nvPr/>
        </p:nvGraphicFramePr>
        <p:xfrm>
          <a:off x="2992438" y="2286000"/>
          <a:ext cx="3209925" cy="839788"/>
        </p:xfrm>
        <a:graphic>
          <a:graphicData uri="http://schemas.openxmlformats.org/presentationml/2006/ole">
            <mc:AlternateContent xmlns:mc="http://schemas.openxmlformats.org/markup-compatibility/2006">
              <mc:Choice xmlns:v="urn:schemas-microsoft-com:vml" Requires="v">
                <p:oleObj spid="_x0000_s67595" name="Equation" r:id="rId4" imgW="1651000" imgH="431800" progId="Equation.3">
                  <p:embed/>
                </p:oleObj>
              </mc:Choice>
              <mc:Fallback>
                <p:oleObj name="Equation" r:id="rId4" imgW="16510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438" y="2286000"/>
                        <a:ext cx="3209925"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7590" name="Object 3"/>
          <p:cNvGraphicFramePr>
            <a:graphicFrameLocks noChangeAspect="1"/>
          </p:cNvGraphicFramePr>
          <p:nvPr/>
        </p:nvGraphicFramePr>
        <p:xfrm>
          <a:off x="2216150" y="3429000"/>
          <a:ext cx="4856163" cy="757238"/>
        </p:xfrm>
        <a:graphic>
          <a:graphicData uri="http://schemas.openxmlformats.org/presentationml/2006/ole">
            <mc:AlternateContent xmlns:mc="http://schemas.openxmlformats.org/markup-compatibility/2006">
              <mc:Choice xmlns:v="urn:schemas-microsoft-com:vml" Requires="v">
                <p:oleObj spid="_x0000_s67596" name="Equation" r:id="rId6" imgW="2527300" imgH="393700" progId="Equation.3">
                  <p:embed/>
                </p:oleObj>
              </mc:Choice>
              <mc:Fallback>
                <p:oleObj name="Equation" r:id="rId6" imgW="2527300" imgH="393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6150" y="3429000"/>
                        <a:ext cx="4856163"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7591" name="Object 4"/>
          <p:cNvGraphicFramePr>
            <a:graphicFrameLocks noChangeAspect="1"/>
          </p:cNvGraphicFramePr>
          <p:nvPr/>
        </p:nvGraphicFramePr>
        <p:xfrm>
          <a:off x="2214563" y="5357813"/>
          <a:ext cx="4918075" cy="804862"/>
        </p:xfrm>
        <a:graphic>
          <a:graphicData uri="http://schemas.openxmlformats.org/presentationml/2006/ole">
            <mc:AlternateContent xmlns:mc="http://schemas.openxmlformats.org/markup-compatibility/2006">
              <mc:Choice xmlns:v="urn:schemas-microsoft-com:vml" Requires="v">
                <p:oleObj spid="_x0000_s67597" name="Equation" r:id="rId8" imgW="2489200" imgH="406400" progId="Equation.3">
                  <p:embed/>
                </p:oleObj>
              </mc:Choice>
              <mc:Fallback>
                <p:oleObj name="Equation" r:id="rId8" imgW="2489200" imgH="4064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4563" y="5357813"/>
                        <a:ext cx="4918075"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A2A767-9E1C-1E48-851E-0D6515EF41ED}" type="slidenum">
              <a:rPr lang="en-CA" sz="1200">
                <a:solidFill>
                  <a:srgbClr val="898989"/>
                </a:solidFill>
                <a:latin typeface="Calibri" charset="0"/>
              </a:rPr>
              <a:pPr eaLnBrk="1" hangingPunct="1"/>
              <a:t>32</a:t>
            </a:fld>
            <a:endParaRPr lang="en-CA" sz="1200">
              <a:solidFill>
                <a:srgbClr val="898989"/>
              </a:solidFill>
              <a:latin typeface="Calibri" charset="0"/>
            </a:endParaRPr>
          </a:p>
        </p:txBody>
      </p:sp>
      <p:sp>
        <p:nvSpPr>
          <p:cNvPr id="69634" name="Rectangle 2"/>
          <p:cNvSpPr>
            <a:spLocks noGrp="1" noChangeArrowheads="1"/>
          </p:cNvSpPr>
          <p:nvPr>
            <p:ph type="title"/>
          </p:nvPr>
        </p:nvSpPr>
        <p:spPr>
          <a:xfrm>
            <a:off x="381000" y="762000"/>
            <a:ext cx="3505200" cy="4572000"/>
          </a:xfrm>
        </p:spPr>
        <p:txBody>
          <a:bodyPr/>
          <a:lstStyle/>
          <a:p>
            <a:pPr eaLnBrk="1" hangingPunct="1"/>
            <a:r>
              <a:rPr kumimoji="1" lang="en-US">
                <a:latin typeface="Calibri" charset="0"/>
              </a:rPr>
              <a:t>Use of </a:t>
            </a:r>
            <a:br>
              <a:rPr kumimoji="1" lang="en-US">
                <a:latin typeface="Calibri" charset="0"/>
              </a:rPr>
            </a:br>
            <a:r>
              <a:rPr kumimoji="1" lang="en-US">
                <a:latin typeface="Calibri" charset="0"/>
              </a:rPr>
              <a:t>Exponential </a:t>
            </a:r>
            <a:br>
              <a:rPr kumimoji="1" lang="en-US">
                <a:latin typeface="Calibri" charset="0"/>
              </a:rPr>
            </a:br>
            <a:r>
              <a:rPr kumimoji="1" lang="en-US">
                <a:latin typeface="Calibri" charset="0"/>
              </a:rPr>
              <a:t>Averaging</a:t>
            </a:r>
          </a:p>
        </p:txBody>
      </p:sp>
      <p:pic>
        <p:nvPicPr>
          <p:cNvPr id="69635" name="Picture 5" descr="Exponential Averaging                                          001A6F51Macintosh HD                   BFC49AD8:"/>
          <p:cNvPicPr>
            <a:picLocks noChangeAspect="1" noChangeArrowheads="1"/>
          </p:cNvPicPr>
          <p:nvPr/>
        </p:nvPicPr>
        <p:blipFill>
          <a:blip r:embed="rId3">
            <a:extLst>
              <a:ext uri="{28A0092B-C50C-407E-A947-70E740481C1C}">
                <a14:useLocalDpi xmlns:a14="http://schemas.microsoft.com/office/drawing/2010/main" val="0"/>
              </a:ext>
            </a:extLst>
          </a:blip>
          <a:srcRect l="4633" t="3580" r="9265" b="10739"/>
          <a:stretch>
            <a:fillRect/>
          </a:stretch>
        </p:blipFill>
        <p:spPr bwMode="auto">
          <a:xfrm>
            <a:off x="3886200" y="228600"/>
            <a:ext cx="5016500"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z="2800">
                <a:latin typeface="Calibri" charset="0"/>
              </a:rPr>
              <a:t>Implementation of TCP Congestion Control Measures</a:t>
            </a:r>
          </a:p>
        </p:txBody>
      </p:sp>
      <p:pic>
        <p:nvPicPr>
          <p:cNvPr id="71682" name="Content Placeholder 4" descr="Screenshot 2018-02-05 17.08.41.png"/>
          <p:cNvPicPr>
            <a:picLocks noGrp="1" noChangeAspect="1"/>
          </p:cNvPicPr>
          <p:nvPr>
            <p:ph idx="1"/>
          </p:nvPr>
        </p:nvPicPr>
        <p:blipFill>
          <a:blip r:embed="rId2">
            <a:extLst>
              <a:ext uri="{28A0092B-C50C-407E-A947-70E740481C1C}">
                <a14:useLocalDpi xmlns:a14="http://schemas.microsoft.com/office/drawing/2010/main" val="0"/>
              </a:ext>
            </a:extLst>
          </a:blip>
          <a:srcRect t="-17593" b="-17593"/>
          <a:stretch>
            <a:fillRect/>
          </a:stretch>
        </p:blipFill>
        <p:spPr>
          <a:xfrm>
            <a:off x="107950" y="1408113"/>
            <a:ext cx="8928100" cy="4910137"/>
          </a:xfrm>
        </p:spPr>
      </p:pic>
      <p:sp>
        <p:nvSpPr>
          <p:cNvPr id="716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110AD4-0E6A-A547-8AE3-CCB91CD56B7E}" type="slidenum">
              <a:rPr lang="en-CA" sz="1200">
                <a:solidFill>
                  <a:srgbClr val="898989"/>
                </a:solidFill>
                <a:latin typeface="Calibri" charset="0"/>
                <a:cs typeface="Arial" charset="0"/>
              </a:rPr>
              <a:pPr eaLnBrk="1" hangingPunct="1"/>
              <a:t>33</a:t>
            </a:fld>
            <a:endParaRPr lang="en-CA" sz="1200">
              <a:solidFill>
                <a:srgbClr val="898989"/>
              </a:solidFill>
              <a:latin typeface="Calibri"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atin typeface="Calibri" charset="0"/>
              </a:rPr>
              <a:t>RTT Variance Estimation</a:t>
            </a:r>
          </a:p>
        </p:txBody>
      </p:sp>
      <p:sp>
        <p:nvSpPr>
          <p:cNvPr id="72706" name="Content Placeholder 2"/>
          <p:cNvSpPr>
            <a:spLocks noGrp="1"/>
          </p:cNvSpPr>
          <p:nvPr>
            <p:ph idx="1"/>
          </p:nvPr>
        </p:nvSpPr>
        <p:spPr/>
        <p:txBody>
          <a:bodyPr/>
          <a:lstStyle/>
          <a:p>
            <a:r>
              <a:rPr lang="en-US" sz="2800">
                <a:latin typeface="Calibri" charset="0"/>
              </a:rPr>
              <a:t>Jacobson’s algorithm</a:t>
            </a:r>
          </a:p>
          <a:p>
            <a:r>
              <a:rPr lang="en-US" sz="2800">
                <a:latin typeface="Calibri" charset="0"/>
              </a:rPr>
              <a:t>To “smooth out” high variance in RTTs caused by</a:t>
            </a:r>
          </a:p>
          <a:p>
            <a:pPr lvl="1"/>
            <a:r>
              <a:rPr lang="en-US" sz="2400">
                <a:latin typeface="Calibri" charset="0"/>
              </a:rPr>
              <a:t>dynamic network traffic</a:t>
            </a:r>
          </a:p>
          <a:p>
            <a:pPr lvl="1"/>
            <a:r>
              <a:rPr lang="en-US" sz="2400">
                <a:latin typeface="Calibri" charset="0"/>
              </a:rPr>
              <a:t>receiver using cumulative acknowledgements</a:t>
            </a:r>
          </a:p>
          <a:p>
            <a:r>
              <a:rPr lang="en-US" sz="2800">
                <a:latin typeface="Calibri" charset="0"/>
              </a:rPr>
              <a:t>Then calculates RTT and RTO</a:t>
            </a: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1C0295-448B-184F-94B1-FED7F263BABB}" type="slidenum">
              <a:rPr lang="en-CA" sz="1200">
                <a:solidFill>
                  <a:srgbClr val="898989"/>
                </a:solidFill>
                <a:latin typeface="Calibri" charset="0"/>
                <a:cs typeface="Arial" charset="0"/>
              </a:rPr>
              <a:pPr eaLnBrk="1" hangingPunct="1"/>
              <a:t>34</a:t>
            </a:fld>
            <a:endParaRPr lang="en-CA" sz="1200">
              <a:solidFill>
                <a:srgbClr val="898989"/>
              </a:solidFill>
              <a:latin typeface="Calibri"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z="2800">
                <a:latin typeface="Calibri" charset="0"/>
              </a:rPr>
              <a:t>Implementation of TCP Congestion Control Measures</a:t>
            </a:r>
          </a:p>
        </p:txBody>
      </p:sp>
      <p:pic>
        <p:nvPicPr>
          <p:cNvPr id="73730" name="Content Placeholder 4" descr="Screenshot 2018-02-05 17.08.41.png"/>
          <p:cNvPicPr>
            <a:picLocks noGrp="1" noChangeAspect="1"/>
          </p:cNvPicPr>
          <p:nvPr>
            <p:ph idx="1"/>
          </p:nvPr>
        </p:nvPicPr>
        <p:blipFill>
          <a:blip r:embed="rId2">
            <a:extLst>
              <a:ext uri="{28A0092B-C50C-407E-A947-70E740481C1C}">
                <a14:useLocalDpi xmlns:a14="http://schemas.microsoft.com/office/drawing/2010/main" val="0"/>
              </a:ext>
            </a:extLst>
          </a:blip>
          <a:srcRect t="-17593" b="-17593"/>
          <a:stretch>
            <a:fillRect/>
          </a:stretch>
        </p:blipFill>
        <p:spPr>
          <a:xfrm>
            <a:off x="107950" y="1408113"/>
            <a:ext cx="8928100" cy="4910137"/>
          </a:xfrm>
        </p:spPr>
      </p:pic>
      <p:sp>
        <p:nvSpPr>
          <p:cNvPr id="737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1B16B6-B0EA-CA42-94D5-E792D0772217}" type="slidenum">
              <a:rPr lang="en-CA" sz="1200">
                <a:solidFill>
                  <a:srgbClr val="898989"/>
                </a:solidFill>
                <a:latin typeface="Calibri" charset="0"/>
                <a:cs typeface="Arial" charset="0"/>
              </a:rPr>
              <a:pPr eaLnBrk="1" hangingPunct="1"/>
              <a:t>35</a:t>
            </a:fld>
            <a:endParaRPr lang="en-CA" sz="1200">
              <a:solidFill>
                <a:srgbClr val="898989"/>
              </a:solidFill>
              <a:latin typeface="Calibri" charset="0"/>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Calibri" charset="0"/>
              </a:rPr>
              <a:t>Why Karn’s Algorithm?</a:t>
            </a:r>
          </a:p>
        </p:txBody>
      </p:sp>
      <p:sp>
        <p:nvSpPr>
          <p:cNvPr id="74754" name="Content Placeholder 2"/>
          <p:cNvSpPr>
            <a:spLocks noGrp="1"/>
          </p:cNvSpPr>
          <p:nvPr>
            <p:ph idx="1"/>
          </p:nvPr>
        </p:nvSpPr>
        <p:spPr/>
        <p:txBody>
          <a:bodyPr/>
          <a:lstStyle/>
          <a:p>
            <a:r>
              <a:rPr lang="en-US" sz="2800">
                <a:latin typeface="Calibri" charset="0"/>
              </a:rPr>
              <a:t>Scenario: a segment C1 times out and is retransmitted as C2.</a:t>
            </a:r>
          </a:p>
          <a:p>
            <a:r>
              <a:rPr lang="en-US" sz="2800">
                <a:latin typeface="Calibri" charset="0"/>
              </a:rPr>
              <a:t>Sender receives an ACK: 2 possibilities</a:t>
            </a:r>
          </a:p>
          <a:p>
            <a:pPr lvl="1"/>
            <a:r>
              <a:rPr lang="en-US" sz="2400">
                <a:latin typeface="Calibri" charset="0"/>
              </a:rPr>
              <a:t>case 1: to acknowledge C1 </a:t>
            </a:r>
          </a:p>
          <a:p>
            <a:pPr lvl="1"/>
            <a:r>
              <a:rPr lang="en-US" sz="2400">
                <a:latin typeface="Calibri" charset="0"/>
              </a:rPr>
              <a:t>case 2: to acknowledge C2 </a:t>
            </a:r>
          </a:p>
          <a:p>
            <a:r>
              <a:rPr lang="en-US" sz="2800">
                <a:latin typeface="Calibri" charset="0"/>
              </a:rPr>
              <a:t>Sender cannot distinguish between the 2 cases.</a:t>
            </a:r>
          </a:p>
          <a:p>
            <a:r>
              <a:rPr lang="en-US" sz="2800">
                <a:latin typeface="Calibri" charset="0"/>
              </a:rPr>
              <a:t>If case 2 is true, and </a:t>
            </a:r>
            <a:r>
              <a:rPr lang="en-US" sz="2800" i="1">
                <a:latin typeface="Calibri" charset="0"/>
              </a:rPr>
              <a:t>RTT = t</a:t>
            </a:r>
            <a:r>
              <a:rPr lang="en-US" sz="2800" i="1" baseline="-25000">
                <a:latin typeface="Calibri" charset="0"/>
              </a:rPr>
              <a:t>C1</a:t>
            </a:r>
            <a:r>
              <a:rPr lang="en-US" sz="2800" i="1">
                <a:latin typeface="Calibri" charset="0"/>
              </a:rPr>
              <a:t> – t</a:t>
            </a:r>
            <a:r>
              <a:rPr lang="en-US" sz="2800" i="1" baseline="-25000">
                <a:latin typeface="Calibri" charset="0"/>
              </a:rPr>
              <a:t>ACK</a:t>
            </a:r>
            <a:r>
              <a:rPr lang="en-US" sz="2800" i="1">
                <a:latin typeface="Calibri" charset="0"/>
              </a:rPr>
              <a:t> </a:t>
            </a:r>
            <a:r>
              <a:rPr lang="en-US" sz="2800">
                <a:latin typeface="Calibri" charset="0"/>
              </a:rPr>
              <a:t>then</a:t>
            </a:r>
            <a:r>
              <a:rPr lang="en-US" sz="2800" i="1">
                <a:latin typeface="Calibri" charset="0"/>
              </a:rPr>
              <a:t> RTT </a:t>
            </a:r>
            <a:r>
              <a:rPr lang="en-US" sz="2800">
                <a:latin typeface="Calibri" charset="0"/>
              </a:rPr>
              <a:t>would be too long.</a:t>
            </a:r>
          </a:p>
          <a:p>
            <a:r>
              <a:rPr lang="en-US" sz="2800">
                <a:latin typeface="Calibri" charset="0"/>
              </a:rPr>
              <a:t>If case 1 is true, and </a:t>
            </a:r>
            <a:r>
              <a:rPr lang="en-US" sz="2800" i="1">
                <a:latin typeface="Calibri" charset="0"/>
              </a:rPr>
              <a:t>RTT = t</a:t>
            </a:r>
            <a:r>
              <a:rPr lang="en-US" sz="2800" i="1" baseline="-25000">
                <a:latin typeface="Calibri" charset="0"/>
              </a:rPr>
              <a:t>C2</a:t>
            </a:r>
            <a:r>
              <a:rPr lang="en-US" sz="2800" i="1">
                <a:latin typeface="Calibri" charset="0"/>
              </a:rPr>
              <a:t> – t</a:t>
            </a:r>
            <a:r>
              <a:rPr lang="en-US" sz="2800" i="1" baseline="-25000">
                <a:latin typeface="Calibri" charset="0"/>
              </a:rPr>
              <a:t>ACK</a:t>
            </a:r>
            <a:r>
              <a:rPr lang="en-US" sz="2800" i="1">
                <a:latin typeface="Calibri" charset="0"/>
              </a:rPr>
              <a:t> </a:t>
            </a:r>
            <a:r>
              <a:rPr lang="en-US" sz="2800">
                <a:latin typeface="Calibri" charset="0"/>
              </a:rPr>
              <a:t>then</a:t>
            </a:r>
            <a:r>
              <a:rPr lang="en-US" sz="2800" i="1">
                <a:latin typeface="Calibri" charset="0"/>
              </a:rPr>
              <a:t> RTT </a:t>
            </a:r>
            <a:r>
              <a:rPr lang="en-US" sz="2800">
                <a:latin typeface="Calibri" charset="0"/>
              </a:rPr>
              <a:t>would be too short.</a:t>
            </a:r>
          </a:p>
          <a:p>
            <a:endParaRPr lang="en-US" sz="2800">
              <a:latin typeface="Calibri" charset="0"/>
            </a:endParaRPr>
          </a:p>
          <a:p>
            <a:endParaRPr lang="en-US" sz="2800">
              <a:latin typeface="Calibri" charset="0"/>
            </a:endParaRPr>
          </a:p>
        </p:txBody>
      </p:sp>
      <p:sp>
        <p:nvSpPr>
          <p:cNvPr id="747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883195-4DB5-C74F-A6A9-872B592AA3D9}" type="slidenum">
              <a:rPr lang="en-CA" sz="1200">
                <a:solidFill>
                  <a:srgbClr val="898989"/>
                </a:solidFill>
                <a:latin typeface="Calibri" charset="0"/>
                <a:cs typeface="Arial" charset="0"/>
              </a:rPr>
              <a:pPr eaLnBrk="1" hangingPunct="1"/>
              <a:t>36</a:t>
            </a:fld>
            <a:endParaRPr lang="en-CA" sz="1200">
              <a:solidFill>
                <a:srgbClr val="898989"/>
              </a:solidFill>
              <a:latin typeface="Calibri" charset="0"/>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Calibri" charset="0"/>
              </a:rPr>
              <a:t>Karn’s Algorithm</a:t>
            </a:r>
          </a:p>
        </p:txBody>
      </p:sp>
      <p:sp>
        <p:nvSpPr>
          <p:cNvPr id="75778" name="Content Placeholder 2"/>
          <p:cNvSpPr>
            <a:spLocks noGrp="1"/>
          </p:cNvSpPr>
          <p:nvPr>
            <p:ph idx="1"/>
          </p:nvPr>
        </p:nvSpPr>
        <p:spPr/>
        <p:txBody>
          <a:bodyPr/>
          <a:lstStyle/>
          <a:p>
            <a:r>
              <a:rPr lang="en-US" sz="2800">
                <a:latin typeface="Calibri" charset="0"/>
              </a:rPr>
              <a:t>Do not use the measured RTT of a retransmitted segment to update </a:t>
            </a:r>
            <a:r>
              <a:rPr lang="en-US" sz="2800" i="1">
                <a:latin typeface="Calibri" charset="0"/>
              </a:rPr>
              <a:t>r</a:t>
            </a:r>
            <a:r>
              <a:rPr lang="en-US" sz="2800">
                <a:latin typeface="Calibri" charset="0"/>
              </a:rPr>
              <a:t>(</a:t>
            </a:r>
            <a:r>
              <a:rPr lang="en-US" sz="2800" i="1">
                <a:latin typeface="Calibri" charset="0"/>
              </a:rPr>
              <a:t>K</a:t>
            </a:r>
            <a:r>
              <a:rPr lang="en-US" sz="2800">
                <a:latin typeface="Calibri" charset="0"/>
              </a:rPr>
              <a:t>+1).</a:t>
            </a:r>
          </a:p>
          <a:p>
            <a:r>
              <a:rPr lang="en-US" sz="2800">
                <a:latin typeface="Calibri" charset="0"/>
              </a:rPr>
              <a:t>Calculate the backoff RTO using </a:t>
            </a:r>
            <a:r>
              <a:rPr lang="en-US" sz="2800" i="1">
                <a:latin typeface="Calibri" charset="0"/>
              </a:rPr>
              <a:t>binary exponential backoff </a:t>
            </a:r>
            <a:r>
              <a:rPr lang="en-US" sz="2800">
                <a:latin typeface="Calibri" charset="0"/>
              </a:rPr>
              <a:t>when a retransmission occurs.</a:t>
            </a:r>
          </a:p>
          <a:p>
            <a:r>
              <a:rPr lang="en-US" sz="2800">
                <a:latin typeface="Calibri" charset="0"/>
              </a:rPr>
              <a:t>Use the backoff RTO value for succeeding segments until an ACK arrives for a segment that has not been retransmitted,</a:t>
            </a:r>
          </a:p>
          <a:p>
            <a:pPr lvl="1"/>
            <a:r>
              <a:rPr lang="en-US" sz="2400">
                <a:latin typeface="Calibri" charset="0"/>
              </a:rPr>
              <a:t>at which point use Jacobson’s algorithm (averaging formula) to compute new </a:t>
            </a:r>
            <a:r>
              <a:rPr lang="en-US" sz="2400" i="1">
                <a:latin typeface="Calibri" charset="0"/>
              </a:rPr>
              <a:t>RTT</a:t>
            </a:r>
            <a:r>
              <a:rPr lang="en-US" sz="2400">
                <a:latin typeface="Calibri" charset="0"/>
              </a:rPr>
              <a:t> and future RTO values.</a:t>
            </a:r>
          </a:p>
          <a:p>
            <a:endParaRPr lang="en-US" sz="2800">
              <a:latin typeface="Calibri" charset="0"/>
            </a:endParaRPr>
          </a:p>
        </p:txBody>
      </p:sp>
      <p:sp>
        <p:nvSpPr>
          <p:cNvPr id="757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5ED8DE-694F-3940-9E50-A0D9FF218666}" type="slidenum">
              <a:rPr lang="en-CA" sz="1200">
                <a:solidFill>
                  <a:srgbClr val="898989"/>
                </a:solidFill>
                <a:latin typeface="Calibri" charset="0"/>
                <a:cs typeface="Arial" charset="0"/>
              </a:rPr>
              <a:pPr eaLnBrk="1" hangingPunct="1"/>
              <a:t>37</a:t>
            </a:fld>
            <a:endParaRPr lang="en-CA" sz="1200">
              <a:solidFill>
                <a:srgbClr val="898989"/>
              </a:solidFill>
              <a:latin typeface="Calibri" charset="0"/>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CDBFD0-ED2E-004E-BA5A-525BE5A9A891}" type="slidenum">
              <a:rPr lang="en-CA" sz="1200">
                <a:solidFill>
                  <a:srgbClr val="898989"/>
                </a:solidFill>
                <a:latin typeface="Calibri" charset="0"/>
              </a:rPr>
              <a:pPr eaLnBrk="1" hangingPunct="1"/>
              <a:t>38</a:t>
            </a:fld>
            <a:endParaRPr lang="en-CA" sz="1200">
              <a:solidFill>
                <a:srgbClr val="898989"/>
              </a:solidFill>
              <a:latin typeface="Calibri" charset="0"/>
            </a:endParaRPr>
          </a:p>
        </p:txBody>
      </p:sp>
      <p:sp>
        <p:nvSpPr>
          <p:cNvPr id="76802" name="Rectangle 2"/>
          <p:cNvSpPr>
            <a:spLocks noGrp="1" noChangeArrowheads="1"/>
          </p:cNvSpPr>
          <p:nvPr>
            <p:ph type="title"/>
          </p:nvPr>
        </p:nvSpPr>
        <p:spPr/>
        <p:txBody>
          <a:bodyPr/>
          <a:lstStyle/>
          <a:p>
            <a:pPr eaLnBrk="1" hangingPunct="1"/>
            <a:r>
              <a:rPr kumimoji="1" lang="en-US">
                <a:latin typeface="Calibri" charset="0"/>
              </a:rPr>
              <a:t>Exponential RTO Backoff</a:t>
            </a:r>
          </a:p>
        </p:txBody>
      </p:sp>
      <p:sp>
        <p:nvSpPr>
          <p:cNvPr id="76803" name="Rectangle 3"/>
          <p:cNvSpPr>
            <a:spLocks noGrp="1" noChangeArrowheads="1"/>
          </p:cNvSpPr>
          <p:nvPr>
            <p:ph type="body" idx="1"/>
          </p:nvPr>
        </p:nvSpPr>
        <p:spPr>
          <a:xfrm>
            <a:off x="457200" y="1676400"/>
            <a:ext cx="8229600" cy="4800600"/>
          </a:xfrm>
        </p:spPr>
        <p:txBody>
          <a:bodyPr/>
          <a:lstStyle/>
          <a:p>
            <a:pPr eaLnBrk="1" hangingPunct="1">
              <a:lnSpc>
                <a:spcPct val="90000"/>
              </a:lnSpc>
            </a:pPr>
            <a:r>
              <a:rPr kumimoji="1" lang="en-US" sz="2400">
                <a:latin typeface="Calibri" charset="0"/>
              </a:rPr>
              <a:t>timeout probably due to congestion</a:t>
            </a:r>
          </a:p>
          <a:p>
            <a:pPr lvl="1" eaLnBrk="1" hangingPunct="1">
              <a:lnSpc>
                <a:spcPct val="90000"/>
              </a:lnSpc>
            </a:pPr>
            <a:r>
              <a:rPr kumimoji="1" lang="en-US" sz="2400">
                <a:latin typeface="Calibri" charset="0"/>
              </a:rPr>
              <a:t>dropped packet or long round trip time</a:t>
            </a:r>
          </a:p>
          <a:p>
            <a:pPr eaLnBrk="1" hangingPunct="1">
              <a:lnSpc>
                <a:spcPct val="90000"/>
              </a:lnSpc>
            </a:pPr>
            <a:r>
              <a:rPr kumimoji="1" lang="en-US" sz="2400">
                <a:latin typeface="Calibri" charset="0"/>
              </a:rPr>
              <a:t>hence maintaining same </a:t>
            </a:r>
            <a:r>
              <a:rPr kumimoji="1" lang="en-US" sz="2400" i="1">
                <a:latin typeface="Calibri" charset="0"/>
              </a:rPr>
              <a:t>retransmission timeout </a:t>
            </a:r>
            <a:r>
              <a:rPr kumimoji="1" lang="en-US" sz="2400">
                <a:latin typeface="Calibri" charset="0"/>
              </a:rPr>
              <a:t>(RTO) timer is not good idea</a:t>
            </a:r>
          </a:p>
          <a:p>
            <a:pPr eaLnBrk="1" hangingPunct="1">
              <a:lnSpc>
                <a:spcPct val="90000"/>
              </a:lnSpc>
            </a:pPr>
            <a:r>
              <a:rPr kumimoji="1" lang="en-US" sz="2400">
                <a:latin typeface="Calibri" charset="0"/>
              </a:rPr>
              <a:t>better to increase RTO each time a segment is </a:t>
            </a:r>
            <a:br>
              <a:rPr kumimoji="1" lang="en-US" sz="2400">
                <a:latin typeface="Calibri" charset="0"/>
              </a:rPr>
            </a:br>
            <a:r>
              <a:rPr kumimoji="1" lang="en-US" sz="2400">
                <a:latin typeface="Calibri" charset="0"/>
              </a:rPr>
              <a:t>re-transmitted</a:t>
            </a:r>
          </a:p>
          <a:p>
            <a:pPr lvl="1" eaLnBrk="1" hangingPunct="1">
              <a:lnSpc>
                <a:spcPct val="90000"/>
              </a:lnSpc>
            </a:pPr>
            <a:r>
              <a:rPr kumimoji="1" lang="en-US" sz="2400">
                <a:latin typeface="Calibri" charset="0"/>
              </a:rPr>
              <a:t>RTO = </a:t>
            </a:r>
            <a:r>
              <a:rPr kumimoji="1" lang="en-US" sz="2400" i="1">
                <a:latin typeface="Calibri" charset="0"/>
              </a:rPr>
              <a:t>q </a:t>
            </a:r>
            <a:r>
              <a:rPr kumimoji="1" lang="en-US" sz="2400">
                <a:latin typeface="Calibri" charset="0"/>
              </a:rPr>
              <a:t>× RTO</a:t>
            </a:r>
          </a:p>
          <a:p>
            <a:pPr lvl="1" eaLnBrk="1" hangingPunct="1">
              <a:lnSpc>
                <a:spcPct val="90000"/>
              </a:lnSpc>
            </a:pPr>
            <a:r>
              <a:rPr kumimoji="1" lang="en-US" sz="2400">
                <a:latin typeface="Calibri" charset="0"/>
              </a:rPr>
              <a:t>commonly </a:t>
            </a:r>
            <a:r>
              <a:rPr kumimoji="1" lang="en-US" sz="2400" i="1">
                <a:latin typeface="Calibri" charset="0"/>
              </a:rPr>
              <a:t>q</a:t>
            </a:r>
            <a:r>
              <a:rPr kumimoji="1" lang="en-US" sz="2400">
                <a:latin typeface="Calibri" charset="0"/>
              </a:rPr>
              <a:t> = 2 (binary exponential backoff)</a:t>
            </a:r>
          </a:p>
          <a:p>
            <a:pPr lvl="1" eaLnBrk="1" hangingPunct="1">
              <a:lnSpc>
                <a:spcPct val="90000"/>
              </a:lnSpc>
            </a:pPr>
            <a:r>
              <a:rPr kumimoji="1" lang="en-US" sz="2400">
                <a:latin typeface="Calibri" charset="0"/>
              </a:rPr>
              <a:t>as in Ethernet CSMA/CD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z="2800">
                <a:latin typeface="Calibri" charset="0"/>
              </a:rPr>
              <a:t>Implementation of TCP Congestion Control Measures</a:t>
            </a:r>
          </a:p>
        </p:txBody>
      </p:sp>
      <p:pic>
        <p:nvPicPr>
          <p:cNvPr id="78850" name="Content Placeholder 4" descr="Screenshot 2018-02-05 17.08.41.png"/>
          <p:cNvPicPr>
            <a:picLocks noGrp="1" noChangeAspect="1"/>
          </p:cNvPicPr>
          <p:nvPr>
            <p:ph idx="1"/>
          </p:nvPr>
        </p:nvPicPr>
        <p:blipFill>
          <a:blip r:embed="rId2">
            <a:extLst>
              <a:ext uri="{28A0092B-C50C-407E-A947-70E740481C1C}">
                <a14:useLocalDpi xmlns:a14="http://schemas.microsoft.com/office/drawing/2010/main" val="0"/>
              </a:ext>
            </a:extLst>
          </a:blip>
          <a:srcRect t="-17593" b="-17593"/>
          <a:stretch>
            <a:fillRect/>
          </a:stretch>
        </p:blipFill>
        <p:spPr>
          <a:xfrm>
            <a:off x="107950" y="1408113"/>
            <a:ext cx="8928100" cy="4910137"/>
          </a:xfrm>
        </p:spPr>
      </p:pic>
      <p:sp>
        <p:nvSpPr>
          <p:cNvPr id="788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80E09-9729-0F4E-8754-7DC8B513E7FB}" type="slidenum">
              <a:rPr lang="en-CA" sz="1200">
                <a:solidFill>
                  <a:srgbClr val="898989"/>
                </a:solidFill>
                <a:latin typeface="Calibri" charset="0"/>
                <a:cs typeface="Arial" charset="0"/>
              </a:rPr>
              <a:pPr eaLnBrk="1" hangingPunct="1"/>
              <a:t>39</a:t>
            </a:fld>
            <a:endParaRPr lang="en-CA" sz="1200">
              <a:solidFill>
                <a:srgbClr val="898989"/>
              </a:solidFill>
              <a:latin typeface="Calibri"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5748D7-422C-0B4C-AAE0-32FE9D27B9B9}" type="slidenum">
              <a:rPr lang="en-CA" sz="1200">
                <a:solidFill>
                  <a:srgbClr val="898989"/>
                </a:solidFill>
                <a:latin typeface="Calibri" charset="0"/>
              </a:rPr>
              <a:pPr eaLnBrk="1" hangingPunct="1"/>
              <a:t>4</a:t>
            </a:fld>
            <a:endParaRPr lang="en-CA" sz="1200">
              <a:solidFill>
                <a:srgbClr val="898989"/>
              </a:solidFill>
              <a:latin typeface="Calibri" charset="0"/>
            </a:endParaRPr>
          </a:p>
        </p:txBody>
      </p:sp>
      <p:sp>
        <p:nvSpPr>
          <p:cNvPr id="20482" name="Title 1"/>
          <p:cNvSpPr>
            <a:spLocks noGrp="1"/>
          </p:cNvSpPr>
          <p:nvPr>
            <p:ph type="title"/>
          </p:nvPr>
        </p:nvSpPr>
        <p:spPr/>
        <p:txBody>
          <a:bodyPr/>
          <a:lstStyle/>
          <a:p>
            <a:pPr eaLnBrk="1" hangingPunct="1"/>
            <a:r>
              <a:rPr lang="en-CA">
                <a:latin typeface="Calibri" charset="0"/>
              </a:rPr>
              <a:t>Issues to Consider</a:t>
            </a:r>
          </a:p>
        </p:txBody>
      </p:sp>
      <p:sp>
        <p:nvSpPr>
          <p:cNvPr id="20483" name="Content Placeholder 2"/>
          <p:cNvSpPr>
            <a:spLocks noGrp="1"/>
          </p:cNvSpPr>
          <p:nvPr>
            <p:ph idx="1"/>
          </p:nvPr>
        </p:nvSpPr>
        <p:spPr>
          <a:xfrm>
            <a:off x="457200" y="1600200"/>
            <a:ext cx="8229600" cy="4708525"/>
          </a:xfrm>
        </p:spPr>
        <p:txBody>
          <a:bodyPr/>
          <a:lstStyle/>
          <a:p>
            <a:pPr marL="342900" lvl="1" indent="-342900" eaLnBrk="1" hangingPunct="1">
              <a:buFont typeface="Arial" charset="0"/>
              <a:buChar char="•"/>
            </a:pPr>
            <a:r>
              <a:rPr kumimoji="1" lang="en-US" sz="2400">
                <a:latin typeface="Calibri" charset="0"/>
              </a:rPr>
              <a:t>ordered delivery </a:t>
            </a:r>
          </a:p>
          <a:p>
            <a:pPr marL="342900" lvl="1" indent="-342900" eaLnBrk="1" hangingPunct="1">
              <a:buFont typeface="Arial" charset="0"/>
              <a:buChar char="•"/>
            </a:pPr>
            <a:r>
              <a:rPr kumimoji="1" lang="en-US" sz="2400">
                <a:latin typeface="Calibri" charset="0"/>
              </a:rPr>
              <a:t>flow control</a:t>
            </a:r>
          </a:p>
          <a:p>
            <a:pPr marL="342900" lvl="1" indent="-342900" eaLnBrk="1" hangingPunct="1">
              <a:buFont typeface="Arial" charset="0"/>
              <a:buChar char="•"/>
            </a:pPr>
            <a:r>
              <a:rPr kumimoji="1" lang="en-US" sz="2400">
                <a:latin typeface="Calibri" charset="0"/>
              </a:rPr>
              <a:t>connection establishment</a:t>
            </a:r>
          </a:p>
          <a:p>
            <a:pPr marL="342900" lvl="1" indent="-342900" eaLnBrk="1" hangingPunct="1">
              <a:buFont typeface="Arial" charset="0"/>
              <a:buChar char="•"/>
            </a:pPr>
            <a:r>
              <a:rPr kumimoji="1" lang="en-US" sz="2400">
                <a:latin typeface="Calibri" charset="0"/>
              </a:rPr>
              <a:t>connection termination</a:t>
            </a:r>
          </a:p>
          <a:p>
            <a:pPr marL="342900" lvl="1" indent="-342900" eaLnBrk="1" hangingPunct="1">
              <a:buFont typeface="Arial" charset="0"/>
              <a:buChar char="•"/>
            </a:pPr>
            <a:r>
              <a:rPr kumimoji="1" lang="en-US" sz="2400">
                <a:latin typeface="Calibri" charset="0"/>
              </a:rPr>
              <a:t>retransmission strategy </a:t>
            </a:r>
          </a:p>
          <a:p>
            <a:pPr marL="342900" lvl="1" indent="-342900" eaLnBrk="1" hangingPunct="1">
              <a:buFont typeface="Arial" charset="0"/>
              <a:buChar char="•"/>
            </a:pPr>
            <a:r>
              <a:rPr kumimoji="1" lang="en-US" sz="2400">
                <a:latin typeface="Calibri" charset="0"/>
              </a:rPr>
              <a:t>duplication detection </a:t>
            </a:r>
          </a:p>
          <a:p>
            <a:pPr marL="342900" lvl="1" indent="-342900" eaLnBrk="1" hangingPunct="1">
              <a:buFont typeface="Arial" charset="0"/>
              <a:buChar char="•"/>
            </a:pPr>
            <a:r>
              <a:rPr kumimoji="1" lang="en-US" sz="2400">
                <a:latin typeface="Calibri" charset="0"/>
              </a:rPr>
              <a:t>failure recovery</a:t>
            </a:r>
          </a:p>
          <a:p>
            <a:pPr marL="342900" lvl="1" indent="-342900" eaLnBrk="1" hangingPunct="1">
              <a:buFont typeface="Arial" charset="0"/>
              <a:buChar char="•"/>
            </a:pPr>
            <a:endParaRPr kumimoji="1" lang="en-US" sz="2400">
              <a:latin typeface="Calibri" charset="0"/>
            </a:endParaRPr>
          </a:p>
          <a:p>
            <a:pPr eaLnBrk="1" hangingPunct="1"/>
            <a:endParaRPr lang="en-CA">
              <a:latin typeface="Calibri" charset="0"/>
            </a:endParaRPr>
          </a:p>
        </p:txBody>
      </p:sp>
      <p:sp>
        <p:nvSpPr>
          <p:cNvPr id="20484"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5839A59-4670-2945-99E0-BD8C406CE1F3}" type="slidenum">
              <a:rPr lang="en-CA" sz="1200">
                <a:solidFill>
                  <a:srgbClr val="898989"/>
                </a:solidFill>
                <a:latin typeface="Calibri" charset="0"/>
              </a:rPr>
              <a:pPr algn="r" eaLnBrk="1" hangingPunct="1"/>
              <a:t>4</a:t>
            </a:fld>
            <a:endParaRPr lang="en-CA" sz="1200">
              <a:solidFill>
                <a:srgbClr val="898989"/>
              </a:solidFill>
              <a:latin typeface="Calibri"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Calibri" charset="0"/>
              </a:rPr>
              <a:t>Window Management: Slow Start</a:t>
            </a:r>
          </a:p>
        </p:txBody>
      </p:sp>
      <p:sp>
        <p:nvSpPr>
          <p:cNvPr id="79874" name="Content Placeholder 2"/>
          <p:cNvSpPr>
            <a:spLocks noGrp="1"/>
          </p:cNvSpPr>
          <p:nvPr>
            <p:ph idx="1"/>
          </p:nvPr>
        </p:nvSpPr>
        <p:spPr/>
        <p:txBody>
          <a:bodyPr/>
          <a:lstStyle/>
          <a:p>
            <a:r>
              <a:rPr lang="en-US" sz="2800">
                <a:latin typeface="Courier" charset="0"/>
                <a:cs typeface="Courier" charset="0"/>
              </a:rPr>
              <a:t>awnd = min( credit, cwnd )</a:t>
            </a:r>
          </a:p>
          <a:p>
            <a:pPr eaLnBrk="1" hangingPunct="1"/>
            <a:r>
              <a:rPr kumimoji="1" lang="en-US" sz="2800">
                <a:latin typeface="Calibri" charset="0"/>
              </a:rPr>
              <a:t>larger windows allow connections to send more data</a:t>
            </a:r>
          </a:p>
          <a:p>
            <a:pPr eaLnBrk="1" hangingPunct="1"/>
            <a:r>
              <a:rPr kumimoji="1" lang="en-US" sz="2800">
                <a:latin typeface="Calibri" charset="0"/>
              </a:rPr>
              <a:t>at start, limit TCP to 1 segment: </a:t>
            </a:r>
            <a:r>
              <a:rPr lang="en-US" sz="2800">
                <a:latin typeface="Courier" charset="0"/>
                <a:cs typeface="Courier" charset="0"/>
              </a:rPr>
              <a:t>cwnd</a:t>
            </a:r>
            <a:r>
              <a:rPr lang="en-US" sz="2800">
                <a:latin typeface="Calibri" charset="0"/>
              </a:rPr>
              <a:t> = 1</a:t>
            </a:r>
          </a:p>
          <a:p>
            <a:pPr eaLnBrk="1" hangingPunct="1"/>
            <a:r>
              <a:rPr lang="en-US" sz="2800">
                <a:latin typeface="Calibri" charset="0"/>
              </a:rPr>
              <a:t>assume no loss, for every ACK, slide window forward by 1 and also increase </a:t>
            </a:r>
            <a:r>
              <a:rPr lang="en-US" sz="2800">
                <a:latin typeface="Courier" charset="0"/>
                <a:cs typeface="Courier" charset="0"/>
              </a:rPr>
              <a:t>cwnd</a:t>
            </a:r>
            <a:r>
              <a:rPr lang="en-US" sz="2800">
                <a:latin typeface="Calibri" charset="0"/>
              </a:rPr>
              <a:t> by 1, doubling window size in the next “round”</a:t>
            </a:r>
          </a:p>
          <a:p>
            <a:pPr eaLnBrk="1" hangingPunct="1"/>
            <a:r>
              <a:rPr lang="en-US" sz="2800">
                <a:latin typeface="Calibri" charset="0"/>
              </a:rPr>
              <a:t>exponential growth during “slow start”</a:t>
            </a:r>
          </a:p>
          <a:p>
            <a:pPr eaLnBrk="1" hangingPunct="1"/>
            <a:r>
              <a:rPr lang="en-US" sz="2800">
                <a:latin typeface="Calibri" charset="0"/>
              </a:rPr>
              <a:t>when does “slow start” stop?</a:t>
            </a:r>
          </a:p>
          <a:p>
            <a:pPr eaLnBrk="1" hangingPunct="1"/>
            <a:endParaRPr lang="en-US" sz="2800">
              <a:latin typeface="Calibri" charset="0"/>
            </a:endParaRPr>
          </a:p>
          <a:p>
            <a:pPr eaLnBrk="1" hangingPunct="1"/>
            <a:endParaRPr kumimoji="1" lang="en-US" sz="2800">
              <a:latin typeface="Calibri" charset="0"/>
            </a:endParaRPr>
          </a:p>
          <a:p>
            <a:endParaRPr lang="en-US">
              <a:latin typeface="Calibri" charset="0"/>
            </a:endParaRPr>
          </a:p>
        </p:txBody>
      </p:sp>
      <p:sp>
        <p:nvSpPr>
          <p:cNvPr id="798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E15AA7-C1D6-EB4F-BB4A-4F7C8C8A0234}" type="slidenum">
              <a:rPr lang="en-CA" sz="1200">
                <a:solidFill>
                  <a:srgbClr val="898989"/>
                </a:solidFill>
                <a:latin typeface="Calibri" charset="0"/>
                <a:cs typeface="Arial" charset="0"/>
              </a:rPr>
              <a:pPr eaLnBrk="1" hangingPunct="1"/>
              <a:t>40</a:t>
            </a:fld>
            <a:endParaRPr lang="en-CA" sz="1200">
              <a:solidFill>
                <a:srgbClr val="898989"/>
              </a:solidFill>
              <a:latin typeface="Calibri" charset="0"/>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z="4000">
                <a:latin typeface="Calibri" charset="0"/>
              </a:rPr>
              <a:t>Dynamic Window Sizing on Congestion </a:t>
            </a:r>
          </a:p>
        </p:txBody>
      </p:sp>
      <p:sp>
        <p:nvSpPr>
          <p:cNvPr id="81922" name="Content Placeholder 2"/>
          <p:cNvSpPr>
            <a:spLocks noGrp="1"/>
          </p:cNvSpPr>
          <p:nvPr>
            <p:ph idx="1"/>
          </p:nvPr>
        </p:nvSpPr>
        <p:spPr/>
        <p:txBody>
          <a:bodyPr/>
          <a:lstStyle/>
          <a:p>
            <a:pPr eaLnBrk="1" hangingPunct="1"/>
            <a:r>
              <a:rPr kumimoji="1" lang="en-US" sz="2800">
                <a:latin typeface="Calibri" charset="0"/>
              </a:rPr>
              <a:t>when a timeout occurs, assume congestion</a:t>
            </a:r>
          </a:p>
          <a:p>
            <a:pPr eaLnBrk="1" hangingPunct="1"/>
            <a:r>
              <a:rPr kumimoji="1" lang="en-US" sz="2800">
                <a:latin typeface="Calibri" charset="0"/>
              </a:rPr>
              <a:t>set slow start </a:t>
            </a:r>
            <a:r>
              <a:rPr kumimoji="1" lang="en-US" sz="2800" i="1">
                <a:latin typeface="Calibri" charset="0"/>
              </a:rPr>
              <a:t>threshold</a:t>
            </a:r>
            <a:r>
              <a:rPr kumimoji="1" lang="en-US" sz="2800">
                <a:latin typeface="Calibri" charset="0"/>
              </a:rPr>
              <a:t> to half current congestion window: </a:t>
            </a:r>
            <a:r>
              <a:rPr kumimoji="1" lang="en-US" sz="2800">
                <a:latin typeface="Courier" charset="0"/>
                <a:cs typeface="Courier" charset="0"/>
              </a:rPr>
              <a:t>ssthresh</a:t>
            </a:r>
            <a:r>
              <a:rPr kumimoji="1" lang="en-US" sz="2800">
                <a:latin typeface="Calibri" charset="0"/>
              </a:rPr>
              <a:t> = </a:t>
            </a:r>
            <a:r>
              <a:rPr lang="en-US" sz="2800">
                <a:latin typeface="Calibri" charset="0"/>
              </a:rPr>
              <a:t>cwnd / 2</a:t>
            </a:r>
            <a:endParaRPr kumimoji="1" lang="en-US" sz="2800">
              <a:latin typeface="Calibri" charset="0"/>
            </a:endParaRPr>
          </a:p>
          <a:p>
            <a:pPr eaLnBrk="1" hangingPunct="1"/>
            <a:r>
              <a:rPr kumimoji="1" lang="en-US" sz="2800">
                <a:latin typeface="Calibri" charset="0"/>
              </a:rPr>
              <a:t>set window size to 1 and slow start until reaching threshold</a:t>
            </a:r>
          </a:p>
          <a:p>
            <a:pPr eaLnBrk="1" hangingPunct="1"/>
            <a:r>
              <a:rPr kumimoji="1" lang="en-US" sz="2800">
                <a:latin typeface="Calibri" charset="0"/>
              </a:rPr>
              <a:t>beyond threshold, increase window size by 1 for each RTT with no loss (</a:t>
            </a:r>
            <a:r>
              <a:rPr kumimoji="1" lang="en-US" sz="2800">
                <a:solidFill>
                  <a:srgbClr val="0000FF"/>
                </a:solidFill>
                <a:latin typeface="Calibri" charset="0"/>
              </a:rPr>
              <a:t>congestion avoidance</a:t>
            </a:r>
            <a:r>
              <a:rPr kumimoji="1" lang="en-US" sz="2800">
                <a:latin typeface="Calibri" charset="0"/>
              </a:rPr>
              <a:t>)</a:t>
            </a:r>
          </a:p>
          <a:p>
            <a:endParaRPr lang="en-US">
              <a:latin typeface="Calibri" charset="0"/>
            </a:endParaRPr>
          </a:p>
          <a:p>
            <a:r>
              <a:rPr lang="en-US" sz="2400" i="1">
                <a:latin typeface="Calibri" charset="0"/>
              </a:rPr>
              <a:t>Note</a:t>
            </a:r>
            <a:r>
              <a:rPr lang="en-US" sz="2400">
                <a:latin typeface="Calibri" charset="0"/>
              </a:rPr>
              <a:t>: threshold can become quite small for successive packet losses.</a:t>
            </a:r>
          </a:p>
        </p:txBody>
      </p:sp>
      <p:sp>
        <p:nvSpPr>
          <p:cNvPr id="819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0A4E66-E907-AF4B-A872-F9273C05A757}" type="slidenum">
              <a:rPr lang="en-CA" sz="1200">
                <a:solidFill>
                  <a:srgbClr val="898989"/>
                </a:solidFill>
                <a:latin typeface="Calibri" charset="0"/>
                <a:cs typeface="Arial" charset="0"/>
              </a:rPr>
              <a:pPr eaLnBrk="1" hangingPunct="1"/>
              <a:t>41</a:t>
            </a:fld>
            <a:endParaRPr lang="en-CA" sz="1200">
              <a:solidFill>
                <a:srgbClr val="898989"/>
              </a:solidFill>
              <a:latin typeface="Calibri"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0563C0-1CE3-3D43-8B88-0AA27B94FE45}" type="slidenum">
              <a:rPr lang="en-CA" sz="1200">
                <a:solidFill>
                  <a:srgbClr val="898989"/>
                </a:solidFill>
                <a:latin typeface="Calibri" charset="0"/>
              </a:rPr>
              <a:pPr eaLnBrk="1" hangingPunct="1"/>
              <a:t>42</a:t>
            </a:fld>
            <a:endParaRPr lang="en-CA" sz="1200">
              <a:solidFill>
                <a:srgbClr val="898989"/>
              </a:solidFill>
              <a:latin typeface="Calibri" charset="0"/>
            </a:endParaRPr>
          </a:p>
        </p:txBody>
      </p:sp>
      <p:sp>
        <p:nvSpPr>
          <p:cNvPr id="83970" name="Rectangle 2"/>
          <p:cNvSpPr>
            <a:spLocks noGrp="1" noChangeArrowheads="1"/>
          </p:cNvSpPr>
          <p:nvPr>
            <p:ph type="title"/>
          </p:nvPr>
        </p:nvSpPr>
        <p:spPr/>
        <p:txBody>
          <a:bodyPr/>
          <a:lstStyle/>
          <a:p>
            <a:pPr eaLnBrk="1" hangingPunct="1"/>
            <a:r>
              <a:rPr kumimoji="1" lang="en-US">
                <a:latin typeface="Calibri" charset="0"/>
              </a:rPr>
              <a:t>Window Management</a:t>
            </a:r>
          </a:p>
        </p:txBody>
      </p:sp>
      <p:pic>
        <p:nvPicPr>
          <p:cNvPr id="83971" name="Picture 4" descr="SSCong Avoid                                                   001A6F51Macintosh HD                   BFC49AD8:"/>
          <p:cNvPicPr>
            <a:picLocks noChangeAspect="1" noChangeArrowheads="1"/>
          </p:cNvPicPr>
          <p:nvPr/>
        </p:nvPicPr>
        <p:blipFill>
          <a:blip r:embed="rId3">
            <a:extLst>
              <a:ext uri="{28A0092B-C50C-407E-A947-70E740481C1C}">
                <a14:useLocalDpi xmlns:a14="http://schemas.microsoft.com/office/drawing/2010/main" val="0"/>
              </a:ext>
            </a:extLst>
          </a:blip>
          <a:srcRect l="7159" t="9265" r="7159" b="13898"/>
          <a:stretch>
            <a:fillRect/>
          </a:stretch>
        </p:blipFill>
        <p:spPr bwMode="auto">
          <a:xfrm>
            <a:off x="1219200" y="1676400"/>
            <a:ext cx="6891338"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z="2800">
                <a:latin typeface="Calibri" charset="0"/>
              </a:rPr>
              <a:t>Implementation of TCP Congestion Control Measures</a:t>
            </a:r>
          </a:p>
        </p:txBody>
      </p:sp>
      <p:pic>
        <p:nvPicPr>
          <p:cNvPr id="86018" name="Content Placeholder 4" descr="Screenshot 2018-02-05 17.08.41.png"/>
          <p:cNvPicPr>
            <a:picLocks noGrp="1" noChangeAspect="1"/>
          </p:cNvPicPr>
          <p:nvPr>
            <p:ph idx="1"/>
          </p:nvPr>
        </p:nvPicPr>
        <p:blipFill>
          <a:blip r:embed="rId2">
            <a:extLst>
              <a:ext uri="{28A0092B-C50C-407E-A947-70E740481C1C}">
                <a14:useLocalDpi xmlns:a14="http://schemas.microsoft.com/office/drawing/2010/main" val="0"/>
              </a:ext>
            </a:extLst>
          </a:blip>
          <a:srcRect t="-17593" b="-17593"/>
          <a:stretch>
            <a:fillRect/>
          </a:stretch>
        </p:blipFill>
        <p:spPr>
          <a:xfrm>
            <a:off x="107950" y="1408113"/>
            <a:ext cx="8928100" cy="4910137"/>
          </a:xfrm>
        </p:spPr>
      </p:pic>
      <p:sp>
        <p:nvSpPr>
          <p:cNvPr id="860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276F02-E889-E749-8575-59D4A7F1A83D}" type="slidenum">
              <a:rPr lang="en-CA" sz="1200">
                <a:solidFill>
                  <a:srgbClr val="898989"/>
                </a:solidFill>
                <a:latin typeface="Calibri" charset="0"/>
                <a:cs typeface="Arial" charset="0"/>
              </a:rPr>
              <a:pPr eaLnBrk="1" hangingPunct="1"/>
              <a:t>43</a:t>
            </a:fld>
            <a:endParaRPr lang="en-CA" sz="1200">
              <a:solidFill>
                <a:srgbClr val="898989"/>
              </a:solidFill>
              <a:latin typeface="Calibri" charset="0"/>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atin typeface="Calibri" charset="0"/>
              </a:rPr>
              <a:t>Fast Retransmit</a:t>
            </a:r>
          </a:p>
        </p:txBody>
      </p:sp>
      <p:sp>
        <p:nvSpPr>
          <p:cNvPr id="87042" name="Content Placeholder 2"/>
          <p:cNvSpPr>
            <a:spLocks noGrp="1"/>
          </p:cNvSpPr>
          <p:nvPr>
            <p:ph idx="1"/>
          </p:nvPr>
        </p:nvSpPr>
        <p:spPr/>
        <p:txBody>
          <a:bodyPr/>
          <a:lstStyle/>
          <a:p>
            <a:pPr eaLnBrk="1" hangingPunct="1">
              <a:lnSpc>
                <a:spcPct val="80000"/>
              </a:lnSpc>
            </a:pPr>
            <a:r>
              <a:rPr lang="en-US" sz="2800">
                <a:latin typeface="Calibri" charset="0"/>
              </a:rPr>
              <a:t>retransmit timer RTO rather longer than RTT</a:t>
            </a:r>
          </a:p>
          <a:p>
            <a:pPr eaLnBrk="1" hangingPunct="1">
              <a:lnSpc>
                <a:spcPct val="80000"/>
              </a:lnSpc>
            </a:pPr>
            <a:r>
              <a:rPr lang="en-US" sz="2800">
                <a:latin typeface="Calibri" charset="0"/>
              </a:rPr>
              <a:t>if a segment is lost TCP slow to retransmit</a:t>
            </a:r>
          </a:p>
          <a:p>
            <a:pPr lvl="1" eaLnBrk="1" hangingPunct="1">
              <a:lnSpc>
                <a:spcPct val="80000"/>
              </a:lnSpc>
            </a:pPr>
            <a:r>
              <a:rPr lang="en-US" sz="2400">
                <a:latin typeface="Calibri" charset="0"/>
              </a:rPr>
              <a:t>accept in order: many segments may be lost</a:t>
            </a:r>
          </a:p>
          <a:p>
            <a:pPr lvl="1" eaLnBrk="1" hangingPunct="1">
              <a:lnSpc>
                <a:spcPct val="80000"/>
              </a:lnSpc>
            </a:pPr>
            <a:r>
              <a:rPr lang="en-US" sz="2400">
                <a:latin typeface="Calibri" charset="0"/>
              </a:rPr>
              <a:t>accept in window: first segment lost may cause buffer overflow at receiver</a:t>
            </a:r>
          </a:p>
          <a:p>
            <a:pPr eaLnBrk="1" hangingPunct="1">
              <a:lnSpc>
                <a:spcPct val="80000"/>
              </a:lnSpc>
            </a:pPr>
            <a:r>
              <a:rPr lang="en-US" sz="2800">
                <a:latin typeface="Calibri" charset="0"/>
              </a:rPr>
              <a:t>fast retransmit</a:t>
            </a:r>
          </a:p>
          <a:p>
            <a:pPr lvl="1" eaLnBrk="1" hangingPunct="1">
              <a:lnSpc>
                <a:spcPct val="80000"/>
              </a:lnSpc>
            </a:pPr>
            <a:r>
              <a:rPr lang="en-US" sz="2400">
                <a:solidFill>
                  <a:srgbClr val="0000FF"/>
                </a:solidFill>
                <a:latin typeface="Calibri" charset="0"/>
              </a:rPr>
              <a:t>receiver</a:t>
            </a:r>
            <a:r>
              <a:rPr lang="en-US" sz="2400">
                <a:latin typeface="Calibri" charset="0"/>
              </a:rPr>
              <a:t>: if receive a segment out of order, issue an ACK for the last in-order segment correctly received. Repeat this until the missing segment arrives. </a:t>
            </a:r>
          </a:p>
          <a:p>
            <a:pPr lvl="1" eaLnBrk="1" hangingPunct="1">
              <a:lnSpc>
                <a:spcPct val="80000"/>
              </a:lnSpc>
            </a:pPr>
            <a:r>
              <a:rPr lang="en-US" sz="2400">
                <a:solidFill>
                  <a:srgbClr val="0000FF"/>
                </a:solidFill>
                <a:latin typeface="Calibri" charset="0"/>
              </a:rPr>
              <a:t>sender</a:t>
            </a:r>
            <a:r>
              <a:rPr lang="en-US" sz="2400">
                <a:latin typeface="Calibri" charset="0"/>
              </a:rPr>
              <a:t>: if receive 4 ACKs for the same segment then immediately retransmit (without waiting for timer to expire), since it is likely to have been lost,</a:t>
            </a:r>
          </a:p>
          <a:p>
            <a:endParaRPr lang="en-US">
              <a:latin typeface="Calibri" charset="0"/>
            </a:endParaRPr>
          </a:p>
        </p:txBody>
      </p:sp>
      <p:sp>
        <p:nvSpPr>
          <p:cNvPr id="870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2745B7-D833-E94C-8C01-228362D872FB}" type="slidenum">
              <a:rPr lang="en-CA" sz="1200">
                <a:solidFill>
                  <a:srgbClr val="898989"/>
                </a:solidFill>
                <a:latin typeface="Calibri" charset="0"/>
                <a:cs typeface="Arial" charset="0"/>
              </a:rPr>
              <a:pPr eaLnBrk="1" hangingPunct="1"/>
              <a:t>44</a:t>
            </a:fld>
            <a:endParaRPr lang="en-CA" sz="1200">
              <a:solidFill>
                <a:srgbClr val="898989"/>
              </a:solidFill>
              <a:latin typeface="Calibri"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atin typeface="Calibri" charset="0"/>
              </a:rPr>
              <a:t>Fast Recovery</a:t>
            </a:r>
          </a:p>
        </p:txBody>
      </p:sp>
      <p:sp>
        <p:nvSpPr>
          <p:cNvPr id="89090" name="Content Placeholder 2"/>
          <p:cNvSpPr>
            <a:spLocks noGrp="1"/>
          </p:cNvSpPr>
          <p:nvPr>
            <p:ph idx="1"/>
          </p:nvPr>
        </p:nvSpPr>
        <p:spPr/>
        <p:txBody>
          <a:bodyPr/>
          <a:lstStyle/>
          <a:p>
            <a:r>
              <a:rPr lang="en-US" sz="2800">
                <a:latin typeface="Calibri" charset="0"/>
              </a:rPr>
              <a:t>Setting </a:t>
            </a:r>
            <a:r>
              <a:rPr lang="en-US" sz="2800">
                <a:latin typeface="Courier" charset="0"/>
                <a:cs typeface="Courier" charset="0"/>
              </a:rPr>
              <a:t>cwnd</a:t>
            </a:r>
            <a:r>
              <a:rPr lang="en-US" sz="2800">
                <a:latin typeface="Calibri" charset="0"/>
              </a:rPr>
              <a:t> = 1 upon a loss is unnecessarily conservative (low throughput).</a:t>
            </a:r>
          </a:p>
          <a:p>
            <a:r>
              <a:rPr lang="en-US" sz="2800">
                <a:latin typeface="Calibri" charset="0"/>
              </a:rPr>
              <a:t>Avoid slow start.</a:t>
            </a:r>
          </a:p>
          <a:p>
            <a:r>
              <a:rPr lang="en-US" sz="2800">
                <a:latin typeface="Calibri" charset="0"/>
              </a:rPr>
              <a:t>Fast recovery:</a:t>
            </a:r>
          </a:p>
          <a:p>
            <a:pPr lvl="1"/>
            <a:r>
              <a:rPr lang="en-US">
                <a:latin typeface="Calibri" charset="0"/>
              </a:rPr>
              <a:t>retransmit the lost segment</a:t>
            </a:r>
          </a:p>
          <a:p>
            <a:pPr lvl="1"/>
            <a:r>
              <a:rPr lang="en-US">
                <a:latin typeface="Calibri" charset="0"/>
              </a:rPr>
              <a:t>cut </a:t>
            </a:r>
            <a:r>
              <a:rPr lang="en-US">
                <a:latin typeface="Courier" charset="0"/>
                <a:cs typeface="Courier" charset="0"/>
              </a:rPr>
              <a:t>cwnd</a:t>
            </a:r>
            <a:r>
              <a:rPr lang="en-US">
                <a:latin typeface="Calibri" charset="0"/>
              </a:rPr>
              <a:t>  in half</a:t>
            </a:r>
          </a:p>
          <a:p>
            <a:pPr lvl="1"/>
            <a:r>
              <a:rPr lang="en-US">
                <a:latin typeface="Calibri" charset="0"/>
              </a:rPr>
              <a:t>then increase </a:t>
            </a:r>
            <a:r>
              <a:rPr lang="en-US">
                <a:latin typeface="Courier" charset="0"/>
                <a:cs typeface="Courier" charset="0"/>
              </a:rPr>
              <a:t>cwnd</a:t>
            </a:r>
            <a:r>
              <a:rPr lang="en-US">
                <a:latin typeface="Calibri" charset="0"/>
              </a:rPr>
              <a:t>  linearly</a:t>
            </a:r>
          </a:p>
          <a:p>
            <a:endParaRPr lang="en-US">
              <a:latin typeface="Calibri" charset="0"/>
            </a:endParaRPr>
          </a:p>
        </p:txBody>
      </p:sp>
      <p:sp>
        <p:nvSpPr>
          <p:cNvPr id="890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8FFE55-77FB-4942-8D5B-7E4D747F9BDB}" type="slidenum">
              <a:rPr lang="en-CA" sz="1200">
                <a:solidFill>
                  <a:srgbClr val="898989"/>
                </a:solidFill>
                <a:latin typeface="Calibri" charset="0"/>
                <a:cs typeface="Arial" charset="0"/>
              </a:rPr>
              <a:pPr eaLnBrk="1" hangingPunct="1"/>
              <a:t>45</a:t>
            </a:fld>
            <a:endParaRPr lang="en-CA" sz="1200">
              <a:solidFill>
                <a:srgbClr val="898989"/>
              </a:solidFill>
              <a:latin typeface="Calibri" charset="0"/>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8245C5-B035-EA47-A4E4-0EB85A636BBA}" type="slidenum">
              <a:rPr lang="en-CA" sz="1200">
                <a:solidFill>
                  <a:srgbClr val="898989"/>
                </a:solidFill>
                <a:latin typeface="Calibri" charset="0"/>
              </a:rPr>
              <a:pPr eaLnBrk="1" hangingPunct="1"/>
              <a:t>46</a:t>
            </a:fld>
            <a:endParaRPr lang="en-CA" sz="1200">
              <a:solidFill>
                <a:srgbClr val="898989"/>
              </a:solidFill>
              <a:latin typeface="Calibri" charset="0"/>
            </a:endParaRPr>
          </a:p>
        </p:txBody>
      </p:sp>
      <p:sp>
        <p:nvSpPr>
          <p:cNvPr id="9011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F9BF8BF-CBC3-6A49-BFD8-A3C43B7DE33B}" type="slidenum">
              <a:rPr lang="en-US" sz="1200">
                <a:solidFill>
                  <a:srgbClr val="898989"/>
                </a:solidFill>
                <a:latin typeface="Calibri" charset="0"/>
              </a:rPr>
              <a:pPr algn="r" eaLnBrk="1" hangingPunct="1"/>
              <a:t>46</a:t>
            </a:fld>
            <a:endParaRPr lang="en-US" sz="1200">
              <a:solidFill>
                <a:srgbClr val="898989"/>
              </a:solidFill>
              <a:latin typeface="Calibri" charset="0"/>
            </a:endParaRPr>
          </a:p>
        </p:txBody>
      </p:sp>
      <p:sp>
        <p:nvSpPr>
          <p:cNvPr id="90115" name="Rectangle 2"/>
          <p:cNvSpPr>
            <a:spLocks noGrp="1" noChangeArrowheads="1"/>
          </p:cNvSpPr>
          <p:nvPr>
            <p:ph type="title"/>
          </p:nvPr>
        </p:nvSpPr>
        <p:spPr/>
        <p:txBody>
          <a:bodyPr/>
          <a:lstStyle/>
          <a:p>
            <a:pPr eaLnBrk="1" hangingPunct="1"/>
            <a:r>
              <a:rPr lang="en-US">
                <a:latin typeface="Calibri" charset="0"/>
              </a:rPr>
              <a:t>Window Management Examples</a:t>
            </a:r>
          </a:p>
        </p:txBody>
      </p:sp>
      <p:pic>
        <p:nvPicPr>
          <p:cNvPr id="90116" name="Picture 10" descr="TCP_slowstart2"/>
          <p:cNvPicPr>
            <a:picLocks noChangeAspect="1" noChangeArrowheads="1"/>
          </p:cNvPicPr>
          <p:nvPr>
            <p:ph idx="1"/>
          </p:nvPr>
        </p:nvPicPr>
        <p:blipFill>
          <a:blip r:embed="rId2">
            <a:extLst>
              <a:ext uri="{28A0092B-C50C-407E-A947-70E740481C1C}">
                <a14:useLocalDpi xmlns:a14="http://schemas.microsoft.com/office/drawing/2010/main" val="0"/>
              </a:ext>
            </a:extLst>
          </a:blip>
          <a:srcRect l="5540" t="4845" b="4909"/>
          <a:stretch>
            <a:fillRect/>
          </a:stretch>
        </p:blipFill>
        <p:spPr>
          <a:xfrm>
            <a:off x="642938" y="1571625"/>
            <a:ext cx="7875587" cy="4449763"/>
          </a:xfrm>
          <a:no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Calibri" charset="0"/>
              </a:rPr>
              <a:t>When does “slow start” stop?</a:t>
            </a:r>
          </a:p>
        </p:txBody>
      </p:sp>
      <p:sp>
        <p:nvSpPr>
          <p:cNvPr id="3" name="Content Placeholder 2"/>
          <p:cNvSpPr>
            <a:spLocks noGrp="1"/>
          </p:cNvSpPr>
          <p:nvPr>
            <p:ph idx="1"/>
          </p:nvPr>
        </p:nvSpPr>
        <p:spPr/>
        <p:txBody>
          <a:bodyPr/>
          <a:lstStyle/>
          <a:p>
            <a:pPr marL="0" indent="0">
              <a:buFont typeface="Arial" charset="0"/>
              <a:buNone/>
              <a:defRPr/>
            </a:pPr>
            <a:r>
              <a:rPr lang="en-US" sz="2800" dirty="0" err="1" smtClean="0">
                <a:latin typeface="Courier"/>
                <a:cs typeface="Courier"/>
              </a:rPr>
              <a:t>awnd</a:t>
            </a:r>
            <a:r>
              <a:rPr lang="en-US" sz="2800" dirty="0" smtClean="0">
                <a:latin typeface="Courier"/>
                <a:cs typeface="Courier"/>
              </a:rPr>
              <a:t> = min( credit, </a:t>
            </a:r>
            <a:r>
              <a:rPr lang="en-US" sz="2800" dirty="0" err="1" smtClean="0">
                <a:latin typeface="Courier"/>
                <a:cs typeface="Courier"/>
              </a:rPr>
              <a:t>cwnd</a:t>
            </a:r>
            <a:r>
              <a:rPr lang="en-US" sz="2800" dirty="0" smtClean="0">
                <a:latin typeface="Courier"/>
                <a:cs typeface="Courier"/>
              </a:rPr>
              <a:t> )</a:t>
            </a:r>
          </a:p>
          <a:p>
            <a:pPr>
              <a:defRPr/>
            </a:pPr>
            <a:r>
              <a:rPr lang="en-US" sz="2800" dirty="0" smtClean="0">
                <a:cs typeface="Courier"/>
              </a:rPr>
              <a:t>when reaching </a:t>
            </a:r>
            <a:r>
              <a:rPr lang="en-US" sz="2800" dirty="0" smtClean="0">
                <a:latin typeface="Courier"/>
                <a:cs typeface="Courier"/>
              </a:rPr>
              <a:t>credit</a:t>
            </a:r>
          </a:p>
          <a:p>
            <a:pPr>
              <a:defRPr/>
            </a:pPr>
            <a:r>
              <a:rPr lang="en-US" sz="2800" dirty="0" smtClean="0">
                <a:cs typeface="Courier"/>
              </a:rPr>
              <a:t>when a time out occurs</a:t>
            </a:r>
          </a:p>
          <a:p>
            <a:pPr>
              <a:defRPr/>
            </a:pPr>
            <a:r>
              <a:rPr lang="en-US" sz="2800" dirty="0" smtClean="0">
                <a:cs typeface="Courier"/>
              </a:rPr>
              <a:t>when reaching </a:t>
            </a:r>
            <a:r>
              <a:rPr lang="en-US" sz="2800" dirty="0" err="1" smtClean="0">
                <a:latin typeface="Courier"/>
                <a:cs typeface="Courier"/>
              </a:rPr>
              <a:t>ssthresh</a:t>
            </a:r>
            <a:r>
              <a:rPr lang="en-US" sz="2800" dirty="0" smtClean="0">
                <a:cs typeface="Courier"/>
              </a:rPr>
              <a:t> (if one exists)</a:t>
            </a:r>
          </a:p>
          <a:p>
            <a:pPr>
              <a:defRPr/>
            </a:pPr>
            <a:r>
              <a:rPr lang="en-US" sz="2800" dirty="0" smtClean="0">
                <a:cs typeface="Courier"/>
              </a:rPr>
              <a:t>when receiving triple duplicate ACKs</a:t>
            </a:r>
          </a:p>
        </p:txBody>
      </p:sp>
      <p:sp>
        <p:nvSpPr>
          <p:cNvPr id="91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77C733-EDAA-3243-9A84-9CC6915C7672}" type="slidenum">
              <a:rPr lang="en-CA" sz="1200">
                <a:solidFill>
                  <a:srgbClr val="898989"/>
                </a:solidFill>
                <a:latin typeface="Calibri" charset="0"/>
                <a:cs typeface="Arial" charset="0"/>
              </a:rPr>
              <a:pPr eaLnBrk="1" hangingPunct="1"/>
              <a:t>47</a:t>
            </a:fld>
            <a:endParaRPr lang="en-CA" sz="1200">
              <a:solidFill>
                <a:srgbClr val="898989"/>
              </a:solidFill>
              <a:latin typeface="Calibri" charset="0"/>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Calibri" charset="0"/>
              </a:rPr>
              <a:t>Transport Protocol Timers</a:t>
            </a:r>
          </a:p>
        </p:txBody>
      </p:sp>
      <p:pic>
        <p:nvPicPr>
          <p:cNvPr id="92162" name="Content Placeholder 4" descr="Screenshot 2018-02-05 17.05.11.png"/>
          <p:cNvPicPr>
            <a:picLocks noGrp="1" noChangeAspect="1"/>
          </p:cNvPicPr>
          <p:nvPr>
            <p:ph idx="1"/>
          </p:nvPr>
        </p:nvPicPr>
        <p:blipFill>
          <a:blip r:embed="rId2">
            <a:extLst>
              <a:ext uri="{28A0092B-C50C-407E-A947-70E740481C1C}">
                <a14:useLocalDpi xmlns:a14="http://schemas.microsoft.com/office/drawing/2010/main" val="0"/>
              </a:ext>
            </a:extLst>
          </a:blip>
          <a:srcRect t="-52673" b="-52673"/>
          <a:stretch>
            <a:fillRect/>
          </a:stretch>
        </p:blipFill>
        <p:spPr>
          <a:xfrm>
            <a:off x="179388" y="1600200"/>
            <a:ext cx="8824912" cy="4852988"/>
          </a:xfrm>
        </p:spPr>
      </p:pic>
      <p:sp>
        <p:nvSpPr>
          <p:cNvPr id="921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60FEA2-AF2F-0D45-85FC-2D15B44D5D16}" type="slidenum">
              <a:rPr lang="en-CA" sz="1200">
                <a:solidFill>
                  <a:srgbClr val="898989"/>
                </a:solidFill>
                <a:latin typeface="Calibri" charset="0"/>
                <a:cs typeface="Arial" charset="0"/>
              </a:rPr>
              <a:pPr eaLnBrk="1" hangingPunct="1"/>
              <a:t>48</a:t>
            </a:fld>
            <a:endParaRPr lang="en-CA" sz="1200">
              <a:solidFill>
                <a:srgbClr val="898989"/>
              </a:solidFill>
              <a:latin typeface="Calibri" charset="0"/>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7915DD-5A88-CF42-B8C0-199C0583D0C2}" type="slidenum">
              <a:rPr lang="en-CA" sz="1200">
                <a:solidFill>
                  <a:srgbClr val="898989"/>
                </a:solidFill>
                <a:latin typeface="Calibri" charset="0"/>
              </a:rPr>
              <a:pPr eaLnBrk="1" hangingPunct="1"/>
              <a:t>49</a:t>
            </a:fld>
            <a:endParaRPr lang="en-CA" sz="1200">
              <a:solidFill>
                <a:srgbClr val="898989"/>
              </a:solidFill>
              <a:latin typeface="Calibri" charset="0"/>
            </a:endParaRPr>
          </a:p>
        </p:txBody>
      </p:sp>
      <p:sp>
        <p:nvSpPr>
          <p:cNvPr id="93186" name="Rectangle 2"/>
          <p:cNvSpPr>
            <a:spLocks noGrp="1" noChangeArrowheads="1"/>
          </p:cNvSpPr>
          <p:nvPr>
            <p:ph type="title"/>
          </p:nvPr>
        </p:nvSpPr>
        <p:spPr/>
        <p:txBody>
          <a:bodyPr/>
          <a:lstStyle/>
          <a:p>
            <a:pPr eaLnBrk="1" hangingPunct="1"/>
            <a:r>
              <a:rPr kumimoji="1" lang="en-US">
                <a:latin typeface="Calibri" charset="0"/>
              </a:rPr>
              <a:t>TCP Header</a:t>
            </a:r>
          </a:p>
        </p:txBody>
      </p:sp>
      <p:pic>
        <p:nvPicPr>
          <p:cNvPr id="93187" name="Picture 5" descr="&#10;TCP Header                                                     001A6F51Macintosh HD                   BFC49AD8:"/>
          <p:cNvPicPr>
            <a:picLocks noChangeAspect="1" noChangeArrowheads="1"/>
          </p:cNvPicPr>
          <p:nvPr/>
        </p:nvPicPr>
        <p:blipFill>
          <a:blip r:embed="rId3">
            <a:extLst>
              <a:ext uri="{28A0092B-C50C-407E-A947-70E740481C1C}">
                <a14:useLocalDpi xmlns:a14="http://schemas.microsoft.com/office/drawing/2010/main" val="0"/>
              </a:ext>
            </a:extLst>
          </a:blip>
          <a:srcRect l="7159" t="9265" r="7159" b="27794"/>
          <a:stretch>
            <a:fillRect/>
          </a:stretch>
        </p:blipFill>
        <p:spPr bwMode="auto">
          <a:xfrm>
            <a:off x="228600" y="1524000"/>
            <a:ext cx="861695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62F297A-D55E-3E49-9675-7932FA83D53A}" type="slidenum">
              <a:rPr lang="en-CA" sz="1200">
                <a:solidFill>
                  <a:srgbClr val="898989"/>
                </a:solidFill>
                <a:latin typeface="Calibri" charset="0"/>
              </a:rPr>
              <a:pPr algn="r" eaLnBrk="1" hangingPunct="1"/>
              <a:t>49</a:t>
            </a:fld>
            <a:endParaRPr lang="en-CA" sz="1200">
              <a:solidFill>
                <a:srgbClr val="898989"/>
              </a:solidFill>
              <a:latin typeface="Calibri"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04C0CD-6523-8740-AC33-5F3245A7E044}" type="slidenum">
              <a:rPr lang="en-CA" sz="1200">
                <a:solidFill>
                  <a:srgbClr val="898989"/>
                </a:solidFill>
                <a:latin typeface="Calibri" charset="0"/>
              </a:rPr>
              <a:pPr eaLnBrk="1" hangingPunct="1"/>
              <a:t>5</a:t>
            </a:fld>
            <a:endParaRPr lang="en-CA" sz="1200">
              <a:solidFill>
                <a:srgbClr val="898989"/>
              </a:solidFill>
              <a:latin typeface="Calibri" charset="0"/>
            </a:endParaRPr>
          </a:p>
        </p:txBody>
      </p:sp>
      <p:sp>
        <p:nvSpPr>
          <p:cNvPr id="21506" name="Rectangle 2"/>
          <p:cNvSpPr>
            <a:spLocks noGrp="1" noChangeArrowheads="1"/>
          </p:cNvSpPr>
          <p:nvPr>
            <p:ph type="title"/>
          </p:nvPr>
        </p:nvSpPr>
        <p:spPr/>
        <p:txBody>
          <a:bodyPr/>
          <a:lstStyle/>
          <a:p>
            <a:pPr eaLnBrk="1" hangingPunct="1"/>
            <a:r>
              <a:rPr kumimoji="1" lang="en-US">
                <a:latin typeface="Calibri" charset="0"/>
              </a:rPr>
              <a:t>Ordered Delivery</a:t>
            </a:r>
          </a:p>
        </p:txBody>
      </p:sp>
      <p:sp>
        <p:nvSpPr>
          <p:cNvPr id="21507" name="Rectangle 3"/>
          <p:cNvSpPr>
            <a:spLocks noGrp="1" noChangeArrowheads="1"/>
          </p:cNvSpPr>
          <p:nvPr>
            <p:ph type="body" idx="1"/>
          </p:nvPr>
        </p:nvSpPr>
        <p:spPr/>
        <p:txBody>
          <a:bodyPr/>
          <a:lstStyle/>
          <a:p>
            <a:pPr eaLnBrk="1" hangingPunct="1"/>
            <a:r>
              <a:rPr kumimoji="1" lang="en-US">
                <a:latin typeface="Calibri" charset="0"/>
              </a:rPr>
              <a:t>segments may arrive out of order.</a:t>
            </a:r>
          </a:p>
          <a:p>
            <a:pPr eaLnBrk="1" hangingPunct="1"/>
            <a:r>
              <a:rPr kumimoji="1" lang="en-US">
                <a:latin typeface="Calibri" charset="0"/>
              </a:rPr>
              <a:t>hence we number segments sequentially.</a:t>
            </a:r>
          </a:p>
          <a:p>
            <a:pPr eaLnBrk="1" hangingPunct="1"/>
            <a:r>
              <a:rPr kumimoji="1" lang="en-US">
                <a:latin typeface="Calibri" charset="0"/>
              </a:rPr>
              <a:t>TCP numbers each octet sequentially.</a:t>
            </a:r>
          </a:p>
          <a:p>
            <a:pPr eaLnBrk="1" hangingPunct="1"/>
            <a:r>
              <a:rPr kumimoji="1" lang="en-US">
                <a:latin typeface="Calibri" charset="0"/>
              </a:rPr>
              <a:t>each segment is numbered by the first octet number in the segment.</a:t>
            </a:r>
          </a:p>
          <a:p>
            <a:pPr eaLnBrk="1" hangingPunct="1"/>
            <a:endParaRPr kumimoji="1" lang="en-US">
              <a:latin typeface="Calibri" charset="0"/>
            </a:endParaRPr>
          </a:p>
        </p:txBody>
      </p:sp>
      <p:sp>
        <p:nvSpPr>
          <p:cNvPr id="2150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5D7A8B4-AA98-FE44-88FC-58A891551CB3}" type="slidenum">
              <a:rPr lang="en-CA" sz="1200">
                <a:solidFill>
                  <a:srgbClr val="898989"/>
                </a:solidFill>
                <a:latin typeface="Calibri" charset="0"/>
              </a:rPr>
              <a:pPr algn="r" eaLnBrk="1" hangingPunct="1"/>
              <a:t>5</a:t>
            </a:fld>
            <a:endParaRPr lang="en-CA" sz="1200">
              <a:solidFill>
                <a:srgbClr val="898989"/>
              </a:solidFill>
              <a:latin typeface="Calibri"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B0C584-07C8-E247-9D4A-9479ABFC3F3C}" type="slidenum">
              <a:rPr lang="en-CA" sz="1200">
                <a:solidFill>
                  <a:srgbClr val="898989"/>
                </a:solidFill>
                <a:latin typeface="Calibri" charset="0"/>
              </a:rPr>
              <a:pPr eaLnBrk="1" hangingPunct="1"/>
              <a:t>50</a:t>
            </a:fld>
            <a:endParaRPr lang="en-CA" sz="1200">
              <a:solidFill>
                <a:srgbClr val="898989"/>
              </a:solidFill>
              <a:latin typeface="Calibri" charset="0"/>
            </a:endParaRPr>
          </a:p>
        </p:txBody>
      </p:sp>
      <p:sp>
        <p:nvSpPr>
          <p:cNvPr id="95234" name="Title 1"/>
          <p:cNvSpPr>
            <a:spLocks noGrp="1"/>
          </p:cNvSpPr>
          <p:nvPr>
            <p:ph type="title"/>
          </p:nvPr>
        </p:nvSpPr>
        <p:spPr/>
        <p:txBody>
          <a:bodyPr/>
          <a:lstStyle/>
          <a:p>
            <a:pPr eaLnBrk="1" hangingPunct="1"/>
            <a:r>
              <a:rPr lang="en-CA">
                <a:latin typeface="Calibri" charset="0"/>
              </a:rPr>
              <a:t>Reading</a:t>
            </a:r>
          </a:p>
        </p:txBody>
      </p:sp>
      <p:sp>
        <p:nvSpPr>
          <p:cNvPr id="95235" name="Content Placeholder 2"/>
          <p:cNvSpPr>
            <a:spLocks noGrp="1"/>
          </p:cNvSpPr>
          <p:nvPr>
            <p:ph idx="1"/>
          </p:nvPr>
        </p:nvSpPr>
        <p:spPr/>
        <p:txBody>
          <a:bodyPr/>
          <a:lstStyle/>
          <a:p>
            <a:pPr eaLnBrk="1" hangingPunct="1"/>
            <a:r>
              <a:rPr lang="en-CA">
                <a:latin typeface="Calibri" charset="0"/>
              </a:rPr>
              <a:t>Chapter “Transport Protocols”, William Stallings’ book</a:t>
            </a:r>
          </a:p>
        </p:txBody>
      </p:sp>
      <p:sp>
        <p:nvSpPr>
          <p:cNvPr id="95236"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883D08B-C896-5245-9972-89B3216BC5A0}" type="slidenum">
              <a:rPr lang="en-CA" sz="1200">
                <a:solidFill>
                  <a:srgbClr val="898989"/>
                </a:solidFill>
                <a:latin typeface="Calibri" charset="0"/>
              </a:rPr>
              <a:pPr algn="r" eaLnBrk="1" hangingPunct="1"/>
              <a:t>50</a:t>
            </a:fld>
            <a:endParaRPr lang="en-CA" sz="1200">
              <a:solidFill>
                <a:srgbClr val="898989"/>
              </a:solidFill>
              <a:latin typeface="Calibri"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325DE2-BDDE-A148-B364-5E19573BA421}" type="slidenum">
              <a:rPr lang="en-CA" sz="1200">
                <a:solidFill>
                  <a:srgbClr val="898989"/>
                </a:solidFill>
                <a:latin typeface="Calibri" charset="0"/>
              </a:rPr>
              <a:pPr eaLnBrk="1" hangingPunct="1"/>
              <a:t>6</a:t>
            </a:fld>
            <a:endParaRPr lang="en-CA" sz="1200">
              <a:solidFill>
                <a:srgbClr val="898989"/>
              </a:solidFill>
              <a:latin typeface="Calibri" charset="0"/>
            </a:endParaRPr>
          </a:p>
        </p:txBody>
      </p:sp>
      <p:sp>
        <p:nvSpPr>
          <p:cNvPr id="23554" name="Rectangle 2"/>
          <p:cNvSpPr>
            <a:spLocks noGrp="1" noChangeArrowheads="1"/>
          </p:cNvSpPr>
          <p:nvPr>
            <p:ph type="title"/>
          </p:nvPr>
        </p:nvSpPr>
        <p:spPr/>
        <p:txBody>
          <a:bodyPr/>
          <a:lstStyle/>
          <a:p>
            <a:pPr eaLnBrk="1" hangingPunct="1"/>
            <a:r>
              <a:rPr kumimoji="1" lang="en-US">
                <a:latin typeface="Calibri" charset="0"/>
              </a:rPr>
              <a:t>TCP Flow Control</a:t>
            </a:r>
          </a:p>
        </p:txBody>
      </p:sp>
      <p:sp>
        <p:nvSpPr>
          <p:cNvPr id="23555" name="Rectangle 3"/>
          <p:cNvSpPr>
            <a:spLocks noGrp="1" noChangeArrowheads="1"/>
          </p:cNvSpPr>
          <p:nvPr>
            <p:ph type="body" idx="1"/>
          </p:nvPr>
        </p:nvSpPr>
        <p:spPr>
          <a:xfrm>
            <a:off x="468313" y="1484313"/>
            <a:ext cx="8382000" cy="4953000"/>
          </a:xfrm>
        </p:spPr>
        <p:txBody>
          <a:bodyPr/>
          <a:lstStyle/>
          <a:p>
            <a:pPr eaLnBrk="1" hangingPunct="1"/>
            <a:r>
              <a:rPr kumimoji="1" lang="en-US" sz="2800">
                <a:latin typeface="Calibri" charset="0"/>
              </a:rPr>
              <a:t>uses a credit scheme</a:t>
            </a:r>
          </a:p>
          <a:p>
            <a:pPr eaLnBrk="1" hangingPunct="1"/>
            <a:r>
              <a:rPr kumimoji="1" lang="en-US" sz="2800">
                <a:latin typeface="Calibri" charset="0"/>
              </a:rPr>
              <a:t>each octet has a sequence number</a:t>
            </a:r>
          </a:p>
          <a:p>
            <a:pPr eaLnBrk="1" hangingPunct="1"/>
            <a:r>
              <a:rPr kumimoji="1" lang="en-US" sz="2800">
                <a:latin typeface="Calibri" charset="0"/>
              </a:rPr>
              <a:t>each transport segment has in header</a:t>
            </a:r>
          </a:p>
          <a:p>
            <a:pPr lvl="1" eaLnBrk="1" hangingPunct="1"/>
            <a:r>
              <a:rPr kumimoji="1" lang="en-US" sz="2400">
                <a:latin typeface="Calibri" charset="0"/>
              </a:rPr>
              <a:t>sequence number (SN)</a:t>
            </a:r>
          </a:p>
          <a:p>
            <a:pPr lvl="1" eaLnBrk="1" hangingPunct="1"/>
            <a:r>
              <a:rPr kumimoji="1" lang="en-US" sz="2400">
                <a:latin typeface="Calibri" charset="0"/>
              </a:rPr>
              <a:t>ACK number (AN)</a:t>
            </a:r>
          </a:p>
          <a:p>
            <a:pPr lvl="1" eaLnBrk="1" hangingPunct="1"/>
            <a:r>
              <a:rPr kumimoji="1" lang="en-US" sz="2400">
                <a:latin typeface="Calibri" charset="0"/>
              </a:rPr>
              <a:t>window size (W) </a:t>
            </a:r>
          </a:p>
          <a:p>
            <a:pPr eaLnBrk="1" hangingPunct="1"/>
            <a:r>
              <a:rPr kumimoji="1" lang="en-US" sz="2800">
                <a:latin typeface="Calibri" charset="0"/>
              </a:rPr>
              <a:t>sends sequence number of first octet in segment</a:t>
            </a:r>
          </a:p>
          <a:p>
            <a:pPr eaLnBrk="1" hangingPunct="1"/>
            <a:r>
              <a:rPr kumimoji="1" lang="en-US" sz="2800">
                <a:latin typeface="Calibri" charset="0"/>
              </a:rPr>
              <a:t>ACK includes (AN=</a:t>
            </a:r>
            <a:r>
              <a:rPr kumimoji="1" lang="en-US" sz="2800" i="1">
                <a:latin typeface="Calibri" charset="0"/>
              </a:rPr>
              <a:t>i</a:t>
            </a:r>
            <a:r>
              <a:rPr kumimoji="1" lang="en-US" sz="2800">
                <a:latin typeface="Calibri" charset="0"/>
              </a:rPr>
              <a:t>, W=</a:t>
            </a:r>
            <a:r>
              <a:rPr kumimoji="1" lang="en-US" sz="2800" i="1">
                <a:latin typeface="Calibri" charset="0"/>
              </a:rPr>
              <a:t>j</a:t>
            </a:r>
            <a:r>
              <a:rPr kumimoji="1" lang="en-US" sz="2800">
                <a:latin typeface="Calibri" charset="0"/>
              </a:rPr>
              <a:t>) which means</a:t>
            </a:r>
          </a:p>
          <a:p>
            <a:pPr lvl="1" eaLnBrk="1" hangingPunct="1"/>
            <a:r>
              <a:rPr kumimoji="1" lang="en-US" sz="2400">
                <a:latin typeface="Calibri" charset="0"/>
              </a:rPr>
              <a:t>all octets through SN=</a:t>
            </a:r>
            <a:r>
              <a:rPr kumimoji="1" lang="en-US" sz="2400" i="1">
                <a:latin typeface="Calibri" charset="0"/>
              </a:rPr>
              <a:t>i-</a:t>
            </a:r>
            <a:r>
              <a:rPr kumimoji="1" lang="en-US" sz="2400">
                <a:latin typeface="Calibri" charset="0"/>
              </a:rPr>
              <a:t>1 acknowledged, want </a:t>
            </a:r>
            <a:r>
              <a:rPr kumimoji="1" lang="en-US" sz="2400" i="1">
                <a:latin typeface="Calibri" charset="0"/>
              </a:rPr>
              <a:t>i</a:t>
            </a:r>
            <a:r>
              <a:rPr kumimoji="1" lang="en-US" sz="2400">
                <a:latin typeface="Calibri" charset="0"/>
              </a:rPr>
              <a:t> next</a:t>
            </a:r>
          </a:p>
          <a:p>
            <a:pPr lvl="1" eaLnBrk="1" hangingPunct="1"/>
            <a:r>
              <a:rPr kumimoji="1" lang="en-US" sz="2400">
                <a:latin typeface="Calibri" charset="0"/>
              </a:rPr>
              <a:t>permission to send additional window of W=</a:t>
            </a:r>
            <a:r>
              <a:rPr kumimoji="1" lang="en-US" sz="2400" i="1">
                <a:latin typeface="Calibri" charset="0"/>
              </a:rPr>
              <a:t>j</a:t>
            </a:r>
            <a:r>
              <a:rPr kumimoji="1" lang="en-US" sz="2400">
                <a:latin typeface="Calibri" charset="0"/>
              </a:rPr>
              <a:t> octets</a:t>
            </a:r>
          </a:p>
        </p:txBody>
      </p:sp>
      <p:sp>
        <p:nvSpPr>
          <p:cNvPr id="23556"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00A0B84-DBAD-0A43-9253-8C78676E290A}" type="slidenum">
              <a:rPr lang="en-CA" sz="1200">
                <a:solidFill>
                  <a:srgbClr val="898989"/>
                </a:solidFill>
                <a:latin typeface="Calibri" charset="0"/>
              </a:rPr>
              <a:pPr algn="r" eaLnBrk="1" hangingPunct="1"/>
              <a:t>6</a:t>
            </a:fld>
            <a:endParaRPr lang="en-CA" sz="1200">
              <a:solidFill>
                <a:srgbClr val="898989"/>
              </a:solidFill>
              <a:latin typeface="Calibri"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49BCCE-DB84-C549-82FF-6ECCFE0FAD5A}" type="slidenum">
              <a:rPr lang="en-CA" sz="1200">
                <a:solidFill>
                  <a:srgbClr val="898989"/>
                </a:solidFill>
                <a:latin typeface="Calibri" charset="0"/>
              </a:rPr>
              <a:pPr eaLnBrk="1" hangingPunct="1"/>
              <a:t>7</a:t>
            </a:fld>
            <a:endParaRPr lang="en-CA" sz="1200">
              <a:solidFill>
                <a:srgbClr val="898989"/>
              </a:solidFill>
              <a:latin typeface="Calibri" charset="0"/>
            </a:endParaRPr>
          </a:p>
        </p:txBody>
      </p:sp>
      <p:sp>
        <p:nvSpPr>
          <p:cNvPr id="25602" name="Rectangle 2"/>
          <p:cNvSpPr>
            <a:spLocks noGrp="1" noChangeArrowheads="1"/>
          </p:cNvSpPr>
          <p:nvPr>
            <p:ph type="title"/>
          </p:nvPr>
        </p:nvSpPr>
        <p:spPr>
          <a:xfrm>
            <a:off x="468313" y="115888"/>
            <a:ext cx="8229600" cy="1143000"/>
          </a:xfrm>
        </p:spPr>
        <p:txBody>
          <a:bodyPr/>
          <a:lstStyle/>
          <a:p>
            <a:pPr eaLnBrk="1" hangingPunct="1"/>
            <a:r>
              <a:rPr kumimoji="1" lang="en-US">
                <a:latin typeface="Calibri" charset="0"/>
              </a:rPr>
              <a:t>Credit Allocation</a:t>
            </a:r>
          </a:p>
        </p:txBody>
      </p:sp>
      <p:pic>
        <p:nvPicPr>
          <p:cNvPr id="25603" name="Picture 5" descr="Credit Allocation                                              001A6F51Macintosh HD                   BFC49AD8:"/>
          <p:cNvPicPr>
            <a:picLocks noChangeAspect="1" noChangeArrowheads="1"/>
          </p:cNvPicPr>
          <p:nvPr/>
        </p:nvPicPr>
        <p:blipFill>
          <a:blip r:embed="rId3">
            <a:extLst>
              <a:ext uri="{28A0092B-C50C-407E-A947-70E740481C1C}">
                <a14:useLocalDpi xmlns:a14="http://schemas.microsoft.com/office/drawing/2010/main" val="0"/>
              </a:ext>
            </a:extLst>
          </a:blip>
          <a:srcRect l="3580" t="4633" r="3580" b="13898"/>
          <a:stretch>
            <a:fillRect/>
          </a:stretch>
        </p:blipFill>
        <p:spPr bwMode="auto">
          <a:xfrm>
            <a:off x="250825" y="908050"/>
            <a:ext cx="877252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E8793E1-B0CE-CD44-9609-C4713DFA349A}" type="slidenum">
              <a:rPr lang="en-CA" sz="1200">
                <a:solidFill>
                  <a:srgbClr val="898989"/>
                </a:solidFill>
                <a:latin typeface="Calibri" charset="0"/>
              </a:rPr>
              <a:pPr algn="r" eaLnBrk="1" hangingPunct="1"/>
              <a:t>7</a:t>
            </a:fld>
            <a:endParaRPr lang="en-CA" sz="1200">
              <a:solidFill>
                <a:srgbClr val="898989"/>
              </a:solidFill>
              <a:latin typeface="Calibri"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8148EA-3C09-1F4C-83C4-24863812590B}" type="slidenum">
              <a:rPr lang="en-CA" sz="1200">
                <a:solidFill>
                  <a:srgbClr val="898989"/>
                </a:solidFill>
                <a:latin typeface="Calibri" charset="0"/>
              </a:rPr>
              <a:pPr eaLnBrk="1" hangingPunct="1"/>
              <a:t>8</a:t>
            </a:fld>
            <a:endParaRPr lang="en-CA" sz="1200">
              <a:solidFill>
                <a:srgbClr val="898989"/>
              </a:solidFill>
              <a:latin typeface="Calibri" charset="0"/>
            </a:endParaRPr>
          </a:p>
        </p:txBody>
      </p:sp>
      <p:sp>
        <p:nvSpPr>
          <p:cNvPr id="27650" name="Rectangle 2"/>
          <p:cNvSpPr>
            <a:spLocks noGrp="1" noChangeArrowheads="1"/>
          </p:cNvSpPr>
          <p:nvPr>
            <p:ph type="title"/>
          </p:nvPr>
        </p:nvSpPr>
        <p:spPr/>
        <p:txBody>
          <a:bodyPr/>
          <a:lstStyle/>
          <a:p>
            <a:pPr eaLnBrk="1" hangingPunct="1"/>
            <a:r>
              <a:rPr kumimoji="1" lang="en-US">
                <a:latin typeface="Calibri" charset="0"/>
              </a:rPr>
              <a:t>Sending and Receiving Perspectives</a:t>
            </a:r>
          </a:p>
        </p:txBody>
      </p:sp>
      <p:pic>
        <p:nvPicPr>
          <p:cNvPr id="27651" name="Picture 5" descr="SR Flow Control                                                001A6F51Macintosh HD                   BFC49AD8:"/>
          <p:cNvPicPr>
            <a:picLocks noChangeAspect="1" noChangeArrowheads="1"/>
          </p:cNvPicPr>
          <p:nvPr/>
        </p:nvPicPr>
        <p:blipFill>
          <a:blip r:embed="rId3">
            <a:extLst>
              <a:ext uri="{28A0092B-C50C-407E-A947-70E740481C1C}">
                <a14:useLocalDpi xmlns:a14="http://schemas.microsoft.com/office/drawing/2010/main" val="0"/>
              </a:ext>
            </a:extLst>
          </a:blip>
          <a:srcRect l="3580" t="4633" r="3580" b="11581"/>
          <a:stretch>
            <a:fillRect/>
          </a:stretch>
        </p:blipFill>
        <p:spPr bwMode="auto">
          <a:xfrm>
            <a:off x="539750" y="1223963"/>
            <a:ext cx="8008938"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BCA80A4-7ACD-A344-9C97-80A05EFF39ED}" type="slidenum">
              <a:rPr lang="en-CA" sz="1200">
                <a:solidFill>
                  <a:srgbClr val="898989"/>
                </a:solidFill>
                <a:latin typeface="Calibri" charset="0"/>
              </a:rPr>
              <a:pPr algn="r" eaLnBrk="1" hangingPunct="1"/>
              <a:t>8</a:t>
            </a:fld>
            <a:endParaRPr lang="en-CA" sz="1200">
              <a:solidFill>
                <a:srgbClr val="898989"/>
              </a:solidFill>
              <a:latin typeface="Calibri"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6003F9-3F9B-5E48-85C6-C4C832A6B497}" type="slidenum">
              <a:rPr lang="en-CA" sz="1200">
                <a:solidFill>
                  <a:srgbClr val="898989"/>
                </a:solidFill>
                <a:latin typeface="Calibri" charset="0"/>
              </a:rPr>
              <a:pPr eaLnBrk="1" hangingPunct="1"/>
              <a:t>9</a:t>
            </a:fld>
            <a:endParaRPr lang="en-CA" sz="1200">
              <a:solidFill>
                <a:srgbClr val="898989"/>
              </a:solidFill>
              <a:latin typeface="Calibri" charset="0"/>
            </a:endParaRPr>
          </a:p>
        </p:txBody>
      </p:sp>
      <p:sp>
        <p:nvSpPr>
          <p:cNvPr id="29698" name="Title 1"/>
          <p:cNvSpPr>
            <a:spLocks noGrp="1"/>
          </p:cNvSpPr>
          <p:nvPr>
            <p:ph type="title"/>
          </p:nvPr>
        </p:nvSpPr>
        <p:spPr/>
        <p:txBody>
          <a:bodyPr/>
          <a:lstStyle/>
          <a:p>
            <a:pPr eaLnBrk="1" hangingPunct="1"/>
            <a:r>
              <a:rPr lang="en-CA">
                <a:latin typeface="Calibri" charset="0"/>
              </a:rPr>
              <a:t>Issues to Consider</a:t>
            </a:r>
          </a:p>
        </p:txBody>
      </p:sp>
      <p:sp>
        <p:nvSpPr>
          <p:cNvPr id="20483" name="Content Placeholder 2"/>
          <p:cNvSpPr>
            <a:spLocks noGrp="1"/>
          </p:cNvSpPr>
          <p:nvPr>
            <p:ph idx="1"/>
          </p:nvPr>
        </p:nvSpPr>
        <p:spPr>
          <a:xfrm>
            <a:off x="457200" y="1600200"/>
            <a:ext cx="8229600" cy="4708525"/>
          </a:xfrm>
        </p:spPr>
        <p:txBody>
          <a:bodyPr/>
          <a:lstStyle/>
          <a:p>
            <a:pPr marL="342900" lvl="1" indent="-342900" eaLnBrk="1" hangingPunct="1">
              <a:buFont typeface="Arial" charset="0"/>
              <a:buChar char="•"/>
              <a:defRPr/>
            </a:pPr>
            <a:r>
              <a:rPr kumimoji="1" lang="en-US" sz="2400" dirty="0">
                <a:solidFill>
                  <a:schemeClr val="bg1">
                    <a:lumMod val="75000"/>
                  </a:schemeClr>
                </a:solidFill>
                <a:latin typeface="Calibri" charset="0"/>
              </a:rPr>
              <a:t>ordered </a:t>
            </a:r>
            <a:r>
              <a:rPr kumimoji="1" lang="en-US" sz="2400" dirty="0" smtClean="0">
                <a:solidFill>
                  <a:schemeClr val="bg1">
                    <a:lumMod val="75000"/>
                  </a:schemeClr>
                </a:solidFill>
                <a:latin typeface="Calibri" charset="0"/>
              </a:rPr>
              <a:t>delivery </a:t>
            </a:r>
            <a:endParaRPr kumimoji="1" lang="en-US" sz="2400" dirty="0">
              <a:solidFill>
                <a:schemeClr val="bg1">
                  <a:lumMod val="75000"/>
                </a:schemeClr>
              </a:solidFill>
              <a:latin typeface="Calibri" charset="0"/>
            </a:endParaRPr>
          </a:p>
          <a:p>
            <a:pPr marL="342900" lvl="1" indent="-342900" eaLnBrk="1" hangingPunct="1">
              <a:buFont typeface="Arial" charset="0"/>
              <a:buChar char="•"/>
              <a:defRPr/>
            </a:pPr>
            <a:r>
              <a:rPr kumimoji="1" lang="en-US" sz="2400" dirty="0">
                <a:solidFill>
                  <a:schemeClr val="bg1">
                    <a:lumMod val="75000"/>
                  </a:schemeClr>
                </a:solidFill>
                <a:latin typeface="Calibri" charset="0"/>
              </a:rPr>
              <a:t>flow </a:t>
            </a:r>
            <a:r>
              <a:rPr kumimoji="1" lang="en-US" sz="2400" dirty="0" smtClean="0">
                <a:solidFill>
                  <a:schemeClr val="bg1">
                    <a:lumMod val="75000"/>
                  </a:schemeClr>
                </a:solidFill>
                <a:latin typeface="Calibri" charset="0"/>
              </a:rPr>
              <a:t>control</a:t>
            </a:r>
          </a:p>
          <a:p>
            <a:pPr marL="342900" lvl="1" indent="-342900" eaLnBrk="1" hangingPunct="1">
              <a:buFont typeface="Arial" charset="0"/>
              <a:buChar char="•"/>
              <a:defRPr/>
            </a:pPr>
            <a:r>
              <a:rPr kumimoji="1" lang="en-US" sz="2400" dirty="0" smtClean="0">
                <a:solidFill>
                  <a:srgbClr val="0000FF"/>
                </a:solidFill>
                <a:latin typeface="Calibri" charset="0"/>
              </a:rPr>
              <a:t>connection establishment</a:t>
            </a:r>
          </a:p>
          <a:p>
            <a:pPr marL="342900" lvl="1" indent="-342900" eaLnBrk="1" hangingPunct="1">
              <a:buFont typeface="Arial" charset="0"/>
              <a:buChar char="•"/>
              <a:defRPr/>
            </a:pPr>
            <a:r>
              <a:rPr kumimoji="1" lang="en-US" sz="2400" dirty="0">
                <a:latin typeface="Calibri" charset="0"/>
              </a:rPr>
              <a:t>c</a:t>
            </a:r>
            <a:r>
              <a:rPr kumimoji="1" lang="en-US" sz="2400" dirty="0" smtClean="0">
                <a:latin typeface="Calibri" charset="0"/>
              </a:rPr>
              <a:t>onnection termination</a:t>
            </a:r>
            <a:endParaRPr kumimoji="1" lang="en-US" sz="2400" dirty="0">
              <a:latin typeface="Calibri" charset="0"/>
            </a:endParaRPr>
          </a:p>
          <a:p>
            <a:pPr marL="342900" lvl="1" indent="-342900" eaLnBrk="1" hangingPunct="1">
              <a:buFont typeface="Arial" charset="0"/>
              <a:buChar char="•"/>
              <a:defRPr/>
            </a:pPr>
            <a:r>
              <a:rPr kumimoji="1" lang="en-US" sz="2400" dirty="0">
                <a:latin typeface="Calibri" charset="0"/>
              </a:rPr>
              <a:t>retransmission </a:t>
            </a:r>
            <a:r>
              <a:rPr kumimoji="1" lang="en-US" sz="2400" dirty="0" smtClean="0">
                <a:latin typeface="Calibri" charset="0"/>
              </a:rPr>
              <a:t>strategy </a:t>
            </a:r>
            <a:endParaRPr kumimoji="1" lang="en-US" sz="2400" dirty="0">
              <a:latin typeface="Calibri" charset="0"/>
            </a:endParaRPr>
          </a:p>
          <a:p>
            <a:pPr marL="342900" lvl="1" indent="-342900" eaLnBrk="1" hangingPunct="1">
              <a:buFont typeface="Arial" charset="0"/>
              <a:buChar char="•"/>
              <a:defRPr/>
            </a:pPr>
            <a:r>
              <a:rPr kumimoji="1" lang="en-US" sz="2400" dirty="0">
                <a:latin typeface="Calibri" charset="0"/>
              </a:rPr>
              <a:t>duplication </a:t>
            </a:r>
            <a:r>
              <a:rPr kumimoji="1" lang="en-US" sz="2400" dirty="0" smtClean="0">
                <a:latin typeface="Calibri" charset="0"/>
              </a:rPr>
              <a:t>detection </a:t>
            </a:r>
            <a:endParaRPr kumimoji="1" lang="en-US" sz="2400" dirty="0">
              <a:latin typeface="Calibri" charset="0"/>
            </a:endParaRPr>
          </a:p>
          <a:p>
            <a:pPr marL="342900" lvl="1" indent="-342900" eaLnBrk="1" hangingPunct="1">
              <a:buFont typeface="Arial" charset="0"/>
              <a:buChar char="•"/>
              <a:defRPr/>
            </a:pPr>
            <a:r>
              <a:rPr kumimoji="1" lang="en-US" sz="2400" dirty="0" smtClean="0">
                <a:latin typeface="Calibri" charset="0"/>
              </a:rPr>
              <a:t>failure recovery</a:t>
            </a:r>
            <a:endParaRPr kumimoji="1" lang="en-US" sz="2400" dirty="0">
              <a:latin typeface="Calibri" charset="0"/>
            </a:endParaRPr>
          </a:p>
          <a:p>
            <a:pPr marL="342900" lvl="1" indent="-342900" eaLnBrk="1" hangingPunct="1">
              <a:buFont typeface="Arial" charset="0"/>
              <a:buChar char="•"/>
              <a:defRPr/>
            </a:pPr>
            <a:endParaRPr kumimoji="1" lang="en-US" sz="2400" dirty="0">
              <a:latin typeface="Calibri" charset="0"/>
            </a:endParaRPr>
          </a:p>
          <a:p>
            <a:pPr eaLnBrk="1" hangingPunct="1">
              <a:defRPr/>
            </a:pPr>
            <a:endParaRPr lang="en-CA" dirty="0">
              <a:latin typeface="Calibri" charset="0"/>
            </a:endParaRPr>
          </a:p>
        </p:txBody>
      </p:sp>
      <p:sp>
        <p:nvSpPr>
          <p:cNvPr id="2970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DDEB0DC-4CA3-D448-9AFF-0841B05E8BD4}" type="slidenum">
              <a:rPr lang="en-CA" sz="1200">
                <a:solidFill>
                  <a:srgbClr val="898989"/>
                </a:solidFill>
                <a:latin typeface="Calibri" charset="0"/>
              </a:rPr>
              <a:pPr algn="r" eaLnBrk="1" hangingPunct="1"/>
              <a:t>9</a:t>
            </a:fld>
            <a:endParaRPr lang="en-CA" sz="1200">
              <a:solidFill>
                <a:srgbClr val="898989"/>
              </a:solidFill>
              <a:latin typeface="Calibri"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784</TotalTime>
  <Words>8020</Words>
  <Application>Microsoft Macintosh PowerPoint</Application>
  <PresentationFormat>On-screen Show (4:3)</PresentationFormat>
  <Paragraphs>475</Paragraphs>
  <Slides>50</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ＭＳ Ｐゴシック</vt:lpstr>
      <vt:lpstr>Calibri</vt:lpstr>
      <vt:lpstr>Wingdings</vt:lpstr>
      <vt:lpstr>Times</vt:lpstr>
      <vt:lpstr>Courier</vt:lpstr>
      <vt:lpstr>Symbol</vt:lpstr>
      <vt:lpstr>Office Theme</vt:lpstr>
      <vt:lpstr>Microsoft Equation 3.0</vt:lpstr>
      <vt:lpstr>Transmission Control Protocol (TCP)</vt:lpstr>
      <vt:lpstr>TCP Services</vt:lpstr>
      <vt:lpstr>TCP Header</vt:lpstr>
      <vt:lpstr>Issues to Consider</vt:lpstr>
      <vt:lpstr>Ordered Delivery</vt:lpstr>
      <vt:lpstr>TCP Flow Control</vt:lpstr>
      <vt:lpstr>Credit Allocation</vt:lpstr>
      <vt:lpstr>Sending and Receiving Perspectives</vt:lpstr>
      <vt:lpstr>Issues to Consider</vt:lpstr>
      <vt:lpstr>Connection Establishment and Termination</vt:lpstr>
      <vt:lpstr>TCP Connection Establishment</vt:lpstr>
      <vt:lpstr>TCP Three Way Handshake: Examples</vt:lpstr>
      <vt:lpstr>TCP Three Way  Handshake: State  Diagram</vt:lpstr>
      <vt:lpstr>Issues to Consider</vt:lpstr>
      <vt:lpstr>Connection Termination</vt:lpstr>
      <vt:lpstr>Connection Termination:  Graceful Close</vt:lpstr>
      <vt:lpstr>Issues to Consider</vt:lpstr>
      <vt:lpstr>Retransmission Strategy</vt:lpstr>
      <vt:lpstr>Accept Policy</vt:lpstr>
      <vt:lpstr>Retransmit Policy</vt:lpstr>
      <vt:lpstr>Retransmit Policy (2)</vt:lpstr>
      <vt:lpstr>Acknowledgement Policy</vt:lpstr>
      <vt:lpstr>Issues to Consider</vt:lpstr>
      <vt:lpstr>Duplication Detection</vt:lpstr>
      <vt:lpstr>Incorrect  Duplicate  Detection</vt:lpstr>
      <vt:lpstr>Issues to Consider</vt:lpstr>
      <vt:lpstr>Failure Recovery</vt:lpstr>
      <vt:lpstr>TCP Congestion Control</vt:lpstr>
      <vt:lpstr>TCP Congestion Control</vt:lpstr>
      <vt:lpstr>Retransmission Timer Management</vt:lpstr>
      <vt:lpstr>Computing RTT</vt:lpstr>
      <vt:lpstr>Use of  Exponential  Averaging</vt:lpstr>
      <vt:lpstr>Implementation of TCP Congestion Control Measures</vt:lpstr>
      <vt:lpstr>RTT Variance Estimation</vt:lpstr>
      <vt:lpstr>Implementation of TCP Congestion Control Measures</vt:lpstr>
      <vt:lpstr>Why Karn’s Algorithm?</vt:lpstr>
      <vt:lpstr>Karn’s Algorithm</vt:lpstr>
      <vt:lpstr>Exponential RTO Backoff</vt:lpstr>
      <vt:lpstr>Implementation of TCP Congestion Control Measures</vt:lpstr>
      <vt:lpstr>Window Management: Slow Start</vt:lpstr>
      <vt:lpstr>Dynamic Window Sizing on Congestion </vt:lpstr>
      <vt:lpstr>Window Management</vt:lpstr>
      <vt:lpstr>Implementation of TCP Congestion Control Measures</vt:lpstr>
      <vt:lpstr>Fast Retransmit</vt:lpstr>
      <vt:lpstr>Fast Recovery</vt:lpstr>
      <vt:lpstr>Window Management Examples</vt:lpstr>
      <vt:lpstr>When does “slow start” stop?</vt:lpstr>
      <vt:lpstr>Transport Protocol Timers</vt:lpstr>
      <vt:lpstr>TCP Header</vt:lpstr>
      <vt:lpstr>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Uyen Trang</dc:creator>
  <cp:lastModifiedBy>Uyen Trang Nguyen</cp:lastModifiedBy>
  <cp:revision>146</cp:revision>
  <cp:lastPrinted>2018-02-08T14:17:36Z</cp:lastPrinted>
  <dcterms:created xsi:type="dcterms:W3CDTF">2007-11-05T16:57:23Z</dcterms:created>
  <dcterms:modified xsi:type="dcterms:W3CDTF">2018-02-13T19:05:47Z</dcterms:modified>
</cp:coreProperties>
</file>