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handoutMasterIdLst>
    <p:handoutMasterId r:id="rId35"/>
  </p:handoutMasterIdLst>
  <p:sldIdLst>
    <p:sldId id="707" r:id="rId2"/>
    <p:sldId id="690" r:id="rId3"/>
    <p:sldId id="727" r:id="rId4"/>
    <p:sldId id="691" r:id="rId5"/>
    <p:sldId id="787" r:id="rId6"/>
    <p:sldId id="692" r:id="rId7"/>
    <p:sldId id="725" r:id="rId8"/>
    <p:sldId id="726" r:id="rId9"/>
    <p:sldId id="708" r:id="rId10"/>
    <p:sldId id="694" r:id="rId11"/>
    <p:sldId id="695" r:id="rId12"/>
    <p:sldId id="709" r:id="rId13"/>
    <p:sldId id="711" r:id="rId14"/>
    <p:sldId id="788" r:id="rId15"/>
    <p:sldId id="697" r:id="rId16"/>
    <p:sldId id="699" r:id="rId17"/>
    <p:sldId id="698" r:id="rId18"/>
    <p:sldId id="712" r:id="rId19"/>
    <p:sldId id="713" r:id="rId20"/>
    <p:sldId id="714" r:id="rId21"/>
    <p:sldId id="715" r:id="rId22"/>
    <p:sldId id="700" r:id="rId23"/>
    <p:sldId id="716" r:id="rId24"/>
    <p:sldId id="701" r:id="rId25"/>
    <p:sldId id="717" r:id="rId26"/>
    <p:sldId id="718" r:id="rId27"/>
    <p:sldId id="719" r:id="rId28"/>
    <p:sldId id="720" r:id="rId29"/>
    <p:sldId id="721" r:id="rId30"/>
    <p:sldId id="722" r:id="rId31"/>
    <p:sldId id="723" r:id="rId32"/>
    <p:sldId id="72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7" d="100"/>
          <a:sy n="117" d="100"/>
        </p:scale>
        <p:origin x="-1470" y="-108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data_structure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Singly Linked Lists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9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a Linked List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create the following linked list: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(‘x’);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(‘r’);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(‘s’);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A2068-7A26-41E5-9BB4-334082109D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76436" y="204643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329486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712054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94622" y="205797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1941" y="224263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94509" y="224548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77076" y="222256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59645" y="22254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54334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36902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919469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6302038" y="216496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7728299" y="21734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417856" y="25268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to end of </a:t>
            </a:r>
            <a:r>
              <a:rPr lang="en-CA" dirty="0" smtClean="0"/>
              <a:t>list (recursive)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of recursive objects can often be implemented with a recursive algorithm</a:t>
            </a:r>
          </a:p>
          <a:p>
            <a:pPr lvl="1">
              <a:defRPr/>
            </a:pPr>
            <a:r>
              <a:rPr lang="en-CA" dirty="0" smtClean="0"/>
              <a:t>notice the word "can"; the recursive implementation is not necessarily the most efficient implementation</a:t>
            </a:r>
          </a:p>
          <a:p>
            <a:pPr>
              <a:defRPr/>
            </a:pPr>
            <a:r>
              <a:rPr lang="en-CA" dirty="0" smtClean="0"/>
              <a:t>adding to the end of the list can be done recursively</a:t>
            </a:r>
          </a:p>
          <a:p>
            <a:pPr lvl="1">
              <a:defRPr/>
            </a:pPr>
            <a:r>
              <a:rPr lang="en-CA" dirty="0" smtClean="0"/>
              <a:t>base case: at the end of the list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i.e.,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create new node and append it to this link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add to the end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1B07-2823-4A97-BA47-CED0472015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void </a:t>
            </a:r>
            <a:r>
              <a:rPr lang="en-CA" sz="1600" dirty="0" smtClean="0"/>
              <a:t>add(char c)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== </a:t>
            </a:r>
            <a:r>
              <a:rPr lang="en-CA" dirty="0" smtClean="0"/>
              <a:t>0</a:t>
            </a:r>
            <a:r>
              <a:rPr lang="en-CA" sz="1600" dirty="0" smtClean="0"/>
              <a:t>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>
                <a:solidFill>
                  <a:srgbClr val="FF0000"/>
                </a:solidFill>
              </a:rPr>
              <a:t>LinkedList.add</a:t>
            </a:r>
            <a:r>
              <a:rPr lang="en-CA" sz="1600" dirty="0" smtClean="0">
                <a:solidFill>
                  <a:srgbClr val="FF0000"/>
                </a:solidFill>
              </a:rPr>
              <a:t>(c, </a:t>
            </a:r>
            <a:r>
              <a:rPr lang="en-CA" sz="1600" dirty="0" err="1" smtClean="0">
                <a:solidFill>
                  <a:srgbClr val="FF0000"/>
                </a:solidFill>
              </a:rPr>
              <a:t>this.head</a:t>
            </a:r>
            <a:r>
              <a:rPr lang="en-CA" sz="1600" dirty="0" smtClean="0">
                <a:solidFill>
                  <a:srgbClr val="FF0000"/>
                </a:solidFill>
              </a:rPr>
              <a:t>);</a:t>
            </a:r>
            <a:endParaRPr lang="en-CA" sz="1600" dirty="0">
              <a:solidFill>
                <a:srgbClr val="FF0000"/>
              </a:solidFill>
            </a:endParaRPr>
          </a:p>
          <a:p>
            <a:r>
              <a:rPr lang="en-CA" sz="1600" dirty="0"/>
              <a:t>  </a:t>
            </a:r>
            <a:r>
              <a:rPr lang="en-CA" sz="1600" dirty="0" smtClean="0"/>
              <a:t>}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++;</a:t>
            </a:r>
            <a:endParaRPr lang="en-CA" sz="1600" dirty="0"/>
          </a:p>
          <a:p>
            <a:r>
              <a:rPr lang="en-CA" sz="16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70" y="3544214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</a:t>
            </a:r>
            <a:r>
              <a:rPr lang="en-CA" sz="1600" dirty="0" smtClean="0"/>
              <a:t>.</a:t>
            </a:r>
          </a:p>
          <a:p>
            <a:r>
              <a:rPr lang="en-CA" sz="1600" dirty="0" smtClean="0"/>
              <a:t> </a:t>
            </a:r>
            <a:r>
              <a:rPr lang="en-CA" sz="1600" dirty="0"/>
              <a:t>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* @</a:t>
            </a:r>
            <a:r>
              <a:rPr lang="en-CA" sz="1600" dirty="0" err="1" smtClean="0"/>
              <a:t>param</a:t>
            </a:r>
            <a:r>
              <a:rPr lang="en-CA" sz="1600" dirty="0" smtClean="0"/>
              <a:t> node The node at the head of the current </a:t>
            </a:r>
            <a:r>
              <a:rPr lang="en-CA" sz="1600" dirty="0" err="1" smtClean="0"/>
              <a:t>sublist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 smtClean="0"/>
              <a:t>private static void add(char c, Node node)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== null)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LinkedList.add</a:t>
            </a:r>
            <a:r>
              <a:rPr lang="en-CA" sz="1600" dirty="0" smtClean="0"/>
              <a:t>(c,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2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 to end of list </a:t>
            </a:r>
            <a:r>
              <a:rPr lang="en-CA" dirty="0" smtClean="0"/>
              <a:t>(iterative</a:t>
            </a:r>
            <a:r>
              <a:rPr lang="en-CA" dirty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adding to the end of the list can be done </a:t>
            </a:r>
            <a:r>
              <a:rPr lang="en-CA" dirty="0" smtClean="0"/>
              <a:t>iteratively</a:t>
            </a:r>
          </a:p>
          <a:p>
            <a:endParaRPr lang="en-CA" dirty="0"/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add(char c)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new Node(c);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n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n.next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n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n.next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n.next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new Node(c);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CA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111144" y="3832249"/>
            <a:ext cx="230428" cy="11521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6786" y="3945845"/>
            <a:ext cx="3604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Starting from the head of the list,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follow the links from node to node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until you reach the last node.</a:t>
            </a:r>
          </a:p>
        </p:txBody>
      </p:sp>
    </p:spTree>
    <p:extLst>
      <p:ext uri="{BB962C8B-B14F-4D97-AF65-F5344CB8AC3E}">
        <p14:creationId xmlns:p14="http://schemas.microsoft.com/office/powerpoint/2010/main" val="2040090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Getting an Element in the 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retrieve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from a list</a:t>
            </a:r>
          </a:p>
          <a:p>
            <a:pPr lvl="1">
              <a:defRPr/>
            </a:pPr>
            <a:r>
              <a:rPr lang="en-CA" dirty="0" smtClean="0"/>
              <a:t>the ability to access arbitrary elements of a sequence in the same amount of time is called </a:t>
            </a:r>
            <a:r>
              <a:rPr lang="en-CA" i="1" dirty="0" smtClean="0"/>
              <a:t>random access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arrays support random access; linked lists do not</a:t>
            </a:r>
          </a:p>
          <a:p>
            <a:pPr>
              <a:defRPr/>
            </a:pPr>
            <a:r>
              <a:rPr lang="en-CA" dirty="0" smtClean="0"/>
              <a:t>to access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in a linked list we need to sequentially follow the first (</a:t>
            </a:r>
            <a:r>
              <a:rPr lang="en-CA" i="1" dirty="0" err="1" smtClean="0"/>
              <a:t>i</a:t>
            </a:r>
            <a:r>
              <a:rPr lang="en-CA" dirty="0" smtClean="0"/>
              <a:t>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links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takes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time versus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for arrays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4773613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73810" y="4800600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6378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1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38945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2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414266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7094622" y="415420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433886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43417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4318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359645" y="432164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426119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7728299" y="426972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an Element in the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validation?</a:t>
            </a:r>
          </a:p>
          <a:p>
            <a:pPr>
              <a:defRPr/>
            </a:pPr>
            <a:r>
              <a:rPr lang="en-CA" dirty="0" smtClean="0"/>
              <a:t>getting the </a:t>
            </a:r>
            <a:r>
              <a:rPr lang="en-CA" i="1" dirty="0" err="1" smtClean="0"/>
              <a:t>i</a:t>
            </a:r>
            <a:r>
              <a:rPr lang="en-CA" dirty="0" err="1" smtClean="0"/>
              <a:t>th</a:t>
            </a:r>
            <a:r>
              <a:rPr lang="en-CA" dirty="0" smtClean="0"/>
              <a:t> element can be done recursively</a:t>
            </a:r>
          </a:p>
          <a:p>
            <a:pPr lvl="1">
              <a:defRPr/>
            </a:pPr>
            <a:r>
              <a:rPr lang="en-CA" dirty="0" smtClean="0"/>
              <a:t>base case</a:t>
            </a:r>
            <a:r>
              <a:rPr lang="en-CA" dirty="0" smtClean="0"/>
              <a:t>:</a:t>
            </a:r>
          </a:p>
          <a:p>
            <a:pPr lvl="2">
              <a:defRPr/>
            </a:pPr>
            <a:r>
              <a:rPr lang="en-CA" dirty="0" smtClean="0"/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== 0</a:t>
            </a:r>
            <a:endParaRPr lang="en-CA" dirty="0" smtClean="0">
              <a:cs typeface="Courier New" pitchFamily="49" charset="0"/>
            </a:endParaRP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return the value held by the current link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recursive case</a:t>
            </a:r>
            <a:r>
              <a:rPr lang="en-CA" dirty="0" smtClean="0"/>
              <a:t>: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get the element 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– 1</a:t>
            </a:r>
            <a:r>
              <a:rPr lang="en-CA" dirty="0" smtClean="0"/>
              <a:t> starting from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4B65B-C3D1-463E-9E74-31890B3018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return</a:t>
            </a:r>
          </a:p>
          <a:p>
            <a:r>
              <a:rPr lang="en-CA" sz="1600" dirty="0"/>
              <a:t> * @return the element at the specified position</a:t>
            </a:r>
          </a:p>
          <a:p>
            <a:r>
              <a:rPr lang="en-CA" sz="1600" dirty="0"/>
              <a:t> * @throws </a:t>
            </a:r>
            <a:r>
              <a:rPr lang="en-CA" sz="1600" dirty="0" err="1"/>
              <a:t>IndexOutOfBoundsException</a:t>
            </a:r>
            <a:r>
              <a:rPr lang="en-CA" sz="1600" dirty="0"/>
              <a:t> if the index</a:t>
            </a:r>
          </a:p>
          <a:p>
            <a:r>
              <a:rPr lang="en-CA" sz="1600" dirty="0"/>
              <a:t> *         is out of the range </a:t>
            </a:r>
          </a:p>
          <a:p>
            <a:r>
              <a:rPr lang="en-CA" sz="1600" dirty="0"/>
              <a:t> *         {@code (index &lt; 0 || index &gt;= </a:t>
            </a:r>
            <a:r>
              <a:rPr lang="en-CA" sz="1600" dirty="0" smtClean="0"/>
              <a:t>list size)}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char get(</a:t>
            </a:r>
            <a:r>
              <a:rPr lang="en-CA" sz="1600" dirty="0" err="1"/>
              <a:t>int</a:t>
            </a:r>
            <a:r>
              <a:rPr lang="en-CA" sz="1600" dirty="0"/>
              <a:t> index) {</a:t>
            </a:r>
          </a:p>
          <a:p>
            <a:r>
              <a:rPr lang="en-CA" sz="1600" dirty="0"/>
              <a:t>  if (index &lt; 0 || index &gt;= </a:t>
            </a:r>
            <a:r>
              <a:rPr lang="en-CA" sz="1600" dirty="0" err="1"/>
              <a:t>this.size</a:t>
            </a:r>
            <a:r>
              <a:rPr lang="en-CA" sz="1600" dirty="0"/>
              <a:t>) {</a:t>
            </a:r>
          </a:p>
          <a:p>
            <a:r>
              <a:rPr lang="en-CA" sz="1600" dirty="0"/>
              <a:t>    throw new </a:t>
            </a:r>
            <a:r>
              <a:rPr lang="en-CA" sz="1600" dirty="0" err="1"/>
              <a:t>IndexOutOfBoundsException</a:t>
            </a:r>
            <a:r>
              <a:rPr lang="en-CA" sz="1600" dirty="0"/>
              <a:t>("Index: " + index </a:t>
            </a:r>
            <a:r>
              <a:rPr lang="en-CA" sz="1600" dirty="0" smtClean="0"/>
              <a:t>+</a:t>
            </a:r>
            <a:br>
              <a:rPr lang="en-CA" sz="1600" dirty="0" smtClean="0"/>
            </a:br>
            <a:r>
              <a:rPr lang="en-CA" sz="1600" dirty="0" smtClean="0"/>
              <a:t>                                      ", </a:t>
            </a:r>
            <a:r>
              <a:rPr lang="en-CA" sz="1600" dirty="0"/>
              <a:t>Size: " + </a:t>
            </a:r>
            <a:r>
              <a:rPr lang="en-CA" sz="1600" dirty="0" err="1"/>
              <a:t>this.size</a:t>
            </a:r>
            <a:r>
              <a:rPr lang="en-CA" sz="1600" dirty="0"/>
              <a:t>);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>
                <a:solidFill>
                  <a:srgbClr val="FF0000"/>
                </a:solidFill>
              </a:rPr>
              <a:t>LinkedList.get</a:t>
            </a:r>
            <a:r>
              <a:rPr lang="en-CA" sz="1600" dirty="0">
                <a:solidFill>
                  <a:srgbClr val="FF0000"/>
                </a:solidFill>
              </a:rPr>
              <a:t>(index, </a:t>
            </a:r>
            <a:r>
              <a:rPr lang="en-CA" sz="1600" dirty="0" err="1">
                <a:solidFill>
                  <a:srgbClr val="FF0000"/>
                </a:solidFill>
              </a:rPr>
              <a:t>this.head</a:t>
            </a:r>
            <a:r>
              <a:rPr lang="en-CA" sz="1600" dirty="0">
                <a:solidFill>
                  <a:srgbClr val="FF0000"/>
                </a:solidFill>
              </a:rPr>
              <a:t>);</a:t>
            </a:r>
          </a:p>
          <a:p>
            <a:r>
              <a:rPr lang="en-CA" sz="1600" dirty="0"/>
              <a:t>}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104774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</a:t>
            </a:r>
            <a:r>
              <a:rPr lang="en-CA" sz="1600" dirty="0" smtClean="0"/>
              <a:t>return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node The node at the head of the current </a:t>
            </a:r>
            <a:r>
              <a:rPr lang="en-CA" dirty="0" err="1" smtClean="0"/>
              <a:t>sublist</a:t>
            </a:r>
            <a:endParaRPr lang="en-CA" sz="1600" dirty="0"/>
          </a:p>
          <a:p>
            <a:r>
              <a:rPr lang="en-CA" sz="1600" dirty="0"/>
              <a:t> * @return the element at the specified </a:t>
            </a:r>
            <a:r>
              <a:rPr lang="en-CA" sz="1600" dirty="0" smtClean="0"/>
              <a:t>position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private static char get(</a:t>
            </a:r>
            <a:r>
              <a:rPr lang="en-CA" sz="1600" dirty="0" err="1"/>
              <a:t>int</a:t>
            </a:r>
            <a:r>
              <a:rPr lang="en-CA" sz="1600" dirty="0"/>
              <a:t> index, Node node) {</a:t>
            </a:r>
          </a:p>
          <a:p>
            <a:r>
              <a:rPr lang="en-CA" sz="1600" dirty="0"/>
              <a:t>  if (index == 0) {</a:t>
            </a:r>
          </a:p>
          <a:p>
            <a:r>
              <a:rPr lang="en-CA" sz="1600" dirty="0"/>
              <a:t>    return </a:t>
            </a:r>
            <a:r>
              <a:rPr lang="en-CA" sz="1600" dirty="0" err="1"/>
              <a:t>node.data</a:t>
            </a:r>
            <a:r>
              <a:rPr lang="en-CA" sz="1600" dirty="0"/>
              <a:t>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/>
              <a:t>LinkedList.get</a:t>
            </a:r>
            <a:r>
              <a:rPr lang="en-CA" sz="1600" dirty="0"/>
              <a:t>(index - 1, </a:t>
            </a:r>
            <a:r>
              <a:rPr lang="en-CA" sz="1600" dirty="0" err="1"/>
              <a:t>node.next</a:t>
            </a:r>
            <a:r>
              <a:rPr lang="en-CA" sz="1600" dirty="0"/>
              <a:t>);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75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an Element in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setting </a:t>
            </a:r>
            <a:r>
              <a:rPr lang="en-CA" dirty="0"/>
              <a:t>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is almost exactly the </a:t>
            </a:r>
            <a:r>
              <a:rPr lang="en-CA" dirty="0" smtClean="0"/>
              <a:t>same as getting 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</a:t>
            </a:r>
            <a:endParaRPr lang="en-US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7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377718" cy="5781131"/>
          </a:xfrm>
        </p:spPr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Sets the element at the specified position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in the list.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endParaRPr lang="en-CA" dirty="0"/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set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c new value of element 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@throws </a:t>
            </a:r>
            <a:r>
              <a:rPr lang="en-CA" dirty="0" err="1"/>
              <a:t>IndexOutOfBoundsException</a:t>
            </a:r>
            <a:r>
              <a:rPr lang="en-CA" dirty="0"/>
              <a:t> if the index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is out of the range 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{@code (index &lt; 0 || index &gt;= list size)}</a:t>
            </a:r>
          </a:p>
          <a:p>
            <a:r>
              <a:rPr lang="en-CA" dirty="0"/>
              <a:t> </a:t>
            </a:r>
            <a:r>
              <a:rPr lang="en-CA" dirty="0" smtClean="0"/>
              <a:t>*/</a:t>
            </a:r>
            <a:endParaRPr lang="en-CA" dirty="0"/>
          </a:p>
          <a:p>
            <a:r>
              <a:rPr lang="en-CA" dirty="0"/>
              <a:t>public void set(</a:t>
            </a:r>
            <a:r>
              <a:rPr lang="en-CA" dirty="0" err="1"/>
              <a:t>int</a:t>
            </a:r>
            <a:r>
              <a:rPr lang="en-CA" dirty="0"/>
              <a:t> index, char c) {</a:t>
            </a:r>
          </a:p>
          <a:p>
            <a:r>
              <a:rPr lang="en-CA" dirty="0"/>
              <a:t>  if (index &lt; 0 || index &gt;= </a:t>
            </a:r>
            <a:r>
              <a:rPr lang="en-CA" dirty="0" err="1"/>
              <a:t>this.size</a:t>
            </a:r>
            <a:r>
              <a:rPr lang="en-CA" dirty="0"/>
              <a:t>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throw new </a:t>
            </a:r>
            <a:r>
              <a:rPr lang="en-CA" dirty="0" err="1"/>
              <a:t>IndexOutOfBoundsException</a:t>
            </a:r>
            <a:r>
              <a:rPr lang="en-CA" dirty="0"/>
              <a:t>("Index: " + index </a:t>
            </a:r>
            <a:r>
              <a:rPr lang="en-CA" dirty="0" smtClean="0"/>
              <a:t>+</a:t>
            </a:r>
            <a:br>
              <a:rPr lang="en-CA" dirty="0" smtClean="0"/>
            </a:br>
            <a:r>
              <a:rPr lang="en-CA" dirty="0" smtClean="0"/>
              <a:t>                                        ", Size</a:t>
            </a:r>
            <a:r>
              <a:rPr lang="en-CA" dirty="0"/>
              <a:t>: " </a:t>
            </a:r>
            <a:r>
              <a:rPr lang="en-CA" dirty="0" smtClean="0"/>
              <a:t>+ </a:t>
            </a:r>
            <a:r>
              <a:rPr lang="en-CA" dirty="0" err="1" smtClean="0"/>
              <a:t>this.size</a:t>
            </a:r>
            <a:r>
              <a:rPr lang="en-CA" dirty="0"/>
              <a:t>);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>
                <a:solidFill>
                  <a:srgbClr val="FF0000"/>
                </a:solidFill>
              </a:rPr>
              <a:t>LinkedList.set</a:t>
            </a:r>
            <a:r>
              <a:rPr lang="en-CA" dirty="0" smtClean="0">
                <a:solidFill>
                  <a:srgbClr val="FF0000"/>
                </a:solidFill>
              </a:rPr>
              <a:t>(index</a:t>
            </a:r>
            <a:r>
              <a:rPr lang="en-CA" dirty="0">
                <a:solidFill>
                  <a:srgbClr val="FF0000"/>
                </a:solidFill>
              </a:rPr>
              <a:t>, c, </a:t>
            </a:r>
            <a:r>
              <a:rPr lang="en-CA" dirty="0" err="1">
                <a:solidFill>
                  <a:srgbClr val="FF0000"/>
                </a:solidFill>
              </a:rPr>
              <a:t>this.head</a:t>
            </a:r>
            <a:r>
              <a:rPr lang="en-CA" dirty="0">
                <a:solidFill>
                  <a:srgbClr val="FF0000"/>
                </a:solidFill>
              </a:rPr>
              <a:t>);</a:t>
            </a:r>
          </a:p>
          <a:p>
            <a:r>
              <a:rPr lang="en-CA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75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1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* Sets the </a:t>
            </a:r>
            <a:r>
              <a:rPr lang="en-CA" dirty="0" smtClean="0"/>
              <a:t>element at </a:t>
            </a:r>
            <a:r>
              <a:rPr lang="en-CA" dirty="0"/>
              <a:t>the specified position</a:t>
            </a:r>
          </a:p>
          <a:p>
            <a:r>
              <a:rPr lang="en-CA" dirty="0"/>
              <a:t> * in the list.</a:t>
            </a:r>
          </a:p>
          <a:p>
            <a:r>
              <a:rPr lang="en-CA" dirty="0"/>
              <a:t> * </a:t>
            </a:r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</a:t>
            </a:r>
            <a:r>
              <a:rPr lang="en-CA" dirty="0" smtClean="0"/>
              <a:t>set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c new value of the element</a:t>
            </a:r>
            <a:endParaRPr lang="en-CA" dirty="0"/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node The node at the head of the current </a:t>
            </a:r>
            <a:r>
              <a:rPr lang="en-CA" dirty="0" err="1"/>
              <a:t>sublist</a:t>
            </a:r>
            <a:endParaRPr lang="en-CA" dirty="0"/>
          </a:p>
          <a:p>
            <a:r>
              <a:rPr lang="en-CA" dirty="0"/>
              <a:t> */</a:t>
            </a:r>
          </a:p>
          <a:p>
            <a:r>
              <a:rPr lang="en-CA" dirty="0"/>
              <a:t>private static void set(</a:t>
            </a:r>
            <a:r>
              <a:rPr lang="en-CA" dirty="0" err="1"/>
              <a:t>int</a:t>
            </a:r>
            <a:r>
              <a:rPr lang="en-CA" dirty="0"/>
              <a:t> index, char c, Node node) {</a:t>
            </a:r>
          </a:p>
          <a:p>
            <a:r>
              <a:rPr lang="en-CA" dirty="0"/>
              <a:t>  </a:t>
            </a:r>
            <a:r>
              <a:rPr lang="en-CA" dirty="0" smtClean="0"/>
              <a:t>if </a:t>
            </a:r>
            <a:r>
              <a:rPr lang="en-CA" dirty="0"/>
              <a:t>(index == 0)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 err="1"/>
              <a:t>node.data</a:t>
            </a:r>
            <a:r>
              <a:rPr lang="en-CA" dirty="0"/>
              <a:t> = c;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return;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/>
              <a:t>LinkedList.set</a:t>
            </a:r>
            <a:r>
              <a:rPr lang="en-CA" dirty="0" smtClean="0"/>
              <a:t>(index </a:t>
            </a:r>
            <a:r>
              <a:rPr lang="en-CA" dirty="0"/>
              <a:t>- 1, c, </a:t>
            </a:r>
            <a:r>
              <a:rPr lang="en-CA" dirty="0" err="1"/>
              <a:t>node.next</a:t>
            </a:r>
            <a:r>
              <a:rPr lang="en-CA" dirty="0"/>
              <a:t>);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9586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toString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finding the string representation of a list can be done recursively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/>
              <a:t>the string is </a:t>
            </a:r>
            <a:br>
              <a:rPr lang="en-CA" dirty="0"/>
            </a:b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"[a, x, r, a, s]</a:t>
            </a:r>
            <a:r>
              <a:rPr lang="en-CA" sz="1600" dirty="0" smtClean="0"/>
              <a:t> </a:t>
            </a:r>
          </a:p>
          <a:p>
            <a:pPr lvl="1">
              <a:defRPr/>
            </a:pPr>
            <a:r>
              <a:rPr lang="en-CA" dirty="0" smtClean="0"/>
              <a:t>the string is </a:t>
            </a:r>
            <a:br>
              <a:rPr lang="en-CA" dirty="0" smtClean="0"/>
            </a:br>
            <a:r>
              <a:rPr lang="en-CA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["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"a, " +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i="1" dirty="0" smtClean="0">
                <a:latin typeface="Courier New" pitchFamily="49" charset="0"/>
                <a:cs typeface="Courier New" pitchFamily="49" charset="0"/>
              </a:rPr>
              <a:t>the list['x', 'r', 'a', 's']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8EAE-DD13-4A61-9BFE-7850C63C0D3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576436" y="235684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946918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329486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712054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094622" y="236838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211941" y="255305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94509" y="255589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77076" y="25329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359645" y="253582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54334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536902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4919469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6302038" y="247537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7728299" y="248390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toString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r>
              <a:rPr lang="en-CA" dirty="0" smtClean="0"/>
              <a:t>base case: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sz="2000" dirty="0" smtClean="0"/>
              <a:t>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return the value of the link as a string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"]"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return the value of the link as a string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CA" dirty="0" smtClean="0"/>
              <a:t> + the rest of the list as a string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8EAE-DD13-4A61-9BFE-7850C63C0D3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6256B-92C9-45F1-B673-A2971358801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public String </a:t>
            </a:r>
            <a:r>
              <a:rPr lang="en-CA" dirty="0" err="1"/>
              <a:t>toString</a:t>
            </a:r>
            <a:r>
              <a:rPr lang="en-CA" dirty="0"/>
              <a:t>() {</a:t>
            </a:r>
          </a:p>
          <a:p>
            <a:r>
              <a:rPr lang="en-CA" dirty="0"/>
              <a:t>  if (</a:t>
            </a:r>
            <a:r>
              <a:rPr lang="en-CA" dirty="0" err="1"/>
              <a:t>this.size</a:t>
            </a:r>
            <a:r>
              <a:rPr lang="en-CA" dirty="0"/>
              <a:t> == 0) {</a:t>
            </a:r>
          </a:p>
          <a:p>
            <a:r>
              <a:rPr lang="en-CA" dirty="0"/>
              <a:t>    return "[]";</a:t>
            </a:r>
          </a:p>
          <a:p>
            <a:r>
              <a:rPr lang="en-CA" dirty="0"/>
              <a:t>  }</a:t>
            </a:r>
          </a:p>
          <a:p>
            <a:r>
              <a:rPr lang="en-CA" dirty="0"/>
              <a:t>  return "[" + </a:t>
            </a:r>
            <a:r>
              <a:rPr lang="en-CA" dirty="0" err="1">
                <a:solidFill>
                  <a:srgbClr val="FF0000"/>
                </a:solidFill>
              </a:rPr>
              <a:t>LinkedList.toString</a:t>
            </a:r>
            <a:r>
              <a:rPr lang="en-CA" dirty="0">
                <a:solidFill>
                  <a:srgbClr val="FF0000"/>
                </a:solidFill>
              </a:rPr>
              <a:t>(</a:t>
            </a:r>
            <a:r>
              <a:rPr lang="en-CA" dirty="0" err="1">
                <a:solidFill>
                  <a:srgbClr val="FF0000"/>
                </a:solidFill>
              </a:rPr>
              <a:t>this.head</a:t>
            </a:r>
            <a:r>
              <a:rPr lang="en-CA" dirty="0">
                <a:solidFill>
                  <a:srgbClr val="FF0000"/>
                </a:solidFill>
              </a:rPr>
              <a:t>)</a:t>
            </a:r>
            <a:r>
              <a:rPr lang="en-CA" dirty="0"/>
              <a:t>;</a:t>
            </a:r>
          </a:p>
          <a:p>
            <a:r>
              <a:rPr lang="en-CA" dirty="0"/>
              <a:t>}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private static String </a:t>
            </a:r>
            <a:r>
              <a:rPr lang="en-CA" dirty="0" err="1"/>
              <a:t>toString</a:t>
            </a:r>
            <a:r>
              <a:rPr lang="en-CA" dirty="0"/>
              <a:t>(Node n) {</a:t>
            </a:r>
          </a:p>
          <a:p>
            <a:r>
              <a:rPr lang="en-CA" dirty="0"/>
              <a:t>  if (</a:t>
            </a:r>
            <a:r>
              <a:rPr lang="en-CA" dirty="0" err="1"/>
              <a:t>n.next</a:t>
            </a:r>
            <a:r>
              <a:rPr lang="en-CA" dirty="0"/>
              <a:t> == null) {</a:t>
            </a:r>
          </a:p>
          <a:p>
            <a:r>
              <a:rPr lang="en-CA" dirty="0"/>
              <a:t>    return </a:t>
            </a:r>
            <a:r>
              <a:rPr lang="en-CA" dirty="0" err="1"/>
              <a:t>n.data</a:t>
            </a:r>
            <a:r>
              <a:rPr lang="en-CA" dirty="0"/>
              <a:t> + "]";</a:t>
            </a:r>
          </a:p>
          <a:p>
            <a:r>
              <a:rPr lang="en-CA" dirty="0"/>
              <a:t>  }</a:t>
            </a:r>
          </a:p>
          <a:p>
            <a:r>
              <a:rPr lang="en-CA" dirty="0"/>
              <a:t>  String s = </a:t>
            </a:r>
            <a:r>
              <a:rPr lang="en-CA" dirty="0" err="1"/>
              <a:t>n.data</a:t>
            </a:r>
            <a:r>
              <a:rPr lang="en-CA" dirty="0"/>
              <a:t> + ", ";</a:t>
            </a:r>
          </a:p>
          <a:p>
            <a:r>
              <a:rPr lang="en-CA" dirty="0"/>
              <a:t>  return s + </a:t>
            </a:r>
            <a:r>
              <a:rPr lang="en-CA" dirty="0" err="1"/>
              <a:t>LinkedList.toString</a:t>
            </a:r>
            <a:r>
              <a:rPr lang="en-CA" dirty="0"/>
              <a:t>(</a:t>
            </a:r>
            <a:r>
              <a:rPr lang="en-CA" dirty="0" err="1"/>
              <a:t>n.next</a:t>
            </a:r>
            <a:r>
              <a:rPr lang="en-CA" dirty="0"/>
              <a:t>);</a:t>
            </a:r>
          </a:p>
          <a:p>
            <a:r>
              <a:rPr lang="en-CA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3459" y="158557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useful to ask if a list contains a particular element</a:t>
            </a:r>
          </a:p>
          <a:p>
            <a:r>
              <a:rPr lang="en-US" dirty="0" smtClean="0"/>
              <a:t>worst case: must visit every element of the list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('z')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76436" y="302575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46918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329486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712054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94622" y="30372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11941" y="322195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94509" y="3224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77076" y="320188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59645" y="320473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54334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36902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919469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302038" y="314428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728299" y="315281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contains can be solved recursively</a:t>
            </a:r>
          </a:p>
          <a:p>
            <a:pPr lvl="1"/>
            <a:r>
              <a:rPr lang="en-US" dirty="0" smtClean="0"/>
              <a:t>base case: found the character we are looking for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 is equal to the character we are searching for</a:t>
            </a:r>
          </a:p>
          <a:p>
            <a:pPr lvl="3"/>
            <a:r>
              <a:rPr lang="en-US" dirty="0" smtClean="0"/>
              <a:t>return true</a:t>
            </a:r>
          </a:p>
          <a:p>
            <a:pPr lvl="1"/>
            <a:r>
              <a:rPr lang="en-US" dirty="0" smtClean="0"/>
              <a:t>base case: at the end of the list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false</a:t>
            </a:r>
          </a:p>
          <a:p>
            <a:pPr lvl="1"/>
            <a:r>
              <a:rPr lang="en-US" dirty="0" smtClean="0"/>
              <a:t>recursive case: have not found the character we are searching for and not at the end of the list</a:t>
            </a:r>
          </a:p>
          <a:p>
            <a:pPr lvl="2"/>
            <a:r>
              <a:rPr lang="en-US" dirty="0" smtClean="0"/>
              <a:t>search the </a:t>
            </a:r>
            <a:r>
              <a:rPr lang="en-US" dirty="0" err="1" smtClean="0"/>
              <a:t>sublist</a:t>
            </a:r>
            <a:r>
              <a:rPr lang="en-US" dirty="0" smtClean="0"/>
              <a:t> starting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&lt;code&gt;true&lt;/code&gt; if this list contains the specified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 element to search for</a:t>
            </a:r>
          </a:p>
          <a:p>
            <a:r>
              <a:rPr lang="en-US" dirty="0" smtClean="0"/>
              <a:t> * @return &lt;code&gt;true&lt;/code&gt; if this list contains the</a:t>
            </a:r>
          </a:p>
          <a:p>
            <a:r>
              <a:rPr lang="en-US" dirty="0" smtClean="0"/>
              <a:t> * specified 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contains(char c)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this.size</a:t>
            </a:r>
            <a:r>
              <a:rPr lang="en-US" dirty="0" smtClean="0"/>
              <a:t> == 0) {</a:t>
            </a:r>
          </a:p>
          <a:p>
            <a:r>
              <a:rPr lang="en-US" dirty="0" smtClean="0"/>
              <a:t>      return false;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return </a:t>
            </a:r>
            <a:r>
              <a:rPr lang="en-US" dirty="0" err="1" smtClean="0">
                <a:solidFill>
                  <a:srgbClr val="FF0000"/>
                </a:solidFill>
              </a:rPr>
              <a:t>LinkedList.contains</a:t>
            </a:r>
            <a:r>
              <a:rPr lang="en-US" dirty="0" smtClean="0">
                <a:solidFill>
                  <a:srgbClr val="FF0000"/>
                </a:solidFill>
              </a:rPr>
              <a:t>(c, </a:t>
            </a:r>
            <a:r>
              <a:rPr lang="en-US" dirty="0" err="1" smtClean="0">
                <a:solidFill>
                  <a:srgbClr val="FF0000"/>
                </a:solidFill>
              </a:rPr>
              <a:t>this.head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0638" y="4696354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&lt;code&gt;true&lt;/code&gt; if this list contains the specified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 element to search for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node the node at the head of the current </a:t>
            </a:r>
            <a:r>
              <a:rPr lang="en-US" dirty="0" err="1" smtClean="0"/>
              <a:t>sublist</a:t>
            </a:r>
            <a:endParaRPr lang="en-US" dirty="0" smtClean="0"/>
          </a:p>
          <a:p>
            <a:r>
              <a:rPr lang="en-US" dirty="0" smtClean="0"/>
              <a:t> * @return &lt;code&gt;true&lt;/code&gt; if this list contains the</a:t>
            </a:r>
          </a:p>
          <a:p>
            <a:r>
              <a:rPr lang="en-US" dirty="0" smtClean="0"/>
              <a:t> * specified 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private static </a:t>
            </a:r>
            <a:r>
              <a:rPr lang="en-US" dirty="0" err="1" smtClean="0"/>
              <a:t>boolean</a:t>
            </a:r>
            <a:r>
              <a:rPr lang="en-US" dirty="0" smtClean="0"/>
              <a:t> contains(char c, Node </a:t>
            </a:r>
            <a:r>
              <a:rPr lang="en-US" dirty="0" err="1" smtClean="0"/>
              <a:t>node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node.data</a:t>
            </a:r>
            <a:r>
              <a:rPr lang="en-US" dirty="0" smtClean="0"/>
              <a:t> == c) {</a:t>
            </a:r>
          </a:p>
          <a:p>
            <a:r>
              <a:rPr lang="en-US" dirty="0" smtClean="0"/>
              <a:t>    return true;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node.next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false;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LinkedList.contains</a:t>
            </a:r>
            <a:r>
              <a:rPr lang="en-US" dirty="0" smtClean="0"/>
              <a:t>(c, </a:t>
            </a:r>
            <a:r>
              <a:rPr lang="en-US" dirty="0" err="1" smtClean="0"/>
              <a:t>node.next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closely related to contains is finding the index of an element in the list</a:t>
            </a:r>
          </a:p>
          <a:p>
            <a:r>
              <a:rPr lang="en-US" dirty="0" smtClean="0"/>
              <a:t>worst case: must visit every element of the list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('s')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76436" y="302575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46918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329486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712054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94622" y="30372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11941" y="322195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94509" y="3224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77076" y="320188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59645" y="320473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54334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36902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919469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302038" y="314428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728299" y="315281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 (and algorithms) are one of the foundational elements of computer science</a:t>
            </a:r>
          </a:p>
          <a:p>
            <a:r>
              <a:rPr lang="en-US" dirty="0" smtClean="0"/>
              <a:t>a data structure is a way to organize and store data so that it can be used efficiently</a:t>
            </a:r>
          </a:p>
          <a:p>
            <a:pPr lvl="1"/>
            <a:r>
              <a:rPr lang="en-US" dirty="0" smtClean="0"/>
              <a:t>list – sequence of elements</a:t>
            </a:r>
          </a:p>
          <a:p>
            <a:pPr lvl="1"/>
            <a:r>
              <a:rPr lang="en-US" dirty="0" smtClean="0"/>
              <a:t>set – a group of unique elements</a:t>
            </a:r>
          </a:p>
          <a:p>
            <a:pPr lvl="1"/>
            <a:r>
              <a:rPr lang="en-US" dirty="0" smtClean="0"/>
              <a:t>map – access elements using a key</a:t>
            </a:r>
          </a:p>
          <a:p>
            <a:pPr lvl="1"/>
            <a:r>
              <a:rPr lang="en-US" dirty="0" smtClean="0">
                <a:hlinkClick r:id="rId2"/>
              </a:rPr>
              <a:t>many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 can be solved recursively</a:t>
            </a:r>
          </a:p>
          <a:p>
            <a:pPr lvl="1"/>
            <a:r>
              <a:rPr lang="en-US" dirty="0" smtClean="0"/>
              <a:t>base case: found the character we are looking for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 is equal to the character we are searching for</a:t>
            </a:r>
          </a:p>
          <a:p>
            <a:pPr lvl="3"/>
            <a:r>
              <a:rPr lang="en-US" dirty="0" smtClean="0"/>
              <a:t>return 0</a:t>
            </a:r>
          </a:p>
          <a:p>
            <a:pPr lvl="1"/>
            <a:r>
              <a:rPr lang="en-US" dirty="0" smtClean="0"/>
              <a:t>base case: at the end of the list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-1</a:t>
            </a:r>
          </a:p>
          <a:p>
            <a:pPr lvl="1"/>
            <a:r>
              <a:rPr lang="en-US" dirty="0" smtClean="0"/>
              <a:t>recursive case: have not found the character we are searching for and not at the end of the list</a:t>
            </a:r>
          </a:p>
          <a:p>
            <a:pPr lvl="2"/>
            <a:r>
              <a:rPr lang="en-US" dirty="0" smtClean="0"/>
              <a:t>search the </a:t>
            </a:r>
            <a:r>
              <a:rPr lang="en-US" dirty="0" err="1" smtClean="0"/>
              <a:t>sublist</a:t>
            </a:r>
            <a:r>
              <a:rPr lang="en-US" dirty="0" smtClean="0"/>
              <a:t> starting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1 +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the index of the first occurrence of the</a:t>
            </a:r>
          </a:p>
          <a:p>
            <a:r>
              <a:rPr lang="en-US" dirty="0" smtClean="0"/>
              <a:t> * specified element in this list, or -1 if this list</a:t>
            </a:r>
          </a:p>
          <a:p>
            <a:r>
              <a:rPr lang="en-US" dirty="0" smtClean="0"/>
              <a:t> * does not contain the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</a:t>
            </a:r>
          </a:p>
          <a:p>
            <a:r>
              <a:rPr lang="en-US" dirty="0" smtClean="0"/>
              <a:t> *          element to search for</a:t>
            </a:r>
          </a:p>
          <a:p>
            <a:r>
              <a:rPr lang="en-US" dirty="0" smtClean="0"/>
              <a:t> * @return the index of the first occurrence of the</a:t>
            </a:r>
          </a:p>
          <a:p>
            <a:r>
              <a:rPr lang="en-US" dirty="0" smtClean="0"/>
              <a:t> *         specified element in this list, or -1 if this</a:t>
            </a:r>
          </a:p>
          <a:p>
            <a:r>
              <a:rPr lang="en-US" dirty="0" smtClean="0"/>
              <a:t> *         list does not contain the 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(char c)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this.size</a:t>
            </a:r>
            <a:r>
              <a:rPr lang="en-US" dirty="0" smtClean="0"/>
              <a:t> == 0)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>
                <a:solidFill>
                  <a:srgbClr val="FF0000"/>
                </a:solidFill>
              </a:rPr>
              <a:t>LinkedList.indexOf</a:t>
            </a:r>
            <a:r>
              <a:rPr lang="en-US" dirty="0" smtClean="0">
                <a:solidFill>
                  <a:srgbClr val="FF0000"/>
                </a:solidFill>
              </a:rPr>
              <a:t>(c, </a:t>
            </a:r>
            <a:r>
              <a:rPr lang="en-US" dirty="0" err="1" smtClean="0">
                <a:solidFill>
                  <a:srgbClr val="FF0000"/>
                </a:solidFill>
              </a:rPr>
              <a:t>this.head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0638" y="5099603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// returns the index of the node containing c relative to node n</a:t>
            </a:r>
          </a:p>
          <a:p>
            <a:endParaRPr lang="en-US" dirty="0" smtClean="0"/>
          </a:p>
          <a:p>
            <a:r>
              <a:rPr lang="en-US" dirty="0" smtClean="0"/>
              <a:t>private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(char c, Node n)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n.data</a:t>
            </a:r>
            <a:r>
              <a:rPr lang="en-US" dirty="0" smtClean="0"/>
              <a:t> == c) {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n.next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LinkedList.indexOf</a:t>
            </a:r>
            <a:r>
              <a:rPr lang="en-US" dirty="0" smtClean="0"/>
              <a:t>(c, </a:t>
            </a:r>
            <a:r>
              <a:rPr lang="en-US" dirty="0" err="1" smtClean="0"/>
              <a:t>n.next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i</a:t>
            </a:r>
            <a:r>
              <a:rPr lang="en-US" dirty="0" smtClean="0"/>
              <a:t> == -1)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1 +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data structure made up of a sequence of nodes</a:t>
            </a:r>
          </a:p>
          <a:p>
            <a:pPr>
              <a:defRPr/>
            </a:pPr>
            <a:r>
              <a:rPr lang="en-CA" dirty="0" smtClean="0"/>
              <a:t>each node has </a:t>
            </a:r>
          </a:p>
          <a:p>
            <a:pPr lvl="1">
              <a:defRPr/>
            </a:pPr>
            <a:r>
              <a:rPr lang="en-CA" dirty="0" smtClean="0"/>
              <a:t>some data</a:t>
            </a:r>
          </a:p>
          <a:p>
            <a:pPr lvl="1">
              <a:defRPr/>
            </a:pPr>
            <a:r>
              <a:rPr lang="en-CA" dirty="0" smtClean="0"/>
              <a:t>a field 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</a:t>
            </a:r>
            <a:r>
              <a:rPr lang="en-CA" b="1" dirty="0" smtClean="0"/>
              <a:t>next</a:t>
            </a:r>
            <a:r>
              <a:rPr lang="en-CA" dirty="0" smtClean="0"/>
              <a:t> node 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0860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the first node of the list is called the </a:t>
            </a:r>
            <a:r>
              <a:rPr lang="en-US" i="1" dirty="0" smtClean="0"/>
              <a:t>head</a:t>
            </a:r>
            <a:r>
              <a:rPr lang="en-US" dirty="0" smtClean="0"/>
              <a:t> node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18566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2736345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2564895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18682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20529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20557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20328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20356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19752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19837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233712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15" y="12399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head 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231077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1297541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7BE0B-0CEE-4641-91FF-C9F9238733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505741"/>
              </p:ext>
            </p:extLst>
          </p:nvPr>
        </p:nvGraphicFramePr>
        <p:xfrm>
          <a:off x="2571750" y="1873611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LinkedList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head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91332"/>
              </p:ext>
            </p:extLst>
          </p:nvPr>
        </p:nvGraphicFramePr>
        <p:xfrm>
          <a:off x="2555755" y="4408319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data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char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next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588245" y="505415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23750" y="525035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66143" y="519843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704084" y="4437389"/>
            <a:ext cx="75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45" y="550823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endParaRPr lang="en-CA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6933888" y="4494996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84705" y="507137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implementation details that the client does not need to know </a:t>
            </a:r>
            <a:r>
              <a:rPr lang="en-US" dirty="0" smtClean="0"/>
              <a:t>about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needs to be able to create nodes</a:t>
            </a:r>
          </a:p>
          <a:p>
            <a:pPr lvl="1"/>
            <a:r>
              <a:rPr lang="en-US" dirty="0" smtClean="0"/>
              <a:t>i.e., needs access to a constructor</a:t>
            </a:r>
            <a:endParaRPr lang="en-US" dirty="0" smtClean="0"/>
          </a:p>
          <a:p>
            <a:r>
              <a:rPr lang="en-US" dirty="0" smtClean="0"/>
              <a:t>if we create a separate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/>
              <a:t> class other clients can create nodes</a:t>
            </a:r>
          </a:p>
          <a:p>
            <a:pPr lvl="1"/>
            <a:r>
              <a:rPr lang="en-US" dirty="0" smtClean="0"/>
              <a:t>no way to hide the constructor from every client except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allows the implementer to define a class inside of another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529A4-9236-4C99-8AE7-13058A6579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3884372" cy="578113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LinkedList</a:t>
            </a:r>
            <a:r>
              <a:rPr lang="en-US" dirty="0" smtClean="0"/>
              <a:t> {</a:t>
            </a:r>
          </a:p>
          <a:p>
            <a:endParaRPr lang="en-US" dirty="0" smtClean="0"/>
          </a:p>
          <a:p>
            <a:r>
              <a:rPr lang="en-US" dirty="0" smtClean="0"/>
              <a:t>  private static class Node {</a:t>
            </a:r>
          </a:p>
          <a:p>
            <a:r>
              <a:rPr lang="en-US" dirty="0" smtClean="0"/>
              <a:t>    private char data;</a:t>
            </a:r>
          </a:p>
          <a:p>
            <a:r>
              <a:rPr lang="en-US" dirty="0" smtClean="0"/>
              <a:t>    private Node next;</a:t>
            </a:r>
          </a:p>
          <a:p>
            <a:endParaRPr lang="en-US" dirty="0" smtClean="0"/>
          </a:p>
          <a:p>
            <a:r>
              <a:rPr lang="en-US" dirty="0" smtClean="0"/>
              <a:t>    public Node(char c)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this.data</a:t>
            </a:r>
            <a:r>
              <a:rPr lang="en-US" dirty="0" smtClean="0"/>
              <a:t> = c;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this.next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//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02428" y="548649"/>
            <a:ext cx="4090097" cy="56454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>
                <a:latin typeface="+mn-lt"/>
              </a:rPr>
              <a:t> is an </a:t>
            </a:r>
            <a:r>
              <a:rPr lang="en-US" i="1" dirty="0" smtClean="0">
                <a:latin typeface="+mn-lt"/>
              </a:rPr>
              <a:t>nested class</a:t>
            </a:r>
            <a:r>
              <a:rPr lang="en-US" dirty="0" smtClean="0">
                <a:latin typeface="+mn-lt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nested class is a class that is defined inside of another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</a:t>
            </a:r>
            <a:r>
              <a:rPr lang="en-US" i="1" dirty="0" smtClean="0">
                <a:latin typeface="+mn-lt"/>
              </a:rPr>
              <a:t>static nested class</a:t>
            </a:r>
            <a:r>
              <a:rPr lang="en-US" dirty="0" smtClean="0">
                <a:latin typeface="+mn-lt"/>
              </a:rPr>
              <a:t> behaves like a regular top-level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does not have access to private members of the enclosing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e.g.,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>
                <a:latin typeface="+mn-lt"/>
              </a:rPr>
              <a:t> does not have access to the private fields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nested class is a member of the enclosing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>
                <a:latin typeface="+mn-lt"/>
              </a:rPr>
              <a:t> has direct access to private features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LinkedList constructor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Create </a:t>
            </a:r>
            <a:r>
              <a:rPr lang="en-CA" sz="1600" dirty="0"/>
              <a:t>a linked list of </a:t>
            </a:r>
            <a:r>
              <a:rPr lang="en-CA" sz="1600" dirty="0" smtClean="0"/>
              <a:t>size 0.</a:t>
            </a:r>
            <a:endParaRPr lang="en-CA" sz="1600" dirty="0"/>
          </a:p>
          <a:p>
            <a:r>
              <a:rPr lang="en-CA" sz="1600" dirty="0"/>
              <a:t> * 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public </a:t>
            </a:r>
            <a:r>
              <a:rPr lang="en-CA" sz="1600" dirty="0" err="1" smtClean="0"/>
              <a:t>LinkedList</a:t>
            </a:r>
            <a:r>
              <a:rPr lang="en-CA" sz="1600" dirty="0" smtClean="0"/>
              <a:t>() {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</a:t>
            </a:r>
            <a:r>
              <a:rPr lang="en-CA" sz="1600" dirty="0"/>
              <a:t>= </a:t>
            </a:r>
            <a:r>
              <a:rPr lang="en-CA" sz="1600" dirty="0" smtClean="0"/>
              <a:t>0;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null;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13180</TotalTime>
  <Words>2144</Words>
  <Application>Microsoft Office PowerPoint</Application>
  <PresentationFormat>On-screen Show (4:3)</PresentationFormat>
  <Paragraphs>445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Recursive Objects</vt:lpstr>
      <vt:lpstr>Recursive Objects</vt:lpstr>
      <vt:lpstr>Data Structures</vt:lpstr>
      <vt:lpstr>Singly Linked List</vt:lpstr>
      <vt:lpstr>Singly Linked List</vt:lpstr>
      <vt:lpstr>UML Class Diagram</vt:lpstr>
      <vt:lpstr>Node</vt:lpstr>
      <vt:lpstr>PowerPoint Presentation</vt:lpstr>
      <vt:lpstr>LinkedList constructor</vt:lpstr>
      <vt:lpstr>Creating a Linked List</vt:lpstr>
      <vt:lpstr>Add to end of list (recursive)</vt:lpstr>
      <vt:lpstr>PowerPoint Presentation</vt:lpstr>
      <vt:lpstr>PowerPoint Presentation</vt:lpstr>
      <vt:lpstr>Add to end of list (iterative)</vt:lpstr>
      <vt:lpstr>Getting an Element in the List</vt:lpstr>
      <vt:lpstr>Getting an Element in the List</vt:lpstr>
      <vt:lpstr>PowerPoint Presentation</vt:lpstr>
      <vt:lpstr>PowerPoint Presentation</vt:lpstr>
      <vt:lpstr>Setting an Element in the List</vt:lpstr>
      <vt:lpstr>PowerPoint Presentation</vt:lpstr>
      <vt:lpstr>PowerPoint Presentation</vt:lpstr>
      <vt:lpstr>toString</vt:lpstr>
      <vt:lpstr>toString</vt:lpstr>
      <vt:lpstr>PowerPoint Presentation</vt:lpstr>
      <vt:lpstr>Finding an element  in the list</vt:lpstr>
      <vt:lpstr>Finding an element  in the list</vt:lpstr>
      <vt:lpstr>PowerPoint Presentation</vt:lpstr>
      <vt:lpstr>PowerPoint Presentation</vt:lpstr>
      <vt:lpstr>Finding an element  in the list</vt:lpstr>
      <vt:lpstr>Finding an element  in the list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986</cp:revision>
  <dcterms:created xsi:type="dcterms:W3CDTF">2006-08-16T00:00:00Z</dcterms:created>
  <dcterms:modified xsi:type="dcterms:W3CDTF">2015-03-27T02:09:57Z</dcterms:modified>
</cp:coreProperties>
</file>