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667" r:id="rId2"/>
    <p:sldId id="701" r:id="rId3"/>
    <p:sldId id="695" r:id="rId4"/>
    <p:sldId id="700" r:id="rId5"/>
    <p:sldId id="702" r:id="rId6"/>
    <p:sldId id="703" r:id="rId7"/>
    <p:sldId id="704" r:id="rId8"/>
    <p:sldId id="705" r:id="rId9"/>
    <p:sldId id="706" r:id="rId10"/>
    <p:sldId id="715" r:id="rId11"/>
    <p:sldId id="707" r:id="rId12"/>
    <p:sldId id="708" r:id="rId13"/>
    <p:sldId id="709" r:id="rId14"/>
    <p:sldId id="710" r:id="rId15"/>
    <p:sldId id="711" r:id="rId16"/>
    <p:sldId id="712" r:id="rId17"/>
    <p:sldId id="713" r:id="rId18"/>
    <p:sldId id="716" r:id="rId19"/>
    <p:sldId id="717" r:id="rId20"/>
    <p:sldId id="718" r:id="rId21"/>
    <p:sldId id="720" r:id="rId22"/>
    <p:sldId id="721" r:id="rId23"/>
    <p:sldId id="722" r:id="rId24"/>
    <p:sldId id="723" r:id="rId25"/>
    <p:sldId id="724" r:id="rId26"/>
    <p:sldId id="725" r:id="rId27"/>
    <p:sldId id="726" r:id="rId28"/>
    <p:sldId id="727" r:id="rId29"/>
    <p:sldId id="728" r:id="rId30"/>
    <p:sldId id="729" r:id="rId31"/>
    <p:sldId id="719" r:id="rId32"/>
    <p:sldId id="73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13" r:id="rId4"/>
    <p:sldLayoutId id="2147484307" r:id="rId5"/>
    <p:sldLayoutId id="2147484303" r:id="rId6"/>
    <p:sldLayoutId id="2147484304" r:id="rId7"/>
    <p:sldLayoutId id="2147484308" r:id="rId8"/>
    <p:sldLayoutId id="2147484309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there are only two steps in the selection sort algorithm</a:t>
                </a:r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 smtClean="0"/>
                  <a:t>move the smallest element in the list to the front</a:t>
                </a:r>
              </a:p>
              <a:p>
                <a:pPr marL="1006475" lvl="2" indent="-457200"/>
                <a:r>
                  <a:rPr lang="en-US" dirty="0" smtClean="0"/>
                  <a:t>this has complexity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 smtClean="0"/>
                  <a:t>recursively selection sort the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operations needed to selection sort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then the recurrence relation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solving the recurrence results in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6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quicksort, like </a:t>
            </a:r>
            <a:r>
              <a:rPr lang="en-US" dirty="0" err="1" smtClean="0"/>
              <a:t>mergesort</a:t>
            </a:r>
            <a:r>
              <a:rPr lang="en-US" dirty="0" smtClean="0"/>
              <a:t>, is a divide and conquer algorithm for sorting a list or array</a:t>
            </a:r>
          </a:p>
          <a:p>
            <a:r>
              <a:rPr lang="en-US" dirty="0" smtClean="0"/>
              <a:t>it can be described recursively as follows: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choose an element, called the </a:t>
            </a:r>
            <a:r>
              <a:rPr lang="en-US" i="1" dirty="0" smtClean="0"/>
              <a:t>pivot</a:t>
            </a:r>
            <a:r>
              <a:rPr lang="en-US" dirty="0" smtClean="0"/>
              <a:t>, from the list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reorder the list so that:</a:t>
            </a:r>
          </a:p>
          <a:p>
            <a:pPr marL="1006475" lvl="2" indent="-457200"/>
            <a:r>
              <a:rPr lang="en-US" dirty="0" smtClean="0"/>
              <a:t>values less than the pivot are located before the pivot</a:t>
            </a:r>
          </a:p>
          <a:p>
            <a:pPr marL="1006475" lvl="2" indent="-457200"/>
            <a:r>
              <a:rPr lang="en-US" dirty="0" smtClean="0"/>
              <a:t>values greater than the pivot are located after the pivot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quicksort the </a:t>
            </a:r>
            <a:r>
              <a:rPr lang="en-US" dirty="0" err="1" smtClean="0"/>
              <a:t>sublist</a:t>
            </a:r>
            <a:r>
              <a:rPr lang="en-US" dirty="0" smtClean="0"/>
              <a:t> of elements before the pivot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quicksort the </a:t>
            </a:r>
            <a:r>
              <a:rPr lang="en-US" dirty="0" err="1" smtClean="0"/>
              <a:t>sublist</a:t>
            </a:r>
            <a:r>
              <a:rPr lang="en-US" dirty="0" smtClean="0"/>
              <a:t> of elements after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6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2 is called the </a:t>
            </a:r>
            <a:r>
              <a:rPr lang="en-US" i="1" dirty="0" smtClean="0"/>
              <a:t>partition</a:t>
            </a:r>
            <a:r>
              <a:rPr lang="en-US" dirty="0" smtClean="0"/>
              <a:t> step</a:t>
            </a:r>
          </a:p>
          <a:p>
            <a:r>
              <a:rPr lang="en-US" dirty="0" smtClean="0"/>
              <a:t>consider the following list of unique elements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assume that the pivot is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21537"/>
              </p:ext>
            </p:extLst>
          </p:nvPr>
        </p:nvGraphicFramePr>
        <p:xfrm>
          <a:off x="1461222" y="244968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1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partition step reorders the list so that:</a:t>
            </a:r>
          </a:p>
          <a:p>
            <a:pPr lvl="1"/>
            <a:r>
              <a:rPr lang="en-US" dirty="0"/>
              <a:t>values less than the pivot are located before the </a:t>
            </a:r>
            <a:r>
              <a:rPr lang="en-US" dirty="0" smtClean="0"/>
              <a:t>pivot</a:t>
            </a:r>
          </a:p>
          <a:p>
            <a:pPr lvl="2"/>
            <a:r>
              <a:rPr lang="en-US" dirty="0" smtClean="0"/>
              <a:t>we need to move the cyan elements before the pivot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values greater than the pivot are located after the </a:t>
            </a:r>
            <a:r>
              <a:rPr lang="en-US" dirty="0" smtClean="0"/>
              <a:t>pivot</a:t>
            </a:r>
          </a:p>
          <a:p>
            <a:pPr lvl="2"/>
            <a:r>
              <a:rPr lang="en-US" dirty="0" smtClean="0"/>
              <a:t>we need to move the red elements after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26253"/>
              </p:ext>
            </p:extLst>
          </p:nvPr>
        </p:nvGraphicFramePr>
        <p:xfrm>
          <a:off x="1461222" y="2795323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96079"/>
              </p:ext>
            </p:extLst>
          </p:nvPr>
        </p:nvGraphicFramePr>
        <p:xfrm>
          <a:off x="1461222" y="4926782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8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partitioning the list looks like: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partioning</a:t>
            </a:r>
            <a:r>
              <a:rPr lang="en-US" dirty="0" smtClean="0"/>
              <a:t> has 3 results:</a:t>
            </a:r>
          </a:p>
          <a:p>
            <a:pPr lvl="1"/>
            <a:r>
              <a:rPr lang="en-US" dirty="0" smtClean="0"/>
              <a:t>the pivot is in its correct final sorted location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FFFF"/>
                </a:solidFill>
              </a:rPr>
              <a:t>left</a:t>
            </a:r>
            <a:r>
              <a:rPr lang="en-US" dirty="0" smtClean="0"/>
              <a:t> </a:t>
            </a:r>
            <a:r>
              <a:rPr lang="en-US" dirty="0" err="1" smtClean="0"/>
              <a:t>sublist</a:t>
            </a:r>
            <a:r>
              <a:rPr lang="en-US" dirty="0" smtClean="0"/>
              <a:t> contains only elements less than the pivot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err="1" smtClean="0"/>
              <a:t>sublist</a:t>
            </a:r>
            <a:r>
              <a:rPr lang="en-US" dirty="0" smtClean="0"/>
              <a:t> contains only elements greater than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8159"/>
              </p:ext>
            </p:extLst>
          </p:nvPr>
        </p:nvGraphicFramePr>
        <p:xfrm>
          <a:off x="1461222" y="1988825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4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partitioning we recursively quicksort the left </a:t>
            </a:r>
            <a:r>
              <a:rPr lang="en-US" dirty="0" err="1" smtClean="0"/>
              <a:t>sublist</a:t>
            </a:r>
            <a:endParaRPr lang="en-US" dirty="0" smtClean="0"/>
          </a:p>
          <a:p>
            <a:r>
              <a:rPr lang="en-US" dirty="0" smtClean="0"/>
              <a:t>for the left </a:t>
            </a:r>
            <a:r>
              <a:rPr lang="en-US" dirty="0" err="1" smtClean="0"/>
              <a:t>sublist</a:t>
            </a:r>
            <a:r>
              <a:rPr lang="en-US" dirty="0" smtClean="0"/>
              <a:t>, let's assume that we choose 4 as the pivot</a:t>
            </a:r>
          </a:p>
          <a:p>
            <a:pPr lvl="1"/>
            <a:r>
              <a:rPr lang="en-US" dirty="0" smtClean="0"/>
              <a:t>after partitioning the left </a:t>
            </a:r>
            <a:r>
              <a:rPr lang="en-US" dirty="0" err="1" smtClean="0"/>
              <a:t>sublist</a:t>
            </a:r>
            <a:r>
              <a:rPr lang="en-US" dirty="0" smtClean="0"/>
              <a:t> we get: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we then recursively quicksort the </a:t>
            </a:r>
            <a:r>
              <a:rPr lang="en-US" dirty="0" smtClean="0">
                <a:solidFill>
                  <a:srgbClr val="00FFFF"/>
                </a:solidFill>
              </a:rPr>
              <a:t>left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err="1" smtClean="0"/>
              <a:t>sublists</a:t>
            </a:r>
            <a:endParaRPr lang="en-US" dirty="0" smtClean="0"/>
          </a:p>
          <a:p>
            <a:pPr lvl="3"/>
            <a:r>
              <a:rPr lang="en-US" dirty="0" smtClean="0"/>
              <a:t>and so on...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05383"/>
              </p:ext>
            </p:extLst>
          </p:nvPr>
        </p:nvGraphicFramePr>
        <p:xfrm>
          <a:off x="1461222" y="3659428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640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eventually, the left </a:t>
            </a:r>
            <a:r>
              <a:rPr lang="en-US" dirty="0" err="1" smtClean="0"/>
              <a:t>sublist</a:t>
            </a:r>
            <a:r>
              <a:rPr lang="en-US" dirty="0" smtClean="0"/>
              <a:t> from the first pivoting operation will be sorted; we then recursively quicksort the right </a:t>
            </a:r>
            <a:r>
              <a:rPr lang="en-US" dirty="0" err="1" smtClean="0"/>
              <a:t>sublist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choose 8 as the pivot and partition we get: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left and right </a:t>
            </a:r>
            <a:r>
              <a:rPr lang="en-US" dirty="0" err="1" smtClean="0"/>
              <a:t>sublists</a:t>
            </a:r>
            <a:r>
              <a:rPr lang="en-US" dirty="0" smtClean="0"/>
              <a:t> have size 1 so there is nothing left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44545"/>
              </p:ext>
            </p:extLst>
          </p:nvPr>
        </p:nvGraphicFramePr>
        <p:xfrm>
          <a:off x="1461222" y="2680109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7642"/>
              </p:ext>
            </p:extLst>
          </p:nvPr>
        </p:nvGraphicFramePr>
        <p:xfrm>
          <a:off x="1461222" y="4062677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11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computational complexity of quicksort depends on:</a:t>
                </a:r>
              </a:p>
              <a:p>
                <a:pPr lvl="1"/>
                <a:r>
                  <a:rPr lang="en-US" dirty="0" smtClean="0"/>
                  <a:t>the computational complexity of the partition operation</a:t>
                </a:r>
              </a:p>
              <a:p>
                <a:pPr lvl="2"/>
                <a:r>
                  <a:rPr lang="en-US" dirty="0" smtClean="0"/>
                  <a:t>without proof I claim that this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how the pivot is chosen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let's assume that when we choose a pivot we always choose the smallest (or largest) value in the </a:t>
                </a:r>
                <a:r>
                  <a:rPr lang="en-US" dirty="0" err="1"/>
                  <a:t>sublist</a:t>
                </a:r>
                <a:endParaRPr lang="en-US" dirty="0"/>
              </a:p>
              <a:p>
                <a:pPr lvl="1"/>
                <a:r>
                  <a:rPr lang="en-US" dirty="0" smtClean="0"/>
                  <a:t>yields a </a:t>
                </a:r>
                <a:r>
                  <a:rPr lang="en-US" dirty="0" err="1"/>
                  <a:t>sublist</a:t>
                </a:r>
                <a:r>
                  <a:rPr lang="en-US" dirty="0"/>
                  <a:t> of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/>
                  <a:t> which we recursively quicksort</a:t>
                </a: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operations needed to quicksort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when choosing a pivot as described above</a:t>
                </a:r>
              </a:p>
              <a:p>
                <a:pPr lvl="1"/>
                <a:r>
                  <a:rPr lang="en-US" dirty="0" smtClean="0"/>
                  <a:t>then the recurrence relation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solving the recurrence results in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  <a:blipFill rotWithShape="1">
                <a:blip r:embed="rId2"/>
                <a:stretch>
                  <a:fillRect l="-582" t="-988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84996" y="4427703"/>
            <a:ext cx="2326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same as selection sort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96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let's assume that when we choose a pivot we always choose the median value in the </a:t>
                </a:r>
                <a:r>
                  <a:rPr lang="en-US" dirty="0" err="1"/>
                  <a:t>sublist</a:t>
                </a:r>
                <a:endParaRPr lang="en-US" dirty="0"/>
              </a:p>
              <a:p>
                <a:pPr lvl="1"/>
                <a:r>
                  <a:rPr lang="en-US" dirty="0" smtClean="0"/>
                  <a:t>yields 2 </a:t>
                </a:r>
                <a:r>
                  <a:rPr lang="en-US" dirty="0" err="1" smtClean="0"/>
                  <a:t>sublists</a:t>
                </a:r>
                <a:r>
                  <a:rPr lang="en-US" dirty="0" smtClean="0"/>
                  <a:t> </a:t>
                </a:r>
                <a:r>
                  <a:rPr lang="en-US" dirty="0"/>
                  <a:t>of size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US" dirty="0"/>
                  <a:t> which we recursively quicksort</a:t>
                </a: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operations needed to quicksort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when choosing a pivot as described above</a:t>
                </a:r>
              </a:p>
              <a:p>
                <a:pPr lvl="1"/>
                <a:r>
                  <a:rPr lang="en-US" dirty="0" smtClean="0"/>
                  <a:t>then the recurrence relation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solving the recurrence results in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  <a:blipFill rotWithShape="1">
                <a:blip r:embed="rId2"/>
                <a:stretch>
                  <a:fillRect l="-582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61027" y="4427703"/>
                <a:ext cx="24219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027" y="4427703"/>
                <a:ext cx="2421945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25176" y="5612367"/>
                <a:ext cx="2140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76" y="5612367"/>
                <a:ext cx="214071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84996" y="4427703"/>
            <a:ext cx="205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same as merge sort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63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we developed a method that moves the smallest element in a list to the front of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reason that we care about sorting is that it is much faster to search a sorted list compared to sorting an unsorted list</a:t>
                </a:r>
              </a:p>
              <a:p>
                <a:r>
                  <a:rPr lang="en-US" dirty="0" smtClean="0"/>
                  <a:t>the classic algorithm for searching a sorted list is called </a:t>
                </a:r>
                <a:r>
                  <a:rPr lang="en-US" i="1" dirty="0" smtClean="0"/>
                  <a:t>binary search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to search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for a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look at the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at index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recursively search the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to the left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recursively search the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to the right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then done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65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the sorted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22965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2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77196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47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318397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/>
          <p:cNvSpPr/>
          <p:nvPr/>
        </p:nvSpPr>
        <p:spPr>
          <a:xfrm rot="16200000">
            <a:off x="6511251" y="414313"/>
            <a:ext cx="230692" cy="407099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503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442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392693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67720" y="5363948"/>
                <a:ext cx="152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done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20" y="5363948"/>
                <a:ext cx="15237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32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/>
          <p:cNvSpPr/>
          <p:nvPr/>
        </p:nvSpPr>
        <p:spPr>
          <a:xfrm rot="16200000">
            <a:off x="5695206" y="-401734"/>
            <a:ext cx="230692" cy="570309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87214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8351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94717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436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168502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 rot="16200000">
            <a:off x="6511251" y="414313"/>
            <a:ext cx="230692" cy="407099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503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606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280427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36084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084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16200000">
            <a:off x="5695204" y="-401734"/>
            <a:ext cx="230692" cy="570309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076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534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885073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42759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59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3615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15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29586" y="5363948"/>
                <a:ext cx="7001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right </a:t>
                </a:r>
                <a:r>
                  <a:rPr lang="en-US" dirty="0" err="1" smtClean="0">
                    <a:latin typeface="+mn-lt"/>
                  </a:rPr>
                  <a:t>sublist</a:t>
                </a:r>
                <a:r>
                  <a:rPr lang="en-US" dirty="0" smtClean="0">
                    <a:latin typeface="+mn-lt"/>
                  </a:rPr>
                  <a:t>; </a:t>
                </a:r>
                <a:r>
                  <a:rPr lang="en-US" dirty="0" smtClean="0">
                    <a:latin typeface="+mn-lt"/>
                  </a:rPr>
                  <a:t>righ</a:t>
                </a:r>
                <a:r>
                  <a:rPr lang="en-US" dirty="0" smtClean="0">
                    <a:latin typeface="+mn-lt"/>
                  </a:rPr>
                  <a:t>t </a:t>
                </a:r>
                <a:r>
                  <a:rPr lang="en-US" dirty="0" err="1" smtClean="0">
                    <a:latin typeface="+mn-lt"/>
                  </a:rPr>
                  <a:t>sublist</a:t>
                </a:r>
                <a:r>
                  <a:rPr lang="en-US" dirty="0" smtClean="0">
                    <a:latin typeface="+mn-lt"/>
                  </a:rPr>
                  <a:t> is empty, done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86" y="5363948"/>
                <a:ext cx="700185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16200000">
            <a:off x="5272702" y="-824238"/>
            <a:ext cx="230692" cy="654810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518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4340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9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49031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215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right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21557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3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79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Move Smallest to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66" y="1219200"/>
            <a:ext cx="6082468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9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93186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03459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459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64315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15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21922" y="5363948"/>
                <a:ext cx="152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done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22" y="5363948"/>
                <a:ext cx="15237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8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248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9911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Searches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a sorted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list of integers for a given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value using binary search.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v the value to search for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 the list to search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true if v is in t, false otherwise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contains(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v, List&lt;Integer&gt;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t.isEmpty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mid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/ 2;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e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(mid);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(e == v)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(v &lt; e)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Sort.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(v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mid));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Sort.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(v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(mid + 1,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0316885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recurrence relation?</a:t>
            </a:r>
          </a:p>
          <a:p>
            <a:r>
              <a:rPr lang="en-US" dirty="0" smtClean="0"/>
              <a:t>what is the big-O complexity?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Sort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Sort.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second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73491"/>
              </p:ext>
            </p:extLst>
          </p:nvPr>
        </p:nvGraphicFramePr>
        <p:xfrm>
          <a:off x="1461222" y="2737715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4716066" y="923046"/>
            <a:ext cx="230428" cy="54727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1558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86836"/>
              </p:ext>
            </p:extLst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5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third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5004101" y="1211081"/>
            <a:ext cx="230428" cy="489669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99179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00407"/>
              </p:ext>
            </p:extLst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20469"/>
              </p:ext>
            </p:extLst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44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fourth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5320939" y="1527920"/>
            <a:ext cx="230428" cy="426301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05552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46971"/>
              </p:ext>
            </p:extLst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18109"/>
              </p:ext>
            </p:extLst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9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keep calling </a:t>
            </a:r>
            <a:r>
              <a:rPr lang="en-US" dirty="0" err="1" smtClean="0"/>
              <a:t>minToFront</a:t>
            </a:r>
            <a:r>
              <a:rPr lang="en-US" dirty="0" smtClean="0"/>
              <a:t> until you reach a </a:t>
            </a:r>
            <a:r>
              <a:rPr lang="en-US" dirty="0" err="1" smtClean="0"/>
              <a:t>sublist</a:t>
            </a:r>
            <a:r>
              <a:rPr lang="en-US" dirty="0" smtClean="0"/>
              <a:t> of size two, you will sort the original list: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the </a:t>
            </a:r>
            <a:r>
              <a:rPr lang="en-US" i="1" dirty="0" smtClean="0"/>
              <a:t>selection sort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6847525" y="3054506"/>
            <a:ext cx="230428" cy="120984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334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93314"/>
              </p:ext>
            </p:extLst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98501"/>
              </p:ext>
            </p:extLst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1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Sort 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pPr lvl="0">
              <a:buClr>
                <a:srgbClr val="DDDDDD"/>
              </a:buClr>
            </a:pPr>
            <a:endParaRPr lang="en-US" sz="19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sz="1800" dirty="0" err="1">
                <a:solidFill>
                  <a:srgbClr val="3F7F5F"/>
                </a:solidFill>
                <a:latin typeface="Segoe UI"/>
              </a:rPr>
              <a:t>minToFront</a:t>
            </a:r>
            <a:r>
              <a:rPr lang="en-US" sz="1800" dirty="0">
                <a:solidFill>
                  <a:srgbClr val="3F7F5F"/>
                </a:solidFill>
                <a:latin typeface="Segoe UI"/>
              </a:rPr>
              <a:t> not shown</a:t>
            </a:r>
          </a:p>
          <a:p>
            <a:endParaRPr lang="en-US" sz="1800" dirty="0">
              <a:latin typeface="Segoe UI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 &gt; 1)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{ 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Sort.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Sort.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endParaRPr lang="en-US" sz="1900" dirty="0" smtClean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prstClr val="black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prstClr val="black"/>
                </a:solidFill>
                <a:latin typeface="Segoe UI"/>
              </a:rPr>
              <a:t> </a:t>
            </a:r>
            <a:endParaRPr lang="en-US" sz="1900" dirty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40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12435</TotalTime>
  <Words>1710</Words>
  <Application>Microsoft Office PowerPoint</Application>
  <PresentationFormat>On-screen Show (4:3)</PresentationFormat>
  <Paragraphs>567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Recursion</vt:lpstr>
      <vt:lpstr>Recursively Move Smallest to Front</vt:lpstr>
      <vt:lpstr>Recursively Move Smallest to Front</vt:lpstr>
      <vt:lpstr>Recursively Move Smallest to Front</vt:lpstr>
      <vt:lpstr>Sorting the List</vt:lpstr>
      <vt:lpstr>Sorting the List</vt:lpstr>
      <vt:lpstr>Sorting the List</vt:lpstr>
      <vt:lpstr>Sorting the List</vt:lpstr>
      <vt:lpstr>Selection Sort</vt:lpstr>
      <vt:lpstr>Selection 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PowerPoint Presentation</vt:lpstr>
      <vt:lpstr>Binary 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991</cp:revision>
  <dcterms:created xsi:type="dcterms:W3CDTF">2006-08-16T00:00:00Z</dcterms:created>
  <dcterms:modified xsi:type="dcterms:W3CDTF">2015-03-27T02:22:34Z</dcterms:modified>
</cp:coreProperties>
</file>