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8"/>
  </p:notesMasterIdLst>
  <p:sldIdLst>
    <p:sldId id="685" r:id="rId2"/>
    <p:sldId id="686" r:id="rId3"/>
    <p:sldId id="687" r:id="rId4"/>
    <p:sldId id="688" r:id="rId5"/>
    <p:sldId id="700" r:id="rId6"/>
    <p:sldId id="697" r:id="rId7"/>
    <p:sldId id="689" r:id="rId8"/>
    <p:sldId id="699" r:id="rId9"/>
    <p:sldId id="691" r:id="rId10"/>
    <p:sldId id="692" r:id="rId11"/>
    <p:sldId id="693" r:id="rId12"/>
    <p:sldId id="694" r:id="rId13"/>
    <p:sldId id="695" r:id="rId14"/>
    <p:sldId id="696" r:id="rId15"/>
    <p:sldId id="701" r:id="rId16"/>
    <p:sldId id="702" r:id="rId17"/>
    <p:sldId id="703" r:id="rId18"/>
    <p:sldId id="704" r:id="rId19"/>
    <p:sldId id="705" r:id="rId20"/>
    <p:sldId id="706" r:id="rId21"/>
    <p:sldId id="707" r:id="rId22"/>
    <p:sldId id="708" r:id="rId23"/>
    <p:sldId id="709" r:id="rId24"/>
    <p:sldId id="710" r:id="rId25"/>
    <p:sldId id="711" r:id="rId26"/>
    <p:sldId id="712" r:id="rId27"/>
    <p:sldId id="713" r:id="rId28"/>
    <p:sldId id="714" r:id="rId29"/>
    <p:sldId id="715" r:id="rId30"/>
    <p:sldId id="716" r:id="rId31"/>
    <p:sldId id="717" r:id="rId32"/>
    <p:sldId id="718" r:id="rId33"/>
    <p:sldId id="719" r:id="rId34"/>
    <p:sldId id="720" r:id="rId35"/>
    <p:sldId id="721" r:id="rId36"/>
    <p:sldId id="72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4667" autoAdjust="0"/>
  </p:normalViewPr>
  <p:slideViewPr>
    <p:cSldViewPr showGuides="1">
      <p:cViewPr varScale="1">
        <p:scale>
          <a:sx n="112" d="100"/>
          <a:sy n="112" d="100"/>
        </p:scale>
        <p:origin x="-1026" y="-90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Informal Analysis of 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the running time (the number of operations) of merge sort is a function of the number of elements to sort</a:t>
            </a:r>
          </a:p>
          <a:p>
            <a:pPr lvl="1">
              <a:defRPr/>
            </a:pPr>
            <a:r>
              <a:rPr lang="en-CA" dirty="0" smtClean="0"/>
              <a:t>let the function be </a:t>
            </a:r>
            <a:r>
              <a:rPr lang="en-CA" i="1" dirty="0" smtClean="0"/>
              <a:t>T(n)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merge sort works by splitting the list into two sub-lists (each about half the size of the original list) and sorting the sub-lists</a:t>
            </a:r>
          </a:p>
          <a:p>
            <a:pPr lvl="1">
              <a:defRPr/>
            </a:pPr>
            <a:r>
              <a:rPr lang="en-CA" dirty="0" smtClean="0"/>
              <a:t>this takes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 running time</a:t>
            </a:r>
          </a:p>
          <a:p>
            <a:pPr>
              <a:defRPr/>
            </a:pPr>
            <a:r>
              <a:rPr lang="en-CA" dirty="0" smtClean="0"/>
              <a:t>then the sub-lists are merged</a:t>
            </a:r>
          </a:p>
          <a:p>
            <a:pPr lvl="1">
              <a:defRPr/>
            </a:pPr>
            <a:r>
              <a:rPr lang="en-CA" dirty="0" smtClean="0"/>
              <a:t>this takes </a:t>
            </a:r>
            <a:r>
              <a:rPr lang="en-CA" i="1" dirty="0" smtClean="0"/>
              <a:t>O(n)</a:t>
            </a:r>
            <a:r>
              <a:rPr lang="en-CA" dirty="0" smtClean="0"/>
              <a:t> running time</a:t>
            </a:r>
          </a:p>
          <a:p>
            <a:pPr>
              <a:defRPr/>
            </a:pPr>
            <a:r>
              <a:rPr lang="en-CA" dirty="0" smtClean="0"/>
              <a:t>total running time </a:t>
            </a:r>
            <a:r>
              <a:rPr lang="en-CA" i="1" dirty="0" smtClean="0"/>
              <a:t>T(n)</a:t>
            </a:r>
            <a:r>
              <a:rPr lang="en-CA" dirty="0" smtClean="0"/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A4EC-F7C5-4423-9311-413E28CB9A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big O complexity tells you something about the running time of an algorithm as the size of the input, </a:t>
            </a:r>
            <a:r>
              <a:rPr lang="en-CA" i="1" dirty="0" smtClean="0"/>
              <a:t>n</a:t>
            </a:r>
            <a:r>
              <a:rPr lang="en-CA" dirty="0" smtClean="0"/>
              <a:t>, approaches infinity</a:t>
            </a:r>
          </a:p>
          <a:p>
            <a:pPr lvl="1">
              <a:defRPr/>
            </a:pPr>
            <a:r>
              <a:rPr lang="en-CA" dirty="0" smtClean="0"/>
              <a:t>we say that it describes the limiting, or asymptotic, running time of an algorithm</a:t>
            </a:r>
          </a:p>
          <a:p>
            <a:pPr>
              <a:defRPr/>
            </a:pPr>
            <a:r>
              <a:rPr lang="en-CA" dirty="0" smtClean="0"/>
              <a:t>for small values of </a:t>
            </a:r>
            <a:r>
              <a:rPr lang="en-CA" i="1" dirty="0" smtClean="0"/>
              <a:t>n</a:t>
            </a:r>
            <a:r>
              <a:rPr lang="en-CA" dirty="0" smtClean="0"/>
              <a:t> it is often the case that a less efficient algorithm (in terms of big O) will run faster than a more efficient one</a:t>
            </a:r>
          </a:p>
          <a:p>
            <a:pPr lvl="1">
              <a:defRPr/>
            </a:pPr>
            <a:r>
              <a:rPr lang="en-CA" dirty="0" smtClean="0"/>
              <a:t>insertion sort is typically faster than merge sort for short lists of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4F18-6FBC-449A-8B40-4E4E4B16B2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Revisiting the Fibonacci Numbers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recursive implementation based on the definition of the Fibonacci numbers is inefficient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(n == 0)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if (n == 1) {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09291-F2C1-4F3F-A687-A92E3753C6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how inefficient is it?</a:t>
            </a:r>
          </a:p>
          <a:p>
            <a:pPr>
              <a:defRPr/>
            </a:pPr>
            <a:r>
              <a:rPr lang="en-CA" dirty="0" smtClean="0"/>
              <a:t>let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be the running time to compute the </a:t>
            </a:r>
            <a:r>
              <a:rPr lang="en-CA" i="1" dirty="0" smtClean="0"/>
              <a:t>n</a:t>
            </a:r>
            <a:r>
              <a:rPr lang="en-CA" dirty="0" smtClean="0"/>
              <a:t>th Fibonacci number</a:t>
            </a:r>
          </a:p>
          <a:p>
            <a:pPr lvl="1">
              <a:defRPr/>
            </a:pP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 =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>
              <a:defRPr/>
            </a:pPr>
            <a:r>
              <a:rPr lang="en-CA" i="1" dirty="0" smtClean="0">
                <a:cs typeface="Courier New" pitchFamily="49" charset="0"/>
              </a:rPr>
              <a:t>T</a:t>
            </a:r>
            <a:r>
              <a:rPr lang="en-CA" dirty="0" smtClean="0">
                <a:cs typeface="Courier New" pitchFamily="49" charset="0"/>
              </a:rPr>
              <a:t>(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) is a recurrence 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0F8E1-DC21-48C6-A1A3-360D7C9773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ACC7-8733-4196-84AD-5B9CB6F83DB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916059"/>
              </p:ext>
            </p:extLst>
          </p:nvPr>
        </p:nvGraphicFramePr>
        <p:xfrm>
          <a:off x="1691650" y="1279525"/>
          <a:ext cx="2514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3" imgW="1257120" imgH="203040" progId="Equation.3">
                  <p:embed/>
                </p:oleObj>
              </mc:Choice>
              <mc:Fallback>
                <p:oleObj name="Equation" r:id="rId3" imgW="1257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50" y="1279525"/>
                        <a:ext cx="2514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692275" y="1736725"/>
          <a:ext cx="398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1993680" imgH="215640" progId="Equation.3">
                  <p:embed/>
                </p:oleObj>
              </mc:Choice>
              <mc:Fallback>
                <p:oleObj name="Equation" r:id="rId5" imgW="1993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736725"/>
                        <a:ext cx="3987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1692275" y="2308225"/>
          <a:ext cx="269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" imgW="1346040" imgH="203040" progId="Equation.3">
                  <p:embed/>
                </p:oleObj>
              </mc:Choice>
              <mc:Fallback>
                <p:oleObj name="Equation" r:id="rId7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308225"/>
                        <a:ext cx="269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692275" y="2822575"/>
          <a:ext cx="1473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822575"/>
                        <a:ext cx="1473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1692275" y="3336925"/>
          <a:ext cx="3251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1" imgW="1625400" imgH="215640" progId="Equation.3">
                  <p:embed/>
                </p:oleObj>
              </mc:Choice>
              <mc:Fallback>
                <p:oleObj name="Equation" r:id="rId11" imgW="1625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36925"/>
                        <a:ext cx="3251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1692275" y="3894138"/>
          <a:ext cx="322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3" imgW="1612800" imgH="215640" progId="Equation.3">
                  <p:embed/>
                </p:oleObj>
              </mc:Choice>
              <mc:Fallback>
                <p:oleObj name="Equation" r:id="rId13" imgW="1612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94138"/>
                        <a:ext cx="3225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1692275" y="4457700"/>
          <a:ext cx="3302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5" imgW="1650960" imgH="215640" progId="Equation.3">
                  <p:embed/>
                </p:oleObj>
              </mc:Choice>
              <mc:Fallback>
                <p:oleObj name="Equation" r:id="rId15" imgW="1650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457700"/>
                        <a:ext cx="33020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1692275" y="4972050"/>
          <a:ext cx="177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7" imgW="888840" imgH="228600" progId="Equation.3">
                  <p:embed/>
                </p:oleObj>
              </mc:Choice>
              <mc:Fallback>
                <p:oleObj name="Equation" r:id="rId17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972050"/>
                        <a:ext cx="1778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50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&gt;	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 </a:t>
            </a:r>
            <a:r>
              <a:rPr lang="en-CA" dirty="0" smtClean="0"/>
              <a:t>-</a:t>
            </a:r>
            <a:r>
              <a:rPr lang="en-CA" i="1" dirty="0" smtClean="0"/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800" i="1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into the right-hand side of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we might be able to solve the </a:t>
            </a:r>
            <a:r>
              <a:rPr lang="en-CA" dirty="0" smtClean="0"/>
              <a:t>recurrence</a:t>
            </a:r>
          </a:p>
          <a:p>
            <a:pPr lvl="1">
              <a:defRPr/>
            </a:pPr>
            <a:r>
              <a:rPr lang="en-CA" dirty="0" smtClean="0"/>
              <a:t>we have </a:t>
            </a:r>
            <a:r>
              <a:rPr lang="en-CA" i="1" dirty="0"/>
              <a:t>T</a:t>
            </a:r>
            <a:r>
              <a:rPr lang="en-CA" dirty="0"/>
              <a:t>(</a:t>
            </a:r>
            <a:r>
              <a:rPr lang="en-CA" i="1" dirty="0"/>
              <a:t>n </a:t>
            </a:r>
            <a:r>
              <a:rPr lang="en-CA" dirty="0"/>
              <a:t>-</a:t>
            </a:r>
            <a:r>
              <a:rPr lang="en-CA" i="1" dirty="0"/>
              <a:t> </a:t>
            </a:r>
            <a:r>
              <a:rPr lang="en-CA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>
                <a:cs typeface="Courier New" pitchFamily="49" charset="0"/>
              </a:rPr>
              <a:t>k</a:t>
            </a:r>
            <a:r>
              <a:rPr lang="en-CA" dirty="0" smtClean="0"/>
              <a:t>) so we need to find a value for k such that:</a:t>
            </a:r>
            <a:endParaRPr lang="en-CA" dirty="0" smtClean="0"/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 -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 =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 +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(n –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)/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42B1F-46DF-4E4C-AE44-37E89BCB39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52506" y="4694766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946" name="Object 10"/>
          <p:cNvGraphicFramePr>
            <a:graphicFrameLocks noChangeAspect="1"/>
          </p:cNvGraphicFramePr>
          <p:nvPr/>
        </p:nvGraphicFramePr>
        <p:xfrm>
          <a:off x="889000" y="4933950"/>
          <a:ext cx="736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3682800" imgH="228600" progId="Equation.3">
                  <p:embed/>
                </p:oleObj>
              </mc:Choice>
              <mc:Fallback>
                <p:oleObj name="Equation" r:id="rId3" imgW="368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4933950"/>
                        <a:ext cx="7366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08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problem easily solved using recursion</a:t>
            </a: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3"/>
              <a:defRPr/>
            </a:pPr>
            <a:endParaRPr lang="en-CA" dirty="0" smtClean="0"/>
          </a:p>
          <a:p>
            <a:pPr marL="571500" lvl="1" indent="-296863">
              <a:defRPr/>
            </a:pPr>
            <a:r>
              <a:rPr lang="en-CA" dirty="0" smtClean="0"/>
              <a:t>move the stack of </a:t>
            </a:r>
            <a:r>
              <a:rPr lang="en-CA" i="1" dirty="0" smtClean="0"/>
              <a:t>n</a:t>
            </a:r>
            <a:r>
              <a:rPr lang="en-CA" dirty="0" smtClean="0"/>
              <a:t> disks from A to C</a:t>
            </a:r>
          </a:p>
          <a:p>
            <a:pPr marL="846137" lvl="2" indent="-296863">
              <a:defRPr/>
            </a:pPr>
            <a:r>
              <a:rPr lang="en-CA" dirty="0" smtClean="0"/>
              <a:t>can move one disk at a time from the top of one stack onto another stack</a:t>
            </a:r>
          </a:p>
          <a:p>
            <a:pPr marL="846137" lvl="2" indent="-296863">
              <a:defRPr/>
            </a:pPr>
            <a:r>
              <a:rPr lang="en-CA" dirty="0" smtClean="0"/>
              <a:t>cannot move a larger disk onto a smaller disk</a:t>
            </a:r>
          </a:p>
          <a:p>
            <a:pPr marL="846137" lvl="2" indent="-296863"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26024-AD68-4B59-B462-3B2AAEC58F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14613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00788" y="183515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57700" y="1828800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3113" y="319669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57413" y="267599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71713" y="216164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9" name="TextBox 11"/>
          <p:cNvSpPr txBox="1">
            <a:spLocks noChangeArrowheads="1"/>
          </p:cNvSpPr>
          <p:nvPr/>
        </p:nvSpPr>
        <p:spPr bwMode="auto">
          <a:xfrm>
            <a:off x="22288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2"/>
          <p:cNvSpPr txBox="1">
            <a:spLocks noChangeArrowheads="1"/>
          </p:cNvSpPr>
          <p:nvPr/>
        </p:nvSpPr>
        <p:spPr bwMode="auto">
          <a:xfrm>
            <a:off x="40576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3"/>
          <p:cNvSpPr txBox="1">
            <a:spLocks noChangeArrowheads="1"/>
          </p:cNvSpPr>
          <p:nvPr/>
        </p:nvSpPr>
        <p:spPr bwMode="auto">
          <a:xfrm>
            <a:off x="5886450" y="1828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3720691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legend says that the world will end when a 64 disk version of the puzzle is solved</a:t>
            </a:r>
          </a:p>
          <a:p>
            <a:r>
              <a:rPr lang="en-US" dirty="0" smtClean="0"/>
              <a:t>several appearances in pop culture</a:t>
            </a:r>
          </a:p>
          <a:p>
            <a:pPr lvl="1"/>
            <a:r>
              <a:rPr lang="en-US" dirty="0" smtClean="0"/>
              <a:t>Doctor Who</a:t>
            </a:r>
          </a:p>
          <a:p>
            <a:pPr lvl="1"/>
            <a:r>
              <a:rPr lang="en-US" dirty="0" smtClean="0"/>
              <a:t>Rise of the Planet of the Apes</a:t>
            </a:r>
          </a:p>
          <a:p>
            <a:pPr lvl="1"/>
            <a:r>
              <a:rPr lang="en-US" dirty="0" err="1" smtClean="0"/>
              <a:t>Survior</a:t>
            </a:r>
            <a:r>
              <a:rPr lang="en-US" dirty="0" smtClean="0"/>
              <a:t>: South Pacific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678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40128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5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6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1144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54568" y="400872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44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C to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30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965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18456" y="4005070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B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070" y="45271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10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20" y="452718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6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</a:t>
            </a:r>
            <a:r>
              <a:rPr lang="en-CA" dirty="0" smtClean="0"/>
              <a:t>(1)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</a:t>
            </a:r>
            <a:r>
              <a:rPr lang="en-CA" dirty="0" smtClean="0"/>
              <a:t>recurrence</a:t>
            </a:r>
          </a:p>
          <a:p>
            <a:pPr lvl="1">
              <a:defRPr/>
            </a:pPr>
            <a:r>
              <a:rPr lang="en-CA" dirty="0" smtClean="0"/>
              <a:t>we have </a:t>
            </a:r>
            <a:r>
              <a:rPr lang="en-CA" i="1" dirty="0"/>
              <a:t>T</a:t>
            </a:r>
            <a:r>
              <a:rPr lang="en-CA" dirty="0"/>
              <a:t>(</a:t>
            </a:r>
            <a:r>
              <a:rPr lang="en-CA" i="1" dirty="0"/>
              <a:t>n/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>
                <a:cs typeface="Courier New" pitchFamily="49" charset="0"/>
              </a:rPr>
              <a:t>k</a:t>
            </a:r>
            <a:r>
              <a:rPr lang="en-CA" dirty="0" smtClean="0"/>
              <a:t>) on the right-hand side, so we need to find some value of k such that</a:t>
            </a:r>
            <a:endParaRPr lang="en-CA" dirty="0" smtClean="0"/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</a:t>
            </a:r>
            <a:r>
              <a:rPr lang="en-CA" sz="2400" dirty="0" smtClean="0">
                <a:cs typeface="Courier New" pitchFamily="49" charset="0"/>
                <a:sym typeface="Symbol"/>
              </a:rPr>
              <a:t>log</a:t>
            </a:r>
            <a:r>
              <a:rPr lang="en-CA" sz="2400" baseline="-25000" dirty="0" smtClean="0">
                <a:cs typeface="Courier New" pitchFamily="49" charset="0"/>
                <a:sym typeface="Symbol"/>
              </a:rPr>
              <a:t>2</a:t>
            </a:r>
            <a:r>
              <a:rPr lang="en-CA" sz="2400" dirty="0" smtClean="0">
                <a:cs typeface="Courier New" pitchFamily="49" charset="0"/>
                <a:sym typeface="Symbol"/>
              </a:rPr>
              <a:t>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5098015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8494" y="4005070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1880" y="3486607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56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A to B using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43113" y="4002785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7413" y="3482085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71713" y="2967735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disk from A to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2078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39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 (n – 1) disks from B to C using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91684" y="4527189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05984" y="4006489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20284" y="3492139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2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 =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DCA2-BD4B-485D-B7E3-D9CAE779391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4613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00788" y="264123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57700" y="2634889"/>
            <a:ext cx="228600" cy="234315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5108" y="4008726"/>
            <a:ext cx="1371600" cy="457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49408" y="3488026"/>
            <a:ext cx="11430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63708" y="2973676"/>
            <a:ext cx="914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2288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0576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86450" y="2634889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08927" y="4526780"/>
            <a:ext cx="1612995" cy="45720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39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base case </a:t>
            </a:r>
            <a:r>
              <a:rPr lang="en-CA" i="1" dirty="0" smtClean="0"/>
              <a:t>n</a:t>
            </a:r>
            <a:r>
              <a:rPr lang="en-CA" dirty="0" smtClean="0"/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disk from A to C</a:t>
            </a:r>
          </a:p>
          <a:p>
            <a:pPr>
              <a:defRPr/>
            </a:pPr>
            <a:r>
              <a:rPr lang="en-CA" dirty="0" smtClean="0"/>
              <a:t>recursive case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A to B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1 disk from A to C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move (</a:t>
            </a:r>
            <a:r>
              <a:rPr lang="en-CA" i="1" dirty="0" smtClean="0"/>
              <a:t>n</a:t>
            </a:r>
            <a:r>
              <a:rPr lang="en-CA" dirty="0" smtClean="0"/>
              <a:t> –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disks from B to 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ACC24-4F03-43B7-8438-92F485C7BC0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public static void move(</a:t>
            </a:r>
            <a:r>
              <a:rPr lang="en-US" sz="1600" dirty="0" err="1" smtClean="0"/>
              <a:t>int</a:t>
            </a:r>
            <a:r>
              <a:rPr lang="en-US" sz="1600" dirty="0" smtClean="0"/>
              <a:t> n,</a:t>
            </a:r>
          </a:p>
          <a:p>
            <a:r>
              <a:rPr lang="en-US" sz="1600" dirty="0" smtClean="0"/>
              <a:t>                        String from,</a:t>
            </a:r>
          </a:p>
          <a:p>
            <a:r>
              <a:rPr lang="en-US" sz="1600" dirty="0" smtClean="0"/>
              <a:t>                        String to,</a:t>
            </a:r>
          </a:p>
          <a:p>
            <a:r>
              <a:rPr lang="en-US" sz="1600" dirty="0" smtClean="0"/>
              <a:t>                        String using) {</a:t>
            </a:r>
          </a:p>
          <a:p>
            <a:r>
              <a:rPr lang="en-US" sz="1600" dirty="0" smtClean="0"/>
              <a:t>  if(n == 1) {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System.out.println</a:t>
            </a:r>
            <a:r>
              <a:rPr lang="en-US" sz="1600" dirty="0" smtClean="0"/>
              <a:t>("move disk from " + from + " to " + to);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  else {</a:t>
            </a:r>
          </a:p>
          <a:p>
            <a:r>
              <a:rPr lang="en-US" sz="1600" dirty="0" smtClean="0"/>
              <a:t>    move(n - 1, from, using, to);</a:t>
            </a:r>
          </a:p>
          <a:p>
            <a:r>
              <a:rPr lang="en-US" sz="1600" dirty="0" smtClean="0"/>
              <a:t>    move(1, from, to, using);</a:t>
            </a:r>
          </a:p>
          <a:p>
            <a:r>
              <a:rPr lang="en-US" sz="1600" dirty="0" smtClean="0"/>
              <a:t>    move(n - 1, using, to, from);</a:t>
            </a:r>
          </a:p>
          <a:p>
            <a:r>
              <a:rPr lang="en-US" sz="1600" dirty="0" smtClean="0"/>
              <a:t>  }</a:t>
            </a:r>
          </a:p>
          <a:p>
            <a:r>
              <a:rPr lang="en-US" sz="16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30C77-55B5-49A6-9F7C-C23091BDBC5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endParaRPr lang="en-CA" sz="2800" i="1" dirty="0" smtClean="0"/>
          </a:p>
          <a:p>
            <a:pPr>
              <a:buFont typeface="Wingdings 3" pitchFamily="18" charset="2"/>
              <a:buNone/>
              <a:defRPr/>
            </a:pPr>
            <a:endParaRPr lang="en-CA" sz="2800" dirty="0"/>
          </a:p>
          <a:p>
            <a:pPr>
              <a:buFont typeface="Wingdings 3" pitchFamily="18" charset="2"/>
              <a:buNone/>
              <a:defRPr/>
            </a:pPr>
            <a:endParaRPr lang="en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C4164-4145-41BE-9B8D-B58240BDEAF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76436" y="2449681"/>
                <a:ext cx="6084423" cy="1871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800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>
                                              <a:latin typeface="Cambria Math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436" y="2449681"/>
                <a:ext cx="6084423" cy="18713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36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6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Proof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itle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2593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81904" y="1836038"/>
                <a:ext cx="18725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04" y="1836038"/>
                <a:ext cx="187256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81903" y="2449681"/>
                <a:ext cx="38245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03" y="2449681"/>
                <a:ext cx="382457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05629" y="1836036"/>
                <a:ext cx="1382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 smtClean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&gt;2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629" y="1836036"/>
                <a:ext cx="138204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7080" t="-10526" r="-44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81903" y="3485798"/>
                <a:ext cx="39159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b="0" i="1" smtClean="0">
                          <a:latin typeface="Cambria Math"/>
                        </a:rPr>
                        <m:t>𝑀𝑛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903" y="3485798"/>
                <a:ext cx="3915944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110607" y="3485797"/>
                <a:ext cx="1475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 smtClean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&gt;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0607" y="3485797"/>
                <a:ext cx="1475469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61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55926" y="3947463"/>
                <a:ext cx="38465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 smtClean="0">
                    <a:latin typeface="+mn-lt"/>
                  </a:rPr>
                  <a:t>is true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𝑀</m:t>
                    </m:r>
                    <m:r>
                      <a:rPr lang="en-US" sz="24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sz="2400" b="0" dirty="0" smtClean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=2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26" y="3947463"/>
                <a:ext cx="3846502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2536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108755" y="2449681"/>
                <a:ext cx="1382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 smtClean="0">
                    <a:latin typeface="+mn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&gt;2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755" y="2449681"/>
                <a:ext cx="1382045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6608" t="-10526" r="-44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12920" y="4523533"/>
                <a:ext cx="42895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400" i="1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 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20" y="4523533"/>
                <a:ext cx="4289508" cy="461665"/>
              </a:xfrm>
              <a:prstGeom prst="rect">
                <a:avLst/>
              </a:prstGeom>
              <a:blipFill rotWithShape="1">
                <a:blip r:embed="rId10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77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Recursion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1C6CD-3315-42D1-8AE1-357FD01727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Is Merge Sort Efficient?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consider a simpler (non-recursive) sorting algorithm called 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F788E-D675-49F8-AAD5-420FB13B70A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6629" name="TextBox 12"/>
          <p:cNvSpPr txBox="1">
            <a:spLocks noChangeArrowheads="1"/>
          </p:cNvSpPr>
          <p:nvPr/>
        </p:nvSpPr>
        <p:spPr bwMode="auto">
          <a:xfrm>
            <a:off x="560388" y="2228850"/>
            <a:ext cx="8023225" cy="14779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/>
          <a:lstStyle/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// to sort an array a[0]..a[n-1]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endParaRPr lang="en-CA" b="1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CA" b="1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latin typeface="Courier New" pitchFamily="49" charset="0"/>
                <a:cs typeface="Courier New" pitchFamily="49" charset="0"/>
              </a:rPr>
              <a:t> = 0 to (n-1) {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 = index of smallest element in sub-array a[</a:t>
            </a:r>
            <a:r>
              <a:rPr lang="en-CA" b="1" i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]..a[n-1]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swap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and a[k]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" y="4057650"/>
            <a:ext cx="8001000" cy="2308324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CA" b="1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latin typeface="Courier New" pitchFamily="49" charset="0"/>
                <a:cs typeface="Courier New" pitchFamily="49" charset="0"/>
              </a:rPr>
              <a:t> = 0 to (n-1) {                            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j = (i+1) to (n-1) {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if (a[j] &lt; a[</a:t>
            </a:r>
            <a:r>
              <a:rPr lang="en-CA" b="1" i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]) {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k = j;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CA" b="1" i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];  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= a[k];   a[k] =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4500" y="4695825"/>
            <a:ext cx="1663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comparison +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assignment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24663" y="5651428"/>
            <a:ext cx="15763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3 assignments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341572" y="4408319"/>
            <a:ext cx="172821" cy="1324961"/>
          </a:xfrm>
          <a:prstGeom prst="rightBrac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747742"/>
            <a:ext cx="146501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  <a:latin typeface="+mn-lt"/>
              </a:rPr>
              <a:t>find smallest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  <a:latin typeface="+mn-lt"/>
              </a:rPr>
              <a:t>element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19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67720" y="260615"/>
                <a:ext cx="3106428" cy="11269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+1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nary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20" y="260615"/>
                <a:ext cx="3106428" cy="11269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28576" y="1382090"/>
                <a:ext cx="4388445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−1−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+1</m:t>
                                          </m:r>
                                        </m:e>
                                      </m:d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576" y="1382090"/>
                <a:ext cx="4388445" cy="9840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92702" y="2392074"/>
                <a:ext cx="2929263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nary>
                        </m:e>
                      </m:d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702" y="2392074"/>
                <a:ext cx="2929263" cy="9840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784008" y="3429000"/>
                <a:ext cx="4478918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</m:nary>
                        </m:e>
                      </m:d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</m:nary>
                        </m:e>
                      </m:d>
                      <m:r>
                        <a:rPr lang="en-US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nary>
                        </m:e>
                      </m:d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008" y="3429000"/>
                <a:ext cx="4478918" cy="9840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84008" y="4471546"/>
                <a:ext cx="3252622" cy="628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−2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008" y="4471546"/>
                <a:ext cx="3252622" cy="6280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784008" y="5157210"/>
                <a:ext cx="28734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+3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008" y="5157210"/>
                <a:ext cx="287341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79988" y="5649131"/>
                <a:ext cx="1271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+2</m:t>
                      </m:r>
                      <m:r>
                        <a:rPr lang="en-US" i="1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988" y="5649131"/>
                <a:ext cx="127137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111144" y="5651983"/>
                <a:ext cx="10542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𝑂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144" y="5651983"/>
                <a:ext cx="105426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30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bigO.png"/>
          <p:cNvPicPr>
            <a:picLocks noChangeAspect="1"/>
          </p:cNvPicPr>
          <p:nvPr/>
        </p:nvPicPr>
        <p:blipFill>
          <a:blip r:embed="rId2" cstate="print"/>
          <a:srcRect b="5682"/>
          <a:stretch>
            <a:fillRect/>
          </a:stretch>
        </p:blipFill>
        <p:spPr bwMode="auto">
          <a:xfrm>
            <a:off x="1219200" y="1314450"/>
            <a:ext cx="6705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Comparing Rates of Growth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E81B-71B0-4326-80E7-C3130B54B9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9500" y="5029200"/>
            <a:ext cx="838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00" y="3143250"/>
            <a:ext cx="1477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 </a:t>
            </a:r>
            <a:r>
              <a:rPr lang="en-CA" sz="2400" dirty="0" err="1">
                <a:latin typeface="+mn-lt"/>
              </a:rPr>
              <a:t>log</a:t>
            </a:r>
            <a:r>
              <a:rPr lang="en-CA" sz="2400" i="1" dirty="0" err="1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1200150"/>
            <a:ext cx="973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3600" baseline="30000" dirty="0">
                <a:latin typeface="+mn-lt"/>
              </a:rPr>
              <a:t>2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163" y="1200150"/>
            <a:ext cx="995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(2</a:t>
            </a:r>
            <a:r>
              <a:rPr lang="en-CA" sz="3600" i="1" baseline="30000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150" y="59436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n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312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12277</TotalTime>
  <Words>1258</Words>
  <Application>Microsoft Office PowerPoint</Application>
  <PresentationFormat>On-screen Show (4:3)</PresentationFormat>
  <Paragraphs>404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Origin</vt:lpstr>
      <vt:lpstr>Microsoft Equation 3.0</vt:lpstr>
      <vt:lpstr>Equation</vt:lpstr>
      <vt:lpstr>Informal Analysis of Merge Sort</vt:lpstr>
      <vt:lpstr>Solving the Recurrence Relation</vt:lpstr>
      <vt:lpstr>Solving the Recurrence Relation</vt:lpstr>
      <vt:lpstr>Solving the Recurrence Relation</vt:lpstr>
      <vt:lpstr>Proof for O(n log_2⁡〖n)〗</vt:lpstr>
      <vt:lpstr>Recursion</vt:lpstr>
      <vt:lpstr>Is Merge Sort Efficient?</vt:lpstr>
      <vt:lpstr>PowerPoint Presentation</vt:lpstr>
      <vt:lpstr>Comparing Rates of Growth</vt:lpstr>
      <vt:lpstr>Comments</vt:lpstr>
      <vt:lpstr>Revisiting the Fibonacci Numbers</vt:lpstr>
      <vt:lpstr>PowerPoint Presentation</vt:lpstr>
      <vt:lpstr>PowerPoint Presentation</vt:lpstr>
      <vt:lpstr>Solving the Recurrence Relation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Towers of Hanoi</vt:lpstr>
      <vt:lpstr>PowerPoint Presentation</vt:lpstr>
      <vt:lpstr>Towers of Hanoi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976</cp:revision>
  <dcterms:created xsi:type="dcterms:W3CDTF">2006-08-16T00:00:00Z</dcterms:created>
  <dcterms:modified xsi:type="dcterms:W3CDTF">2015-03-20T02:01:50Z</dcterms:modified>
</cp:coreProperties>
</file>