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3"/>
  </p:notesMasterIdLst>
  <p:sldIdLst>
    <p:sldId id="667" r:id="rId2"/>
    <p:sldId id="652" r:id="rId3"/>
    <p:sldId id="653" r:id="rId4"/>
    <p:sldId id="654" r:id="rId5"/>
    <p:sldId id="655" r:id="rId6"/>
    <p:sldId id="656" r:id="rId7"/>
    <p:sldId id="657" r:id="rId8"/>
    <p:sldId id="674" r:id="rId9"/>
    <p:sldId id="675" r:id="rId10"/>
    <p:sldId id="658" r:id="rId11"/>
    <p:sldId id="676" r:id="rId12"/>
    <p:sldId id="677" r:id="rId13"/>
    <p:sldId id="678" r:id="rId14"/>
    <p:sldId id="679" r:id="rId15"/>
    <p:sldId id="680" r:id="rId16"/>
    <p:sldId id="681" r:id="rId17"/>
    <p:sldId id="682" r:id="rId18"/>
    <p:sldId id="683" r:id="rId19"/>
    <p:sldId id="684" r:id="rId20"/>
    <p:sldId id="685" r:id="rId21"/>
    <p:sldId id="686" r:id="rId22"/>
    <p:sldId id="687" r:id="rId23"/>
    <p:sldId id="688" r:id="rId24"/>
    <p:sldId id="689" r:id="rId25"/>
    <p:sldId id="690" r:id="rId26"/>
    <p:sldId id="691" r:id="rId27"/>
    <p:sldId id="692" r:id="rId28"/>
    <p:sldId id="693" r:id="rId29"/>
    <p:sldId id="694" r:id="rId30"/>
    <p:sldId id="695" r:id="rId31"/>
    <p:sldId id="696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12" d="100"/>
          <a:sy n="112" d="100"/>
        </p:scale>
        <p:origin x="-1590" y="-90"/>
      </p:cViewPr>
      <p:guideLst>
        <p:guide orient="horz" pos="3720"/>
        <p:guide orient="horz" pos="3902"/>
        <p:guide orient="horz" pos="3539"/>
        <p:guide pos="4150"/>
        <p:guide pos="2880"/>
        <p:guide pos="2408"/>
        <p:guide pos="32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94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7E05CD-E902-4E5A-B8D6-28FEB029C69B}" type="datetimeFigureOut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9CD58B-E0FB-49F4-BF54-A92342986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38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546D6FF-C891-4159-B431-8E53CFCADFDE}" type="datetime1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EFA10-DCF3-4FFE-AFBA-F83CF2F22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451C4-3DD8-4738-8F45-A959A06B8D8E}" type="datetime1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F7D9-1946-4E8E-8008-E5EC21328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364E-1564-49DF-BA88-B1C3D347F7B9}" type="datetime1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0269D-0139-484E-BDD2-E56718709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C5E8B-8035-4883-9BD9-2A7CEAB89B4B}" type="datetime1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3165-477C-4A32-873B-B8892B4A6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67E8-1F26-4BAB-B374-662DCC814C6A}" type="datetime1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2E9B4-E7FD-4DBE-AD34-6A7F74C62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60615"/>
            <a:ext cx="8229600" cy="5896345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09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F873-4163-4E41-97B6-D7CDDFCB651A}" type="datetime1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E1D6-1F69-4FC6-9D02-A07BF57C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9BC6-DF29-44E0-B09A-1BED331363D7}" type="datetime1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659C-8185-43E0-99D0-C6E27206A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E1C5B-5E7A-4DE3-BAC3-D04F8DE761DE}" type="datetime1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1D76C-8743-4B33-94C2-F2618AB00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A004E-A7DC-4953-A9D9-B427AF4A2531}" type="datetime1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CA54-7C2A-4346-95A2-CCC346088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397B-1FE6-4EF6-9FA3-F9F2C3B53784}" type="datetime1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2AC7-109F-4BA9-B1D7-59BE7C50D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CF5A-35D5-4CD8-B7FC-B4BD04BFB355}" type="datetime1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646B-918D-49A2-BF6D-A3C6EB12E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8481-8AAE-4272-8AF2-9D73540960F7}" type="datetime1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D17D-392A-4773-BDD8-DECFF5DAD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28FA1E-0E06-4220-B584-FC1CF02F7D72}" type="datetime1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7AA7E-2757-4015-89C4-9DBA87FA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0" r:id="rId9"/>
    <p:sldLayoutId id="2147484311" r:id="rId10"/>
    <p:sldLayoutId id="2147484305" r:id="rId11"/>
    <p:sldLayoutId id="2147484312" r:id="rId12"/>
    <p:sldLayoutId id="214748431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Recursion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notes Chapter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1C6CD-3315-42D1-8AE1-357FD01727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Divide and Conquer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bisection works by recursively finding which half of the range </a:t>
            </a:r>
            <a:r>
              <a:rPr lang="en-CA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'plus'</a:t>
            </a:r>
            <a:r>
              <a:rPr lang="en-CA" sz="2400" dirty="0" smtClean="0"/>
              <a:t> – </a:t>
            </a:r>
            <a:r>
              <a:rPr lang="en-CA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'minus'</a:t>
            </a:r>
            <a:r>
              <a:rPr lang="en-CA" dirty="0" smtClean="0"/>
              <a:t> the root lies in</a:t>
            </a:r>
          </a:p>
          <a:p>
            <a:pPr lvl="1">
              <a:defRPr/>
            </a:pPr>
            <a:r>
              <a:rPr lang="en-CA" dirty="0" smtClean="0"/>
              <a:t>each recursive call solves the same problem (tries to find the root of the function by guessing at the midpoint of the range)</a:t>
            </a:r>
          </a:p>
          <a:p>
            <a:pPr lvl="1">
              <a:defRPr/>
            </a:pPr>
            <a:r>
              <a:rPr lang="en-CA" dirty="0" smtClean="0"/>
              <a:t>each recursive call solves </a:t>
            </a:r>
            <a:r>
              <a:rPr lang="en-CA" i="1" dirty="0" smtClean="0"/>
              <a:t>one</a:t>
            </a:r>
            <a:r>
              <a:rPr lang="en-CA" dirty="0" smtClean="0"/>
              <a:t> smaller problem because half of the range is discarded</a:t>
            </a:r>
          </a:p>
          <a:p>
            <a:pPr lvl="2">
              <a:defRPr/>
            </a:pPr>
            <a:r>
              <a:rPr lang="en-CA" dirty="0" smtClean="0"/>
              <a:t>bisection method is decrease and conquer</a:t>
            </a:r>
          </a:p>
          <a:p>
            <a:pPr>
              <a:defRPr/>
            </a:pPr>
            <a:r>
              <a:rPr lang="en-CA" dirty="0" smtClean="0"/>
              <a:t>divide and conquer algorithms typically recursively divide a problem into several smaller sub-problems until the sub-problems are small enough that they can be solved directly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DE67D-BBC5-46BA-B956-E9593F75978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Merge Sort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merge sort is a divide and conquer algorithm that sorts a list of numbers by recursively splitting the list into two halves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47EDCA-5F43-49D0-9439-463E11DD295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60007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41719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50863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28003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37147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55435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9" name="TextBox 10"/>
          <p:cNvSpPr txBox="1">
            <a:spLocks noChangeArrowheads="1"/>
          </p:cNvSpPr>
          <p:nvPr/>
        </p:nvSpPr>
        <p:spPr bwMode="auto">
          <a:xfrm>
            <a:off x="32575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0" name="TextBox 11"/>
          <p:cNvSpPr txBox="1">
            <a:spLocks noChangeArrowheads="1"/>
          </p:cNvSpPr>
          <p:nvPr/>
        </p:nvSpPr>
        <p:spPr bwMode="auto">
          <a:xfrm>
            <a:off x="46291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1" name="TextBox 12"/>
          <p:cNvSpPr txBox="1">
            <a:spLocks noChangeArrowheads="1"/>
          </p:cNvSpPr>
          <p:nvPr/>
        </p:nvSpPr>
        <p:spPr bwMode="auto">
          <a:xfrm>
            <a:off x="62293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2" name="TextBox 13"/>
          <p:cNvSpPr txBox="1">
            <a:spLocks noChangeArrowheads="1"/>
          </p:cNvSpPr>
          <p:nvPr/>
        </p:nvSpPr>
        <p:spPr bwMode="auto">
          <a:xfrm>
            <a:off x="53149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3" name="TextBox 14"/>
          <p:cNvSpPr txBox="1">
            <a:spLocks noChangeArrowheads="1"/>
          </p:cNvSpPr>
          <p:nvPr/>
        </p:nvSpPr>
        <p:spPr bwMode="auto">
          <a:xfrm>
            <a:off x="57721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4" name="TextBox 15"/>
          <p:cNvSpPr txBox="1">
            <a:spLocks noChangeArrowheads="1"/>
          </p:cNvSpPr>
          <p:nvPr/>
        </p:nvSpPr>
        <p:spPr bwMode="auto">
          <a:xfrm>
            <a:off x="48577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5" name="TextBox 16"/>
          <p:cNvSpPr txBox="1">
            <a:spLocks noChangeArrowheads="1"/>
          </p:cNvSpPr>
          <p:nvPr/>
        </p:nvSpPr>
        <p:spPr bwMode="auto">
          <a:xfrm>
            <a:off x="39433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6" name="TextBox 17"/>
          <p:cNvSpPr txBox="1">
            <a:spLocks noChangeArrowheads="1"/>
          </p:cNvSpPr>
          <p:nvPr/>
        </p:nvSpPr>
        <p:spPr bwMode="auto">
          <a:xfrm>
            <a:off x="25717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7" name="TextBox 18"/>
          <p:cNvSpPr txBox="1">
            <a:spLocks noChangeArrowheads="1"/>
          </p:cNvSpPr>
          <p:nvPr/>
        </p:nvSpPr>
        <p:spPr bwMode="auto">
          <a:xfrm>
            <a:off x="34861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8" name="TextBox 19"/>
          <p:cNvSpPr txBox="1">
            <a:spLocks noChangeArrowheads="1"/>
          </p:cNvSpPr>
          <p:nvPr/>
        </p:nvSpPr>
        <p:spPr bwMode="auto">
          <a:xfrm>
            <a:off x="30289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9" name="TextBox 20"/>
          <p:cNvSpPr txBox="1">
            <a:spLocks noChangeArrowheads="1"/>
          </p:cNvSpPr>
          <p:nvPr/>
        </p:nvSpPr>
        <p:spPr bwMode="auto">
          <a:xfrm>
            <a:off x="371475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0" name="TextBox 21"/>
          <p:cNvSpPr txBox="1">
            <a:spLocks noChangeArrowheads="1"/>
          </p:cNvSpPr>
          <p:nvPr/>
        </p:nvSpPr>
        <p:spPr bwMode="auto">
          <a:xfrm>
            <a:off x="325755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1" name="TextBox 22"/>
          <p:cNvSpPr txBox="1">
            <a:spLocks noChangeArrowheads="1"/>
          </p:cNvSpPr>
          <p:nvPr/>
        </p:nvSpPr>
        <p:spPr bwMode="auto">
          <a:xfrm>
            <a:off x="188595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2" name="TextBox 23"/>
          <p:cNvSpPr txBox="1">
            <a:spLocks noChangeArrowheads="1"/>
          </p:cNvSpPr>
          <p:nvPr/>
        </p:nvSpPr>
        <p:spPr bwMode="auto">
          <a:xfrm>
            <a:off x="234315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3" name="TextBox 24"/>
          <p:cNvSpPr txBox="1">
            <a:spLocks noChangeArrowheads="1"/>
          </p:cNvSpPr>
          <p:nvPr/>
        </p:nvSpPr>
        <p:spPr bwMode="auto">
          <a:xfrm>
            <a:off x="685800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4" name="TextBox 25"/>
          <p:cNvSpPr txBox="1">
            <a:spLocks noChangeArrowheads="1"/>
          </p:cNvSpPr>
          <p:nvPr/>
        </p:nvSpPr>
        <p:spPr bwMode="auto">
          <a:xfrm>
            <a:off x="640080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5" name="TextBox 26"/>
          <p:cNvSpPr txBox="1">
            <a:spLocks noChangeArrowheads="1"/>
          </p:cNvSpPr>
          <p:nvPr/>
        </p:nvSpPr>
        <p:spPr bwMode="auto">
          <a:xfrm>
            <a:off x="5543550" y="42862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6" name="TextBox 27"/>
          <p:cNvSpPr txBox="1">
            <a:spLocks noChangeArrowheads="1"/>
          </p:cNvSpPr>
          <p:nvPr/>
        </p:nvSpPr>
        <p:spPr bwMode="auto">
          <a:xfrm>
            <a:off x="5086350" y="42862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7" name="TextBox 28"/>
          <p:cNvSpPr txBox="1">
            <a:spLocks noChangeArrowheads="1"/>
          </p:cNvSpPr>
          <p:nvPr/>
        </p:nvSpPr>
        <p:spPr bwMode="auto">
          <a:xfrm>
            <a:off x="1200150" y="50863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8" name="TextBox 29"/>
          <p:cNvSpPr txBox="1">
            <a:spLocks noChangeArrowheads="1"/>
          </p:cNvSpPr>
          <p:nvPr/>
        </p:nvSpPr>
        <p:spPr bwMode="auto">
          <a:xfrm>
            <a:off x="2114550" y="50863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9" name="TextBox 30"/>
          <p:cNvSpPr txBox="1">
            <a:spLocks noChangeArrowheads="1"/>
          </p:cNvSpPr>
          <p:nvPr/>
        </p:nvSpPr>
        <p:spPr bwMode="auto">
          <a:xfrm>
            <a:off x="394335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0" name="TextBox 31"/>
          <p:cNvSpPr txBox="1">
            <a:spLocks noChangeArrowheads="1"/>
          </p:cNvSpPr>
          <p:nvPr/>
        </p:nvSpPr>
        <p:spPr bwMode="auto">
          <a:xfrm>
            <a:off x="302895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1" name="TextBox 32"/>
          <p:cNvSpPr txBox="1">
            <a:spLocks noChangeArrowheads="1"/>
          </p:cNvSpPr>
          <p:nvPr/>
        </p:nvSpPr>
        <p:spPr bwMode="auto">
          <a:xfrm>
            <a:off x="577215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2" name="TextBox 33"/>
          <p:cNvSpPr txBox="1">
            <a:spLocks noChangeArrowheads="1"/>
          </p:cNvSpPr>
          <p:nvPr/>
        </p:nvSpPr>
        <p:spPr bwMode="auto">
          <a:xfrm>
            <a:off x="485775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3" name="TextBox 34"/>
          <p:cNvSpPr txBox="1">
            <a:spLocks noChangeArrowheads="1"/>
          </p:cNvSpPr>
          <p:nvPr/>
        </p:nvSpPr>
        <p:spPr bwMode="auto">
          <a:xfrm>
            <a:off x="754380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4" name="TextBox 35"/>
          <p:cNvSpPr txBox="1">
            <a:spLocks noChangeArrowheads="1"/>
          </p:cNvSpPr>
          <p:nvPr/>
        </p:nvSpPr>
        <p:spPr bwMode="auto">
          <a:xfrm>
            <a:off x="662940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10800000" flipV="1">
            <a:off x="3486150" y="3025775"/>
            <a:ext cx="1085850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629150" y="3025775"/>
            <a:ext cx="1085850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 flipV="1">
            <a:off x="2343150" y="3832225"/>
            <a:ext cx="1076325" cy="3397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H="1">
            <a:off x="3369469" y="3940969"/>
            <a:ext cx="396875" cy="1793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H="1" flipV="1">
            <a:off x="5781675" y="3832225"/>
            <a:ext cx="1076325" cy="3397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5436394" y="3940969"/>
            <a:ext cx="396875" cy="1793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 flipV="1">
            <a:off x="5086350" y="4695825"/>
            <a:ext cx="407988" cy="390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551488" y="4695825"/>
            <a:ext cx="392112" cy="390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6624638" y="4891088"/>
            <a:ext cx="388937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877050" y="4695825"/>
            <a:ext cx="895350" cy="3333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708400" y="4695825"/>
            <a:ext cx="406400" cy="390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 flipV="1">
            <a:off x="3257550" y="4695825"/>
            <a:ext cx="392113" cy="390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 flipV="1">
            <a:off x="1428750" y="4695825"/>
            <a:ext cx="838200" cy="3333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2159794" y="4861719"/>
            <a:ext cx="333375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61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split lists are then merged into sorted sub-lists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DF146-A68F-466D-8A4E-F5C4C70B09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1200150" y="20574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2114550" y="20574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394335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0" name="TextBox 7"/>
          <p:cNvSpPr txBox="1">
            <a:spLocks noChangeArrowheads="1"/>
          </p:cNvSpPr>
          <p:nvPr/>
        </p:nvSpPr>
        <p:spPr bwMode="auto">
          <a:xfrm>
            <a:off x="302895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1" name="TextBox 8"/>
          <p:cNvSpPr txBox="1">
            <a:spLocks noChangeArrowheads="1"/>
          </p:cNvSpPr>
          <p:nvPr/>
        </p:nvSpPr>
        <p:spPr bwMode="auto">
          <a:xfrm>
            <a:off x="577215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2" name="TextBox 9"/>
          <p:cNvSpPr txBox="1">
            <a:spLocks noChangeArrowheads="1"/>
          </p:cNvSpPr>
          <p:nvPr/>
        </p:nvSpPr>
        <p:spPr bwMode="auto">
          <a:xfrm>
            <a:off x="485775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3" name="TextBox 10"/>
          <p:cNvSpPr txBox="1">
            <a:spLocks noChangeArrowheads="1"/>
          </p:cNvSpPr>
          <p:nvPr/>
        </p:nvSpPr>
        <p:spPr bwMode="auto">
          <a:xfrm>
            <a:off x="754380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4" name="TextBox 11"/>
          <p:cNvSpPr txBox="1">
            <a:spLocks noChangeArrowheads="1"/>
          </p:cNvSpPr>
          <p:nvPr/>
        </p:nvSpPr>
        <p:spPr bwMode="auto">
          <a:xfrm>
            <a:off x="662940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5" name="TextBox 12"/>
          <p:cNvSpPr txBox="1">
            <a:spLocks noChangeArrowheads="1"/>
          </p:cNvSpPr>
          <p:nvPr/>
        </p:nvSpPr>
        <p:spPr bwMode="auto">
          <a:xfrm>
            <a:off x="371475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6" name="TextBox 13"/>
          <p:cNvSpPr txBox="1">
            <a:spLocks noChangeArrowheads="1"/>
          </p:cNvSpPr>
          <p:nvPr/>
        </p:nvSpPr>
        <p:spPr bwMode="auto">
          <a:xfrm>
            <a:off x="325755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7" name="TextBox 14"/>
          <p:cNvSpPr txBox="1">
            <a:spLocks noChangeArrowheads="1"/>
          </p:cNvSpPr>
          <p:nvPr/>
        </p:nvSpPr>
        <p:spPr bwMode="auto">
          <a:xfrm>
            <a:off x="188595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8" name="TextBox 15"/>
          <p:cNvSpPr txBox="1">
            <a:spLocks noChangeArrowheads="1"/>
          </p:cNvSpPr>
          <p:nvPr/>
        </p:nvSpPr>
        <p:spPr bwMode="auto">
          <a:xfrm>
            <a:off x="234315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9" name="TextBox 16"/>
          <p:cNvSpPr txBox="1">
            <a:spLocks noChangeArrowheads="1"/>
          </p:cNvSpPr>
          <p:nvPr/>
        </p:nvSpPr>
        <p:spPr bwMode="auto">
          <a:xfrm>
            <a:off x="685800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0" name="TextBox 17"/>
          <p:cNvSpPr txBox="1">
            <a:spLocks noChangeArrowheads="1"/>
          </p:cNvSpPr>
          <p:nvPr/>
        </p:nvSpPr>
        <p:spPr bwMode="auto">
          <a:xfrm>
            <a:off x="640080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1" name="TextBox 18"/>
          <p:cNvSpPr txBox="1">
            <a:spLocks noChangeArrowheads="1"/>
          </p:cNvSpPr>
          <p:nvPr/>
        </p:nvSpPr>
        <p:spPr bwMode="auto">
          <a:xfrm>
            <a:off x="5543550" y="2884488"/>
            <a:ext cx="400050" cy="368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2" name="TextBox 19"/>
          <p:cNvSpPr txBox="1">
            <a:spLocks noChangeArrowheads="1"/>
          </p:cNvSpPr>
          <p:nvPr/>
        </p:nvSpPr>
        <p:spPr bwMode="auto">
          <a:xfrm>
            <a:off x="5086350" y="2884488"/>
            <a:ext cx="400050" cy="368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3" name="TextBox 24"/>
          <p:cNvSpPr txBox="1">
            <a:spLocks noChangeArrowheads="1"/>
          </p:cNvSpPr>
          <p:nvPr/>
        </p:nvSpPr>
        <p:spPr bwMode="auto">
          <a:xfrm>
            <a:off x="62293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4" name="TextBox 25"/>
          <p:cNvSpPr txBox="1">
            <a:spLocks noChangeArrowheads="1"/>
          </p:cNvSpPr>
          <p:nvPr/>
        </p:nvSpPr>
        <p:spPr bwMode="auto">
          <a:xfrm>
            <a:off x="53149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5" name="TextBox 26"/>
          <p:cNvSpPr txBox="1">
            <a:spLocks noChangeArrowheads="1"/>
          </p:cNvSpPr>
          <p:nvPr/>
        </p:nvSpPr>
        <p:spPr bwMode="auto">
          <a:xfrm>
            <a:off x="57721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6" name="TextBox 27"/>
          <p:cNvSpPr txBox="1">
            <a:spLocks noChangeArrowheads="1"/>
          </p:cNvSpPr>
          <p:nvPr/>
        </p:nvSpPr>
        <p:spPr bwMode="auto">
          <a:xfrm>
            <a:off x="48577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7" name="TextBox 28"/>
          <p:cNvSpPr txBox="1">
            <a:spLocks noChangeArrowheads="1"/>
          </p:cNvSpPr>
          <p:nvPr/>
        </p:nvSpPr>
        <p:spPr bwMode="auto">
          <a:xfrm>
            <a:off x="39433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8" name="TextBox 29"/>
          <p:cNvSpPr txBox="1">
            <a:spLocks noChangeArrowheads="1"/>
          </p:cNvSpPr>
          <p:nvPr/>
        </p:nvSpPr>
        <p:spPr bwMode="auto">
          <a:xfrm>
            <a:off x="25717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9" name="TextBox 30"/>
          <p:cNvSpPr txBox="1">
            <a:spLocks noChangeArrowheads="1"/>
          </p:cNvSpPr>
          <p:nvPr/>
        </p:nvSpPr>
        <p:spPr bwMode="auto">
          <a:xfrm>
            <a:off x="34861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0" name="TextBox 31"/>
          <p:cNvSpPr txBox="1">
            <a:spLocks noChangeArrowheads="1"/>
          </p:cNvSpPr>
          <p:nvPr/>
        </p:nvSpPr>
        <p:spPr bwMode="auto">
          <a:xfrm>
            <a:off x="30289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1" name="TextBox 32"/>
          <p:cNvSpPr txBox="1">
            <a:spLocks noChangeArrowheads="1"/>
          </p:cNvSpPr>
          <p:nvPr/>
        </p:nvSpPr>
        <p:spPr bwMode="auto">
          <a:xfrm>
            <a:off x="60007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2" name="TextBox 33"/>
          <p:cNvSpPr txBox="1">
            <a:spLocks noChangeArrowheads="1"/>
          </p:cNvSpPr>
          <p:nvPr/>
        </p:nvSpPr>
        <p:spPr bwMode="auto">
          <a:xfrm>
            <a:off x="41719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3" name="TextBox 34"/>
          <p:cNvSpPr txBox="1">
            <a:spLocks noChangeArrowheads="1"/>
          </p:cNvSpPr>
          <p:nvPr/>
        </p:nvSpPr>
        <p:spPr bwMode="auto">
          <a:xfrm>
            <a:off x="50863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4" name="TextBox 35"/>
          <p:cNvSpPr txBox="1">
            <a:spLocks noChangeArrowheads="1"/>
          </p:cNvSpPr>
          <p:nvPr/>
        </p:nvSpPr>
        <p:spPr bwMode="auto">
          <a:xfrm>
            <a:off x="28003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5" name="TextBox 36"/>
          <p:cNvSpPr txBox="1">
            <a:spLocks noChangeArrowheads="1"/>
          </p:cNvSpPr>
          <p:nvPr/>
        </p:nvSpPr>
        <p:spPr bwMode="auto">
          <a:xfrm>
            <a:off x="37147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6" name="TextBox 37"/>
          <p:cNvSpPr txBox="1">
            <a:spLocks noChangeArrowheads="1"/>
          </p:cNvSpPr>
          <p:nvPr/>
        </p:nvSpPr>
        <p:spPr bwMode="auto">
          <a:xfrm>
            <a:off x="55435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7" name="TextBox 38"/>
          <p:cNvSpPr txBox="1">
            <a:spLocks noChangeArrowheads="1"/>
          </p:cNvSpPr>
          <p:nvPr/>
        </p:nvSpPr>
        <p:spPr bwMode="auto">
          <a:xfrm>
            <a:off x="32575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8" name="TextBox 39"/>
          <p:cNvSpPr txBox="1">
            <a:spLocks noChangeArrowheads="1"/>
          </p:cNvSpPr>
          <p:nvPr/>
        </p:nvSpPr>
        <p:spPr bwMode="auto">
          <a:xfrm>
            <a:off x="46291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2" name="Straight Arrow Connector 41"/>
          <p:cNvCxnSpPr>
            <a:stCxn id="18437" idx="2"/>
          </p:cNvCxnSpPr>
          <p:nvPr/>
        </p:nvCxnSpPr>
        <p:spPr>
          <a:xfrm rot="16200000" flipH="1">
            <a:off x="1647032" y="2180431"/>
            <a:ext cx="373062" cy="8667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8438" idx="2"/>
          </p:cNvCxnSpPr>
          <p:nvPr/>
        </p:nvCxnSpPr>
        <p:spPr>
          <a:xfrm rot="16200000" flipH="1">
            <a:off x="2133601" y="2608262"/>
            <a:ext cx="373062" cy="111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8440" idx="2"/>
          </p:cNvCxnSpPr>
          <p:nvPr/>
        </p:nvCxnSpPr>
        <p:spPr>
          <a:xfrm rot="16200000" flipH="1">
            <a:off x="3271838" y="2414587"/>
            <a:ext cx="342900" cy="428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8439" idx="2"/>
          </p:cNvCxnSpPr>
          <p:nvPr/>
        </p:nvCxnSpPr>
        <p:spPr>
          <a:xfrm rot="5400000">
            <a:off x="3757613" y="2414587"/>
            <a:ext cx="342900" cy="428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325688" y="3257550"/>
            <a:ext cx="1103312" cy="400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3371850" y="3371850"/>
            <a:ext cx="400050" cy="1714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486150" y="4114800"/>
            <a:ext cx="1085850" cy="400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0800000" flipV="1">
            <a:off x="4629150" y="4114800"/>
            <a:ext cx="1085850" cy="400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5457825" y="3400425"/>
            <a:ext cx="342900" cy="1714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 flipV="1">
            <a:off x="5772150" y="3257550"/>
            <a:ext cx="1028700" cy="400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8442" idx="2"/>
          </p:cNvCxnSpPr>
          <p:nvPr/>
        </p:nvCxnSpPr>
        <p:spPr>
          <a:xfrm rot="16200000" flipH="1">
            <a:off x="5100638" y="2414587"/>
            <a:ext cx="342900" cy="428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8441" idx="2"/>
          </p:cNvCxnSpPr>
          <p:nvPr/>
        </p:nvCxnSpPr>
        <p:spPr>
          <a:xfrm rot="5400000">
            <a:off x="5586413" y="2414587"/>
            <a:ext cx="342900" cy="428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8444" idx="2"/>
          </p:cNvCxnSpPr>
          <p:nvPr/>
        </p:nvCxnSpPr>
        <p:spPr>
          <a:xfrm rot="5400000">
            <a:off x="6643688" y="2614612"/>
            <a:ext cx="342900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8443" idx="2"/>
          </p:cNvCxnSpPr>
          <p:nvPr/>
        </p:nvCxnSpPr>
        <p:spPr>
          <a:xfrm rot="5400000">
            <a:off x="7129463" y="2185987"/>
            <a:ext cx="342900" cy="8858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83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Merging Sorted Sub-lists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two sub-lists of length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DEE5E-EFE8-4B3E-8971-06352E06F88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030" name="TextBox 4"/>
          <p:cNvSpPr txBox="1">
            <a:spLocks noChangeArrowheads="1"/>
          </p:cNvSpPr>
          <p:nvPr/>
        </p:nvSpPr>
        <p:spPr bwMode="auto">
          <a:xfrm>
            <a:off x="3718454" y="2316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1" name="TextBox 5"/>
          <p:cNvSpPr txBox="1">
            <a:spLocks noChangeArrowheads="1"/>
          </p:cNvSpPr>
          <p:nvPr/>
        </p:nvSpPr>
        <p:spPr bwMode="auto">
          <a:xfrm>
            <a:off x="5193242" y="2316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2" name="TextBox 6"/>
          <p:cNvSpPr txBox="1">
            <a:spLocks noChangeArrowheads="1"/>
          </p:cNvSpPr>
          <p:nvPr/>
        </p:nvSpPr>
        <p:spPr bwMode="auto">
          <a:xfrm>
            <a:off x="3553354" y="18288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left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3" name="TextBox 7"/>
          <p:cNvSpPr txBox="1">
            <a:spLocks noChangeArrowheads="1"/>
          </p:cNvSpPr>
          <p:nvPr/>
        </p:nvSpPr>
        <p:spPr bwMode="auto">
          <a:xfrm>
            <a:off x="4964642" y="1828800"/>
            <a:ext cx="874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right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4" name="TextBox 8"/>
          <p:cNvSpPr txBox="1">
            <a:spLocks noChangeArrowheads="1"/>
          </p:cNvSpPr>
          <p:nvPr/>
        </p:nvSpPr>
        <p:spPr bwMode="auto">
          <a:xfrm>
            <a:off x="4085167" y="3116263"/>
            <a:ext cx="1011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result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5" name="TextBox 9"/>
          <p:cNvSpPr txBox="1">
            <a:spLocks noChangeArrowheads="1"/>
          </p:cNvSpPr>
          <p:nvPr/>
        </p:nvSpPr>
        <p:spPr bwMode="auto">
          <a:xfrm>
            <a:off x="4162954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6" name="TextBox 11"/>
          <p:cNvSpPr txBox="1">
            <a:spLocks noChangeArrowheads="1"/>
          </p:cNvSpPr>
          <p:nvPr/>
        </p:nvSpPr>
        <p:spPr bwMode="auto">
          <a:xfrm>
            <a:off x="4621742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7554" y="4343400"/>
            <a:ext cx="191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1 comparison</a:t>
            </a:r>
          </a:p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2 copies</a:t>
            </a:r>
            <a:endParaRPr lang="en-US" sz="2400" dirty="0">
              <a:solidFill>
                <a:srgbClr val="0070C0"/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70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11ADE-A45B-4354-9DFE-C6F9F9A22C2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600" dirty="0" err="1" smtClean="0"/>
              <a:t>LinkedList</a:t>
            </a:r>
            <a:r>
              <a:rPr lang="en-US" sz="1600" dirty="0" smtClean="0"/>
              <a:t>&lt;Integer&gt; result = new </a:t>
            </a:r>
            <a:r>
              <a:rPr lang="en-US" sz="1600" dirty="0" err="1" smtClean="0"/>
              <a:t>LinkedList</a:t>
            </a:r>
            <a:r>
              <a:rPr lang="en-US" sz="1600" dirty="0" smtClean="0"/>
              <a:t>&lt;Integer&gt;();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fL</a:t>
            </a:r>
            <a:r>
              <a:rPr lang="en-US" sz="1600" dirty="0" smtClean="0"/>
              <a:t> = </a:t>
            </a:r>
            <a:r>
              <a:rPr lang="en-US" sz="1600" dirty="0" err="1" smtClean="0"/>
              <a:t>left.getFirst</a:t>
            </a:r>
            <a:r>
              <a:rPr lang="en-US" sz="1600" dirty="0" smtClean="0"/>
              <a:t>();</a:t>
            </a:r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fR</a:t>
            </a:r>
            <a:r>
              <a:rPr lang="en-US" sz="1600" dirty="0" smtClean="0"/>
              <a:t> = </a:t>
            </a:r>
            <a:r>
              <a:rPr lang="en-US" sz="1600" dirty="0" err="1" smtClean="0"/>
              <a:t>right.getFirst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if (</a:t>
            </a:r>
            <a:r>
              <a:rPr lang="en-US" sz="1600" dirty="0" err="1" smtClean="0"/>
              <a:t>fL</a:t>
            </a:r>
            <a:r>
              <a:rPr lang="en-US" sz="1600" dirty="0" smtClean="0"/>
              <a:t> &lt; </a:t>
            </a:r>
            <a:r>
              <a:rPr lang="en-US" sz="1600" dirty="0" err="1" smtClean="0"/>
              <a:t>fR</a:t>
            </a:r>
            <a:r>
              <a:rPr lang="en-US" sz="1600" dirty="0" smtClean="0"/>
              <a:t>) 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result.add</a:t>
            </a:r>
            <a:r>
              <a:rPr lang="en-US" sz="1600" dirty="0" smtClean="0"/>
              <a:t>(</a:t>
            </a:r>
            <a:r>
              <a:rPr lang="en-US" sz="1600" dirty="0" err="1" smtClean="0"/>
              <a:t>fL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left.removeFirst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}</a:t>
            </a:r>
          </a:p>
          <a:p>
            <a:r>
              <a:rPr lang="en-US" sz="1600" dirty="0" smtClean="0"/>
              <a:t>else 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result.add</a:t>
            </a:r>
            <a:r>
              <a:rPr lang="en-US" sz="1600" dirty="0" smtClean="0"/>
              <a:t>(</a:t>
            </a:r>
            <a:r>
              <a:rPr lang="en-US" sz="1600" dirty="0" err="1" smtClean="0"/>
              <a:t>fR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right.removeFirst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}</a:t>
            </a:r>
          </a:p>
          <a:p>
            <a:r>
              <a:rPr lang="en-US" sz="1600" dirty="0" smtClean="0"/>
              <a:t>if (</a:t>
            </a:r>
            <a:r>
              <a:rPr lang="en-US" sz="1600" dirty="0" err="1" smtClean="0"/>
              <a:t>left.isEmpty</a:t>
            </a:r>
            <a:r>
              <a:rPr lang="en-US" sz="1600" dirty="0" smtClean="0"/>
              <a:t>()) 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result.addAll</a:t>
            </a:r>
            <a:r>
              <a:rPr lang="en-US" sz="1600" dirty="0" smtClean="0"/>
              <a:t>(right);</a:t>
            </a:r>
          </a:p>
          <a:p>
            <a:r>
              <a:rPr lang="en-US" sz="1600" dirty="0" smtClean="0"/>
              <a:t>}</a:t>
            </a:r>
          </a:p>
          <a:p>
            <a:r>
              <a:rPr lang="en-US" sz="1600" dirty="0" smtClean="0"/>
              <a:t>else 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result.addAll</a:t>
            </a:r>
            <a:r>
              <a:rPr lang="en-US" sz="1600" dirty="0" smtClean="0"/>
              <a:t>(left);</a:t>
            </a:r>
          </a:p>
          <a:p>
            <a:r>
              <a:rPr lang="en-US" sz="16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2310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Merging Sorted Sub-lists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two sub-lists of length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C381E-0CEE-422D-BB79-84E4AFB7CA4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96254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45404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6" name="TextBox 6"/>
          <p:cNvSpPr txBox="1">
            <a:spLocks noChangeArrowheads="1"/>
          </p:cNvSpPr>
          <p:nvPr/>
        </p:nvSpPr>
        <p:spPr bwMode="auto">
          <a:xfrm>
            <a:off x="3553354" y="18288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left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7" name="TextBox 7"/>
          <p:cNvSpPr txBox="1">
            <a:spLocks noChangeArrowheads="1"/>
          </p:cNvSpPr>
          <p:nvPr/>
        </p:nvSpPr>
        <p:spPr bwMode="auto">
          <a:xfrm>
            <a:off x="4964642" y="1828800"/>
            <a:ext cx="874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right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8" name="TextBox 8"/>
          <p:cNvSpPr txBox="1">
            <a:spLocks noChangeArrowheads="1"/>
          </p:cNvSpPr>
          <p:nvPr/>
        </p:nvSpPr>
        <p:spPr bwMode="auto">
          <a:xfrm>
            <a:off x="4085167" y="3116263"/>
            <a:ext cx="1011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result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62954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21742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7554" y="4343400"/>
            <a:ext cx="2084388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3 comparisons</a:t>
            </a:r>
          </a:p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4 copies</a:t>
            </a:r>
            <a:endParaRPr lang="en-US" sz="2400" dirty="0">
              <a:solidFill>
                <a:srgbClr val="0070C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432954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982104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724804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96404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65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6" grpId="2" animBg="1"/>
      <p:bldP spid="10" grpId="0" animBg="1"/>
      <p:bldP spid="12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11ADE-A45B-4354-9DFE-C6F9F9A22C2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400" dirty="0" err="1" smtClean="0"/>
              <a:t>LinkedList</a:t>
            </a:r>
            <a:r>
              <a:rPr lang="en-US" sz="1400" dirty="0" smtClean="0"/>
              <a:t>&lt;Integer&gt; result = new </a:t>
            </a:r>
            <a:r>
              <a:rPr lang="en-US" sz="1400" dirty="0" err="1" smtClean="0"/>
              <a:t>LinkedList</a:t>
            </a:r>
            <a:r>
              <a:rPr lang="en-US" sz="1400" dirty="0" smtClean="0"/>
              <a:t>&lt;Integer&gt;();</a:t>
            </a:r>
          </a:p>
          <a:p>
            <a:endParaRPr lang="en-US" sz="1400" dirty="0" smtClean="0"/>
          </a:p>
          <a:p>
            <a:r>
              <a:rPr lang="en-US" sz="1400" dirty="0" smtClean="0">
                <a:solidFill>
                  <a:srgbClr val="FF0000"/>
                </a:solidFill>
              </a:rPr>
              <a:t>while (</a:t>
            </a:r>
            <a:r>
              <a:rPr lang="en-US" sz="1400" dirty="0" err="1" smtClean="0">
                <a:solidFill>
                  <a:srgbClr val="FF0000"/>
                </a:solidFill>
              </a:rPr>
              <a:t>left.size</a:t>
            </a:r>
            <a:r>
              <a:rPr lang="en-US" sz="1400" dirty="0" smtClean="0">
                <a:solidFill>
                  <a:srgbClr val="FF0000"/>
                </a:solidFill>
              </a:rPr>
              <a:t>() &gt; 0 &amp;&amp; </a:t>
            </a:r>
            <a:r>
              <a:rPr lang="en-US" sz="1400" dirty="0" err="1" smtClean="0">
                <a:solidFill>
                  <a:srgbClr val="FF0000"/>
                </a:solidFill>
              </a:rPr>
              <a:t>right.size</a:t>
            </a:r>
            <a:r>
              <a:rPr lang="en-US" sz="1400" dirty="0" smtClean="0">
                <a:solidFill>
                  <a:srgbClr val="FF0000"/>
                </a:solidFill>
              </a:rPr>
              <a:t>() &gt; 0 ) {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fL</a:t>
            </a:r>
            <a:r>
              <a:rPr lang="en-US" sz="1400" dirty="0" smtClean="0"/>
              <a:t> = </a:t>
            </a:r>
            <a:r>
              <a:rPr lang="en-US" sz="1400" dirty="0" err="1" smtClean="0"/>
              <a:t>left.getFirst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fR</a:t>
            </a:r>
            <a:r>
              <a:rPr lang="en-US" sz="1400" dirty="0" smtClean="0"/>
              <a:t> = </a:t>
            </a:r>
            <a:r>
              <a:rPr lang="en-US" sz="1400" dirty="0" err="1" smtClean="0"/>
              <a:t>right.getFirst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  if (</a:t>
            </a:r>
            <a:r>
              <a:rPr lang="en-US" sz="1400" dirty="0" err="1" smtClean="0"/>
              <a:t>fL</a:t>
            </a:r>
            <a:r>
              <a:rPr lang="en-US" sz="1400" dirty="0" smtClean="0"/>
              <a:t> &lt; </a:t>
            </a:r>
            <a:r>
              <a:rPr lang="en-US" sz="1400" dirty="0" err="1" smtClean="0"/>
              <a:t>fR</a:t>
            </a:r>
            <a:r>
              <a:rPr lang="en-US" sz="1400" dirty="0" smtClean="0"/>
              <a:t>) {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result.add</a:t>
            </a:r>
            <a:r>
              <a:rPr lang="en-US" sz="1400" dirty="0" smtClean="0"/>
              <a:t>(</a:t>
            </a:r>
            <a:r>
              <a:rPr lang="en-US" sz="1400" dirty="0" err="1" smtClean="0"/>
              <a:t>fL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left.removeFirst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  }</a:t>
            </a:r>
          </a:p>
          <a:p>
            <a:r>
              <a:rPr lang="en-US" sz="1400" dirty="0" smtClean="0"/>
              <a:t>  else {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result.add</a:t>
            </a:r>
            <a:r>
              <a:rPr lang="en-US" sz="1400" dirty="0" smtClean="0"/>
              <a:t>(</a:t>
            </a:r>
            <a:r>
              <a:rPr lang="en-US" sz="1400" dirty="0" err="1" smtClean="0"/>
              <a:t>fR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right.removeFirst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  }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sz="1400" dirty="0" smtClean="0"/>
              <a:t>if (</a:t>
            </a:r>
            <a:r>
              <a:rPr lang="en-US" sz="1400" dirty="0" err="1" smtClean="0"/>
              <a:t>left.isEmpty</a:t>
            </a:r>
            <a:r>
              <a:rPr lang="en-US" sz="1400" dirty="0" smtClean="0"/>
              <a:t>()) {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result.addAll</a:t>
            </a:r>
            <a:r>
              <a:rPr lang="en-US" sz="1400" dirty="0" smtClean="0"/>
              <a:t>(right);</a:t>
            </a:r>
          </a:p>
          <a:p>
            <a:r>
              <a:rPr lang="en-US" sz="1400" dirty="0" smtClean="0"/>
              <a:t>}</a:t>
            </a:r>
          </a:p>
          <a:p>
            <a:r>
              <a:rPr lang="en-US" sz="1400" dirty="0" smtClean="0"/>
              <a:t>else {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result.addAll</a:t>
            </a:r>
            <a:r>
              <a:rPr lang="en-US" sz="1400" dirty="0" smtClean="0"/>
              <a:t>(left);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99069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Merging Sorted Sub-lists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two sub-lists of length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7DB621-FA7F-4AC7-A25F-853F9F6CCA9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3092450" y="18288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left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5297488" y="1828800"/>
            <a:ext cx="874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right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3" name="TextBox 8"/>
          <p:cNvSpPr txBox="1">
            <a:spLocks noChangeArrowheads="1"/>
          </p:cNvSpPr>
          <p:nvPr/>
        </p:nvSpPr>
        <p:spPr bwMode="auto">
          <a:xfrm>
            <a:off x="4114800" y="3116263"/>
            <a:ext cx="1011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result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16313" y="4343400"/>
            <a:ext cx="2084387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5 comparisons</a:t>
            </a:r>
          </a:p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8 copies</a:t>
            </a:r>
            <a:endParaRPr lang="en-US" sz="2400" dirty="0">
              <a:solidFill>
                <a:srgbClr val="0070C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9465" name="TextBox 17"/>
          <p:cNvSpPr txBox="1">
            <a:spLocks noChangeArrowheads="1"/>
          </p:cNvSpPr>
          <p:nvPr/>
        </p:nvSpPr>
        <p:spPr bwMode="auto">
          <a:xfrm>
            <a:off x="62293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3149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7" name="TextBox 19"/>
          <p:cNvSpPr txBox="1">
            <a:spLocks noChangeArrowheads="1"/>
          </p:cNvSpPr>
          <p:nvPr/>
        </p:nvSpPr>
        <p:spPr bwMode="auto">
          <a:xfrm>
            <a:off x="57721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8577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9433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5717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4861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0289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0007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1719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0863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8003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7147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5435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2575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6291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47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19" grpId="3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3" grpId="2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Simplified Complexity Analysis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 the worst case merging a total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elements requires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 – 1</a:t>
            </a:r>
            <a:r>
              <a:rPr lang="en-CA" dirty="0" smtClean="0"/>
              <a:t> 	comparisons 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CA" dirty="0" smtClean="0"/>
              <a:t> 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			copies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= 2n – 1</a:t>
            </a:r>
            <a:r>
              <a:rPr lang="en-CA" dirty="0" smtClean="0"/>
              <a:t> 	total operations</a:t>
            </a:r>
            <a:endParaRPr lang="en-US" dirty="0" smtClean="0"/>
          </a:p>
          <a:p>
            <a:pPr>
              <a:defRPr/>
            </a:pPr>
            <a:r>
              <a:rPr lang="en-CA" dirty="0" smtClean="0"/>
              <a:t>we say that the worst-case complexity of merging is the order of </a:t>
            </a:r>
            <a:r>
              <a:rPr lang="en-CA" i="1" dirty="0" smtClean="0"/>
              <a:t>O(n)</a:t>
            </a:r>
          </a:p>
          <a:p>
            <a:pPr lvl="1">
              <a:defRPr/>
            </a:pPr>
            <a:r>
              <a:rPr lang="en-CA" i="1" dirty="0" smtClean="0"/>
              <a:t>O(...)</a:t>
            </a:r>
            <a:r>
              <a:rPr lang="en-CA" dirty="0" smtClean="0"/>
              <a:t> is called Big O notation</a:t>
            </a:r>
          </a:p>
          <a:p>
            <a:pPr lvl="1">
              <a:defRPr/>
            </a:pPr>
            <a:r>
              <a:rPr lang="en-CA" dirty="0" smtClean="0"/>
              <a:t>notice that we don't care about the constants 2 and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ED233-3F5F-46E4-A93B-45A9F0EB1B6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1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 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formally, a function </a:t>
            </a:r>
            <a:r>
              <a:rPr lang="en-CA" i="1" dirty="0" smtClean="0"/>
              <a:t>f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 is an element of </a:t>
            </a: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i="1" dirty="0" smtClean="0"/>
              <a:t>g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)) </a:t>
            </a:r>
            <a:r>
              <a:rPr lang="en-CA" dirty="0" smtClean="0"/>
              <a:t>if and only if there is a positive real number </a:t>
            </a:r>
            <a:r>
              <a:rPr lang="en-CA" i="1" dirty="0" smtClean="0"/>
              <a:t>M</a:t>
            </a:r>
            <a:r>
              <a:rPr lang="en-CA" dirty="0" smtClean="0"/>
              <a:t> and a real number </a:t>
            </a:r>
            <a:r>
              <a:rPr lang="en-CA" i="1" dirty="0" smtClean="0"/>
              <a:t>m</a:t>
            </a:r>
            <a:r>
              <a:rPr lang="en-CA" dirty="0" smtClean="0"/>
              <a:t> such that</a:t>
            </a:r>
            <a:endParaRPr lang="en-US" dirty="0" smtClean="0"/>
          </a:p>
          <a:p>
            <a:pPr algn="ctr">
              <a:buFont typeface="Wingdings 3" pitchFamily="18" charset="2"/>
              <a:buNone/>
              <a:defRPr/>
            </a:pPr>
            <a:r>
              <a:rPr lang="en-CA" dirty="0" smtClean="0"/>
              <a:t>| </a:t>
            </a:r>
            <a:r>
              <a:rPr lang="en-CA" i="1" dirty="0" smtClean="0"/>
              <a:t>f(n)</a:t>
            </a:r>
            <a:r>
              <a:rPr lang="en-CA" dirty="0" smtClean="0"/>
              <a:t> | &lt; </a:t>
            </a:r>
            <a:r>
              <a:rPr lang="en-CA" i="1" dirty="0" smtClean="0"/>
              <a:t>M</a:t>
            </a:r>
            <a:r>
              <a:rPr lang="en-CA" dirty="0" smtClean="0"/>
              <a:t>|</a:t>
            </a:r>
            <a:r>
              <a:rPr lang="en-CA" i="1" dirty="0" smtClean="0"/>
              <a:t> g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 |  </a:t>
            </a:r>
            <a:r>
              <a:rPr lang="en-CA" dirty="0" smtClean="0"/>
              <a:t>for all  </a:t>
            </a:r>
            <a:r>
              <a:rPr lang="en-CA" i="1" dirty="0" smtClean="0"/>
              <a:t>n</a:t>
            </a:r>
            <a:r>
              <a:rPr lang="en-CA" dirty="0" smtClean="0"/>
              <a:t> &gt; </a:t>
            </a:r>
            <a:r>
              <a:rPr lang="en-CA" i="1" dirty="0" smtClean="0"/>
              <a:t>m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>
                <a:cs typeface="Courier New" pitchFamily="49" charset="0"/>
              </a:rPr>
              <a:t>n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– 1</a:t>
            </a:r>
            <a:r>
              <a:rPr lang="en-CA" dirty="0" smtClean="0">
                <a:cs typeface="Courier New" pitchFamily="49" charset="0"/>
              </a:rPr>
              <a:t> an element of </a:t>
            </a:r>
            <a:r>
              <a:rPr lang="en-CA" i="1" dirty="0" smtClean="0">
                <a:cs typeface="Courier New" pitchFamily="49" charset="0"/>
              </a:rPr>
              <a:t>O(n)</a:t>
            </a:r>
            <a:r>
              <a:rPr lang="en-CA" dirty="0" smtClean="0">
                <a:cs typeface="Courier New" pitchFamily="49" charset="0"/>
              </a:rPr>
              <a:t>?</a:t>
            </a:r>
          </a:p>
          <a:p>
            <a:pPr lvl="1">
              <a:defRPr/>
            </a:pPr>
            <a:r>
              <a:rPr lang="en-CA" dirty="0" smtClean="0">
                <a:cs typeface="Courier New" pitchFamily="49" charset="0"/>
              </a:rPr>
              <a:t>yes, let </a:t>
            </a:r>
            <a:r>
              <a:rPr lang="en-CA" i="1" dirty="0" smtClean="0">
                <a:cs typeface="Courier New" pitchFamily="49" charset="0"/>
              </a:rPr>
              <a:t>M</a:t>
            </a:r>
            <a:r>
              <a:rPr lang="en-CA" dirty="0" smtClean="0">
                <a:cs typeface="Courier New" pitchFamily="49" charset="0"/>
              </a:rPr>
              <a:t>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dirty="0" smtClean="0">
                <a:cs typeface="Courier New" pitchFamily="49" charset="0"/>
              </a:rPr>
              <a:t> and </a:t>
            </a:r>
            <a:r>
              <a:rPr lang="en-CA" i="1" dirty="0" smtClean="0">
                <a:cs typeface="Courier New" pitchFamily="49" charset="0"/>
              </a:rPr>
              <a:t>m</a:t>
            </a:r>
            <a:r>
              <a:rPr lang="en-CA" dirty="0" smtClean="0">
                <a:cs typeface="Courier New" pitchFamily="49" charset="0"/>
              </a:rPr>
              <a:t>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 smtClean="0">
                <a:cs typeface="Courier New" pitchFamily="49" charset="0"/>
              </a:rPr>
              <a:t>, then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 –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>
                <a:cs typeface="Courier New" pitchFamily="49" charset="0"/>
              </a:rPr>
              <a:t> &lt;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 for all </a:t>
            </a:r>
            <a:r>
              <a:rPr lang="en-CA" i="1" dirty="0" smtClean="0"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 &gt;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 smtClean="0">
                <a:cs typeface="Courier New" pitchFamily="49" charset="0"/>
              </a:rPr>
              <a:t> </a:t>
            </a:r>
            <a:endParaRPr lang="en-CA" dirty="0" smtClean="0"/>
          </a:p>
          <a:p>
            <a:pPr algn="ctr"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7B25F-85FB-4695-A493-3D638D6B7D5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0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Decrease and Conquer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common strategy for solving computational problems</a:t>
            </a:r>
          </a:p>
          <a:p>
            <a:pPr lvl="1">
              <a:defRPr/>
            </a:pPr>
            <a:r>
              <a:rPr lang="en-CA" dirty="0" smtClean="0"/>
              <a:t>solves a problem by taking the original problem and converting it to </a:t>
            </a:r>
            <a:r>
              <a:rPr lang="en-CA" i="1" dirty="0" smtClean="0"/>
              <a:t>one</a:t>
            </a:r>
            <a:r>
              <a:rPr lang="en-CA" dirty="0" smtClean="0"/>
              <a:t> smaller version of the same problem</a:t>
            </a:r>
          </a:p>
          <a:p>
            <a:pPr lvl="2">
              <a:defRPr/>
            </a:pPr>
            <a:r>
              <a:rPr lang="en-CA" dirty="0" smtClean="0"/>
              <a:t>note the similarity to recursion</a:t>
            </a:r>
          </a:p>
          <a:p>
            <a:pPr>
              <a:defRPr/>
            </a:pPr>
            <a:r>
              <a:rPr lang="en-CA" dirty="0" smtClean="0"/>
              <a:t>decrease and conquer, and the closely related divide and conquer method, are widely used in computer science</a:t>
            </a:r>
          </a:p>
          <a:p>
            <a:pPr lvl="1">
              <a:defRPr/>
            </a:pPr>
            <a:r>
              <a:rPr lang="en-CA" dirty="0" smtClean="0"/>
              <a:t>allow you to solve certain complex problems easily</a:t>
            </a:r>
          </a:p>
          <a:p>
            <a:pPr lvl="1">
              <a:defRPr/>
            </a:pPr>
            <a:r>
              <a:rPr lang="en-CA" dirty="0" smtClean="0"/>
              <a:t>help to discover efficient algorithms</a:t>
            </a:r>
          </a:p>
          <a:p>
            <a:pPr>
              <a:defRPr/>
            </a:pPr>
            <a:endParaRPr lang="en-CA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C6A98-9A35-4ADC-862C-D929DF1315E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Informal Analysis of Merge Sort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suppose the running time (the number of operations) of merge sort is a function of the number of elements to sort</a:t>
            </a:r>
          </a:p>
          <a:p>
            <a:pPr lvl="1">
              <a:defRPr/>
            </a:pPr>
            <a:r>
              <a:rPr lang="en-CA" dirty="0" smtClean="0"/>
              <a:t>let the function be </a:t>
            </a:r>
            <a:r>
              <a:rPr lang="en-CA" i="1" dirty="0" smtClean="0"/>
              <a:t>T(n)</a:t>
            </a:r>
            <a:r>
              <a:rPr lang="en-CA" dirty="0" smtClean="0"/>
              <a:t> </a:t>
            </a:r>
          </a:p>
          <a:p>
            <a:pPr>
              <a:defRPr/>
            </a:pPr>
            <a:r>
              <a:rPr lang="en-CA" dirty="0" smtClean="0"/>
              <a:t>merge sort works by splitting the list into two sub-lists (each about half the size of the original list) and sorting the sub-lists</a:t>
            </a:r>
          </a:p>
          <a:p>
            <a:pPr lvl="1">
              <a:defRPr/>
            </a:pPr>
            <a:r>
              <a:rPr lang="en-CA" dirty="0" smtClean="0"/>
              <a:t>this takes 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 running time</a:t>
            </a:r>
          </a:p>
          <a:p>
            <a:pPr>
              <a:defRPr/>
            </a:pPr>
            <a:r>
              <a:rPr lang="en-CA" dirty="0" smtClean="0"/>
              <a:t>then the sub-lists are merged</a:t>
            </a:r>
          </a:p>
          <a:p>
            <a:pPr lvl="1">
              <a:defRPr/>
            </a:pPr>
            <a:r>
              <a:rPr lang="en-CA" dirty="0" smtClean="0"/>
              <a:t>this takes </a:t>
            </a:r>
            <a:r>
              <a:rPr lang="en-CA" i="1" dirty="0" smtClean="0"/>
              <a:t>O(n)</a:t>
            </a:r>
            <a:r>
              <a:rPr lang="en-CA" dirty="0" smtClean="0"/>
              <a:t> running time</a:t>
            </a:r>
          </a:p>
          <a:p>
            <a:pPr>
              <a:defRPr/>
            </a:pPr>
            <a:r>
              <a:rPr lang="en-CA" dirty="0" smtClean="0"/>
              <a:t>total running time </a:t>
            </a:r>
            <a:r>
              <a:rPr lang="en-CA" i="1" dirty="0" smtClean="0"/>
              <a:t>T(n)</a:t>
            </a:r>
            <a:r>
              <a:rPr lang="en-CA" dirty="0" smtClean="0"/>
              <a:t>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+ </a:t>
            </a:r>
            <a:r>
              <a:rPr lang="en-CA" i="1" dirty="0" smtClean="0"/>
              <a:t>O(n)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4A4EC-F7C5-4423-9311-413E28CB9A7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T(n)</a:t>
            </a:r>
            <a:r>
              <a:rPr lang="en-CA" dirty="0" smtClean="0"/>
              <a:t>	</a:t>
            </a:r>
            <a:r>
              <a:rPr lang="en-CA" dirty="0" smtClean="0">
                <a:sym typeface="Symbol"/>
              </a:rPr>
              <a:t></a:t>
            </a:r>
            <a:r>
              <a:rPr lang="en-CA" dirty="0" smtClean="0"/>
              <a:t>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+ </a:t>
            </a:r>
            <a:r>
              <a:rPr lang="en-CA" i="1" dirty="0" smtClean="0"/>
              <a:t>O(n)</a:t>
            </a:r>
            <a:r>
              <a:rPr lang="en-CA" dirty="0" smtClean="0"/>
              <a:t>                 </a:t>
            </a:r>
            <a:r>
              <a:rPr lang="en-CA" sz="2000" i="1" dirty="0" smtClean="0">
                <a:solidFill>
                  <a:srgbClr val="0070C0"/>
                </a:solidFill>
              </a:rPr>
              <a:t>T</a:t>
            </a:r>
            <a:r>
              <a:rPr lang="en-CA" sz="2000" dirty="0" smtClean="0">
                <a:solidFill>
                  <a:srgbClr val="0070C0"/>
                </a:solidFill>
              </a:rPr>
              <a:t>(</a:t>
            </a:r>
            <a:r>
              <a:rPr lang="en-CA" sz="2000" i="1" dirty="0" smtClean="0">
                <a:solidFill>
                  <a:srgbClr val="0070C0"/>
                </a:solidFill>
              </a:rPr>
              <a:t>n</a:t>
            </a:r>
            <a:r>
              <a:rPr lang="en-CA" sz="2000" dirty="0" smtClean="0">
                <a:solidFill>
                  <a:srgbClr val="0070C0"/>
                </a:solidFill>
              </a:rPr>
              <a:t>) approaches...</a:t>
            </a:r>
            <a:endParaRPr lang="en-CA" sz="2000" i="1" dirty="0" smtClean="0">
              <a:solidFill>
                <a:srgbClr val="0070C0"/>
              </a:solidFill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</a:t>
            </a:r>
            <a:r>
              <a:rPr lang="en-CA" i="1" dirty="0" smtClean="0">
                <a:sym typeface="Symbol"/>
              </a:rPr>
              <a:t> 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+ </a:t>
            </a:r>
            <a:r>
              <a:rPr lang="en-CA" i="1" dirty="0" smtClean="0"/>
              <a:t>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i="1" dirty="0" smtClean="0"/>
              <a:t>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n</a:t>
            </a: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CA" i="1" dirty="0" smtClean="0"/>
              <a:t>n</a:t>
            </a: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) + </a:t>
            </a:r>
            <a:r>
              <a:rPr lang="en-CA" i="1" dirty="0" err="1" smtClean="0">
                <a:cs typeface="Courier New" pitchFamily="49" charset="0"/>
              </a:rPr>
              <a:t>k</a:t>
            </a:r>
            <a:r>
              <a:rPr lang="en-CA" i="1" dirty="0" err="1" smtClean="0"/>
              <a:t>n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6A51D-9902-42E3-A174-5794066C1C9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7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T(n)</a:t>
            </a:r>
            <a:r>
              <a:rPr lang="en-CA" dirty="0" smtClean="0"/>
              <a:t>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dirty="0" smtClean="0"/>
              <a:t>)</a:t>
            </a:r>
            <a:r>
              <a:rPr lang="en-CA" i="1" dirty="0" smtClean="0"/>
              <a:t> + </a:t>
            </a:r>
            <a:r>
              <a:rPr lang="en-CA" i="1" dirty="0" err="1" smtClean="0">
                <a:cs typeface="Courier New" pitchFamily="49" charset="0"/>
              </a:rPr>
              <a:t>k</a:t>
            </a:r>
            <a:r>
              <a:rPr lang="en-CA" i="1" dirty="0" err="1" smtClean="0"/>
              <a:t>n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for a list of length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 we know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)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 </a:t>
            </a:r>
            <a:endParaRPr lang="en-US" dirty="0" smtClean="0"/>
          </a:p>
          <a:p>
            <a:pPr lvl="1">
              <a:defRPr/>
            </a:pPr>
            <a:r>
              <a:rPr lang="en-CA" dirty="0" smtClean="0"/>
              <a:t>if we can substitute </a:t>
            </a:r>
            <a:r>
              <a:rPr lang="en-CA" i="1" dirty="0" smtClean="0"/>
              <a:t>T(1)</a:t>
            </a:r>
            <a:r>
              <a:rPr lang="en-CA" dirty="0" smtClean="0"/>
              <a:t> into the right-hand side of </a:t>
            </a:r>
            <a:r>
              <a:rPr lang="en-CA" i="1" dirty="0" smtClean="0"/>
              <a:t>T(n)</a:t>
            </a:r>
            <a:r>
              <a:rPr lang="en-CA" dirty="0" smtClean="0"/>
              <a:t> we might be able to solve the recurrence</a:t>
            </a:r>
          </a:p>
          <a:p>
            <a:pPr lvl="1">
              <a:defRPr/>
            </a:pPr>
            <a:endParaRPr lang="en-CA" sz="2400" i="1" dirty="0" smtClean="0"/>
          </a:p>
          <a:p>
            <a:pPr lvl="1" algn="ctr">
              <a:buFont typeface="Wingdings 3" pitchFamily="18" charset="2"/>
              <a:buNone/>
              <a:defRPr/>
            </a:pPr>
            <a:r>
              <a:rPr lang="en-CA" sz="2400" i="1" dirty="0" smtClean="0"/>
              <a:t>n/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3600" i="1" baseline="30000" dirty="0" smtClean="0">
                <a:cs typeface="Courier New" pitchFamily="49" charset="0"/>
              </a:rPr>
              <a:t>k</a:t>
            </a:r>
            <a:r>
              <a:rPr lang="en-CA" sz="2400" i="1" dirty="0" smtClean="0">
                <a:cs typeface="Courier New" pitchFamily="49" charset="0"/>
              </a:rPr>
              <a:t> =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sz="2400" i="1" dirty="0" smtClean="0">
                <a:cs typeface="Courier New" pitchFamily="49" charset="0"/>
              </a:rPr>
              <a:t>  </a:t>
            </a:r>
            <a:r>
              <a:rPr lang="en-CA" sz="2400" dirty="0" smtClean="0">
                <a:cs typeface="Courier New" pitchFamily="49" charset="0"/>
                <a:sym typeface="Symbol"/>
              </a:rPr>
              <a:t> 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3600" i="1" baseline="30000" dirty="0" smtClean="0">
                <a:cs typeface="Courier New" pitchFamily="49" charset="0"/>
              </a:rPr>
              <a:t>k</a:t>
            </a:r>
            <a:r>
              <a:rPr lang="en-CA" sz="2400" dirty="0" smtClean="0">
                <a:cs typeface="Courier New" pitchFamily="49" charset="0"/>
              </a:rPr>
              <a:t> = </a:t>
            </a:r>
            <a:r>
              <a:rPr lang="en-CA" sz="2400" i="1" dirty="0" smtClean="0">
                <a:cs typeface="Courier New" pitchFamily="49" charset="0"/>
              </a:rPr>
              <a:t>n</a:t>
            </a:r>
            <a:r>
              <a:rPr lang="en-CA" sz="2400" dirty="0" smtClean="0">
                <a:cs typeface="Courier New" pitchFamily="49" charset="0"/>
              </a:rPr>
              <a:t> </a:t>
            </a:r>
            <a:r>
              <a:rPr lang="en-CA" sz="2400" dirty="0" smtClean="0">
                <a:cs typeface="Courier New" pitchFamily="49" charset="0"/>
                <a:sym typeface="Symbol"/>
              </a:rPr>
              <a:t> </a:t>
            </a:r>
            <a:r>
              <a:rPr lang="en-CA" sz="2400" i="1" dirty="0" smtClean="0">
                <a:cs typeface="Courier New" pitchFamily="49" charset="0"/>
                <a:sym typeface="Symbol"/>
              </a:rPr>
              <a:t>k</a:t>
            </a:r>
            <a:r>
              <a:rPr lang="en-CA" sz="2400" dirty="0" smtClean="0">
                <a:cs typeface="Courier New" pitchFamily="49" charset="0"/>
                <a:sym typeface="Symbol"/>
              </a:rPr>
              <a:t> = log(</a:t>
            </a:r>
            <a:r>
              <a:rPr lang="en-CA" sz="2400" i="1" dirty="0" smtClean="0">
                <a:cs typeface="Courier New" pitchFamily="49" charset="0"/>
                <a:sym typeface="Symbol"/>
              </a:rPr>
              <a:t>n</a:t>
            </a:r>
            <a:r>
              <a:rPr lang="en-CA" sz="2400" dirty="0" smtClean="0">
                <a:cs typeface="Courier New" pitchFamily="49" charset="0"/>
                <a:sym typeface="Symbol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73E47-ED59-409A-B09E-A22FA764C68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28950" y="1714500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57450" y="4286250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2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endParaRPr lang="en-CA" sz="2800" i="1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2800" i="1" dirty="0" smtClean="0"/>
              <a:t>T(n)</a:t>
            </a:r>
            <a:r>
              <a:rPr lang="en-CA" sz="2800" dirty="0" smtClean="0"/>
              <a:t>	=	</a:t>
            </a:r>
            <a:r>
              <a:rPr lang="en-CA" sz="28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baseline="30000" dirty="0" smtClean="0">
                <a:cs typeface="Courier New" pitchFamily="49" charset="0"/>
                <a:sym typeface="Symbol"/>
              </a:rPr>
              <a:t>log(</a:t>
            </a:r>
            <a:r>
              <a:rPr lang="en-CA" sz="4000" i="1" baseline="30000" dirty="0" smtClean="0">
                <a:cs typeface="Courier New" pitchFamily="49" charset="0"/>
                <a:sym typeface="Symbol"/>
              </a:rPr>
              <a:t>n</a:t>
            </a:r>
            <a:r>
              <a:rPr lang="en-CA" sz="4000" baseline="30000" dirty="0" smtClean="0">
                <a:cs typeface="Courier New" pitchFamily="49" charset="0"/>
                <a:sym typeface="Symbol"/>
              </a:rPr>
              <a:t>)</a:t>
            </a:r>
            <a:r>
              <a:rPr lang="en-CA" sz="2800" i="1" dirty="0" smtClean="0"/>
              <a:t>T</a:t>
            </a:r>
            <a:r>
              <a:rPr lang="en-CA" sz="2800" dirty="0" smtClean="0"/>
              <a:t>(</a:t>
            </a:r>
            <a:r>
              <a:rPr lang="en-CA" sz="2800" i="1" dirty="0" smtClean="0"/>
              <a:t>n/</a:t>
            </a:r>
            <a:r>
              <a:rPr lang="en-CA" sz="28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baseline="30000" dirty="0" smtClean="0">
                <a:cs typeface="Courier New" pitchFamily="49" charset="0"/>
                <a:sym typeface="Symbol"/>
              </a:rPr>
              <a:t>log(</a:t>
            </a:r>
            <a:r>
              <a:rPr lang="en-CA" sz="4000" i="1" baseline="30000" dirty="0" smtClean="0">
                <a:cs typeface="Courier New" pitchFamily="49" charset="0"/>
                <a:sym typeface="Symbol"/>
              </a:rPr>
              <a:t>n</a:t>
            </a:r>
            <a:r>
              <a:rPr lang="en-CA" sz="4000" baseline="30000" dirty="0" smtClean="0">
                <a:cs typeface="Courier New" pitchFamily="49" charset="0"/>
                <a:sym typeface="Symbol"/>
              </a:rPr>
              <a:t>)</a:t>
            </a:r>
            <a:r>
              <a:rPr lang="en-CA" sz="2800" dirty="0" smtClean="0"/>
              <a:t>)</a:t>
            </a:r>
            <a:r>
              <a:rPr lang="en-CA" sz="2800" i="1" dirty="0" smtClean="0"/>
              <a:t> + n </a:t>
            </a:r>
            <a:r>
              <a:rPr lang="en-CA" sz="2800" dirty="0" smtClean="0">
                <a:cs typeface="Courier New" pitchFamily="49" charset="0"/>
                <a:sym typeface="Symbol"/>
              </a:rPr>
              <a:t>log(</a:t>
            </a:r>
            <a:r>
              <a:rPr lang="en-CA" sz="2800" i="1" dirty="0" smtClean="0">
                <a:cs typeface="Courier New" pitchFamily="49" charset="0"/>
                <a:sym typeface="Symbol"/>
              </a:rPr>
              <a:t>n</a:t>
            </a:r>
            <a:r>
              <a:rPr lang="en-CA" sz="2800" dirty="0" smtClean="0">
                <a:cs typeface="Courier New" pitchFamily="49" charset="0"/>
                <a:sym typeface="Symbol"/>
              </a:rPr>
              <a:t>)</a:t>
            </a:r>
            <a:r>
              <a:rPr lang="en-CA" sz="2800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800" dirty="0" smtClean="0"/>
              <a:t>		=	</a:t>
            </a:r>
            <a:r>
              <a:rPr lang="en-CA" sz="2800" i="1" dirty="0" smtClean="0"/>
              <a:t>n</a:t>
            </a:r>
            <a:r>
              <a:rPr lang="en-CA" sz="2800" dirty="0" smtClean="0"/>
              <a:t> </a:t>
            </a:r>
            <a:r>
              <a:rPr lang="en-CA" sz="2800" i="1" dirty="0" smtClean="0"/>
              <a:t>T</a:t>
            </a:r>
            <a:r>
              <a:rPr lang="en-CA" sz="2800" dirty="0" smtClean="0"/>
              <a:t>(</a:t>
            </a:r>
            <a:r>
              <a:rPr lang="en-CA" sz="28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sz="2800" dirty="0" smtClean="0"/>
              <a:t>) + </a:t>
            </a:r>
            <a:r>
              <a:rPr lang="en-CA" sz="2800" i="1" dirty="0" smtClean="0"/>
              <a:t>n </a:t>
            </a:r>
            <a:r>
              <a:rPr lang="en-CA" sz="2800" dirty="0" smtClean="0">
                <a:cs typeface="Courier New" pitchFamily="49" charset="0"/>
                <a:sym typeface="Symbol"/>
              </a:rPr>
              <a:t>log(</a:t>
            </a:r>
            <a:r>
              <a:rPr lang="en-CA" sz="2800" i="1" dirty="0" smtClean="0">
                <a:cs typeface="Courier New" pitchFamily="49" charset="0"/>
                <a:sym typeface="Symbol"/>
              </a:rPr>
              <a:t>n</a:t>
            </a:r>
            <a:r>
              <a:rPr lang="en-CA" sz="2800" dirty="0" smtClean="0">
                <a:cs typeface="Courier New" pitchFamily="49" charset="0"/>
                <a:sym typeface="Symbol"/>
              </a:rPr>
              <a:t>)</a:t>
            </a:r>
            <a:r>
              <a:rPr lang="en-CA" sz="2800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800" dirty="0" smtClean="0"/>
              <a:t>		=	</a:t>
            </a:r>
            <a:r>
              <a:rPr lang="en-CA" sz="2800" i="1" dirty="0" smtClean="0"/>
              <a:t> n</a:t>
            </a:r>
            <a:r>
              <a:rPr lang="en-CA" sz="2800" dirty="0" smtClean="0"/>
              <a:t> + </a:t>
            </a:r>
            <a:r>
              <a:rPr lang="en-CA" sz="2800" i="1" dirty="0" smtClean="0"/>
              <a:t>n </a:t>
            </a:r>
            <a:r>
              <a:rPr lang="en-CA" sz="2800" dirty="0" smtClean="0">
                <a:cs typeface="Courier New" pitchFamily="49" charset="0"/>
                <a:sym typeface="Symbol"/>
              </a:rPr>
              <a:t>log(</a:t>
            </a:r>
            <a:r>
              <a:rPr lang="en-CA" sz="2800" i="1" dirty="0" smtClean="0">
                <a:cs typeface="Courier New" pitchFamily="49" charset="0"/>
                <a:sym typeface="Symbol"/>
              </a:rPr>
              <a:t>n</a:t>
            </a:r>
            <a:r>
              <a:rPr lang="en-CA" sz="2800" dirty="0" smtClean="0">
                <a:cs typeface="Courier New" pitchFamily="49" charset="0"/>
                <a:sym typeface="Symbol"/>
              </a:rPr>
              <a:t>)</a:t>
            </a:r>
            <a:r>
              <a:rPr lang="en-CA" sz="2800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800" dirty="0" smtClean="0"/>
              <a:t>		</a:t>
            </a:r>
            <a:r>
              <a:rPr lang="en-CA" sz="2800" dirty="0" smtClean="0">
                <a:sym typeface="Symbol"/>
              </a:rPr>
              <a:t>	</a:t>
            </a:r>
            <a:r>
              <a:rPr lang="en-CA" sz="2800" i="1" dirty="0" smtClean="0"/>
              <a:t> n </a:t>
            </a:r>
            <a:r>
              <a:rPr lang="en-CA" sz="2800" dirty="0" smtClean="0">
                <a:cs typeface="Courier New" pitchFamily="49" charset="0"/>
                <a:sym typeface="Symbol"/>
              </a:rPr>
              <a:t>log(</a:t>
            </a:r>
            <a:r>
              <a:rPr lang="en-CA" sz="2800" i="1" dirty="0" smtClean="0">
                <a:cs typeface="Courier New" pitchFamily="49" charset="0"/>
                <a:sym typeface="Symbol"/>
              </a:rPr>
              <a:t>n</a:t>
            </a:r>
            <a:r>
              <a:rPr lang="en-CA" sz="2800" dirty="0" smtClean="0">
                <a:cs typeface="Courier New" pitchFamily="49" charset="0"/>
                <a:sym typeface="Symbol"/>
              </a:rPr>
              <a:t>)</a:t>
            </a:r>
            <a:r>
              <a:rPr lang="en-CA" sz="2800" dirty="0" smtClean="0"/>
              <a:t> </a:t>
            </a:r>
            <a:r>
              <a:rPr lang="en-CA" sz="2800" dirty="0" smtClean="0"/>
              <a:t>    (prove this)</a:t>
            </a:r>
          </a:p>
          <a:p>
            <a:pPr>
              <a:buFont typeface="Wingdings 3" pitchFamily="18" charset="2"/>
              <a:buNone/>
              <a:defRPr/>
            </a:pPr>
            <a:endParaRPr lang="en-CA" sz="2800" dirty="0"/>
          </a:p>
          <a:p>
            <a:pPr>
              <a:buFont typeface="Wingdings 3" pitchFamily="18" charset="2"/>
              <a:buNone/>
              <a:defRPr/>
            </a:pPr>
            <a:endParaRPr lang="en-CA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C4164-4145-41BE-9B8D-B58240BDEAF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2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Is Merge Sort Efficient?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5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consider a simpler (non-recursive) sorting algorithm called insertion sort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F788E-D675-49F8-AAD5-420FB13B70A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6629" name="TextBox 12"/>
          <p:cNvSpPr txBox="1">
            <a:spLocks noChangeArrowheads="1"/>
          </p:cNvSpPr>
          <p:nvPr/>
        </p:nvSpPr>
        <p:spPr bwMode="auto">
          <a:xfrm>
            <a:off x="560388" y="2228850"/>
            <a:ext cx="8023225" cy="147796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/>
          <a:lstStyle/>
          <a:p>
            <a:r>
              <a:rPr lang="en-CA" b="1" i="1">
                <a:latin typeface="Courier New" pitchFamily="49" charset="0"/>
                <a:cs typeface="Courier New" pitchFamily="49" charset="0"/>
              </a:rPr>
              <a:t>// to sort an array a[0]..a[n-1]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not Java!</a:t>
            </a:r>
            <a:endParaRPr lang="en-CA" b="1" i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i="1">
                <a:latin typeface="Courier New" pitchFamily="49" charset="0"/>
                <a:cs typeface="Courier New" pitchFamily="49" charset="0"/>
              </a:rPr>
              <a:t>for i = 0 to (n-1) {</a:t>
            </a:r>
          </a:p>
          <a:p>
            <a:r>
              <a:rPr lang="en-CA" b="1" i="1">
                <a:latin typeface="Courier New" pitchFamily="49" charset="0"/>
                <a:cs typeface="Courier New" pitchFamily="49" charset="0"/>
              </a:rPr>
              <a:t>  k = index of smallest element in sub-array a[i]..a[n-1]</a:t>
            </a:r>
          </a:p>
          <a:p>
            <a:r>
              <a:rPr lang="en-CA" b="1" i="1">
                <a:latin typeface="Courier New" pitchFamily="49" charset="0"/>
                <a:cs typeface="Courier New" pitchFamily="49" charset="0"/>
              </a:rPr>
              <a:t>  swap a[i] and a[k]</a:t>
            </a:r>
          </a:p>
          <a:p>
            <a:r>
              <a:rPr lang="en-CA" b="1" i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1500" y="4057650"/>
            <a:ext cx="8001000" cy="2308324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CA" b="1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i="1" dirty="0">
                <a:latin typeface="Courier New" pitchFamily="49" charset="0"/>
                <a:cs typeface="Courier New" pitchFamily="49" charset="0"/>
              </a:rPr>
              <a:t> = 0 to (n-1) {                            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not Java!</a:t>
            </a:r>
          </a:p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  for j = (i+1) to (n-1) {</a:t>
            </a:r>
          </a:p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(a[j] &lt; a[</a:t>
            </a:r>
            <a:r>
              <a:rPr lang="en-CA" b="1" i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]) {</a:t>
            </a:r>
          </a:p>
          <a:p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k = j;</a:t>
            </a:r>
          </a:p>
          <a:p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i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CA" b="1" i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CA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a[</a:t>
            </a:r>
            <a:r>
              <a:rPr lang="en-CA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];   a[</a:t>
            </a:r>
            <a:r>
              <a:rPr lang="en-CA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] = a[k];   a[k] = </a:t>
            </a:r>
            <a:r>
              <a:rPr lang="en-CA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CA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94500" y="4695825"/>
            <a:ext cx="16637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1 comparison +</a:t>
            </a:r>
          </a:p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1 assignment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24663" y="5651428"/>
            <a:ext cx="15763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3 assignments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819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4D8BD-95AB-4D80-A08D-2CE91EFDD11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692275" y="1428750"/>
          <a:ext cx="23114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155600" imgH="507960" progId="Equation.3">
                  <p:embed/>
                </p:oleObj>
              </mc:Choice>
              <mc:Fallback>
                <p:oleObj name="Equation" r:id="rId3" imgW="11556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428750"/>
                        <a:ext cx="23114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1692275" y="2400300"/>
          <a:ext cx="3124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1562040" imgH="431640" progId="Equation.3">
                  <p:embed/>
                </p:oleObj>
              </mc:Choice>
              <mc:Fallback>
                <p:oleObj name="Equation" r:id="rId5" imgW="1562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400300"/>
                        <a:ext cx="31242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1679575" y="3314700"/>
          <a:ext cx="4775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7" imgW="2387520" imgH="431640" progId="Equation.3">
                  <p:embed/>
                </p:oleObj>
              </mc:Choice>
              <mc:Fallback>
                <p:oleObj name="Equation" r:id="rId7" imgW="2387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3314700"/>
                        <a:ext cx="47752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1692275" y="4244975"/>
          <a:ext cx="4724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9" imgW="2361960" imgH="393480" progId="Equation.3">
                  <p:embed/>
                </p:oleObj>
              </mc:Choice>
              <mc:Fallback>
                <p:oleObj name="Equation" r:id="rId9" imgW="2361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244975"/>
                        <a:ext cx="47244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4" name="Object 6"/>
          <p:cNvGraphicFramePr>
            <a:graphicFrameLocks noChangeAspect="1"/>
          </p:cNvGraphicFramePr>
          <p:nvPr/>
        </p:nvGraphicFramePr>
        <p:xfrm>
          <a:off x="1679575" y="5103813"/>
          <a:ext cx="4826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11" imgW="2412720" imgH="228600" progId="Equation.3">
                  <p:embed/>
                </p:oleObj>
              </mc:Choice>
              <mc:Fallback>
                <p:oleObj name="Equation" r:id="rId11" imgW="2412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5103813"/>
                        <a:ext cx="4826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5" name="Object 7"/>
          <p:cNvGraphicFramePr>
            <a:graphicFrameLocks noChangeAspect="1"/>
          </p:cNvGraphicFramePr>
          <p:nvPr/>
        </p:nvGraphicFramePr>
        <p:xfrm>
          <a:off x="1069975" y="5848350"/>
          <a:ext cx="292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13" imgW="1460160" imgH="228600" progId="Equation.3">
                  <p:embed/>
                </p:oleObj>
              </mc:Choice>
              <mc:Fallback>
                <p:oleObj name="Equation" r:id="rId13" imgW="1460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5848350"/>
                        <a:ext cx="2921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706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bigO.png"/>
          <p:cNvPicPr>
            <a:picLocks noChangeAspect="1"/>
          </p:cNvPicPr>
          <p:nvPr/>
        </p:nvPicPr>
        <p:blipFill>
          <a:blip r:embed="rId2" cstate="print"/>
          <a:srcRect b="5682"/>
          <a:stretch>
            <a:fillRect/>
          </a:stretch>
        </p:blipFill>
        <p:spPr bwMode="auto">
          <a:xfrm>
            <a:off x="1219200" y="1314450"/>
            <a:ext cx="67056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Comparing Rates of Growth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BE81B-71B0-4326-80E7-C3130B54B97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29500" y="5029200"/>
            <a:ext cx="8382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</a:t>
            </a:r>
            <a:r>
              <a:rPr lang="en-CA" sz="2400" i="1" dirty="0">
                <a:latin typeface="+mn-lt"/>
              </a:rPr>
              <a:t>n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9500" y="3143250"/>
            <a:ext cx="14779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</a:t>
            </a:r>
            <a:r>
              <a:rPr lang="en-CA" sz="2400" i="1" dirty="0">
                <a:latin typeface="+mn-lt"/>
              </a:rPr>
              <a:t>n </a:t>
            </a:r>
            <a:r>
              <a:rPr lang="en-CA" sz="2400" dirty="0" err="1">
                <a:latin typeface="+mn-lt"/>
              </a:rPr>
              <a:t>log</a:t>
            </a:r>
            <a:r>
              <a:rPr lang="en-CA" sz="2400" i="1" dirty="0" err="1">
                <a:latin typeface="+mn-lt"/>
              </a:rPr>
              <a:t>n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52900" y="1200150"/>
            <a:ext cx="9731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</a:t>
            </a:r>
            <a:r>
              <a:rPr lang="en-CA" sz="2400" i="1" dirty="0">
                <a:latin typeface="+mn-lt"/>
              </a:rPr>
              <a:t>n</a:t>
            </a:r>
            <a:r>
              <a:rPr lang="en-CA" sz="3600" baseline="30000" dirty="0">
                <a:latin typeface="+mn-lt"/>
              </a:rPr>
              <a:t>2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0163" y="1200150"/>
            <a:ext cx="99536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(2</a:t>
            </a:r>
            <a:r>
              <a:rPr lang="en-CA" sz="3600" i="1" baseline="30000" dirty="0">
                <a:latin typeface="+mn-lt"/>
              </a:rPr>
              <a:t>n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2150" y="5943600"/>
            <a:ext cx="3556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n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120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Comments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big O complexity tells you something about the running time of an algorithm as the size of the input, </a:t>
            </a:r>
            <a:r>
              <a:rPr lang="en-CA" i="1" dirty="0" smtClean="0"/>
              <a:t>n</a:t>
            </a:r>
            <a:r>
              <a:rPr lang="en-CA" dirty="0" smtClean="0"/>
              <a:t>, approaches infinity</a:t>
            </a:r>
          </a:p>
          <a:p>
            <a:pPr lvl="1">
              <a:defRPr/>
            </a:pPr>
            <a:r>
              <a:rPr lang="en-CA" dirty="0" smtClean="0"/>
              <a:t>we say that it describes the limiting, or asymptotic, running time of an algorithm</a:t>
            </a:r>
          </a:p>
          <a:p>
            <a:pPr>
              <a:defRPr/>
            </a:pPr>
            <a:r>
              <a:rPr lang="en-CA" dirty="0" smtClean="0"/>
              <a:t>for small values of </a:t>
            </a:r>
            <a:r>
              <a:rPr lang="en-CA" i="1" dirty="0" smtClean="0"/>
              <a:t>n</a:t>
            </a:r>
            <a:r>
              <a:rPr lang="en-CA" dirty="0" smtClean="0"/>
              <a:t> it is often the case that a less efficient algorithm (in terms of big O) will run faster than a more efficient one</a:t>
            </a:r>
          </a:p>
          <a:p>
            <a:pPr lvl="1">
              <a:defRPr/>
            </a:pPr>
            <a:r>
              <a:rPr lang="en-CA" dirty="0" smtClean="0"/>
              <a:t>insertion sort is typically faster than merge sort for short lists of numbers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E4F18-6FBC-449A-8B40-4E4E4B16B2E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7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Revisiting the Fibonacci Numbers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recursive implementation based on the definition of the Fibonacci numbers is inefficient</a:t>
            </a:r>
          </a:p>
          <a:p>
            <a:pPr>
              <a:defRPr/>
            </a:pPr>
            <a:endParaRPr lang="en-CA" dirty="0" smtClean="0"/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(n == 0)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else if (n == 1)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return 1;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- 1)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- 2);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f;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09291-F2C1-4F3F-A687-A92E3753C65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8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how inefficient is it?</a:t>
            </a:r>
          </a:p>
          <a:p>
            <a:pPr>
              <a:defRPr/>
            </a:pPr>
            <a:r>
              <a:rPr lang="en-CA" dirty="0" smtClean="0"/>
              <a:t>let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 be the running time to compute the </a:t>
            </a:r>
            <a:r>
              <a:rPr lang="en-CA" i="1" dirty="0" smtClean="0"/>
              <a:t>n</a:t>
            </a:r>
            <a:r>
              <a:rPr lang="en-CA" dirty="0" smtClean="0"/>
              <a:t>th Fibonacci number</a:t>
            </a:r>
          </a:p>
          <a:p>
            <a:pPr lvl="1">
              <a:defRPr/>
            </a:pP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) =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lvl="1">
              <a:defRPr/>
            </a:pPr>
            <a:r>
              <a:rPr lang="en-CA" i="1" dirty="0" smtClean="0">
                <a:cs typeface="Courier New" pitchFamily="49" charset="0"/>
              </a:rPr>
              <a:t>T</a:t>
            </a:r>
            <a:r>
              <a:rPr lang="en-CA" dirty="0" smtClean="0">
                <a:cs typeface="Courier New" pitchFamily="49" charset="0"/>
              </a:rPr>
              <a:t>(</a:t>
            </a:r>
            <a:r>
              <a:rPr lang="en-CA" i="1" dirty="0" smtClean="0"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) is a recurrence relation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80F8E1-DC21-48C6-A1A3-360D7C9773D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Root Finding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suppose you have a mathematical function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f(x)</a:t>
            </a:r>
            <a:r>
              <a:rPr lang="en-CA" dirty="0" smtClean="0"/>
              <a:t> and you want to find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32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 smtClean="0"/>
              <a:t> such that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f(x</a:t>
            </a:r>
            <a:r>
              <a:rPr lang="en-CA" sz="32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) = 0</a:t>
            </a:r>
          </a:p>
          <a:p>
            <a:pPr lvl="1">
              <a:defRPr/>
            </a:pPr>
            <a:r>
              <a:rPr lang="en-CA" dirty="0" smtClean="0">
                <a:cs typeface="Courier New" pitchFamily="49" charset="0"/>
              </a:rPr>
              <a:t>why would you want to do this?</a:t>
            </a:r>
          </a:p>
          <a:p>
            <a:pPr lvl="1">
              <a:defRPr/>
            </a:pPr>
            <a:r>
              <a:rPr lang="en-CA" dirty="0" smtClean="0">
                <a:cs typeface="Courier New" pitchFamily="49" charset="0"/>
              </a:rPr>
              <a:t>many problems in computer science, science, and engineering reduce to optimization problems</a:t>
            </a:r>
          </a:p>
          <a:p>
            <a:pPr lvl="2">
              <a:defRPr/>
            </a:pPr>
            <a:r>
              <a:rPr lang="en-CA" dirty="0" smtClean="0">
                <a:cs typeface="Courier New" pitchFamily="49" charset="0"/>
              </a:rPr>
              <a:t>find the shape of an automobile that minimizes aerodynamic drag</a:t>
            </a:r>
          </a:p>
          <a:p>
            <a:pPr lvl="2">
              <a:defRPr/>
            </a:pPr>
            <a:r>
              <a:rPr lang="en-CA" dirty="0" smtClean="0">
                <a:cs typeface="Courier New" pitchFamily="49" charset="0"/>
              </a:rPr>
              <a:t>find an image that is similar to another image (minimize the difference between the images)</a:t>
            </a:r>
          </a:p>
          <a:p>
            <a:pPr lvl="2">
              <a:defRPr/>
            </a:pPr>
            <a:r>
              <a:rPr lang="en-CA" dirty="0" smtClean="0">
                <a:cs typeface="Courier New" pitchFamily="49" charset="0"/>
              </a:rPr>
              <a:t>find the sales price of an item that maximizes profit</a:t>
            </a:r>
          </a:p>
          <a:p>
            <a:pPr lvl="1">
              <a:defRPr/>
            </a:pPr>
            <a:r>
              <a:rPr lang="en-CA" dirty="0" smtClean="0">
                <a:cs typeface="Courier New" pitchFamily="49" charset="0"/>
              </a:rPr>
              <a:t>if you can write the optimization criteria as a function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g(x)</a:t>
            </a:r>
            <a:r>
              <a:rPr lang="en-CA" dirty="0" smtClean="0">
                <a:cs typeface="Courier New" pitchFamily="49" charset="0"/>
              </a:rPr>
              <a:t> then its derivative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f(x) = dg/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0</a:t>
            </a:r>
            <a:r>
              <a:rPr lang="en-CA" dirty="0" smtClean="0">
                <a:cs typeface="Courier New" pitchFamily="49" charset="0"/>
              </a:rPr>
              <a:t> at the minimum or maximum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CA" dirty="0" smtClean="0">
                <a:cs typeface="Courier New" pitchFamily="49" charset="0"/>
              </a:rPr>
              <a:t> (as long as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CA" dirty="0" smtClean="0">
                <a:cs typeface="Courier New" pitchFamily="49" charset="0"/>
              </a:rPr>
              <a:t> has certain properties)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1731B0-D3AA-4EA7-BF06-22A8561D3AB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ACC7-8733-4196-84AD-5B9CB6F83DB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692275" y="1279525"/>
          <a:ext cx="2641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1320480" imgH="203040" progId="Equation.3">
                  <p:embed/>
                </p:oleObj>
              </mc:Choice>
              <mc:Fallback>
                <p:oleObj name="Equation" r:id="rId3" imgW="1320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279525"/>
                        <a:ext cx="2641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1692275" y="1736725"/>
          <a:ext cx="3987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1993680" imgH="215640" progId="Equation.3">
                  <p:embed/>
                </p:oleObj>
              </mc:Choice>
              <mc:Fallback>
                <p:oleObj name="Equation" r:id="rId5" imgW="1993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736725"/>
                        <a:ext cx="3987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1" name="Object 5"/>
          <p:cNvGraphicFramePr>
            <a:graphicFrameLocks noChangeAspect="1"/>
          </p:cNvGraphicFramePr>
          <p:nvPr/>
        </p:nvGraphicFramePr>
        <p:xfrm>
          <a:off x="1692275" y="2308225"/>
          <a:ext cx="2692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7" imgW="1346040" imgH="203040" progId="Equation.3">
                  <p:embed/>
                </p:oleObj>
              </mc:Choice>
              <mc:Fallback>
                <p:oleObj name="Equation" r:id="rId7" imgW="1346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308225"/>
                        <a:ext cx="2692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2" name="Object 6"/>
          <p:cNvGraphicFramePr>
            <a:graphicFrameLocks noChangeAspect="1"/>
          </p:cNvGraphicFramePr>
          <p:nvPr/>
        </p:nvGraphicFramePr>
        <p:xfrm>
          <a:off x="1692275" y="2822575"/>
          <a:ext cx="1473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9" imgW="736560" imgH="203040" progId="Equation.3">
                  <p:embed/>
                </p:oleObj>
              </mc:Choice>
              <mc:Fallback>
                <p:oleObj name="Equation" r:id="rId9" imgW="736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822575"/>
                        <a:ext cx="14732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3" name="Object 7"/>
          <p:cNvGraphicFramePr>
            <a:graphicFrameLocks noChangeAspect="1"/>
          </p:cNvGraphicFramePr>
          <p:nvPr/>
        </p:nvGraphicFramePr>
        <p:xfrm>
          <a:off x="1692275" y="3336925"/>
          <a:ext cx="3251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11" imgW="1625400" imgH="215640" progId="Equation.3">
                  <p:embed/>
                </p:oleObj>
              </mc:Choice>
              <mc:Fallback>
                <p:oleObj name="Equation" r:id="rId11" imgW="1625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336925"/>
                        <a:ext cx="3251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4" name="Object 8"/>
          <p:cNvGraphicFramePr>
            <a:graphicFrameLocks noChangeAspect="1"/>
          </p:cNvGraphicFramePr>
          <p:nvPr/>
        </p:nvGraphicFramePr>
        <p:xfrm>
          <a:off x="1692275" y="3894138"/>
          <a:ext cx="3225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13" imgW="1612800" imgH="215640" progId="Equation.3">
                  <p:embed/>
                </p:oleObj>
              </mc:Choice>
              <mc:Fallback>
                <p:oleObj name="Equation" r:id="rId13" imgW="1612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894138"/>
                        <a:ext cx="3225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5" name="Object 9"/>
          <p:cNvGraphicFramePr>
            <a:graphicFrameLocks noChangeAspect="1"/>
          </p:cNvGraphicFramePr>
          <p:nvPr/>
        </p:nvGraphicFramePr>
        <p:xfrm>
          <a:off x="1692275" y="4457700"/>
          <a:ext cx="3302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15" imgW="1650960" imgH="215640" progId="Equation.3">
                  <p:embed/>
                </p:oleObj>
              </mc:Choice>
              <mc:Fallback>
                <p:oleObj name="Equation" r:id="rId15" imgW="1650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457700"/>
                        <a:ext cx="3302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6" name="Object 10"/>
          <p:cNvGraphicFramePr>
            <a:graphicFrameLocks noChangeAspect="1"/>
          </p:cNvGraphicFramePr>
          <p:nvPr/>
        </p:nvGraphicFramePr>
        <p:xfrm>
          <a:off x="1692275" y="4972050"/>
          <a:ext cx="1778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17" imgW="888840" imgH="228600" progId="Equation.3">
                  <p:embed/>
                </p:oleObj>
              </mc:Choice>
              <mc:Fallback>
                <p:oleObj name="Equation" r:id="rId17" imgW="888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972050"/>
                        <a:ext cx="1778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550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T(n)</a:t>
            </a:r>
            <a:r>
              <a:rPr lang="en-CA" dirty="0" smtClean="0"/>
              <a:t>	&gt;	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 </a:t>
            </a:r>
            <a:r>
              <a:rPr lang="en-CA" dirty="0" smtClean="0"/>
              <a:t>-</a:t>
            </a:r>
            <a:r>
              <a:rPr lang="en-CA" i="1" dirty="0" smtClean="0"/>
              <a:t>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2800" i="1" dirty="0" smtClean="0">
                <a:cs typeface="Courier New" pitchFamily="49" charset="0"/>
              </a:rPr>
              <a:t>k</a:t>
            </a:r>
            <a:r>
              <a:rPr lang="en-CA" dirty="0" smtClean="0"/>
              <a:t>)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we know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</a:t>
            </a:r>
            <a:endParaRPr lang="en-US" dirty="0" smtClean="0"/>
          </a:p>
          <a:p>
            <a:pPr lvl="1">
              <a:defRPr/>
            </a:pPr>
            <a:r>
              <a:rPr lang="en-CA" dirty="0" smtClean="0"/>
              <a:t>if we can substitute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into the right-hand side of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 we might be able to solve the recurrence</a:t>
            </a:r>
          </a:p>
          <a:p>
            <a:pPr lvl="1">
              <a:defRPr/>
            </a:pPr>
            <a:endParaRPr lang="en-CA" sz="2400" i="1" dirty="0" smtClean="0"/>
          </a:p>
          <a:p>
            <a:pPr lvl="1" algn="ctr">
              <a:buFont typeface="Wingdings 3" pitchFamily="18" charset="2"/>
              <a:buNone/>
              <a:defRPr/>
            </a:pPr>
            <a:r>
              <a:rPr lang="en-CA" sz="2400" i="1" dirty="0" smtClean="0"/>
              <a:t>n -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2400" i="1" dirty="0" smtClean="0">
                <a:cs typeface="Courier New" pitchFamily="49" charset="0"/>
              </a:rPr>
              <a:t>k =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sz="2400" i="1" dirty="0" smtClean="0">
                <a:cs typeface="Courier New" pitchFamily="49" charset="0"/>
              </a:rPr>
              <a:t>  </a:t>
            </a:r>
            <a:r>
              <a:rPr lang="en-CA" sz="2400" dirty="0" smtClean="0">
                <a:cs typeface="Courier New" pitchFamily="49" charset="0"/>
                <a:sym typeface="Symbol"/>
              </a:rPr>
              <a:t> 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CA" sz="2400" dirty="0" smtClean="0">
                <a:cs typeface="Courier New" pitchFamily="49" charset="0"/>
                <a:sym typeface="Symbol"/>
              </a:rPr>
              <a:t> +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2400" i="1" dirty="0" smtClean="0">
                <a:cs typeface="Courier New" pitchFamily="49" charset="0"/>
              </a:rPr>
              <a:t>k</a:t>
            </a:r>
            <a:r>
              <a:rPr lang="en-CA" sz="2400" dirty="0" smtClean="0">
                <a:cs typeface="Courier New" pitchFamily="49" charset="0"/>
              </a:rPr>
              <a:t> = </a:t>
            </a:r>
            <a:r>
              <a:rPr lang="en-CA" sz="2400" i="1" dirty="0" smtClean="0">
                <a:cs typeface="Courier New" pitchFamily="49" charset="0"/>
              </a:rPr>
              <a:t>n</a:t>
            </a:r>
            <a:r>
              <a:rPr lang="en-CA" sz="2400" dirty="0" smtClean="0">
                <a:cs typeface="Courier New" pitchFamily="49" charset="0"/>
              </a:rPr>
              <a:t> </a:t>
            </a:r>
            <a:r>
              <a:rPr lang="en-CA" sz="2400" dirty="0" smtClean="0">
                <a:cs typeface="Courier New" pitchFamily="49" charset="0"/>
                <a:sym typeface="Symbol"/>
              </a:rPr>
              <a:t> </a:t>
            </a:r>
            <a:r>
              <a:rPr lang="en-CA" sz="2400" i="1" dirty="0" smtClean="0">
                <a:cs typeface="Courier New" pitchFamily="49" charset="0"/>
                <a:sym typeface="Symbol"/>
              </a:rPr>
              <a:t>k</a:t>
            </a:r>
            <a:r>
              <a:rPr lang="en-CA" sz="2400" dirty="0" smtClean="0">
                <a:cs typeface="Courier New" pitchFamily="49" charset="0"/>
                <a:sym typeface="Symbol"/>
              </a:rPr>
              <a:t> = (n –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CA" sz="2400" dirty="0" smtClean="0">
                <a:cs typeface="Courier New" pitchFamily="49" charset="0"/>
                <a:sym typeface="Symbol"/>
              </a:rPr>
              <a:t>)/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42B1F-46DF-4E4C-AE44-37E89BCB392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28950" y="1714500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52506" y="4286250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946" name="Object 10"/>
          <p:cNvGraphicFramePr>
            <a:graphicFrameLocks noChangeAspect="1"/>
          </p:cNvGraphicFramePr>
          <p:nvPr/>
        </p:nvGraphicFramePr>
        <p:xfrm>
          <a:off x="889000" y="4933950"/>
          <a:ext cx="7366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3682800" imgH="228600" progId="Equation.3">
                  <p:embed/>
                </p:oleObj>
              </mc:Choice>
              <mc:Fallback>
                <p:oleObj name="Equation" r:id="rId3" imgW="3682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4933950"/>
                        <a:ext cx="7366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008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Bisection Method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suppose you can evaluate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f(x)</a:t>
            </a:r>
            <a:r>
              <a:rPr lang="en-CA" dirty="0" smtClean="0"/>
              <a:t> at two points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 = a</a:t>
            </a:r>
            <a:r>
              <a:rPr lang="en-CA" dirty="0" smtClean="0"/>
              <a:t> and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 = b</a:t>
            </a:r>
            <a:r>
              <a:rPr lang="en-CA" dirty="0" smtClean="0"/>
              <a:t> such that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f(a) &gt; 0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f(b) &lt; 0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FD458-A724-4AE4-9FCC-3A72742ABD9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692400" y="3297238"/>
            <a:ext cx="4508500" cy="2665412"/>
          </a:xfrm>
          <a:custGeom>
            <a:avLst/>
            <a:gdLst>
              <a:gd name="connsiteX0" fmla="*/ 0 w 3025588"/>
              <a:gd name="connsiteY0" fmla="*/ 0 h 1909483"/>
              <a:gd name="connsiteX1" fmla="*/ 632011 w 3025588"/>
              <a:gd name="connsiteY1" fmla="*/ 309283 h 1909483"/>
              <a:gd name="connsiteX2" fmla="*/ 1102658 w 3025588"/>
              <a:gd name="connsiteY2" fmla="*/ 1102659 h 1909483"/>
              <a:gd name="connsiteX3" fmla="*/ 1721223 w 3025588"/>
              <a:gd name="connsiteY3" fmla="*/ 1613647 h 1909483"/>
              <a:gd name="connsiteX4" fmla="*/ 3025588 w 3025588"/>
              <a:gd name="connsiteY4" fmla="*/ 1909483 h 190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588" h="1909483">
                <a:moveTo>
                  <a:pt x="0" y="0"/>
                </a:moveTo>
                <a:cubicBezTo>
                  <a:pt x="224117" y="62753"/>
                  <a:pt x="448235" y="125507"/>
                  <a:pt x="632011" y="309283"/>
                </a:cubicBezTo>
                <a:cubicBezTo>
                  <a:pt x="815787" y="493060"/>
                  <a:pt x="921123" y="885265"/>
                  <a:pt x="1102658" y="1102659"/>
                </a:cubicBezTo>
                <a:cubicBezTo>
                  <a:pt x="1284193" y="1320053"/>
                  <a:pt x="1400735" y="1479176"/>
                  <a:pt x="1721223" y="1613647"/>
                </a:cubicBezTo>
                <a:cubicBezTo>
                  <a:pt x="2041711" y="1748118"/>
                  <a:pt x="2716306" y="1860177"/>
                  <a:pt x="3025588" y="1909483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6200000" flipV="1">
            <a:off x="1762918" y="4237832"/>
            <a:ext cx="2817813" cy="57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743200" y="5029200"/>
            <a:ext cx="4629150" cy="57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0" name="TextBox 20"/>
          <p:cNvSpPr txBox="1">
            <a:spLocks noChangeArrowheads="1"/>
          </p:cNvSpPr>
          <p:nvPr/>
        </p:nvSpPr>
        <p:spPr bwMode="auto">
          <a:xfrm>
            <a:off x="7372350" y="46863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x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801" name="TextBox 21"/>
          <p:cNvSpPr txBox="1">
            <a:spLocks noChangeArrowheads="1"/>
          </p:cNvSpPr>
          <p:nvPr/>
        </p:nvSpPr>
        <p:spPr bwMode="auto">
          <a:xfrm>
            <a:off x="1885950" y="30861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f(x)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14750" y="3829050"/>
            <a:ext cx="171450" cy="17145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72250" y="5772150"/>
            <a:ext cx="171450" cy="17145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804" name="TextBox 24"/>
          <p:cNvSpPr txBox="1">
            <a:spLocks noChangeArrowheads="1"/>
          </p:cNvSpPr>
          <p:nvPr/>
        </p:nvSpPr>
        <p:spPr bwMode="auto">
          <a:xfrm>
            <a:off x="3657600" y="345916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f(a)</a:t>
            </a:r>
            <a:endParaRPr lang="en-US" b="1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805" name="TextBox 25"/>
          <p:cNvSpPr txBox="1">
            <a:spLocks noChangeArrowheads="1"/>
          </p:cNvSpPr>
          <p:nvPr/>
        </p:nvSpPr>
        <p:spPr bwMode="auto">
          <a:xfrm>
            <a:off x="6521450" y="534511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f(b)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806" name="TextBox 28"/>
          <p:cNvSpPr txBox="1">
            <a:spLocks noChangeArrowheads="1"/>
          </p:cNvSpPr>
          <p:nvPr/>
        </p:nvSpPr>
        <p:spPr bwMode="auto">
          <a:xfrm>
            <a:off x="3486150" y="3116263"/>
            <a:ext cx="1011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'plus'</a:t>
            </a:r>
            <a:endParaRPr lang="en-US" b="1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807" name="TextBox 29"/>
          <p:cNvSpPr txBox="1">
            <a:spLocks noChangeArrowheads="1"/>
          </p:cNvSpPr>
          <p:nvPr/>
        </p:nvSpPr>
        <p:spPr bwMode="auto">
          <a:xfrm>
            <a:off x="6115050" y="6057900"/>
            <a:ext cx="1149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'minus'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Bisection Method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evaluate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f(c)</a:t>
            </a:r>
            <a:r>
              <a:rPr lang="en-CA" dirty="0" smtClean="0"/>
              <a:t> where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CA" dirty="0" smtClean="0"/>
              <a:t> is halfway between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 and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f(c)</a:t>
            </a:r>
            <a:r>
              <a:rPr lang="en-CA" dirty="0" smtClean="0"/>
              <a:t> is close enough to zero done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13DA-A92A-4499-9736-12DF9DAF0AA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692400" y="3297238"/>
            <a:ext cx="4508500" cy="2665412"/>
          </a:xfrm>
          <a:custGeom>
            <a:avLst/>
            <a:gdLst>
              <a:gd name="connsiteX0" fmla="*/ 0 w 3025588"/>
              <a:gd name="connsiteY0" fmla="*/ 0 h 1909483"/>
              <a:gd name="connsiteX1" fmla="*/ 632011 w 3025588"/>
              <a:gd name="connsiteY1" fmla="*/ 309283 h 1909483"/>
              <a:gd name="connsiteX2" fmla="*/ 1102658 w 3025588"/>
              <a:gd name="connsiteY2" fmla="*/ 1102659 h 1909483"/>
              <a:gd name="connsiteX3" fmla="*/ 1721223 w 3025588"/>
              <a:gd name="connsiteY3" fmla="*/ 1613647 h 1909483"/>
              <a:gd name="connsiteX4" fmla="*/ 3025588 w 3025588"/>
              <a:gd name="connsiteY4" fmla="*/ 1909483 h 190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588" h="1909483">
                <a:moveTo>
                  <a:pt x="0" y="0"/>
                </a:moveTo>
                <a:cubicBezTo>
                  <a:pt x="224117" y="62753"/>
                  <a:pt x="448235" y="125507"/>
                  <a:pt x="632011" y="309283"/>
                </a:cubicBezTo>
                <a:cubicBezTo>
                  <a:pt x="815787" y="493060"/>
                  <a:pt x="921123" y="885265"/>
                  <a:pt x="1102658" y="1102659"/>
                </a:cubicBezTo>
                <a:cubicBezTo>
                  <a:pt x="1284193" y="1320053"/>
                  <a:pt x="1400735" y="1479176"/>
                  <a:pt x="1721223" y="1613647"/>
                </a:cubicBezTo>
                <a:cubicBezTo>
                  <a:pt x="2041711" y="1748118"/>
                  <a:pt x="2716306" y="1860177"/>
                  <a:pt x="3025588" y="1909483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V="1">
            <a:off x="1762918" y="4237832"/>
            <a:ext cx="2817813" cy="57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743200" y="5029200"/>
            <a:ext cx="4629150" cy="57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4" name="TextBox 31"/>
          <p:cNvSpPr txBox="1">
            <a:spLocks noChangeArrowheads="1"/>
          </p:cNvSpPr>
          <p:nvPr/>
        </p:nvSpPr>
        <p:spPr bwMode="auto">
          <a:xfrm>
            <a:off x="7372350" y="46863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x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25" name="TextBox 32"/>
          <p:cNvSpPr txBox="1">
            <a:spLocks noChangeArrowheads="1"/>
          </p:cNvSpPr>
          <p:nvPr/>
        </p:nvSpPr>
        <p:spPr bwMode="auto">
          <a:xfrm>
            <a:off x="1885950" y="30861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f(x)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714750" y="3829050"/>
            <a:ext cx="171450" cy="17145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572250" y="5772150"/>
            <a:ext cx="171450" cy="17145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28" name="TextBox 35"/>
          <p:cNvSpPr txBox="1">
            <a:spLocks noChangeArrowheads="1"/>
          </p:cNvSpPr>
          <p:nvPr/>
        </p:nvSpPr>
        <p:spPr bwMode="auto">
          <a:xfrm>
            <a:off x="3657600" y="345916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f(a)</a:t>
            </a:r>
            <a:endParaRPr lang="en-US" b="1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29" name="TextBox 36"/>
          <p:cNvSpPr txBox="1">
            <a:spLocks noChangeArrowheads="1"/>
          </p:cNvSpPr>
          <p:nvPr/>
        </p:nvSpPr>
        <p:spPr bwMode="auto">
          <a:xfrm>
            <a:off x="6521450" y="534511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f(b)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5119688" y="5429250"/>
            <a:ext cx="171450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31" name="TextBox 38"/>
          <p:cNvSpPr txBox="1">
            <a:spLocks noChangeArrowheads="1"/>
          </p:cNvSpPr>
          <p:nvPr/>
        </p:nvSpPr>
        <p:spPr bwMode="auto">
          <a:xfrm>
            <a:off x="5029200" y="5778500"/>
            <a:ext cx="736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f(c)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32" name="TextBox 39"/>
          <p:cNvSpPr txBox="1">
            <a:spLocks noChangeArrowheads="1"/>
          </p:cNvSpPr>
          <p:nvPr/>
        </p:nvSpPr>
        <p:spPr bwMode="auto">
          <a:xfrm>
            <a:off x="3486150" y="3116263"/>
            <a:ext cx="1011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'plus'</a:t>
            </a:r>
            <a:endParaRPr lang="en-US" b="1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33" name="TextBox 40"/>
          <p:cNvSpPr txBox="1">
            <a:spLocks noChangeArrowheads="1"/>
          </p:cNvSpPr>
          <p:nvPr/>
        </p:nvSpPr>
        <p:spPr bwMode="auto">
          <a:xfrm>
            <a:off x="6115050" y="6057900"/>
            <a:ext cx="1149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'minus'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822700" y="5200650"/>
            <a:ext cx="1382713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205413" y="5200650"/>
            <a:ext cx="1439862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Bisection Method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lvl="1">
              <a:defRPr/>
            </a:pPr>
            <a:r>
              <a:rPr lang="en-CA" dirty="0" smtClean="0"/>
              <a:t>otherwise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CA" dirty="0" smtClean="0"/>
              <a:t> becomes the new end point (in this case, 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'minus'</a:t>
            </a:r>
            <a:r>
              <a:rPr lang="en-CA" dirty="0" smtClean="0"/>
              <a:t>) and recursively search the range </a:t>
            </a:r>
            <a:br>
              <a:rPr lang="en-CA" dirty="0" smtClean="0"/>
            </a:br>
            <a:r>
              <a:rPr lang="en-CA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'plus'</a:t>
            </a:r>
            <a:r>
              <a:rPr lang="en-CA" dirty="0" smtClean="0"/>
              <a:t> – 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'minus'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36D81-77A1-414B-A1DF-488E06264DF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692400" y="3297238"/>
            <a:ext cx="4508500" cy="2665412"/>
          </a:xfrm>
          <a:custGeom>
            <a:avLst/>
            <a:gdLst>
              <a:gd name="connsiteX0" fmla="*/ 0 w 3025588"/>
              <a:gd name="connsiteY0" fmla="*/ 0 h 1909483"/>
              <a:gd name="connsiteX1" fmla="*/ 632011 w 3025588"/>
              <a:gd name="connsiteY1" fmla="*/ 309283 h 1909483"/>
              <a:gd name="connsiteX2" fmla="*/ 1102658 w 3025588"/>
              <a:gd name="connsiteY2" fmla="*/ 1102659 h 1909483"/>
              <a:gd name="connsiteX3" fmla="*/ 1721223 w 3025588"/>
              <a:gd name="connsiteY3" fmla="*/ 1613647 h 1909483"/>
              <a:gd name="connsiteX4" fmla="*/ 3025588 w 3025588"/>
              <a:gd name="connsiteY4" fmla="*/ 1909483 h 190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588" h="1909483">
                <a:moveTo>
                  <a:pt x="0" y="0"/>
                </a:moveTo>
                <a:cubicBezTo>
                  <a:pt x="224117" y="62753"/>
                  <a:pt x="448235" y="125507"/>
                  <a:pt x="632011" y="309283"/>
                </a:cubicBezTo>
                <a:cubicBezTo>
                  <a:pt x="815787" y="493060"/>
                  <a:pt x="921123" y="885265"/>
                  <a:pt x="1102658" y="1102659"/>
                </a:cubicBezTo>
                <a:cubicBezTo>
                  <a:pt x="1284193" y="1320053"/>
                  <a:pt x="1400735" y="1479176"/>
                  <a:pt x="1721223" y="1613647"/>
                </a:cubicBezTo>
                <a:cubicBezTo>
                  <a:pt x="2041711" y="1748118"/>
                  <a:pt x="2716306" y="1860177"/>
                  <a:pt x="3025588" y="1909483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1762918" y="4237832"/>
            <a:ext cx="2817813" cy="57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743200" y="5029200"/>
            <a:ext cx="4629150" cy="57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8" name="TextBox 7"/>
          <p:cNvSpPr txBox="1">
            <a:spLocks noChangeArrowheads="1"/>
          </p:cNvSpPr>
          <p:nvPr/>
        </p:nvSpPr>
        <p:spPr bwMode="auto">
          <a:xfrm>
            <a:off x="7372350" y="46863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x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849" name="TextBox 8"/>
          <p:cNvSpPr txBox="1">
            <a:spLocks noChangeArrowheads="1"/>
          </p:cNvSpPr>
          <p:nvPr/>
        </p:nvSpPr>
        <p:spPr bwMode="auto">
          <a:xfrm>
            <a:off x="1885950" y="30861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f(x)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714750" y="3829050"/>
            <a:ext cx="171450" cy="17145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1" name="TextBox 11"/>
          <p:cNvSpPr txBox="1">
            <a:spLocks noChangeArrowheads="1"/>
          </p:cNvSpPr>
          <p:nvPr/>
        </p:nvSpPr>
        <p:spPr bwMode="auto">
          <a:xfrm>
            <a:off x="3657600" y="345916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f(a)</a:t>
            </a:r>
            <a:endParaRPr lang="en-US" b="1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852" name="TextBox 12"/>
          <p:cNvSpPr txBox="1">
            <a:spLocks noChangeArrowheads="1"/>
          </p:cNvSpPr>
          <p:nvPr/>
        </p:nvSpPr>
        <p:spPr bwMode="auto">
          <a:xfrm>
            <a:off x="5372100" y="5248275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f(b)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119688" y="5429250"/>
            <a:ext cx="171450" cy="17145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4" name="TextBox 15"/>
          <p:cNvSpPr txBox="1">
            <a:spLocks noChangeArrowheads="1"/>
          </p:cNvSpPr>
          <p:nvPr/>
        </p:nvSpPr>
        <p:spPr bwMode="auto">
          <a:xfrm>
            <a:off x="3486150" y="3116263"/>
            <a:ext cx="1011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'plus'</a:t>
            </a:r>
            <a:endParaRPr lang="en-US" b="1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855" name="TextBox 16"/>
          <p:cNvSpPr txBox="1">
            <a:spLocks noChangeArrowheads="1"/>
          </p:cNvSpPr>
          <p:nvPr/>
        </p:nvSpPr>
        <p:spPr bwMode="auto">
          <a:xfrm>
            <a:off x="4573588" y="5721350"/>
            <a:ext cx="1149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'minus'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822700" y="5200650"/>
            <a:ext cx="69215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14850" y="5200650"/>
            <a:ext cx="690563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429125" y="4914900"/>
            <a:ext cx="171450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9" name="TextBox 22"/>
          <p:cNvSpPr txBox="1">
            <a:spLocks noChangeArrowheads="1"/>
          </p:cNvSpPr>
          <p:nvPr/>
        </p:nvSpPr>
        <p:spPr bwMode="auto">
          <a:xfrm>
            <a:off x="4468813" y="44577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f(c)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600" dirty="0" smtClean="0"/>
              <a:t>public class Bisect {</a:t>
            </a:r>
          </a:p>
          <a:p>
            <a:endParaRPr lang="en-US" sz="1600" dirty="0" smtClean="0"/>
          </a:p>
          <a:p>
            <a:r>
              <a:rPr lang="en-US" sz="1600" dirty="0" smtClean="0"/>
              <a:t>  // the function we want to find the root of</a:t>
            </a:r>
          </a:p>
          <a:p>
            <a:r>
              <a:rPr lang="en-US" sz="1600" dirty="0" smtClean="0"/>
              <a:t>  public static double f(double x) {</a:t>
            </a:r>
          </a:p>
          <a:p>
            <a:r>
              <a:rPr lang="en-US" sz="1600" dirty="0" smtClean="0"/>
              <a:t>    return Math.cos(x);</a:t>
            </a:r>
          </a:p>
          <a:p>
            <a:r>
              <a:rPr lang="en-US" sz="1600" dirty="0" smtClean="0"/>
              <a:t>	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1D0A8-130D-4B06-B4D3-BC676E91FEA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  public static double bisect(double </a:t>
            </a:r>
            <a:r>
              <a:rPr lang="en-US" sz="1400" dirty="0" err="1" smtClean="0"/>
              <a:t>xplus</a:t>
            </a:r>
            <a:r>
              <a:rPr lang="en-US" sz="1400" dirty="0" smtClean="0"/>
              <a:t>, double </a:t>
            </a:r>
            <a:r>
              <a:rPr lang="en-US" sz="1400" dirty="0" err="1" smtClean="0"/>
              <a:t>xminus</a:t>
            </a:r>
            <a:r>
              <a:rPr lang="en-US" sz="1400" dirty="0" smtClean="0"/>
              <a:t>,</a:t>
            </a:r>
          </a:p>
          <a:p>
            <a:r>
              <a:rPr lang="en-US" sz="1400" dirty="0" smtClean="0"/>
              <a:t>                              double tolerance) {</a:t>
            </a:r>
          </a:p>
          <a:p>
            <a:r>
              <a:rPr lang="en-US" sz="1400" dirty="0" smtClean="0"/>
              <a:t>	  // base case</a:t>
            </a:r>
          </a:p>
          <a:p>
            <a:r>
              <a:rPr lang="en-US" sz="1400" dirty="0" smtClean="0"/>
              <a:t>	  double c = (</a:t>
            </a:r>
            <a:r>
              <a:rPr lang="en-US" sz="1400" dirty="0" err="1" smtClean="0"/>
              <a:t>xplus</a:t>
            </a:r>
            <a:r>
              <a:rPr lang="en-US" sz="1400" dirty="0" smtClean="0"/>
              <a:t> + </a:t>
            </a:r>
            <a:r>
              <a:rPr lang="en-US" sz="1400" dirty="0" err="1" smtClean="0"/>
              <a:t>xminus</a:t>
            </a:r>
            <a:r>
              <a:rPr lang="en-US" sz="1400" dirty="0" smtClean="0"/>
              <a:t>) / 2.0;</a:t>
            </a:r>
          </a:p>
          <a:p>
            <a:r>
              <a:rPr lang="en-US" sz="1400" dirty="0" smtClean="0"/>
              <a:t>	  double </a:t>
            </a:r>
            <a:r>
              <a:rPr lang="en-US" sz="1400" dirty="0" err="1" smtClean="0"/>
              <a:t>fc</a:t>
            </a:r>
            <a:r>
              <a:rPr lang="en-US" sz="1400" dirty="0" smtClean="0"/>
              <a:t> = f(c);</a:t>
            </a:r>
          </a:p>
          <a:p>
            <a:r>
              <a:rPr lang="en-US" sz="1400" dirty="0" smtClean="0"/>
              <a:t>	  if( Math.abs(</a:t>
            </a:r>
            <a:r>
              <a:rPr lang="en-US" sz="1400" dirty="0" err="1" smtClean="0"/>
              <a:t>fc</a:t>
            </a:r>
            <a:r>
              <a:rPr lang="en-US" sz="1400" dirty="0" smtClean="0"/>
              <a:t>) &lt; tolerance ) {</a:t>
            </a:r>
          </a:p>
          <a:p>
            <a:r>
              <a:rPr lang="en-US" sz="1400" dirty="0" smtClean="0"/>
              <a:t>	    return c;</a:t>
            </a:r>
          </a:p>
          <a:p>
            <a:r>
              <a:rPr lang="en-US" sz="1400" dirty="0" smtClean="0"/>
              <a:t>	  }</a:t>
            </a:r>
          </a:p>
          <a:p>
            <a:r>
              <a:rPr lang="en-US" sz="1400" dirty="0" smtClean="0"/>
              <a:t>	  else if (</a:t>
            </a:r>
            <a:r>
              <a:rPr lang="en-US" sz="1400" dirty="0" err="1" smtClean="0"/>
              <a:t>fc</a:t>
            </a:r>
            <a:r>
              <a:rPr lang="en-US" sz="1400" dirty="0" smtClean="0"/>
              <a:t> &lt; 0.0) {</a:t>
            </a:r>
          </a:p>
          <a:p>
            <a:r>
              <a:rPr lang="en-US" sz="1400" dirty="0" smtClean="0"/>
              <a:t>	    return bisect(</a:t>
            </a:r>
            <a:r>
              <a:rPr lang="en-US" sz="1400" dirty="0" err="1" smtClean="0"/>
              <a:t>xplus</a:t>
            </a:r>
            <a:r>
              <a:rPr lang="en-US" sz="1400" dirty="0" smtClean="0"/>
              <a:t>, c, tolerance);</a:t>
            </a:r>
          </a:p>
          <a:p>
            <a:r>
              <a:rPr lang="en-US" sz="1400" dirty="0" smtClean="0"/>
              <a:t>	  }</a:t>
            </a:r>
          </a:p>
          <a:p>
            <a:r>
              <a:rPr lang="en-US" sz="1400" dirty="0" smtClean="0"/>
              <a:t>	  else {</a:t>
            </a:r>
          </a:p>
          <a:p>
            <a:r>
              <a:rPr lang="en-US" sz="1400" dirty="0" smtClean="0"/>
              <a:t>	    return bisect(c, </a:t>
            </a:r>
            <a:r>
              <a:rPr lang="en-US" sz="1400" dirty="0" err="1" smtClean="0"/>
              <a:t>xminus</a:t>
            </a:r>
            <a:r>
              <a:rPr lang="en-US" sz="1400" dirty="0" smtClean="0"/>
              <a:t>, tolerance);</a:t>
            </a:r>
          </a:p>
          <a:p>
            <a:r>
              <a:rPr lang="en-US" sz="1400" dirty="0" smtClean="0"/>
              <a:t>	  }</a:t>
            </a:r>
          </a:p>
          <a:p>
            <a:r>
              <a:rPr lang="en-US" sz="1400" dirty="0" smtClean="0"/>
              <a:t>	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1D0A8-130D-4B06-B4D3-BC676E91FEA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sz="1400" dirty="0" smtClean="0"/>
          </a:p>
          <a:p>
            <a:r>
              <a:rPr lang="en-US" sz="1400" dirty="0" smtClean="0"/>
              <a:t>	public static void main(String[] </a:t>
            </a:r>
            <a:r>
              <a:rPr lang="en-US" sz="1400" dirty="0" err="1" smtClean="0"/>
              <a:t>args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	{</a:t>
            </a:r>
          </a:p>
          <a:p>
            <a:r>
              <a:rPr lang="en-US" sz="1400" dirty="0" smtClean="0"/>
              <a:t>		</a:t>
            </a:r>
            <a:r>
              <a:rPr lang="en-US" sz="1400" dirty="0" err="1" smtClean="0"/>
              <a:t>System.out.println</a:t>
            </a:r>
            <a:r>
              <a:rPr lang="en-US" sz="1400" dirty="0" smtClean="0"/>
              <a:t>("bisection returns: " + </a:t>
            </a:r>
          </a:p>
          <a:p>
            <a:r>
              <a:rPr lang="en-US" sz="1400" dirty="0" smtClean="0"/>
              <a:t>                            bisect(1.0, </a:t>
            </a:r>
            <a:r>
              <a:rPr lang="en-US" sz="1400" dirty="0" err="1" smtClean="0"/>
              <a:t>Math.PI</a:t>
            </a:r>
            <a:r>
              <a:rPr lang="en-US" sz="1400" dirty="0" smtClean="0"/>
              <a:t>, 0.001));</a:t>
            </a:r>
          </a:p>
          <a:p>
            <a:r>
              <a:rPr lang="en-US" sz="1400" dirty="0" smtClean="0"/>
              <a:t>		</a:t>
            </a:r>
            <a:r>
              <a:rPr lang="en-US" sz="1400" dirty="0" err="1" smtClean="0"/>
              <a:t>System.out.println</a:t>
            </a:r>
            <a:r>
              <a:rPr lang="en-US" sz="1400" dirty="0" smtClean="0"/>
              <a:t>("true answer      : " </a:t>
            </a:r>
          </a:p>
          <a:p>
            <a:r>
              <a:rPr lang="en-US" sz="1400" dirty="0" smtClean="0"/>
              <a:t>                            + </a:t>
            </a:r>
            <a:r>
              <a:rPr lang="en-US" sz="1400" dirty="0" err="1" smtClean="0"/>
              <a:t>Math.PI</a:t>
            </a:r>
            <a:r>
              <a:rPr lang="en-US" sz="1400" dirty="0" smtClean="0"/>
              <a:t> / 2.0);</a:t>
            </a:r>
          </a:p>
          <a:p>
            <a:r>
              <a:rPr lang="en-US" sz="1400" dirty="0" smtClean="0"/>
              <a:t>	}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 smtClean="0"/>
          </a:p>
          <a:p>
            <a:r>
              <a:rPr lang="en-US" sz="1400" dirty="0" smtClean="0"/>
              <a:t>prints:</a:t>
            </a:r>
          </a:p>
          <a:p>
            <a:endParaRPr lang="en-US" sz="1400" dirty="0" smtClean="0"/>
          </a:p>
          <a:p>
            <a:r>
              <a:rPr lang="en-US" sz="1400" dirty="0" smtClean="0"/>
              <a:t>bisection returns: 1.5709519476855602</a:t>
            </a:r>
          </a:p>
          <a:p>
            <a:r>
              <a:rPr lang="en-US" sz="1400" dirty="0" smtClean="0"/>
              <a:t>true answer      : 1.5707963267948966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1D0A8-130D-4B06-B4D3-BC676E91FEA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12149</TotalTime>
  <Words>1289</Words>
  <Application>Microsoft Office PowerPoint</Application>
  <PresentationFormat>On-screen Show (4:3)</PresentationFormat>
  <Paragraphs>377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Origin</vt:lpstr>
      <vt:lpstr>Equation</vt:lpstr>
      <vt:lpstr>Recursion</vt:lpstr>
      <vt:lpstr>Decrease and Conquer</vt:lpstr>
      <vt:lpstr>Root Finding</vt:lpstr>
      <vt:lpstr>Bisection Method</vt:lpstr>
      <vt:lpstr>Bisection Method</vt:lpstr>
      <vt:lpstr>Bisection Method</vt:lpstr>
      <vt:lpstr>PowerPoint Presentation</vt:lpstr>
      <vt:lpstr>PowerPoint Presentation</vt:lpstr>
      <vt:lpstr>PowerPoint Presentation</vt:lpstr>
      <vt:lpstr>Divide and Conquer</vt:lpstr>
      <vt:lpstr>Merge Sort</vt:lpstr>
      <vt:lpstr>PowerPoint Presentation</vt:lpstr>
      <vt:lpstr>Merging Sorted Sub-lists</vt:lpstr>
      <vt:lpstr>PowerPoint Presentation</vt:lpstr>
      <vt:lpstr>Merging Sorted Sub-lists</vt:lpstr>
      <vt:lpstr>PowerPoint Presentation</vt:lpstr>
      <vt:lpstr>Merging Sorted Sub-lists</vt:lpstr>
      <vt:lpstr>Simplified Complexity Analysis</vt:lpstr>
      <vt:lpstr> </vt:lpstr>
      <vt:lpstr>Informal Analysis of Merge Sort</vt:lpstr>
      <vt:lpstr>Solving the Recurrence Relation</vt:lpstr>
      <vt:lpstr>Solving the Recurrence Relation</vt:lpstr>
      <vt:lpstr>Solving the Recurrence Relation</vt:lpstr>
      <vt:lpstr>Is Merge Sort Efficient?</vt:lpstr>
      <vt:lpstr>PowerPoint Presentation</vt:lpstr>
      <vt:lpstr>Comparing Rates of Growth</vt:lpstr>
      <vt:lpstr>Comments</vt:lpstr>
      <vt:lpstr>Revisiting the Fibonacci Numbers</vt:lpstr>
      <vt:lpstr>PowerPoint Presentation</vt:lpstr>
      <vt:lpstr>PowerPoint Presentation</vt:lpstr>
      <vt:lpstr>Solving the Recurrence Relation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967</cp:revision>
  <dcterms:created xsi:type="dcterms:W3CDTF">2006-08-16T00:00:00Z</dcterms:created>
  <dcterms:modified xsi:type="dcterms:W3CDTF">2015-03-18T05:36:40Z</dcterms:modified>
</cp:coreProperties>
</file>