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27"/>
  </p:notesMasterIdLst>
  <p:sldIdLst>
    <p:sldId id="546" r:id="rId2"/>
    <p:sldId id="558" r:id="rId3"/>
    <p:sldId id="559" r:id="rId4"/>
    <p:sldId id="560" r:id="rId5"/>
    <p:sldId id="561" r:id="rId6"/>
    <p:sldId id="562" r:id="rId7"/>
    <p:sldId id="563" r:id="rId8"/>
    <p:sldId id="564" r:id="rId9"/>
    <p:sldId id="565" r:id="rId10"/>
    <p:sldId id="566" r:id="rId11"/>
    <p:sldId id="567" r:id="rId12"/>
    <p:sldId id="568" r:id="rId13"/>
    <p:sldId id="569" r:id="rId14"/>
    <p:sldId id="570" r:id="rId15"/>
    <p:sldId id="571" r:id="rId16"/>
    <p:sldId id="572" r:id="rId17"/>
    <p:sldId id="573" r:id="rId18"/>
    <p:sldId id="581" r:id="rId19"/>
    <p:sldId id="574" r:id="rId20"/>
    <p:sldId id="575" r:id="rId21"/>
    <p:sldId id="576" r:id="rId22"/>
    <p:sldId id="577" r:id="rId23"/>
    <p:sldId id="578" r:id="rId24"/>
    <p:sldId id="579" r:id="rId25"/>
    <p:sldId id="580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4667" autoAdjust="0"/>
  </p:normalViewPr>
  <p:slideViewPr>
    <p:cSldViewPr showGuides="1">
      <p:cViewPr varScale="1">
        <p:scale>
          <a:sx n="126" d="100"/>
          <a:sy n="126" d="100"/>
        </p:scale>
        <p:origin x="-1200" y="-102"/>
      </p:cViewPr>
      <p:guideLst>
        <p:guide orient="horz" pos="1180"/>
        <p:guide orient="horz" pos="1761"/>
        <p:guide orient="horz" pos="3031"/>
        <p:guide pos="812"/>
        <p:guide pos="4622"/>
        <p:guide pos="19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57607" cy="5760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034B23F-3052-4847-99D9-67ADA4A12118}" type="datetimeFigureOut">
              <a:rPr lang="en-US"/>
              <a:pPr>
                <a:defRPr/>
              </a:pPr>
              <a:t>3/1/2015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36B4768-52BA-4C8C-9E98-F4767286F3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686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5A370901-C5ED-4F39-A230-CD876C270E47}" type="datetime1">
              <a:rPr lang="en-US"/>
              <a:pPr>
                <a:defRPr/>
              </a:pPr>
              <a:t>3/1/2015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F752E-325E-46DB-B7AA-B3B943085F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82FC9-EB79-4FC3-93DE-2E682CB8F651}" type="datetime1">
              <a:rPr lang="en-US"/>
              <a:pPr>
                <a:defRPr/>
              </a:pPr>
              <a:t>3/1/2015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FBDBD-CECF-4BA6-B408-16313324D0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10BDB-0D4E-4F5B-80D3-5B7877B48A36}" type="datetime1">
              <a:rPr lang="en-US"/>
              <a:pPr>
                <a:defRPr/>
              </a:pPr>
              <a:t>3/1/2015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37462-C3DD-42D6-A922-7D2E1540C3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1BF4F-AB72-4105-B2D3-A3FFD4CE7FDA}" type="datetime1">
              <a:rPr lang="en-US"/>
              <a:pPr>
                <a:defRPr/>
              </a:pPr>
              <a:t>3/1/2015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68239-9358-4449-AB2C-B790EBEBE6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All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C4CCD-EADD-42A9-9E32-D8C6A0BEC81F}" type="datetime1">
              <a:rPr lang="en-US"/>
              <a:pPr>
                <a:defRPr/>
              </a:pPr>
              <a:t>3/1/2015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E3D1B-99A2-4512-BF42-11168ACFC2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260615"/>
            <a:ext cx="8229600" cy="5896345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602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684B6-1E32-4C42-80A2-EF41CC22C435}" type="datetime1">
              <a:rPr lang="en-US"/>
              <a:pPr>
                <a:defRPr/>
              </a:pPr>
              <a:t>3/1/2015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6904F-CE7E-4DB5-B5FD-28B090FE1F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A6AD8-996C-48B8-BF0A-C09818362F31}" type="datetime1">
              <a:rPr lang="en-US"/>
              <a:pPr>
                <a:defRPr/>
              </a:pPr>
              <a:t>3/1/2015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8D626-1826-42A5-A572-D6D88E3B9D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FB8E0-38C1-44C9-8413-CF68F50A540A}" type="datetime1">
              <a:rPr lang="en-US"/>
              <a:pPr>
                <a:defRPr/>
              </a:pPr>
              <a:t>3/1/2015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7122D-4E21-4652-A45F-A4A3F67BB5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D146B-A0A3-4AC6-AFF5-3A70A8FCCF27}" type="datetime1">
              <a:rPr lang="en-US"/>
              <a:pPr>
                <a:defRPr/>
              </a:pPr>
              <a:t>3/1/2015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04325-AD96-4B46-A1B0-6031B19F4D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D75C0-110E-49C6-8242-FEAFA92741EC}" type="datetime1">
              <a:rPr lang="en-US"/>
              <a:pPr>
                <a:defRPr/>
              </a:pPr>
              <a:t>3/1/2015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C0F8C-9D23-4DF7-A6EC-8E3161A9E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28CCD-AFE2-41ED-B0DC-359FD34ECB36}" type="datetime1">
              <a:rPr lang="en-US"/>
              <a:pPr>
                <a:defRPr/>
              </a:pPr>
              <a:t>3/1/2015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4729F-E513-47E9-8157-06406720E3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44253-EAC9-4B04-8A61-10A749A988B6}" type="datetime1">
              <a:rPr lang="en-US"/>
              <a:pPr>
                <a:defRPr/>
              </a:pPr>
              <a:t>3/1/2015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9D641-2094-4A3A-BA69-9DB9E05954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395BA-FCBE-45B8-920D-309B5E2E18CF}" type="datetime1">
              <a:rPr lang="en-US"/>
              <a:pPr>
                <a:defRPr/>
              </a:pPr>
              <a:t>3/1/2015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61B95-3D2E-46A3-B9FA-7D603D4891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81E05D7-7CF4-4AF6-828A-03AB50079F5E}" type="datetime1">
              <a:rPr lang="en-US"/>
              <a:pPr>
                <a:defRPr/>
              </a:pPr>
              <a:t>3/1/2015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C92BA47-C166-417E-8411-9B5C2ADEF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8" r:id="rId1"/>
    <p:sldLayoutId id="2147484263" r:id="rId2"/>
    <p:sldLayoutId id="2147484264" r:id="rId3"/>
    <p:sldLayoutId id="2147484269" r:id="rId4"/>
    <p:sldLayoutId id="2147484265" r:id="rId5"/>
    <p:sldLayoutId id="2147484266" r:id="rId6"/>
    <p:sldLayoutId id="2147484270" r:id="rId7"/>
    <p:sldLayoutId id="2147484271" r:id="rId8"/>
    <p:sldLayoutId id="2147484272" r:id="rId9"/>
    <p:sldLayoutId id="2147484273" r:id="rId10"/>
    <p:sldLayoutId id="2147484267" r:id="rId11"/>
    <p:sldLayoutId id="2147484274" r:id="rId12"/>
    <p:sldLayoutId id="2147484275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Inheritance (Part </a:t>
            </a:r>
            <a:r>
              <a:rPr lang="en-US" dirty="0" smtClean="0"/>
              <a:t>5) 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Odds and ends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26904F-CE7E-4DB5-B5FD-28B090FE1FB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Dog equals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we will assume that two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s are equal if their size and energy are the same</a:t>
            </a:r>
          </a:p>
          <a:p>
            <a:pPr>
              <a:defRPr/>
            </a:pPr>
            <a:endParaRPr lang="en-CA" sz="800" dirty="0" smtClean="0"/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@Override public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equals(Object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obj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eq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= false;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if(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obj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!= null &amp;&amp;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this.getClass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() ==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obj.getClass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())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Dog other = (Dog)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obj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eq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this.getSize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() ==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other.getSize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() &amp;&amp;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this.getEnergy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() ==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other.getEnergy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eq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4E4742-5A04-44E7-AA5B-E529DC4FA17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Mix equals (version 1)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two Mix instances are equal if their Dog </a:t>
            </a:r>
            <a:r>
              <a:rPr lang="en-CA" dirty="0" err="1" smtClean="0"/>
              <a:t>subobjects</a:t>
            </a:r>
            <a:r>
              <a:rPr lang="en-CA" dirty="0" smtClean="0"/>
              <a:t> are equal and they have the same breeds</a:t>
            </a:r>
            <a:endParaRPr lang="en-US" dirty="0" smtClean="0"/>
          </a:p>
          <a:p>
            <a:pPr>
              <a:defRPr/>
            </a:pPr>
            <a:endParaRPr lang="en-CA" sz="800" dirty="0" smtClean="0"/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@Override public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equals(Object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obj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// the hard way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eq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= false;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if(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obj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!= null &amp;&amp;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this.getClass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() ==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obj.getClass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Mix other = (Mix)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obj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eq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CA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this.getSize</a:t>
            </a:r>
            <a:r>
              <a:rPr lang="en-CA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== </a:t>
            </a:r>
            <a:r>
              <a:rPr lang="en-CA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other.getSize</a:t>
            </a:r>
            <a:r>
              <a:rPr lang="en-CA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&amp;&amp;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CA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this.getEnergy</a:t>
            </a:r>
            <a:r>
              <a:rPr lang="en-CA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== </a:t>
            </a:r>
            <a:r>
              <a:rPr lang="en-CA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other.getEnergy</a:t>
            </a:r>
            <a:r>
              <a:rPr lang="en-CA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&amp;&amp;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this.breeds.size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() ==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other.breeds.size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() &amp;&amp;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this.breeds.containsAll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other.breeds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eq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EE9FA2-C208-4942-81DB-0CCE0D8C83F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250113" y="3887788"/>
            <a:ext cx="1893887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n-lt"/>
                <a:cs typeface="Courier New" pitchFamily="49" charset="0"/>
              </a:rPr>
              <a:t>subclass can call</a:t>
            </a:r>
          </a:p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n-lt"/>
                <a:cs typeface="Courier New" pitchFamily="49" charset="0"/>
              </a:rPr>
              <a:t>public method of</a:t>
            </a:r>
          </a:p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n-lt"/>
                <a:cs typeface="Courier New" pitchFamily="49" charset="0"/>
              </a:rPr>
              <a:t>the superclass</a:t>
            </a:r>
            <a:endParaRPr lang="en-US" dirty="0">
              <a:solidFill>
                <a:srgbClr val="FF0000"/>
              </a:solidFill>
              <a:latin typeface="+mn-lt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48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Mix equals (version 2)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two Mix instances are equal if their Dog </a:t>
            </a:r>
            <a:r>
              <a:rPr lang="en-CA" dirty="0" err="1" smtClean="0"/>
              <a:t>subobjects</a:t>
            </a:r>
            <a:r>
              <a:rPr lang="en-CA" dirty="0" smtClean="0"/>
              <a:t> are equal and they have the same breeds</a:t>
            </a:r>
            <a:endParaRPr lang="en-US" dirty="0" smtClean="0"/>
          </a:p>
          <a:p>
            <a:pPr lvl="1">
              <a:defRPr/>
            </a:pPr>
            <a:r>
              <a:rPr lang="en-CA" dirty="0" smtClean="0"/>
              <a:t>Dog equals already tests if two Dog instances are equal</a:t>
            </a:r>
          </a:p>
          <a:p>
            <a:pPr lvl="1">
              <a:defRPr/>
            </a:pPr>
            <a:r>
              <a:rPr lang="en-CA" dirty="0" smtClean="0"/>
              <a:t>Mix equals can call Dog equals to test if the Dog </a:t>
            </a:r>
            <a:r>
              <a:rPr lang="en-CA" dirty="0" err="1" smtClean="0"/>
              <a:t>subobjects</a:t>
            </a:r>
            <a:r>
              <a:rPr lang="en-CA" dirty="0" smtClean="0"/>
              <a:t> are equal, and then test if the breeds are equal</a:t>
            </a:r>
          </a:p>
          <a:p>
            <a:pPr>
              <a:defRPr/>
            </a:pPr>
            <a:r>
              <a:rPr lang="en-CA" dirty="0" smtClean="0"/>
              <a:t>also notice that Dog equals already checks that the Object argument is not null and that the classes are the same</a:t>
            </a:r>
          </a:p>
          <a:p>
            <a:pPr lvl="1">
              <a:defRPr/>
            </a:pPr>
            <a:r>
              <a:rPr lang="en-CA" dirty="0" smtClean="0"/>
              <a:t>Mix equals does not have to do these checks again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065300-AA42-461C-A6AF-CD7EA97E8B3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62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2531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43900" cy="4937125"/>
          </a:xfrm>
        </p:spPr>
        <p:txBody>
          <a:bodyPr/>
          <a:lstStyle/>
          <a:p>
            <a:r>
              <a:rPr lang="en-CA" dirty="0" smtClean="0"/>
              <a:t>@Override public </a:t>
            </a:r>
            <a:r>
              <a:rPr lang="en-CA" dirty="0" err="1" smtClean="0"/>
              <a:t>boolean</a:t>
            </a:r>
            <a:r>
              <a:rPr lang="en-CA" dirty="0" smtClean="0"/>
              <a:t> </a:t>
            </a:r>
            <a:r>
              <a:rPr lang="en-CA" dirty="0" smtClean="0">
                <a:solidFill>
                  <a:srgbClr val="FF0000"/>
                </a:solidFill>
              </a:rPr>
              <a:t>equals(Object </a:t>
            </a:r>
            <a:r>
              <a:rPr lang="en-CA" dirty="0" err="1" smtClean="0">
                <a:solidFill>
                  <a:srgbClr val="FF0000"/>
                </a:solidFill>
              </a:rPr>
              <a:t>obj</a:t>
            </a:r>
            <a:r>
              <a:rPr lang="en-CA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CA" dirty="0" smtClean="0"/>
              <a:t>{</a:t>
            </a:r>
          </a:p>
          <a:p>
            <a:r>
              <a:rPr lang="en-CA" dirty="0" smtClean="0"/>
              <a:t>  </a:t>
            </a:r>
            <a:r>
              <a:rPr lang="en-CA" dirty="0" err="1" smtClean="0"/>
              <a:t>boolean</a:t>
            </a:r>
            <a:r>
              <a:rPr lang="en-CA" dirty="0" smtClean="0"/>
              <a:t> </a:t>
            </a:r>
            <a:r>
              <a:rPr lang="en-CA" dirty="0" err="1" smtClean="0"/>
              <a:t>eq</a:t>
            </a:r>
            <a:r>
              <a:rPr lang="en-CA" dirty="0" smtClean="0"/>
              <a:t> = false;</a:t>
            </a:r>
          </a:p>
          <a:p>
            <a:r>
              <a:rPr lang="en-CA" dirty="0" smtClean="0"/>
              <a:t>  if(</a:t>
            </a:r>
            <a:r>
              <a:rPr lang="en-CA" dirty="0" err="1" smtClean="0">
                <a:solidFill>
                  <a:srgbClr val="00B0F0"/>
                </a:solidFill>
              </a:rPr>
              <a:t>super.equals</a:t>
            </a:r>
            <a:r>
              <a:rPr lang="en-CA" dirty="0" smtClean="0">
                <a:solidFill>
                  <a:srgbClr val="00B0F0"/>
                </a:solidFill>
              </a:rPr>
              <a:t>(</a:t>
            </a:r>
            <a:r>
              <a:rPr lang="en-CA" dirty="0" err="1" smtClean="0">
                <a:solidFill>
                  <a:srgbClr val="00B0F0"/>
                </a:solidFill>
              </a:rPr>
              <a:t>obj</a:t>
            </a:r>
            <a:r>
              <a:rPr lang="en-CA" dirty="0" smtClean="0">
                <a:solidFill>
                  <a:srgbClr val="00B0F0"/>
                </a:solidFill>
              </a:rPr>
              <a:t>)</a:t>
            </a:r>
            <a:r>
              <a:rPr lang="en-CA" dirty="0" smtClean="0"/>
              <a:t>)</a:t>
            </a:r>
          </a:p>
          <a:p>
            <a:r>
              <a:rPr lang="en-CA" dirty="0" smtClean="0"/>
              <a:t>  { </a:t>
            </a:r>
            <a:r>
              <a:rPr lang="en-CA" dirty="0" smtClean="0">
                <a:solidFill>
                  <a:srgbClr val="0070C0"/>
                </a:solidFill>
              </a:rPr>
              <a:t>// the Dog </a:t>
            </a:r>
            <a:r>
              <a:rPr lang="en-CA" dirty="0" err="1" smtClean="0">
                <a:solidFill>
                  <a:srgbClr val="0070C0"/>
                </a:solidFill>
              </a:rPr>
              <a:t>subobjects</a:t>
            </a:r>
            <a:r>
              <a:rPr lang="en-CA" dirty="0" smtClean="0">
                <a:solidFill>
                  <a:srgbClr val="0070C0"/>
                </a:solidFill>
              </a:rPr>
              <a:t> are equal</a:t>
            </a:r>
          </a:p>
          <a:p>
            <a:r>
              <a:rPr lang="en-CA" dirty="0" smtClean="0">
                <a:solidFill>
                  <a:srgbClr val="0070C0"/>
                </a:solidFill>
              </a:rPr>
              <a:t>    </a:t>
            </a:r>
            <a:r>
              <a:rPr lang="en-CA" dirty="0" smtClean="0"/>
              <a:t>Mix other = (Mix) </a:t>
            </a:r>
            <a:r>
              <a:rPr lang="en-CA" dirty="0" err="1" smtClean="0"/>
              <a:t>obj</a:t>
            </a:r>
            <a:r>
              <a:rPr lang="en-CA" dirty="0" smtClean="0"/>
              <a:t>;</a:t>
            </a:r>
            <a:endParaRPr lang="en-CA" dirty="0" smtClean="0">
              <a:solidFill>
                <a:srgbClr val="0070C0"/>
              </a:solidFill>
            </a:endParaRPr>
          </a:p>
          <a:p>
            <a:r>
              <a:rPr lang="en-CA" dirty="0" smtClean="0"/>
              <a:t>    </a:t>
            </a:r>
            <a:r>
              <a:rPr lang="en-CA" dirty="0" err="1" smtClean="0"/>
              <a:t>eq</a:t>
            </a:r>
            <a:r>
              <a:rPr lang="en-CA" dirty="0" smtClean="0"/>
              <a:t> = </a:t>
            </a:r>
            <a:r>
              <a:rPr lang="en-CA" dirty="0" err="1" smtClean="0"/>
              <a:t>this.breeds.size</a:t>
            </a:r>
            <a:r>
              <a:rPr lang="en-CA" dirty="0" smtClean="0"/>
              <a:t>() == </a:t>
            </a:r>
            <a:r>
              <a:rPr lang="en-CA" dirty="0" err="1" smtClean="0"/>
              <a:t>other.breeds.size</a:t>
            </a:r>
            <a:r>
              <a:rPr lang="en-CA" dirty="0" smtClean="0"/>
              <a:t>() &amp;&amp;</a:t>
            </a:r>
          </a:p>
          <a:p>
            <a:r>
              <a:rPr lang="en-CA" dirty="0" smtClean="0"/>
              <a:t>         </a:t>
            </a:r>
            <a:r>
              <a:rPr lang="en-CA" dirty="0" err="1" smtClean="0"/>
              <a:t>this.breeds.containsAll</a:t>
            </a:r>
            <a:r>
              <a:rPr lang="en-CA" dirty="0" smtClean="0"/>
              <a:t>(</a:t>
            </a:r>
            <a:r>
              <a:rPr lang="en-CA" dirty="0" err="1" smtClean="0"/>
              <a:t>other.breeds</a:t>
            </a:r>
            <a:r>
              <a:rPr lang="en-CA" dirty="0" smtClean="0"/>
              <a:t>);</a:t>
            </a:r>
          </a:p>
          <a:p>
            <a:r>
              <a:rPr lang="en-CA" dirty="0" smtClean="0"/>
              <a:t>  }</a:t>
            </a:r>
          </a:p>
          <a:p>
            <a:r>
              <a:rPr lang="en-CA" dirty="0" smtClean="0"/>
              <a:t>  return </a:t>
            </a:r>
            <a:r>
              <a:rPr lang="en-CA" dirty="0" err="1" smtClean="0"/>
              <a:t>eq</a:t>
            </a:r>
            <a:r>
              <a:rPr lang="en-CA" dirty="0" smtClean="0"/>
              <a:t>;</a:t>
            </a:r>
          </a:p>
          <a:p>
            <a:r>
              <a:rPr lang="en-CA" dirty="0" smtClean="0"/>
              <a:t>}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B16462-9C8F-4D95-A2F7-92B7CE5B8F6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771900" y="1714500"/>
            <a:ext cx="4866525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n-lt"/>
                <a:cs typeface="Courier New" pitchFamily="49" charset="0"/>
              </a:rPr>
              <a:t>subclass method that overrides a superclass</a:t>
            </a:r>
          </a:p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n-lt"/>
                <a:cs typeface="Courier New" pitchFamily="49" charset="0"/>
              </a:rPr>
              <a:t>method </a:t>
            </a:r>
            <a:r>
              <a:rPr lang="en-CA" dirty="0">
                <a:latin typeface="+mn-lt"/>
                <a:cs typeface="Courier New" pitchFamily="49" charset="0"/>
              </a:rPr>
              <a:t>can call the</a:t>
            </a:r>
            <a:r>
              <a:rPr lang="en-CA" dirty="0">
                <a:solidFill>
                  <a:srgbClr val="FF0000"/>
                </a:solidFill>
                <a:latin typeface="+mn-lt"/>
                <a:cs typeface="Courier New" pitchFamily="49" charset="0"/>
              </a:rPr>
              <a:t> </a:t>
            </a:r>
            <a:r>
              <a:rPr lang="en-CA" dirty="0" smtClean="0">
                <a:solidFill>
                  <a:srgbClr val="00B0F0"/>
                </a:solidFill>
                <a:latin typeface="+mn-lt"/>
                <a:cs typeface="Courier New" pitchFamily="49" charset="0"/>
              </a:rPr>
              <a:t>original </a:t>
            </a:r>
            <a:r>
              <a:rPr lang="en-CA" dirty="0">
                <a:solidFill>
                  <a:srgbClr val="00B0F0"/>
                </a:solidFill>
                <a:latin typeface="+mn-lt"/>
                <a:cs typeface="Courier New" pitchFamily="49" charset="0"/>
              </a:rPr>
              <a:t>superclass method</a:t>
            </a:r>
            <a:endParaRPr lang="en-US" dirty="0">
              <a:solidFill>
                <a:srgbClr val="00B0F0"/>
              </a:solidFill>
              <a:latin typeface="+mn-lt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23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Dog toString</a:t>
            </a:r>
            <a:endParaRPr lang="en-US" smtClean="0"/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endParaRPr lang="en-CA" smtClean="0"/>
          </a:p>
          <a:p>
            <a:endParaRPr lang="en-CA" smtClean="0"/>
          </a:p>
          <a:p>
            <a:r>
              <a:rPr lang="en-CA" smtClean="0"/>
              <a:t>@Override public String toString()</a:t>
            </a:r>
          </a:p>
          <a:p>
            <a:r>
              <a:rPr lang="en-CA" smtClean="0"/>
              <a:t>{</a:t>
            </a:r>
          </a:p>
          <a:p>
            <a:r>
              <a:rPr lang="en-CA" smtClean="0"/>
              <a:t>  String s = "size " + this.getSize() +</a:t>
            </a:r>
          </a:p>
          <a:p>
            <a:r>
              <a:rPr lang="en-CA" smtClean="0"/>
              <a:t>             "energy " + this.getEnergy();</a:t>
            </a:r>
          </a:p>
          <a:p>
            <a:r>
              <a:rPr lang="en-CA" smtClean="0"/>
              <a:t>  return s;</a:t>
            </a:r>
          </a:p>
          <a:p>
            <a:r>
              <a:rPr lang="en-CA" smtClean="0"/>
              <a:t>}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BDD590-0F51-4A0C-B77C-0E53B2AC207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87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Mix toString</a:t>
            </a:r>
            <a:endParaRPr lang="en-US" smtClean="0"/>
          </a:p>
        </p:txBody>
      </p:sp>
      <p:sp>
        <p:nvSpPr>
          <p:cNvPr id="2457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@Override public String </a:t>
            </a:r>
            <a:r>
              <a:rPr lang="en-CA" dirty="0" err="1" smtClean="0"/>
              <a:t>toString</a:t>
            </a:r>
            <a:r>
              <a:rPr lang="en-CA" dirty="0" smtClean="0"/>
              <a:t>()</a:t>
            </a:r>
          </a:p>
          <a:p>
            <a:r>
              <a:rPr lang="en-CA" dirty="0" smtClean="0"/>
              <a:t>{</a:t>
            </a:r>
          </a:p>
          <a:p>
            <a:r>
              <a:rPr lang="en-CA" dirty="0" smtClean="0"/>
              <a:t>  </a:t>
            </a:r>
            <a:r>
              <a:rPr lang="en-CA" dirty="0" err="1" smtClean="0"/>
              <a:t>StringBuffer</a:t>
            </a:r>
            <a:r>
              <a:rPr lang="en-CA" dirty="0" smtClean="0"/>
              <a:t> b = new </a:t>
            </a:r>
            <a:r>
              <a:rPr lang="en-CA" dirty="0" err="1" smtClean="0"/>
              <a:t>StringBuffer</a:t>
            </a:r>
            <a:r>
              <a:rPr lang="en-CA" dirty="0" smtClean="0"/>
              <a:t>();</a:t>
            </a:r>
          </a:p>
          <a:p>
            <a:r>
              <a:rPr lang="en-CA" dirty="0" smtClean="0"/>
              <a:t>  </a:t>
            </a:r>
            <a:r>
              <a:rPr lang="en-CA" dirty="0" err="1" smtClean="0"/>
              <a:t>b.append</a:t>
            </a:r>
            <a:r>
              <a:rPr lang="en-CA" dirty="0" smtClean="0"/>
              <a:t>(</a:t>
            </a:r>
            <a:r>
              <a:rPr lang="en-CA" dirty="0" err="1" smtClean="0">
                <a:solidFill>
                  <a:srgbClr val="00B0F0"/>
                </a:solidFill>
              </a:rPr>
              <a:t>super.toString</a:t>
            </a:r>
            <a:r>
              <a:rPr lang="en-CA" dirty="0" smtClean="0">
                <a:solidFill>
                  <a:srgbClr val="00B0F0"/>
                </a:solidFill>
              </a:rPr>
              <a:t>()</a:t>
            </a:r>
            <a:r>
              <a:rPr lang="en-CA" dirty="0" smtClean="0"/>
              <a:t>);</a:t>
            </a:r>
          </a:p>
          <a:p>
            <a:r>
              <a:rPr lang="en-CA" dirty="0" smtClean="0"/>
              <a:t>  </a:t>
            </a:r>
            <a:r>
              <a:rPr lang="en-CA" dirty="0" smtClean="0">
                <a:solidFill>
                  <a:srgbClr val="FF0000"/>
                </a:solidFill>
              </a:rPr>
              <a:t>for(String s : </a:t>
            </a:r>
            <a:r>
              <a:rPr lang="en-CA" dirty="0" err="1" smtClean="0">
                <a:solidFill>
                  <a:srgbClr val="FF0000"/>
                </a:solidFill>
              </a:rPr>
              <a:t>this.breeds</a:t>
            </a:r>
            <a:r>
              <a:rPr lang="en-CA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CA" dirty="0" smtClean="0">
                <a:solidFill>
                  <a:srgbClr val="FF0000"/>
                </a:solidFill>
              </a:rPr>
              <a:t>    </a:t>
            </a:r>
            <a:r>
              <a:rPr lang="en-CA" dirty="0" err="1" smtClean="0">
                <a:solidFill>
                  <a:srgbClr val="FF0000"/>
                </a:solidFill>
              </a:rPr>
              <a:t>b.append</a:t>
            </a:r>
            <a:r>
              <a:rPr lang="en-CA" dirty="0" smtClean="0">
                <a:solidFill>
                  <a:srgbClr val="FF0000"/>
                </a:solidFill>
              </a:rPr>
              <a:t>(" " + s);</a:t>
            </a:r>
          </a:p>
          <a:p>
            <a:r>
              <a:rPr lang="en-CA" dirty="0" smtClean="0"/>
              <a:t>  </a:t>
            </a:r>
            <a:r>
              <a:rPr lang="en-CA" dirty="0" err="1" smtClean="0"/>
              <a:t>b.append</a:t>
            </a:r>
            <a:r>
              <a:rPr lang="en-CA" dirty="0" smtClean="0"/>
              <a:t>(" mix");</a:t>
            </a:r>
          </a:p>
          <a:p>
            <a:r>
              <a:rPr lang="en-CA" dirty="0" smtClean="0"/>
              <a:t>  return </a:t>
            </a:r>
            <a:r>
              <a:rPr lang="en-CA" dirty="0" err="1" smtClean="0"/>
              <a:t>b.toString</a:t>
            </a:r>
            <a:r>
              <a:rPr lang="en-CA" dirty="0" smtClean="0"/>
              <a:t>();</a:t>
            </a:r>
          </a:p>
          <a:p>
            <a:r>
              <a:rPr lang="en-CA" dirty="0" smtClean="0"/>
              <a:t>}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64CC58-B041-4DAD-85DF-A84AF5A310E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263284" y="3140965"/>
            <a:ext cx="2760884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srgbClr val="00B0F0"/>
                </a:solidFill>
                <a:latin typeface="+mn-lt"/>
                <a:cs typeface="Courier New" pitchFamily="49" charset="0"/>
              </a:rPr>
              <a:t>size and energy of the dog</a:t>
            </a:r>
            <a:endParaRPr lang="en-US" dirty="0">
              <a:solidFill>
                <a:srgbClr val="00B0F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63284" y="3774642"/>
            <a:ext cx="1903342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  <a:latin typeface="+mn-lt"/>
                <a:cs typeface="Courier New" pitchFamily="49" charset="0"/>
              </a:rPr>
              <a:t>breeds of the mix</a:t>
            </a:r>
            <a:endParaRPr lang="en-US" dirty="0">
              <a:solidFill>
                <a:srgbClr val="FF0000"/>
              </a:solidFill>
              <a:latin typeface="+mn-lt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9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Dog hashCode</a:t>
            </a:r>
            <a:endParaRPr lang="en-US" smtClean="0"/>
          </a:p>
        </p:txBody>
      </p:sp>
      <p:sp>
        <p:nvSpPr>
          <p:cNvPr id="2560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// similar to code generated by Eclipse</a:t>
            </a:r>
          </a:p>
          <a:p>
            <a:r>
              <a:rPr lang="en-CA" dirty="0" smtClean="0"/>
              <a:t>@Override public </a:t>
            </a:r>
            <a:r>
              <a:rPr lang="en-CA" dirty="0" err="1" smtClean="0"/>
              <a:t>int</a:t>
            </a:r>
            <a:r>
              <a:rPr lang="en-CA" dirty="0" smtClean="0"/>
              <a:t> </a:t>
            </a:r>
            <a:r>
              <a:rPr lang="en-CA" dirty="0" err="1" smtClean="0"/>
              <a:t>hashCode</a:t>
            </a:r>
            <a:r>
              <a:rPr lang="en-CA" dirty="0" smtClean="0"/>
              <a:t>()</a:t>
            </a:r>
          </a:p>
          <a:p>
            <a:r>
              <a:rPr lang="en-CA" dirty="0" smtClean="0"/>
              <a:t>{</a:t>
            </a:r>
          </a:p>
          <a:p>
            <a:r>
              <a:rPr lang="en-CA" dirty="0" smtClean="0"/>
              <a:t>  </a:t>
            </a:r>
            <a:r>
              <a:rPr lang="en-US" dirty="0" smtClean="0"/>
              <a:t>final </a:t>
            </a:r>
            <a:r>
              <a:rPr lang="en-US" dirty="0" err="1" smtClean="0"/>
              <a:t>int</a:t>
            </a:r>
            <a:r>
              <a:rPr lang="en-US" dirty="0" smtClean="0"/>
              <a:t> prime = 31;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int</a:t>
            </a:r>
            <a:r>
              <a:rPr lang="en-US" dirty="0" smtClean="0"/>
              <a:t> result = 1;</a:t>
            </a:r>
          </a:p>
          <a:p>
            <a:r>
              <a:rPr lang="en-US" dirty="0" smtClean="0"/>
              <a:t>  result = prime * result + </a:t>
            </a:r>
            <a:r>
              <a:rPr lang="en-US" dirty="0" err="1" smtClean="0">
                <a:solidFill>
                  <a:srgbClr val="00B0F0"/>
                </a:solidFill>
              </a:rPr>
              <a:t>this.getEnergy</a:t>
            </a:r>
            <a:r>
              <a:rPr lang="en-US" dirty="0" smtClean="0">
                <a:solidFill>
                  <a:srgbClr val="00B0F0"/>
                </a:solidFill>
              </a:rPr>
              <a:t>()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result = prime * result + </a:t>
            </a:r>
            <a:r>
              <a:rPr lang="en-US" dirty="0" err="1" smtClean="0">
                <a:solidFill>
                  <a:srgbClr val="00B0F0"/>
                </a:solidFill>
              </a:rPr>
              <a:t>this.getSize</a:t>
            </a:r>
            <a:r>
              <a:rPr lang="en-US" dirty="0" smtClean="0">
                <a:solidFill>
                  <a:srgbClr val="00B0F0"/>
                </a:solidFill>
              </a:rPr>
              <a:t>()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return result;</a:t>
            </a:r>
          </a:p>
          <a:p>
            <a:r>
              <a:rPr lang="en-CA" dirty="0" smtClean="0"/>
              <a:t>}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D6B012-D61B-4836-AE21-AB071E727C0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703459" y="2910537"/>
            <a:ext cx="2168927" cy="92333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+mn-lt"/>
              </a:rPr>
              <a:t>use </a:t>
            </a:r>
            <a:r>
              <a:rPr lang="en-US" dirty="0" err="1" smtClean="0">
                <a:solidFill>
                  <a:srgbClr val="00B0F0"/>
                </a:solidFill>
                <a:latin typeface="+mn-lt"/>
              </a:rPr>
              <a:t>this.energy</a:t>
            </a:r>
            <a:r>
              <a:rPr lang="en-US" dirty="0" smtClean="0">
                <a:solidFill>
                  <a:srgbClr val="00B0F0"/>
                </a:solidFill>
                <a:latin typeface="+mn-lt"/>
              </a:rPr>
              <a:t> and</a:t>
            </a:r>
            <a:br>
              <a:rPr lang="en-US" dirty="0" smtClean="0">
                <a:solidFill>
                  <a:srgbClr val="00B0F0"/>
                </a:solidFill>
                <a:latin typeface="+mn-lt"/>
              </a:rPr>
            </a:br>
            <a:r>
              <a:rPr lang="en-US" dirty="0" err="1" smtClean="0">
                <a:solidFill>
                  <a:srgbClr val="00B0F0"/>
                </a:solidFill>
                <a:latin typeface="+mn-lt"/>
              </a:rPr>
              <a:t>this.size</a:t>
            </a:r>
            <a:r>
              <a:rPr lang="en-US" dirty="0" smtClean="0">
                <a:solidFill>
                  <a:srgbClr val="00B0F0"/>
                </a:solidFill>
                <a:latin typeface="+mn-lt"/>
              </a:rPr>
              <a:t> to compute</a:t>
            </a:r>
            <a:br>
              <a:rPr lang="en-US" dirty="0" smtClean="0">
                <a:solidFill>
                  <a:srgbClr val="00B0F0"/>
                </a:solidFill>
                <a:latin typeface="+mn-lt"/>
              </a:rPr>
            </a:br>
            <a:r>
              <a:rPr lang="en-US" dirty="0" smtClean="0">
                <a:solidFill>
                  <a:srgbClr val="00B0F0"/>
                </a:solidFill>
                <a:latin typeface="+mn-lt"/>
              </a:rPr>
              <a:t>the hash code</a:t>
            </a:r>
            <a:endParaRPr lang="en-US" dirty="0">
              <a:solidFill>
                <a:srgbClr val="00B0F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6117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Mix hashCode</a:t>
            </a:r>
            <a:endParaRPr lang="en-US" smtClean="0"/>
          </a:p>
        </p:txBody>
      </p:sp>
      <p:sp>
        <p:nvSpPr>
          <p:cNvPr id="2662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// similar to code generated by Eclipse</a:t>
            </a:r>
          </a:p>
          <a:p>
            <a:r>
              <a:rPr lang="en-CA" dirty="0" smtClean="0"/>
              <a:t>@Override public </a:t>
            </a:r>
            <a:r>
              <a:rPr lang="en-CA" dirty="0" err="1" smtClean="0"/>
              <a:t>int</a:t>
            </a:r>
            <a:r>
              <a:rPr lang="en-CA" dirty="0" smtClean="0"/>
              <a:t> </a:t>
            </a:r>
            <a:r>
              <a:rPr lang="en-CA" dirty="0" err="1" smtClean="0"/>
              <a:t>hashCode</a:t>
            </a:r>
            <a:r>
              <a:rPr lang="en-CA" dirty="0" smtClean="0"/>
              <a:t>()</a:t>
            </a:r>
          </a:p>
          <a:p>
            <a:r>
              <a:rPr lang="en-CA" dirty="0" smtClean="0"/>
              <a:t>{</a:t>
            </a:r>
          </a:p>
          <a:p>
            <a:r>
              <a:rPr lang="en-CA" dirty="0" smtClean="0"/>
              <a:t>  </a:t>
            </a:r>
            <a:r>
              <a:rPr lang="en-US" dirty="0" smtClean="0"/>
              <a:t>final </a:t>
            </a:r>
            <a:r>
              <a:rPr lang="en-US" dirty="0" err="1" smtClean="0"/>
              <a:t>int</a:t>
            </a:r>
            <a:r>
              <a:rPr lang="en-US" dirty="0" smtClean="0"/>
              <a:t> prime = 31;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int</a:t>
            </a:r>
            <a:r>
              <a:rPr lang="en-US" dirty="0" smtClean="0"/>
              <a:t> result = </a:t>
            </a:r>
            <a:r>
              <a:rPr lang="en-US" dirty="0" err="1" smtClean="0">
                <a:solidFill>
                  <a:srgbClr val="00B0F0"/>
                </a:solidFill>
              </a:rPr>
              <a:t>super.hashCode</a:t>
            </a:r>
            <a:r>
              <a:rPr lang="en-US" dirty="0" smtClean="0">
                <a:solidFill>
                  <a:srgbClr val="00B0F0"/>
                </a:solidFill>
              </a:rPr>
              <a:t>()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result = prime * result + </a:t>
            </a:r>
            <a:r>
              <a:rPr lang="en-US" dirty="0" err="1" smtClean="0">
                <a:solidFill>
                  <a:srgbClr val="FF0000"/>
                </a:solidFill>
              </a:rPr>
              <a:t>this.breeds.hashCode</a:t>
            </a:r>
            <a:r>
              <a:rPr lang="en-US" dirty="0" smtClean="0">
                <a:solidFill>
                  <a:srgbClr val="FF0000"/>
                </a:solidFill>
              </a:rPr>
              <a:t>()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return result;</a:t>
            </a:r>
          </a:p>
          <a:p>
            <a:r>
              <a:rPr lang="en-CA" dirty="0" smtClean="0"/>
              <a:t>}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F09DB0-FC62-48F8-B276-1BCF55230230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724140" y="2910537"/>
            <a:ext cx="2780954" cy="92333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+mn-lt"/>
              </a:rPr>
              <a:t>use </a:t>
            </a:r>
            <a:r>
              <a:rPr lang="en-US" dirty="0" err="1" smtClean="0">
                <a:solidFill>
                  <a:srgbClr val="00B0F0"/>
                </a:solidFill>
                <a:latin typeface="+mn-lt"/>
              </a:rPr>
              <a:t>this.energy</a:t>
            </a:r>
            <a:r>
              <a:rPr lang="en-US" dirty="0">
                <a:solidFill>
                  <a:srgbClr val="00B0F0"/>
                </a:solidFill>
                <a:latin typeface="+mn-lt"/>
              </a:rPr>
              <a:t>,</a:t>
            </a:r>
            <a:r>
              <a:rPr lang="en-US" dirty="0" smtClean="0">
                <a:solidFill>
                  <a:srgbClr val="00B0F0"/>
                </a:solidFill>
                <a:latin typeface="+mn-lt"/>
              </a:rPr>
              <a:t/>
            </a:r>
            <a:br>
              <a:rPr lang="en-US" dirty="0" smtClean="0">
                <a:solidFill>
                  <a:srgbClr val="00B0F0"/>
                </a:solidFill>
                <a:latin typeface="+mn-lt"/>
              </a:rPr>
            </a:br>
            <a:r>
              <a:rPr lang="en-US" dirty="0" err="1" smtClean="0">
                <a:solidFill>
                  <a:srgbClr val="00B0F0"/>
                </a:solidFill>
                <a:latin typeface="+mn-lt"/>
              </a:rPr>
              <a:t>this.size</a:t>
            </a:r>
            <a:r>
              <a:rPr lang="en-US" dirty="0" smtClean="0">
                <a:solidFill>
                  <a:srgbClr val="00B0F0"/>
                </a:solidFill>
                <a:latin typeface="+mn-lt"/>
              </a:rPr>
              <a:t>,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and </a:t>
            </a:r>
            <a:r>
              <a:rPr lang="en-US" dirty="0" err="1" smtClean="0">
                <a:solidFill>
                  <a:srgbClr val="FF0000"/>
                </a:solidFill>
                <a:latin typeface="+mn-lt"/>
              </a:rPr>
              <a:t>this.breeds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+mn-lt"/>
              </a:rPr>
            </a:br>
            <a:r>
              <a:rPr lang="en-US" dirty="0" smtClean="0">
                <a:solidFill>
                  <a:srgbClr val="00B0F0"/>
                </a:solidFill>
                <a:latin typeface="+mn-lt"/>
              </a:rPr>
              <a:t> to compute the hash code</a:t>
            </a:r>
            <a:endParaRPr lang="en-US" dirty="0">
              <a:solidFill>
                <a:srgbClr val="00B0F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8023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A8D626-1826-42A5-A572-D6D88E3B9D3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3211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Review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Inheritance models the ______ relationship between classes.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Dog is a ______ of Object.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Dog is a ______ of Mix.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Can a Dog instance do everything a Mix instance can?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Can a Mix instance do everything a Dog instance can?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Is a Dog instance substitutable for a Mix instance?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Is a Mix instance substitutable for a Dog instance?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ECE086-87F6-4AFC-9B2D-11311D171E3E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6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Static Methods and Inheritance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there is a significant difference between calling a static method and calling a non-static method when dealing with inheritance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i="1" dirty="0" smtClean="0"/>
              <a:t>there is no dynamic dispatch on static methods</a:t>
            </a:r>
            <a:r>
              <a:rPr lang="en-CA" dirty="0" smtClean="0"/>
              <a:t> </a:t>
            </a:r>
          </a:p>
          <a:p>
            <a:pPr lvl="1">
              <a:defRPr/>
            </a:pPr>
            <a:r>
              <a:rPr lang="en-CA" dirty="0" smtClean="0"/>
              <a:t>therefore, you cannot override a static </a:t>
            </a:r>
            <a:r>
              <a:rPr lang="en-CA" dirty="0" smtClean="0"/>
              <a:t>method</a:t>
            </a:r>
          </a:p>
          <a:p>
            <a:pPr lvl="1">
              <a:defRPr/>
            </a:pPr>
            <a:r>
              <a:rPr lang="en-CA" dirty="0" smtClean="0"/>
              <a:t>if you use a variable name instead of the class name to invoke the static method, you get the method that belongs to the declared type of the variable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FE11D8-F4F3-4A6E-B9CE-FC5250FE378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497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514350" indent="-514350">
              <a:buFont typeface="+mj-lt"/>
              <a:buAutoNum type="arabicPeriod" startAt="8"/>
              <a:defRPr/>
            </a:pPr>
            <a:r>
              <a:rPr lang="en-CA" dirty="0" smtClean="0"/>
              <a:t>Can a subclass use the private fields of its superclass?</a:t>
            </a:r>
          </a:p>
          <a:p>
            <a:pPr marL="514350" indent="-514350">
              <a:buFont typeface="+mj-lt"/>
              <a:buAutoNum type="arabicPeriod" startAt="8"/>
              <a:defRPr/>
            </a:pPr>
            <a:r>
              <a:rPr lang="en-CA" dirty="0" smtClean="0"/>
              <a:t>Can a subclass use the private methods of its superclass?</a:t>
            </a:r>
          </a:p>
          <a:p>
            <a:pPr marL="514350" indent="-514350">
              <a:buFont typeface="+mj-lt"/>
              <a:buAutoNum type="arabicPeriod" startAt="8"/>
              <a:defRPr/>
            </a:pPr>
            <a:r>
              <a:rPr lang="en-CA" dirty="0" smtClean="0"/>
              <a:t>Suppose you have a class X that you do not want anyone to extend. How do you enforce this?</a:t>
            </a:r>
          </a:p>
          <a:p>
            <a:pPr marL="514350" indent="-514350">
              <a:buFont typeface="+mj-lt"/>
              <a:buAutoNum type="arabicPeriod" startAt="8"/>
              <a:defRPr/>
            </a:pPr>
            <a:r>
              <a:rPr lang="en-CA" dirty="0" smtClean="0"/>
              <a:t>Suppose you have an immutable class X. Someone extends X to make it mutable. Is this legal?</a:t>
            </a:r>
          </a:p>
          <a:p>
            <a:pPr marL="514350" indent="-514350">
              <a:buFont typeface="+mj-lt"/>
              <a:buAutoNum type="arabicPeriod" startAt="8"/>
              <a:defRPr/>
            </a:pPr>
            <a:r>
              <a:rPr lang="en-CA" dirty="0" smtClean="0"/>
              <a:t>What do you need to do to enforce immutability?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226FDC-A029-4C82-8FAA-6157FEA1FC8E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951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514350" indent="-514350">
              <a:buFont typeface="+mj-lt"/>
              <a:buAutoNum type="arabicPeriod" startAt="13"/>
              <a:defRPr/>
            </a:pPr>
            <a:r>
              <a:rPr lang="en-CA" dirty="0" smtClean="0"/>
              <a:t>Suppose you have a class Y that extends X.</a:t>
            </a:r>
          </a:p>
          <a:p>
            <a:pPr marL="788988" lvl="1" indent="-514350">
              <a:buFont typeface="+mj-lt"/>
              <a:buAutoNum type="alphaLcPeriod"/>
              <a:defRPr/>
            </a:pPr>
            <a:r>
              <a:rPr lang="en-CA" dirty="0" smtClean="0"/>
              <a:t>Does each Y instance have a X instance inside of it?</a:t>
            </a:r>
          </a:p>
          <a:p>
            <a:pPr marL="788988" lvl="1" indent="-514350">
              <a:buFont typeface="+mj-lt"/>
              <a:buAutoNum type="alphaLcPeriod"/>
              <a:defRPr/>
            </a:pPr>
            <a:r>
              <a:rPr lang="en-CA" dirty="0" smtClean="0"/>
              <a:t>How do you construct the X </a:t>
            </a:r>
            <a:r>
              <a:rPr lang="en-CA" dirty="0" err="1" smtClean="0"/>
              <a:t>subobject</a:t>
            </a:r>
            <a:r>
              <a:rPr lang="en-CA" dirty="0" smtClean="0"/>
              <a:t> inside of the Y instance?</a:t>
            </a:r>
          </a:p>
          <a:p>
            <a:pPr marL="788988" lvl="1" indent="-514350">
              <a:buFont typeface="+mj-lt"/>
              <a:buAutoNum type="alphaLcPeriod"/>
              <a:defRPr/>
            </a:pPr>
            <a:r>
              <a:rPr lang="en-CA" dirty="0" smtClean="0"/>
              <a:t>What syntax is used to call the superclass constructor?</a:t>
            </a:r>
          </a:p>
          <a:p>
            <a:pPr marL="788988" lvl="1" indent="-514350">
              <a:buFont typeface="+mj-lt"/>
              <a:buAutoNum type="alphaLcPeriod"/>
              <a:defRPr/>
            </a:pPr>
            <a:r>
              <a:rPr lang="en-CA" dirty="0" smtClean="0"/>
              <a:t>What is constructed first–the X </a:t>
            </a:r>
            <a:r>
              <a:rPr lang="en-CA" dirty="0" err="1" smtClean="0"/>
              <a:t>subobject</a:t>
            </a:r>
            <a:r>
              <a:rPr lang="en-CA" dirty="0" smtClean="0"/>
              <a:t> or the Y object?</a:t>
            </a:r>
          </a:p>
          <a:p>
            <a:pPr marL="788988" lvl="1" indent="-514350">
              <a:buFont typeface="+mj-lt"/>
              <a:buAutoNum type="alphaLcPeriod"/>
              <a:defRPr/>
            </a:pPr>
            <a:r>
              <a:rPr lang="en-CA" dirty="0" smtClean="0"/>
              <a:t>Suppose Y introduces a brand new method that needs to call a public method in X named </a:t>
            </a:r>
            <a:r>
              <a:rPr lang="en-CA" dirty="0" err="1" smtClean="0"/>
              <a:t>xMethod</a:t>
            </a:r>
            <a:r>
              <a:rPr lang="en-CA" dirty="0" smtClean="0"/>
              <a:t>. How does the new Y method call </a:t>
            </a:r>
            <a:r>
              <a:rPr lang="en-CA" dirty="0" err="1" smtClean="0"/>
              <a:t>xMethod</a:t>
            </a:r>
            <a:r>
              <a:rPr lang="en-CA" dirty="0" smtClean="0"/>
              <a:t>?</a:t>
            </a:r>
          </a:p>
          <a:p>
            <a:pPr marL="788988" lvl="1" indent="-514350">
              <a:buFont typeface="+mj-lt"/>
              <a:buAutoNum type="alphaLcPeriod"/>
              <a:defRPr/>
            </a:pPr>
            <a:r>
              <a:rPr lang="en-CA" dirty="0" smtClean="0"/>
              <a:t>Suppose Y overrides a public method in X named </a:t>
            </a:r>
            <a:r>
              <a:rPr lang="en-CA" dirty="0" err="1" smtClean="0"/>
              <a:t>xMethod</a:t>
            </a:r>
            <a:r>
              <a:rPr lang="en-CA" dirty="0" smtClean="0"/>
              <a:t>. How does the overriding Y method call </a:t>
            </a:r>
            <a:r>
              <a:rPr lang="en-CA" dirty="0" err="1" smtClean="0"/>
              <a:t>xMethod</a:t>
            </a:r>
            <a:r>
              <a:rPr lang="en-CA" dirty="0" smtClean="0"/>
              <a:t>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CFE09A-71F5-4447-AAF3-BA2E47F7405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0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514350" indent="-514350">
              <a:buFont typeface="+mj-lt"/>
              <a:buAutoNum type="arabicPeriod" startAt="14"/>
              <a:defRPr/>
            </a:pPr>
            <a:r>
              <a:rPr lang="en-CA" dirty="0" smtClean="0"/>
              <a:t>Suppose you have a class Y that extends X.</a:t>
            </a:r>
            <a:r>
              <a:rPr lang="en-US" dirty="0" smtClean="0"/>
              <a:t> X has a method with the following precondition: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@pre. value must be a multiple of 2</a:t>
            </a:r>
            <a:r>
              <a:rPr lang="en-CA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If Y overrides the method which of the following are acceptable preconditions for the overriding method:</a:t>
            </a:r>
          </a:p>
          <a:p>
            <a:pPr marL="788988" lvl="1" indent="-514350">
              <a:buFont typeface="+mj-lt"/>
              <a:buAutoNum type="alphaLcPeriod"/>
              <a:defRPr/>
            </a:pP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marL="788988" lvl="1" indent="-514350">
              <a:buFont typeface="+mj-lt"/>
              <a:buAutoNum type="alphaLcPeriod"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@pre. value must be a multiple of 2</a:t>
            </a:r>
          </a:p>
          <a:p>
            <a:pPr marL="788988" lvl="1" indent="-514350">
              <a:buFont typeface="+mj-lt"/>
              <a:buAutoNum type="alphaLcPeriod"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@pre. value must be odd</a:t>
            </a:r>
          </a:p>
          <a:p>
            <a:pPr marL="788988" lvl="1" indent="-514350">
              <a:buFont typeface="+mj-lt"/>
              <a:buAutoNum type="alphaLcPeriod"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@pre. value must be a multiple of 2 and must be less than 100</a:t>
            </a:r>
          </a:p>
          <a:p>
            <a:pPr marL="788988" lvl="1" indent="-514350">
              <a:buFont typeface="+mj-lt"/>
              <a:buAutoNum type="alphaLcPeriod"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@pre. value must be a multiple of 10</a:t>
            </a:r>
          </a:p>
          <a:p>
            <a:pPr marL="788988" lvl="1" indent="-514350">
              <a:buFont typeface="+mj-lt"/>
              <a:buAutoNum type="alphaLcPeriod"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@pre. none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429E3A-4F3D-47E6-84F2-24DB11422C0B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27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514350" indent="-514350">
              <a:buFont typeface="+mj-lt"/>
              <a:buAutoNum type="arabicPeriod" startAt="14"/>
              <a:defRPr/>
            </a:pPr>
            <a:r>
              <a:rPr lang="en-CA" dirty="0" smtClean="0"/>
              <a:t>Suppose you have a class Y that extends X.</a:t>
            </a:r>
            <a:r>
              <a:rPr lang="en-US" dirty="0" smtClean="0"/>
              <a:t> X has a method with the following </a:t>
            </a:r>
            <a:r>
              <a:rPr lang="en-US" dirty="0" err="1" smtClean="0"/>
              <a:t>postcondition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@return – A String of length 10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If Y overrides the method which of the following are acceptable </a:t>
            </a:r>
            <a:r>
              <a:rPr lang="en-US" dirty="0" err="1" smtClean="0"/>
              <a:t>postconditions</a:t>
            </a:r>
            <a:r>
              <a:rPr lang="en-US" dirty="0" smtClean="0"/>
              <a:t> for the overriding method:</a:t>
            </a:r>
          </a:p>
          <a:p>
            <a:pPr marL="788988" lvl="1" indent="-514350">
              <a:buFont typeface="+mj-lt"/>
              <a:buAutoNum type="alphaLcPeriod"/>
              <a:defRPr/>
            </a:pP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marL="788988" lvl="1" indent="-514350">
              <a:buFont typeface="+mj-lt"/>
              <a:buAutoNum type="alphaLcPeriod"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@return – A String of length 9 or 10</a:t>
            </a:r>
          </a:p>
          <a:p>
            <a:pPr marL="788988" lvl="1" indent="-514350">
              <a:buFont typeface="+mj-lt"/>
              <a:buAutoNum type="alphaLcPeriod"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@return – The String "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weimaraner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"</a:t>
            </a:r>
          </a:p>
          <a:p>
            <a:pPr marL="788988" lvl="1" indent="-514350">
              <a:buFont typeface="+mj-lt"/>
              <a:buAutoNum type="alphaLcPeriod"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@return – An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marL="788988" lvl="1" indent="-514350">
              <a:buFont typeface="+mj-lt"/>
              <a:buAutoNum type="alphaLcPeriod"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@return – The same String returned by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marL="788988" lvl="1" indent="-514350">
              <a:buFont typeface="+mj-lt"/>
              <a:buAutoNum type="alphaLcPeriod"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@return – A random String of length 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10BCD4-912D-4590-9F58-4ECB89C3D3D5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832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514350" indent="-514350">
              <a:buFont typeface="+mj-lt"/>
              <a:buAutoNum type="arabicPeriod" startAt="15"/>
              <a:defRPr/>
            </a:pPr>
            <a:r>
              <a:rPr lang="en-CA" dirty="0" smtClean="0"/>
              <a:t>Suppose Dog </a:t>
            </a:r>
            <a:r>
              <a:rPr lang="en-CA" dirty="0" err="1" smtClean="0"/>
              <a:t>toString</a:t>
            </a:r>
            <a:r>
              <a:rPr lang="en-CA" dirty="0" smtClean="0"/>
              <a:t> has the following </a:t>
            </a:r>
            <a:r>
              <a:rPr lang="en-CA" dirty="0" err="1" smtClean="0"/>
              <a:t>Javadoc</a:t>
            </a:r>
            <a:r>
              <a:rPr lang="en-CA" dirty="0" smtClean="0"/>
              <a:t>: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/*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* Returns a string representation of a dog.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* The string is the size of the dog followed by a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* a space followed by the energy.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* @return The string representation of the dog.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*/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dirty="0" smtClean="0"/>
              <a:t>	Does this affect subclasses of Dog?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48A4BC-980C-41B9-9DD4-29E802448C97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9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Inheritance Recap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inheritance allows you to create subclasses that are substitutable for their ancestors</a:t>
            </a:r>
          </a:p>
          <a:p>
            <a:pPr lvl="1"/>
            <a:r>
              <a:rPr lang="en-CA" dirty="0" smtClean="0"/>
              <a:t>inheritance interacts with preconditions, </a:t>
            </a:r>
            <a:r>
              <a:rPr lang="en-CA" dirty="0" err="1" smtClean="0"/>
              <a:t>postconditions</a:t>
            </a:r>
            <a:r>
              <a:rPr lang="en-CA" dirty="0" smtClean="0"/>
              <a:t>, and exception throwing</a:t>
            </a:r>
          </a:p>
          <a:p>
            <a:r>
              <a:rPr lang="en-CA" dirty="0" smtClean="0"/>
              <a:t>subclasses</a:t>
            </a:r>
            <a:endParaRPr lang="en-CA" dirty="0"/>
          </a:p>
          <a:p>
            <a:pPr lvl="1"/>
            <a:r>
              <a:rPr lang="en-CA" dirty="0" smtClean="0"/>
              <a:t>inherit all non-private features</a:t>
            </a:r>
          </a:p>
          <a:p>
            <a:pPr lvl="1"/>
            <a:r>
              <a:rPr lang="en-CA" dirty="0" smtClean="0"/>
              <a:t>can add new features</a:t>
            </a:r>
          </a:p>
          <a:p>
            <a:pPr lvl="1"/>
            <a:r>
              <a:rPr lang="en-CA" dirty="0" smtClean="0"/>
              <a:t>can change the behaviour of non-final methods by </a:t>
            </a:r>
            <a:r>
              <a:rPr lang="en-CA" i="1" dirty="0" smtClean="0"/>
              <a:t>overriding</a:t>
            </a:r>
            <a:r>
              <a:rPr lang="en-CA" dirty="0" smtClean="0"/>
              <a:t> the parent method</a:t>
            </a:r>
          </a:p>
          <a:p>
            <a:pPr lvl="1"/>
            <a:r>
              <a:rPr lang="en-CA" dirty="0" smtClean="0"/>
              <a:t>contain an instance of the superclass</a:t>
            </a:r>
          </a:p>
          <a:p>
            <a:pPr lvl="2"/>
            <a:r>
              <a:rPr lang="en-CA" dirty="0" smtClean="0"/>
              <a:t>subclasses must construct the instance via a superclass constructor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26904F-CE7E-4DB5-B5FD-28B090FE1FB2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96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88F24D-CBF9-4C1A-81E4-68A6F533A7D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8435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260615"/>
            <a:ext cx="8229600" cy="6048735"/>
          </a:xfrm>
        </p:spPr>
        <p:txBody>
          <a:bodyPr>
            <a:normAutofit fontScale="92500" lnSpcReduction="10000"/>
          </a:bodyPr>
          <a:lstStyle/>
          <a:p>
            <a:endParaRPr lang="en-CA" sz="1600" dirty="0" smtClean="0"/>
          </a:p>
          <a:p>
            <a:r>
              <a:rPr lang="en-CA" sz="1600" dirty="0" smtClean="0"/>
              <a:t>public abstract class Dog {</a:t>
            </a:r>
          </a:p>
          <a:p>
            <a:r>
              <a:rPr lang="en-CA" sz="1600" dirty="0" smtClean="0"/>
              <a:t>  private static </a:t>
            </a:r>
            <a:r>
              <a:rPr lang="en-CA" sz="1600" dirty="0" err="1" smtClean="0"/>
              <a:t>int</a:t>
            </a:r>
            <a:r>
              <a:rPr lang="en-CA" sz="1600" dirty="0" smtClean="0"/>
              <a:t> </a:t>
            </a:r>
            <a:r>
              <a:rPr lang="en-CA" sz="1600" dirty="0" err="1" smtClean="0"/>
              <a:t>numCreated</a:t>
            </a:r>
            <a:r>
              <a:rPr lang="en-CA" sz="1600" dirty="0" smtClean="0"/>
              <a:t> = 0;</a:t>
            </a:r>
          </a:p>
          <a:p>
            <a:r>
              <a:rPr lang="en-CA" sz="1600" dirty="0" smtClean="0"/>
              <a:t>  public static </a:t>
            </a:r>
            <a:r>
              <a:rPr lang="en-CA" sz="1600" dirty="0" err="1" smtClean="0"/>
              <a:t>int</a:t>
            </a:r>
            <a:r>
              <a:rPr lang="en-CA" sz="1600" dirty="0" smtClean="0"/>
              <a:t> </a:t>
            </a:r>
            <a:r>
              <a:rPr lang="en-CA" sz="1600" dirty="0" err="1" smtClean="0"/>
              <a:t>getNumCreated</a:t>
            </a:r>
            <a:r>
              <a:rPr lang="en-CA" sz="1600" dirty="0" smtClean="0"/>
              <a:t>() {</a:t>
            </a:r>
          </a:p>
          <a:p>
            <a:r>
              <a:rPr lang="en-CA" sz="1600" dirty="0" smtClean="0"/>
              <a:t>    return </a:t>
            </a:r>
            <a:r>
              <a:rPr lang="en-CA" sz="1600" dirty="0" err="1" smtClean="0"/>
              <a:t>Dog.numCreated</a:t>
            </a:r>
            <a:r>
              <a:rPr lang="en-CA" sz="1600" dirty="0" smtClean="0"/>
              <a:t>;</a:t>
            </a:r>
          </a:p>
          <a:p>
            <a:r>
              <a:rPr lang="en-CA" sz="1600" dirty="0" smtClean="0"/>
              <a:t>  }</a:t>
            </a:r>
          </a:p>
          <a:p>
            <a:r>
              <a:rPr lang="en-CA" sz="1600" dirty="0" smtClean="0"/>
              <a:t>}</a:t>
            </a:r>
          </a:p>
          <a:p>
            <a:endParaRPr lang="en-CA" sz="1600" dirty="0" smtClean="0"/>
          </a:p>
          <a:p>
            <a:r>
              <a:rPr lang="en-CA" sz="1600" dirty="0" smtClean="0"/>
              <a:t>public class Mix {</a:t>
            </a:r>
          </a:p>
          <a:p>
            <a:r>
              <a:rPr lang="en-CA" sz="1600" dirty="0" smtClean="0"/>
              <a:t>  private static </a:t>
            </a:r>
            <a:r>
              <a:rPr lang="en-CA" sz="1600" dirty="0" err="1" smtClean="0"/>
              <a:t>int</a:t>
            </a:r>
            <a:r>
              <a:rPr lang="en-CA" sz="1600" dirty="0" smtClean="0"/>
              <a:t> </a:t>
            </a:r>
            <a:r>
              <a:rPr lang="en-CA" sz="1600" dirty="0" err="1" smtClean="0"/>
              <a:t>numMixCreated</a:t>
            </a:r>
            <a:r>
              <a:rPr lang="en-CA" sz="1600" dirty="0" smtClean="0"/>
              <a:t> = 0;</a:t>
            </a:r>
          </a:p>
          <a:p>
            <a:r>
              <a:rPr lang="en-CA" sz="1600" dirty="0" smtClean="0"/>
              <a:t>  public static </a:t>
            </a:r>
            <a:r>
              <a:rPr lang="en-CA" sz="1600" dirty="0" err="1" smtClean="0"/>
              <a:t>int</a:t>
            </a:r>
            <a:r>
              <a:rPr lang="en-CA" sz="1600" dirty="0" smtClean="0"/>
              <a:t> </a:t>
            </a:r>
            <a:r>
              <a:rPr lang="en-CA" sz="1600" dirty="0" err="1" smtClean="0"/>
              <a:t>getNumCreated</a:t>
            </a:r>
            <a:r>
              <a:rPr lang="en-CA" sz="1600" dirty="0" smtClean="0"/>
              <a:t>() {</a:t>
            </a:r>
          </a:p>
          <a:p>
            <a:r>
              <a:rPr lang="en-CA" sz="1600" dirty="0" smtClean="0"/>
              <a:t>    return </a:t>
            </a:r>
            <a:r>
              <a:rPr lang="en-CA" sz="1600" dirty="0" err="1" smtClean="0"/>
              <a:t>Mix.numMixCreated</a:t>
            </a:r>
            <a:r>
              <a:rPr lang="en-CA" sz="1600" dirty="0" smtClean="0"/>
              <a:t>;</a:t>
            </a:r>
          </a:p>
          <a:p>
            <a:r>
              <a:rPr lang="en-CA" sz="1600" dirty="0" smtClean="0"/>
              <a:t>  }</a:t>
            </a:r>
          </a:p>
          <a:p>
            <a:r>
              <a:rPr lang="en-CA" sz="1600" dirty="0" smtClean="0"/>
              <a:t>}</a:t>
            </a:r>
          </a:p>
          <a:p>
            <a:endParaRPr lang="en-US" sz="1600" dirty="0" smtClean="0"/>
          </a:p>
          <a:p>
            <a:r>
              <a:rPr lang="en-US" sz="1600" dirty="0" smtClean="0"/>
              <a:t>public class </a:t>
            </a:r>
            <a:r>
              <a:rPr lang="en-US" sz="1600" dirty="0" err="1" smtClean="0"/>
              <a:t>Komondor</a:t>
            </a:r>
            <a:r>
              <a:rPr lang="en-US" sz="1600" dirty="0" smtClean="0"/>
              <a:t> {</a:t>
            </a:r>
          </a:p>
          <a:p>
            <a:r>
              <a:rPr lang="en-US" sz="1600" dirty="0" smtClean="0"/>
              <a:t>  private static </a:t>
            </a: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numKomondorCreated</a:t>
            </a:r>
            <a:r>
              <a:rPr lang="en-US" sz="1600" dirty="0" smtClean="0"/>
              <a:t> = 0;</a:t>
            </a:r>
          </a:p>
          <a:p>
            <a:r>
              <a:rPr lang="en-CA" sz="1600" dirty="0" smtClean="0"/>
              <a:t>  public static </a:t>
            </a:r>
            <a:r>
              <a:rPr lang="en-CA" sz="1600" dirty="0" err="1" smtClean="0"/>
              <a:t>int</a:t>
            </a:r>
            <a:r>
              <a:rPr lang="en-CA" sz="1600" dirty="0" smtClean="0"/>
              <a:t> </a:t>
            </a:r>
            <a:r>
              <a:rPr lang="en-CA" sz="1600" dirty="0" err="1" smtClean="0"/>
              <a:t>getNumCreated</a:t>
            </a:r>
            <a:r>
              <a:rPr lang="en-CA" sz="1600" dirty="0" smtClean="0"/>
              <a:t>() {</a:t>
            </a:r>
          </a:p>
          <a:p>
            <a:r>
              <a:rPr lang="en-CA" sz="1600" dirty="0" smtClean="0"/>
              <a:t>    return </a:t>
            </a:r>
            <a:r>
              <a:rPr lang="en-CA" sz="1600" dirty="0" err="1" smtClean="0"/>
              <a:t>Komondor.numKomondorCreated</a:t>
            </a:r>
            <a:r>
              <a:rPr lang="en-CA" sz="1600" dirty="0" smtClean="0"/>
              <a:t>;</a:t>
            </a:r>
          </a:p>
          <a:p>
            <a:r>
              <a:rPr lang="en-CA" sz="1600" dirty="0" smtClean="0"/>
              <a:t>  }</a:t>
            </a:r>
          </a:p>
          <a:p>
            <a:r>
              <a:rPr lang="en-CA" sz="1600" dirty="0" smtClean="0"/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12175" y="3025751"/>
            <a:ext cx="2249488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notice no @Override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12175" y="4984389"/>
            <a:ext cx="2249488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notice no @Override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1355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F3EA23-4715-409E-81C3-4FC314B30E1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en-CA" sz="1800" dirty="0" smtClean="0"/>
          </a:p>
          <a:p>
            <a:pPr>
              <a:defRPr/>
            </a:pPr>
            <a:r>
              <a:rPr lang="en-CA" sz="1800" dirty="0" smtClean="0"/>
              <a:t>public class </a:t>
            </a:r>
            <a:r>
              <a:rPr lang="en-CA" sz="1800" dirty="0" err="1" smtClean="0"/>
              <a:t>WrongCount</a:t>
            </a:r>
            <a:r>
              <a:rPr lang="en-CA" sz="1800" dirty="0" smtClean="0"/>
              <a:t> {</a:t>
            </a:r>
          </a:p>
          <a:p>
            <a:pPr>
              <a:defRPr/>
            </a:pPr>
            <a:r>
              <a:rPr lang="en-CA" sz="1800" dirty="0" smtClean="0"/>
              <a:t>  public static void main(String[] </a:t>
            </a:r>
            <a:r>
              <a:rPr lang="en-CA" sz="1800" dirty="0" err="1" smtClean="0"/>
              <a:t>args</a:t>
            </a:r>
            <a:r>
              <a:rPr lang="en-CA" sz="1800" dirty="0" smtClean="0"/>
              <a:t>) {</a:t>
            </a:r>
          </a:p>
          <a:p>
            <a:pPr>
              <a:defRPr/>
            </a:pPr>
            <a:r>
              <a:rPr lang="en-CA" sz="1800" dirty="0" smtClean="0"/>
              <a:t>    Dog mutt = new Mix();</a:t>
            </a:r>
          </a:p>
          <a:p>
            <a:pPr>
              <a:defRPr/>
            </a:pPr>
            <a:r>
              <a:rPr lang="en-CA" sz="1800" dirty="0" smtClean="0"/>
              <a:t>    Dog shaggy = new </a:t>
            </a:r>
            <a:r>
              <a:rPr lang="en-CA" sz="1800" dirty="0" err="1" smtClean="0"/>
              <a:t>Komondor</a:t>
            </a:r>
            <a:r>
              <a:rPr lang="en-CA" sz="1800" dirty="0" smtClean="0"/>
              <a:t>();</a:t>
            </a:r>
          </a:p>
          <a:p>
            <a:pPr>
              <a:defRPr/>
            </a:pPr>
            <a:r>
              <a:rPr lang="en-CA" sz="1800" dirty="0" smtClean="0"/>
              <a:t>    </a:t>
            </a:r>
            <a:r>
              <a:rPr lang="en-CA" sz="1800" dirty="0" err="1" smtClean="0"/>
              <a:t>System.out.println</a:t>
            </a:r>
            <a:r>
              <a:rPr lang="en-CA" sz="1800" dirty="0" smtClean="0"/>
              <a:t>( </a:t>
            </a:r>
            <a:r>
              <a:rPr lang="en-CA" sz="1800" dirty="0" err="1" smtClean="0"/>
              <a:t>mutt.getNumCreated</a:t>
            </a:r>
            <a:r>
              <a:rPr lang="en-CA" sz="1800" dirty="0" smtClean="0"/>
              <a:t>() );</a:t>
            </a:r>
          </a:p>
          <a:p>
            <a:pPr>
              <a:defRPr/>
            </a:pPr>
            <a:r>
              <a:rPr lang="en-CA" sz="1800" dirty="0" smtClean="0"/>
              <a:t>    </a:t>
            </a:r>
            <a:r>
              <a:rPr lang="en-CA" sz="1800" dirty="0" err="1" smtClean="0"/>
              <a:t>System.out.println</a:t>
            </a:r>
            <a:r>
              <a:rPr lang="en-CA" sz="1800" dirty="0" smtClean="0"/>
              <a:t>( </a:t>
            </a:r>
            <a:r>
              <a:rPr lang="en-CA" sz="1800" dirty="0" err="1" smtClean="0"/>
              <a:t>shaggy.getNumCreated</a:t>
            </a:r>
            <a:r>
              <a:rPr lang="en-CA" sz="1800" dirty="0" smtClean="0"/>
              <a:t>() );</a:t>
            </a:r>
          </a:p>
          <a:p>
            <a:pPr>
              <a:defRPr/>
            </a:pPr>
            <a:r>
              <a:rPr lang="en-CA" sz="1800" dirty="0" smtClean="0"/>
              <a:t>    </a:t>
            </a:r>
            <a:r>
              <a:rPr lang="en-CA" sz="1800" dirty="0" err="1" smtClean="0"/>
              <a:t>System.out.println</a:t>
            </a:r>
            <a:r>
              <a:rPr lang="en-CA" sz="1800" dirty="0" smtClean="0"/>
              <a:t>( </a:t>
            </a:r>
            <a:r>
              <a:rPr lang="en-CA" sz="1800" dirty="0" err="1" smtClean="0"/>
              <a:t>Mix.getNumCreated</a:t>
            </a:r>
            <a:r>
              <a:rPr lang="en-CA" sz="1800" dirty="0" smtClean="0"/>
              <a:t>() );</a:t>
            </a:r>
          </a:p>
          <a:p>
            <a:pPr>
              <a:defRPr/>
            </a:pPr>
            <a:r>
              <a:rPr lang="en-CA" sz="1800" dirty="0" smtClean="0"/>
              <a:t>    </a:t>
            </a:r>
            <a:r>
              <a:rPr lang="en-CA" sz="1800" dirty="0" err="1" smtClean="0"/>
              <a:t>System.out.println</a:t>
            </a:r>
            <a:r>
              <a:rPr lang="en-CA" sz="1800" dirty="0" smtClean="0"/>
              <a:t>( </a:t>
            </a:r>
            <a:r>
              <a:rPr lang="en-CA" sz="1800" dirty="0" err="1" smtClean="0"/>
              <a:t>Komondor.getNumCreated</a:t>
            </a:r>
            <a:r>
              <a:rPr lang="en-CA" sz="1800" dirty="0" smtClean="0"/>
              <a:t>() );</a:t>
            </a:r>
          </a:p>
          <a:p>
            <a:pPr>
              <a:defRPr/>
            </a:pPr>
            <a:r>
              <a:rPr lang="en-CA" sz="1800" dirty="0" smtClean="0"/>
              <a:t>  }</a:t>
            </a:r>
          </a:p>
          <a:p>
            <a:pPr>
              <a:defRPr/>
            </a:pPr>
            <a:r>
              <a:rPr lang="en-CA" sz="1800" dirty="0" smtClean="0"/>
              <a:t>}</a:t>
            </a:r>
          </a:p>
          <a:p>
            <a:pPr>
              <a:defRPr/>
            </a:pPr>
            <a:endParaRPr lang="en-CA" sz="1800" dirty="0" smtClean="0"/>
          </a:p>
          <a:p>
            <a:pPr>
              <a:defRPr/>
            </a:pPr>
            <a:r>
              <a:rPr lang="en-CA" sz="1800" dirty="0" smtClean="0">
                <a:solidFill>
                  <a:srgbClr val="0070C0"/>
                </a:solidFill>
              </a:rPr>
              <a:t>prints 2</a:t>
            </a:r>
          </a:p>
          <a:p>
            <a:pPr>
              <a:defRPr/>
            </a:pPr>
            <a:r>
              <a:rPr lang="en-CA" sz="1800" dirty="0" smtClean="0">
                <a:solidFill>
                  <a:srgbClr val="0070C0"/>
                </a:solidFill>
              </a:rPr>
              <a:t>       2</a:t>
            </a:r>
          </a:p>
          <a:p>
            <a:pPr>
              <a:defRPr/>
            </a:pPr>
            <a:r>
              <a:rPr lang="en-CA" sz="1800" dirty="0" smtClean="0">
                <a:solidFill>
                  <a:srgbClr val="0070C0"/>
                </a:solidFill>
              </a:rPr>
              <a:t>       1</a:t>
            </a:r>
          </a:p>
          <a:p>
            <a:pPr>
              <a:defRPr/>
            </a:pPr>
            <a:r>
              <a:rPr lang="en-CA" sz="1800" dirty="0" smtClean="0">
                <a:solidFill>
                  <a:srgbClr val="0070C0"/>
                </a:solidFill>
              </a:rPr>
              <a:t>       1</a:t>
            </a:r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09957" y="1965135"/>
            <a:ext cx="1374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+mn-lt"/>
              </a:rPr>
              <a:t>Dog version</a:t>
            </a:r>
            <a:endParaRPr lang="en-US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09957" y="2334467"/>
            <a:ext cx="1374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+mn-lt"/>
              </a:rPr>
              <a:t>Dog version</a:t>
            </a:r>
            <a:endParaRPr lang="en-US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09957" y="2680109"/>
            <a:ext cx="1339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+mn-lt"/>
              </a:rPr>
              <a:t>Mix version</a:t>
            </a:r>
            <a:endParaRPr lang="en-US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17982" y="3059668"/>
            <a:ext cx="12616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B0F0"/>
                </a:solidFill>
                <a:latin typeface="+mn-lt"/>
              </a:rPr>
              <a:t>Komondor</a:t>
            </a:r>
            <a:r>
              <a:rPr lang="en-US" dirty="0" smtClean="0">
                <a:solidFill>
                  <a:srgbClr val="00B0F0"/>
                </a:solidFill>
                <a:latin typeface="+mn-lt"/>
              </a:rPr>
              <a:t/>
            </a:r>
            <a:br>
              <a:rPr lang="en-US" dirty="0" smtClean="0">
                <a:solidFill>
                  <a:srgbClr val="00B0F0"/>
                </a:solidFill>
                <a:latin typeface="+mn-lt"/>
              </a:rPr>
            </a:br>
            <a:r>
              <a:rPr lang="en-US" dirty="0" smtClean="0">
                <a:solidFill>
                  <a:srgbClr val="00B0F0"/>
                </a:solidFill>
                <a:latin typeface="+mn-lt"/>
              </a:rPr>
              <a:t>      version</a:t>
            </a:r>
            <a:endParaRPr lang="en-US" dirty="0">
              <a:solidFill>
                <a:srgbClr val="00B0F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58433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What's Going On?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i="1" dirty="0" smtClean="0"/>
              <a:t>there is no dynamic dispatch on static methods</a:t>
            </a:r>
            <a:r>
              <a:rPr lang="en-CA" dirty="0" smtClean="0"/>
              <a:t> </a:t>
            </a:r>
            <a:endParaRPr lang="en-US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because the declared type of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mutt</a:t>
            </a:r>
            <a:r>
              <a:rPr lang="en-CA" dirty="0" smtClean="0"/>
              <a:t> is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, it is the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 version of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getNumCreated</a:t>
            </a:r>
            <a:r>
              <a:rPr lang="en-CA" dirty="0" smtClean="0"/>
              <a:t> that is called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because the declared type of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shaggy</a:t>
            </a:r>
            <a:r>
              <a:rPr lang="en-CA" dirty="0" smtClean="0"/>
              <a:t> is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, it is the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 version of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getNumCreated</a:t>
            </a:r>
            <a:r>
              <a:rPr lang="en-CA" dirty="0" smtClean="0"/>
              <a:t> that is called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0C63D0-CBFD-4E41-83E7-827DEE28397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80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Hiding Methods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notice that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Mix.getNumCreated</a:t>
            </a:r>
            <a:r>
              <a:rPr lang="en-CA" dirty="0" smtClean="0"/>
              <a:t> and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Komondor.getNumCreated</a:t>
            </a:r>
            <a:r>
              <a:rPr lang="en-CA" dirty="0" smtClean="0"/>
              <a:t> work as expected</a:t>
            </a:r>
          </a:p>
          <a:p>
            <a:pPr>
              <a:defRPr/>
            </a:pPr>
            <a:r>
              <a:rPr lang="en-CA" dirty="0" smtClean="0"/>
              <a:t>if a subclass declares a static method with the same name as a superclass static method, we say that the subclass static method hides the superclass static method</a:t>
            </a:r>
          </a:p>
          <a:p>
            <a:pPr lvl="1">
              <a:defRPr/>
            </a:pPr>
            <a:r>
              <a:rPr lang="en-CA" i="1" dirty="0" smtClean="0"/>
              <a:t>you cannot override a static method, you can only hide it</a:t>
            </a:r>
          </a:p>
          <a:p>
            <a:pPr lvl="1">
              <a:defRPr/>
            </a:pPr>
            <a:r>
              <a:rPr lang="en-CA" dirty="0" smtClean="0"/>
              <a:t>hiding static methods is considered bad form because it makes code hard to read and understand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734397-5A6D-4443-9EC1-5ACC552BD99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53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the client code in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WrongCount</a:t>
            </a:r>
            <a:r>
              <a:rPr lang="en-CA" dirty="0" smtClean="0"/>
              <a:t> illustrates two cases of bad style, one by the client and one by the implementer of the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 hierarchy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dirty="0" smtClean="0"/>
              <a:t>the client should not have used an instance to call a static method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dirty="0" smtClean="0"/>
              <a:t>the implementer should not have hidden the static method in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D5BD6D-761D-4632-9D87-FB5604AF6DF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520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Using superclass methods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26904F-CE7E-4DB5-B5FD-28B090FE1FB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800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Other Methods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methods in a subclass will often need or want to call methods in the immediate superclass</a:t>
            </a:r>
          </a:p>
          <a:p>
            <a:pPr lvl="1">
              <a:defRPr/>
            </a:pPr>
            <a:r>
              <a:rPr lang="en-CA" dirty="0" smtClean="0"/>
              <a:t>a new method in the subclass can call any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CA" dirty="0" smtClean="0"/>
              <a:t> or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protected</a:t>
            </a:r>
            <a:r>
              <a:rPr lang="en-CA" dirty="0" smtClean="0"/>
              <a:t> method in the superclass without using any special syntax</a:t>
            </a:r>
          </a:p>
          <a:p>
            <a:pPr>
              <a:defRPr/>
            </a:pPr>
            <a:r>
              <a:rPr lang="en-CA" dirty="0" smtClean="0"/>
              <a:t>a subclass can override a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CA" dirty="0" smtClean="0"/>
              <a:t> or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protected</a:t>
            </a:r>
            <a:r>
              <a:rPr lang="en-CA" dirty="0" smtClean="0"/>
              <a:t> method in the superclass by declaring a method that has the same signature as the one in the superclass</a:t>
            </a:r>
          </a:p>
          <a:p>
            <a:pPr lvl="1">
              <a:defRPr/>
            </a:pPr>
            <a:r>
              <a:rPr lang="en-CA" dirty="0" smtClean="0"/>
              <a:t>a subclass method that overrides a superclass method can call the overridden superclass method using the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super</a:t>
            </a:r>
            <a:r>
              <a:rPr lang="en-CA" dirty="0" smtClean="0"/>
              <a:t> keyword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C3D049-B99E-44D5-AD14-FA39D224431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55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9943</TotalTime>
  <Words>1422</Words>
  <Application>Microsoft Office PowerPoint</Application>
  <PresentationFormat>On-screen Show (4:3)</PresentationFormat>
  <Paragraphs>247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Origin</vt:lpstr>
      <vt:lpstr>Inheritance (Part 5) </vt:lpstr>
      <vt:lpstr>Static Methods and Inheritance</vt:lpstr>
      <vt:lpstr>PowerPoint Presentation</vt:lpstr>
      <vt:lpstr>PowerPoint Presentation</vt:lpstr>
      <vt:lpstr>What's Going On?</vt:lpstr>
      <vt:lpstr>Hiding Methods</vt:lpstr>
      <vt:lpstr>PowerPoint Presentation</vt:lpstr>
      <vt:lpstr>Using superclass methods</vt:lpstr>
      <vt:lpstr>Other Methods</vt:lpstr>
      <vt:lpstr>Dog equals</vt:lpstr>
      <vt:lpstr>Mix equals (version 1)</vt:lpstr>
      <vt:lpstr>Mix equals (version 2)</vt:lpstr>
      <vt:lpstr>PowerPoint Presentation</vt:lpstr>
      <vt:lpstr>Dog toString</vt:lpstr>
      <vt:lpstr>Mix toString</vt:lpstr>
      <vt:lpstr>Dog hashCode</vt:lpstr>
      <vt:lpstr>Mix hashCode</vt:lpstr>
      <vt:lpstr>Review</vt:lpstr>
      <vt:lpstr>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Inheritance Recap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</cp:lastModifiedBy>
  <cp:revision>818</cp:revision>
  <dcterms:created xsi:type="dcterms:W3CDTF">2006-08-16T00:00:00Z</dcterms:created>
  <dcterms:modified xsi:type="dcterms:W3CDTF">2015-03-02T03:38:48Z</dcterms:modified>
</cp:coreProperties>
</file>