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sldIdLst>
    <p:sldId id="409" r:id="rId2"/>
    <p:sldId id="410" r:id="rId3"/>
    <p:sldId id="412" r:id="rId4"/>
    <p:sldId id="411" r:id="rId5"/>
    <p:sldId id="413" r:id="rId6"/>
    <p:sldId id="414" r:id="rId7"/>
    <p:sldId id="415" r:id="rId8"/>
    <p:sldId id="416" r:id="rId9"/>
    <p:sldId id="417" r:id="rId10"/>
    <p:sldId id="418" r:id="rId11"/>
    <p:sldId id="423" r:id="rId12"/>
    <p:sldId id="419" r:id="rId13"/>
    <p:sldId id="420" r:id="rId14"/>
    <p:sldId id="422" r:id="rId15"/>
    <p:sldId id="421" r:id="rId16"/>
    <p:sldId id="424" r:id="rId17"/>
    <p:sldId id="425" r:id="rId18"/>
    <p:sldId id="426" r:id="rId19"/>
    <p:sldId id="427" r:id="rId20"/>
    <p:sldId id="429" r:id="rId21"/>
    <p:sldId id="428" r:id="rId22"/>
    <p:sldId id="430" r:id="rId23"/>
    <p:sldId id="431" r:id="rId24"/>
    <p:sldId id="433" r:id="rId25"/>
    <p:sldId id="432" r:id="rId26"/>
    <p:sldId id="434" r:id="rId27"/>
    <p:sldId id="435" r:id="rId28"/>
    <p:sldId id="436" r:id="rId29"/>
    <p:sldId id="437" r:id="rId30"/>
    <p:sldId id="438" r:id="rId31"/>
    <p:sldId id="439" r:id="rId32"/>
    <p:sldId id="44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89293" autoAdjust="0"/>
  </p:normalViewPr>
  <p:slideViewPr>
    <p:cSldViewPr showGuides="1">
      <p:cViewPr varScale="1">
        <p:scale>
          <a:sx n="119" d="100"/>
          <a:sy n="119" d="100"/>
        </p:scale>
        <p:origin x="-1404" y="-102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5EFE9A-9C5A-48BA-A165-06B19A261EE0}" type="datetimeFigureOut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5627FC-A79A-45B5-9EA1-067BC262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76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/>
              <a:pPr>
                <a:defRPr/>
              </a:pPr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articles/java/index-137868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Utilities (Part 3)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Implementing static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Yahtzee client: Too many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program seems to work sometimes: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latin typeface="Consolas"/>
              </a:rPr>
              <a:t>Dice: 3, </a:t>
            </a:r>
            <a:r>
              <a:rPr lang="it-IT" sz="2000" dirty="0">
                <a:solidFill>
                  <a:srgbClr val="FF0000"/>
                </a:solidFill>
                <a:latin typeface="Consolas"/>
              </a:rPr>
              <a:t>2</a:t>
            </a:r>
            <a:r>
              <a:rPr lang="it-IT" sz="2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it-IT" sz="2000" dirty="0">
                <a:solidFill>
                  <a:srgbClr val="FF0000"/>
                </a:solidFill>
                <a:latin typeface="Consolas"/>
              </a:rPr>
              <a:t>2</a:t>
            </a:r>
            <a:r>
              <a:rPr lang="it-IT" sz="2000" dirty="0">
                <a:solidFill>
                  <a:srgbClr val="000000"/>
                </a:solidFill>
                <a:latin typeface="Consolas"/>
              </a:rPr>
              <a:t>, 5, </a:t>
            </a:r>
            <a:r>
              <a:rPr lang="it-IT" sz="2000" dirty="0">
                <a:solidFill>
                  <a:srgbClr val="FF0000"/>
                </a:solidFill>
                <a:latin typeface="Consolas"/>
              </a:rPr>
              <a:t>2</a:t>
            </a:r>
            <a:r>
              <a:rPr lang="it-IT" sz="2000" dirty="0">
                <a:solidFill>
                  <a:srgbClr val="000000"/>
                </a:solidFill>
                <a:latin typeface="Consolas"/>
              </a:rPr>
              <a:t>, 4, 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three of a kind?: true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fails sometimes:</a:t>
            </a:r>
          </a:p>
          <a:p>
            <a:endParaRPr lang="en-US" dirty="0"/>
          </a:p>
          <a:p>
            <a:pPr marL="0" indent="0">
              <a:buNone/>
            </a:pPr>
            <a:r>
              <a:rPr lang="it-IT" sz="2000" dirty="0">
                <a:solidFill>
                  <a:srgbClr val="000000"/>
                </a:solidFill>
                <a:latin typeface="Consolas"/>
              </a:rPr>
              <a:t>Dice: </a:t>
            </a:r>
            <a:r>
              <a:rPr lang="it-IT" sz="2000" dirty="0">
                <a:solidFill>
                  <a:srgbClr val="FF0000"/>
                </a:solidFill>
                <a:latin typeface="Consolas"/>
              </a:rPr>
              <a:t>6</a:t>
            </a:r>
            <a:r>
              <a:rPr lang="it-IT" sz="2000" dirty="0">
                <a:solidFill>
                  <a:srgbClr val="000000"/>
                </a:solidFill>
                <a:latin typeface="Consolas"/>
              </a:rPr>
              <a:t>, 3, 3, </a:t>
            </a:r>
            <a:r>
              <a:rPr lang="it-IT" sz="2000" dirty="0">
                <a:solidFill>
                  <a:srgbClr val="FF0000"/>
                </a:solidFill>
                <a:latin typeface="Consolas"/>
              </a:rPr>
              <a:t>6</a:t>
            </a:r>
            <a:r>
              <a:rPr lang="it-IT" sz="20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it-IT" sz="2000" dirty="0">
                <a:solidFill>
                  <a:srgbClr val="FF0000"/>
                </a:solidFill>
                <a:latin typeface="Consolas"/>
              </a:rPr>
              <a:t>6</a:t>
            </a:r>
            <a:r>
              <a:rPr lang="it-IT" sz="2000" dirty="0">
                <a:solidFill>
                  <a:srgbClr val="000000"/>
                </a:solidFill>
                <a:latin typeface="Consolas"/>
              </a:rPr>
              <a:t>, 5, 5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three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of </a:t>
            </a:r>
            <a:r>
              <a:rPr lang="en-US" sz="2000" dirty="0">
                <a:solidFill>
                  <a:srgbClr val="000000"/>
                </a:solidFill>
                <a:latin typeface="Consolas"/>
              </a:rPr>
              <a:t>a kind?: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false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0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 and </a:t>
            </a:r>
            <a:r>
              <a:rPr lang="en-US" dirty="0" err="1" smtClean="0"/>
              <a:t>postconditions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the meaning of method pre- and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r>
              <a:rPr lang="en-US" dirty="0" smtClean="0"/>
              <a:t>precondition</a:t>
            </a:r>
          </a:p>
          <a:p>
            <a:pPr lvl="1"/>
            <a:r>
              <a:rPr lang="en-US" dirty="0" smtClean="0"/>
              <a:t>a condition that the client must ensure is true immediately before a method is invoked</a:t>
            </a:r>
          </a:p>
          <a:p>
            <a:r>
              <a:rPr lang="en-US" dirty="0" err="1" smtClean="0"/>
              <a:t>postcondtion</a:t>
            </a:r>
            <a:endParaRPr lang="en-US" dirty="0" smtClean="0"/>
          </a:p>
          <a:p>
            <a:pPr lvl="1"/>
            <a:r>
              <a:rPr lang="en-US" dirty="0" smtClean="0"/>
              <a:t>a condition that the method must ensure is true immediately after the method is invoked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3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our method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isThreeOfAKind</a:t>
            </a:r>
            <a:r>
              <a:rPr lang="en-US" dirty="0" smtClean="0"/>
              <a:t> clearly fails if the client uses the wrong number of dice</a:t>
            </a:r>
          </a:p>
          <a:p>
            <a:pPr lvl="1"/>
            <a:r>
              <a:rPr lang="en-US" dirty="0" smtClean="0"/>
              <a:t>we say that the method cannot satisfy its </a:t>
            </a:r>
            <a:r>
              <a:rPr lang="en-US" i="1" dirty="0" err="1" smtClean="0"/>
              <a:t>postcondition</a:t>
            </a:r>
            <a:r>
              <a:rPr lang="en-US" dirty="0" smtClean="0"/>
              <a:t> if the client uses the wrong number of dice</a:t>
            </a:r>
          </a:p>
          <a:p>
            <a:r>
              <a:rPr lang="en-US" dirty="0" smtClean="0"/>
              <a:t>as the implementer, we should advertise this fact as part of the method API</a:t>
            </a:r>
          </a:p>
          <a:p>
            <a:r>
              <a:rPr lang="en-US" dirty="0" smtClean="0"/>
              <a:t>as the implementer, we also need to decide who is responsible if a client uses the wrong number of dice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1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is responsible: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implementer, we can choose to make the client responsible for errors caused by using the wrong number of dice</a:t>
            </a:r>
          </a:p>
          <a:p>
            <a:r>
              <a:rPr lang="en-US" dirty="0" smtClean="0"/>
              <a:t>we do this by stating in the API that the method has a </a:t>
            </a:r>
            <a:r>
              <a:rPr lang="en-US" i="1" dirty="0" smtClean="0"/>
              <a:t>precondition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we'll see exactly how to do this in Java shortly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24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is responsible: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a method precondition is a condition that the client must ensure is true immediately before invoking a method</a:t>
            </a:r>
          </a:p>
          <a:p>
            <a:pPr lvl="1"/>
            <a:r>
              <a:rPr lang="en-US" dirty="0" smtClean="0"/>
              <a:t>if the precondition is not true, then the client has no guarantees of what the method will do</a:t>
            </a:r>
          </a:p>
          <a:p>
            <a:r>
              <a:rPr lang="en-US" dirty="0" smtClean="0"/>
              <a:t>for utility class methods, preconditions are conditions on the values of the arguments passed to the method</a:t>
            </a:r>
          </a:p>
          <a:p>
            <a:pPr lvl="1"/>
            <a:r>
              <a:rPr lang="en-US" dirty="0" smtClean="0"/>
              <a:t>e.g., in our current implementation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isThreeOfAKind</a:t>
            </a:r>
            <a:r>
              <a:rPr lang="en-US" dirty="0" smtClean="0"/>
              <a:t> the number of dice must be 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6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Implementer is responsible: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implementer, we can choose to specify precisely what happens if the method cannot satisfy its </a:t>
            </a:r>
            <a:r>
              <a:rPr lang="en-US" dirty="0" err="1" smtClean="0"/>
              <a:t>postcondition</a:t>
            </a:r>
            <a:r>
              <a:rPr lang="en-US" dirty="0" smtClean="0"/>
              <a:t> given the arguments provided by the client</a:t>
            </a:r>
          </a:p>
          <a:p>
            <a:r>
              <a:rPr lang="en-US" dirty="0" smtClean="0"/>
              <a:t>this often requires that the method implementation validate its parameters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isThreeOfAKind</a:t>
            </a:r>
            <a:r>
              <a:rPr lang="en-US" dirty="0" smtClean="0"/>
              <a:t> would have to check that the client has used a list argument containing 5 dice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3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1600" dirty="0">
              <a:latin typeface="Consolas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if 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dice.size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Yahtzee.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    throw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IllegalArgumentException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"wrong number of dice: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+</a:t>
            </a:r>
            <a:br>
              <a:rPr lang="en-US" sz="1600" dirty="0" smtClean="0">
                <a:solidFill>
                  <a:srgbClr val="000000"/>
                </a:solidFill>
                <a:latin typeface="Consolas"/>
              </a:rPr>
            </a:b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                           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dice.size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de-DE" sz="1600" dirty="0" smtClean="0">
                <a:solidFill>
                  <a:srgbClr val="000000"/>
                </a:solidFill>
                <a:latin typeface="Consolas"/>
              </a:rPr>
              <a:t> List&lt;Die</a:t>
            </a:r>
            <a:r>
              <a:rPr lang="de-DE" sz="1600" dirty="0">
                <a:solidFill>
                  <a:srgbClr val="000000"/>
                </a:solidFill>
                <a:latin typeface="Consolas"/>
              </a:rPr>
              <a:t>&gt; copy = </a:t>
            </a:r>
            <a:r>
              <a:rPr lang="de-DE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sz="1600" dirty="0">
                <a:solidFill>
                  <a:srgbClr val="000000"/>
                </a:solidFill>
                <a:latin typeface="Consolas"/>
              </a:rPr>
              <a:t> ArrayList&lt;Die&gt;(dice);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</a:rPr>
              <a:t>sort</a:t>
            </a:r>
            <a:r>
              <a:rPr lang="en-US" sz="1600" i="1" dirty="0" smtClean="0">
                <a:solidFill>
                  <a:srgbClr val="000000"/>
                </a:solidFill>
                <a:latin typeface="Consolas"/>
              </a:rPr>
              <a:t>(copy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result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(0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(2).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(1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(3).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(4).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1600" dirty="0">
              <a:latin typeface="Consolas"/>
            </a:endParaRPr>
          </a:p>
          <a:p>
            <a:r>
              <a:rPr lang="en-US" sz="1600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result;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sz="1600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0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documenting code was not a new idea when Java was invented</a:t>
            </a:r>
          </a:p>
          <a:p>
            <a:pPr lvl="1"/>
            <a:r>
              <a:rPr lang="en-US" dirty="0"/>
              <a:t>however, Java was the first major language to embed documentation in the code and extract the documentation into readable electronic APIs</a:t>
            </a:r>
          </a:p>
          <a:p>
            <a:endParaRPr lang="en-US" dirty="0"/>
          </a:p>
          <a:p>
            <a:r>
              <a:rPr lang="en-US" dirty="0"/>
              <a:t>the tool that generates API documents from comments embedded in the code is called Javadoc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43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Javadoc processes </a:t>
            </a:r>
            <a:r>
              <a:rPr lang="en-CA" i="1" dirty="0"/>
              <a:t>doc comments</a:t>
            </a:r>
            <a:r>
              <a:rPr lang="en-CA" dirty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doc comments delimited by </a:t>
            </a:r>
            <a:r>
              <a:rPr lang="en-CA" sz="2000" b="1" dirty="0">
                <a:latin typeface="Courier New" pitchFamily="49" charset="0"/>
                <a:cs typeface="Courier New" pitchFamily="49" charset="0"/>
              </a:rPr>
              <a:t>/**</a:t>
            </a:r>
            <a:r>
              <a:rPr lang="en-CA" dirty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</a:t>
            </a:r>
            <a:r>
              <a:rPr lang="en-CA" dirty="0"/>
              <a:t>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only one description block; can use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CA" dirty="0">
                <a:cs typeface="Courier New" pitchFamily="49" charset="0"/>
              </a:rPr>
              <a:t> </a:t>
            </a:r>
            <a:r>
              <a:rPr lang="en-CA" dirty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/>
              <a:t>begin with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dirty="0"/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(@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dirty="0"/>
              <a:t>,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CA" dirty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@throws</a:t>
            </a:r>
            <a:r>
              <a:rPr lang="en-CA" dirty="0" smtClean="0"/>
              <a:t> and many others)</a:t>
            </a:r>
            <a:endParaRPr lang="en-CA" dirty="0"/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@pre.</a:t>
            </a:r>
            <a:r>
              <a:rPr lang="en-CA" dirty="0"/>
              <a:t> is </a:t>
            </a:r>
            <a:r>
              <a:rPr lang="en-CA" dirty="0" smtClean="0"/>
              <a:t>a non-standard </a:t>
            </a:r>
            <a:r>
              <a:rPr lang="en-CA" dirty="0"/>
              <a:t>(custom tag used in </a:t>
            </a:r>
            <a:r>
              <a:rPr lang="en-CA" dirty="0" smtClean="0"/>
              <a:t>EECS1030) for documenting preconditions</a:t>
            </a:r>
            <a:endParaRPr lang="en-CA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73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057400"/>
            <a:ext cx="8229600" cy="1676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dice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Eclipse will generate an empty Javadoc comment for you if you right-click on the method header and choose </a:t>
            </a:r>
            <a:r>
              <a:rPr lang="en-US" dirty="0" err="1" smtClean="0">
                <a:latin typeface="+mn-lt"/>
              </a:rPr>
              <a:t>Source</a:t>
            </a:r>
            <a:r>
              <a:rPr lang="en-US" dirty="0" err="1" smtClean="0">
                <a:latin typeface="+mn-lt"/>
                <a:sym typeface="Symbol"/>
              </a:rPr>
              <a:t></a:t>
            </a:r>
            <a:r>
              <a:rPr lang="en-US" dirty="0" err="1" smtClean="0">
                <a:latin typeface="+mn-lt"/>
              </a:rPr>
              <a:t>Generate</a:t>
            </a:r>
            <a:r>
              <a:rPr lang="en-US" dirty="0" smtClean="0">
                <a:latin typeface="+mn-lt"/>
              </a:rPr>
              <a:t> Element Comment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88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Goals for Today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077E3-4EE2-46B6-8BD8-D6A2C02F5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preconditions </a:t>
            </a:r>
            <a:r>
              <a:rPr lang="en-CA" dirty="0"/>
              <a:t>versus validation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introduction to </a:t>
            </a:r>
            <a:r>
              <a:rPr lang="en-CA" dirty="0" smtClean="0"/>
              <a:t>documentation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introduction to testing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362200"/>
            <a:ext cx="82296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Returns true if the list dice contains a three-of-a-kind.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dice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The first sentence of the documentation should be short summary of the method; this sentence appears in the method summary section.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8371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3048000"/>
            <a:ext cx="8229600" cy="685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Returns true if the list dice contains a three-of-a-kind.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&lt;p&gt;A three of a kind is defined as at least three dice having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the same value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dice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If you want separate paragraphs in your documentation, you need to use the html paragraph tag </a:t>
            </a:r>
            <a:r>
              <a:rPr lang="en-US" dirty="0" smtClean="0">
                <a:latin typeface="+mn-lt"/>
              </a:rPr>
              <a:t>&lt;p&gt;</a:t>
            </a:r>
            <a:r>
              <a:rPr lang="en-US" b="0" dirty="0" smtClean="0">
                <a:latin typeface="+mn-lt"/>
              </a:rPr>
              <a:t> to start a new paragraph.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7565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038600"/>
            <a:ext cx="82296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Returns true if the list dice contains a three-of-a-kind.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&lt;p&gt;A three of a kind is defined as at least three dice having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the same value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dice list of dice representing the roll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You should provide a brief description of each parameter.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883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419600"/>
            <a:ext cx="82296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Returns true if the list dice contains a three-of-a-kind.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&lt;p&gt;A three of a kind is defined as at least three dice having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the same value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dice list of dice representing the roll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true if dice contains three-of-a-kind, false otherwise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Provide a brief description of the return value if the return type is not void. This description often describes a </a:t>
            </a:r>
            <a:r>
              <a:rPr lang="en-US" b="0" dirty="0" err="1" smtClean="0">
                <a:latin typeface="+mn-lt"/>
              </a:rPr>
              <a:t>postcondition</a:t>
            </a:r>
            <a:r>
              <a:rPr lang="en-US" b="0" dirty="0" smtClean="0">
                <a:latin typeface="+mn-lt"/>
              </a:rPr>
              <a:t> of the method.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2506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has one or more preconditions, you should use the EECS1011 specific </a:t>
            </a:r>
            <a:r>
              <a:rPr lang="en-US" b="1" dirty="0" smtClean="0"/>
              <a:t>@pre.</a:t>
            </a:r>
            <a:r>
              <a:rPr lang="en-US" dirty="0" smtClean="0"/>
              <a:t> tag to document them</a:t>
            </a:r>
          </a:p>
          <a:p>
            <a:pPr lvl="1"/>
            <a:r>
              <a:rPr lang="en-US" dirty="0" smtClean="0"/>
              <a:t>e.g., if we were documenting our original version of </a:t>
            </a:r>
            <a:r>
              <a:rPr lang="en-US" dirty="0" err="1" smtClean="0"/>
              <a:t>isThreeOfAKind</a:t>
            </a:r>
            <a:r>
              <a:rPr lang="en-US" dirty="0" smtClean="0"/>
              <a:t> we would use an </a:t>
            </a:r>
            <a:r>
              <a:rPr lang="en-US" b="1" dirty="0" smtClean="0"/>
              <a:t>@pre.</a:t>
            </a:r>
            <a:r>
              <a:rPr lang="en-US" dirty="0" smtClean="0"/>
              <a:t> tag to document the precondition</a:t>
            </a:r>
            <a:br>
              <a:rPr lang="en-US" dirty="0" smtClean="0"/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dice.size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Yahtzee.NUMBER_OF_DICE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1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419600"/>
            <a:ext cx="8229600" cy="38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Returns true if the list dice contains a three-of-a-kind.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&lt;p&gt;A three of a kind is defined as at least three dice having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the same value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dice list of dice representing the roll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pre.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3F5FBF"/>
                </a:solidFill>
                <a:latin typeface="Consolas"/>
              </a:rPr>
              <a:t>dice.size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() == </a:t>
            </a:r>
            <a:r>
              <a:rPr lang="en-US" sz="1700" dirty="0" err="1" smtClean="0">
                <a:solidFill>
                  <a:srgbClr val="3F5FBF"/>
                </a:solidFill>
                <a:latin typeface="Consolas"/>
              </a:rPr>
              <a:t>Yahtzee.NUMBER_OF_DICE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true if dice contains three-of-a-kind, false otherwise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Describe any preconditions using the EECS1011 specific </a:t>
            </a:r>
            <a:r>
              <a:rPr lang="en-US" dirty="0" smtClean="0">
                <a:latin typeface="+mn-lt"/>
              </a:rPr>
              <a:t>@pre.</a:t>
            </a:r>
            <a:r>
              <a:rPr lang="en-US" b="0" dirty="0" smtClean="0">
                <a:latin typeface="+mn-lt"/>
              </a:rPr>
              <a:t> tag.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470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method throws an exception (perhaps as a result of failing to validate a parameter) then you should use the </a:t>
            </a:r>
            <a:r>
              <a:rPr lang="en-US" b="1" dirty="0" smtClean="0"/>
              <a:t>@throws</a:t>
            </a:r>
            <a:r>
              <a:rPr lang="en-US" dirty="0" smtClean="0"/>
              <a:t> tag to document the exception</a:t>
            </a:r>
          </a:p>
          <a:p>
            <a:pPr lvl="1"/>
            <a:r>
              <a:rPr lang="en-US" dirty="0" smtClean="0"/>
              <a:t>e.g., if we were documenting our second version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isThreeOfAKind</a:t>
            </a:r>
            <a:r>
              <a:rPr lang="en-US" dirty="0" smtClean="0"/>
              <a:t> we would use the </a:t>
            </a:r>
            <a:r>
              <a:rPr lang="en-US" b="1" dirty="0" smtClean="0"/>
              <a:t>@throws</a:t>
            </a:r>
            <a:r>
              <a:rPr lang="en-US" dirty="0" smtClean="0"/>
              <a:t> tag to document the exception that is thrown if</a:t>
            </a:r>
            <a:br>
              <a:rPr lang="en-US" dirty="0" smtClean="0"/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dice.size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Yahtzee.NUMBER_OF_DICE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495800"/>
            <a:ext cx="8229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/**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Returns true if the list dice contains a three-of-a-kind.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&lt;p&gt;A three of a kind is defined as at least three dice having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the same value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.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*</a:t>
            </a:r>
            <a:endParaRPr lang="en-US" sz="1700" dirty="0">
              <a:solidFill>
                <a:srgbClr val="3F5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 </a:t>
            </a:r>
            <a:r>
              <a:rPr lang="en-US" sz="1700" dirty="0">
                <a:solidFill>
                  <a:srgbClr val="7F9FBF"/>
                </a:solidFill>
                <a:latin typeface="Consolas"/>
              </a:rPr>
              <a:t>@</a:t>
            </a:r>
            <a:r>
              <a:rPr lang="en-US" sz="1700" dirty="0" err="1" smtClean="0">
                <a:solidFill>
                  <a:srgbClr val="7F9FBF"/>
                </a:solidFill>
                <a:latin typeface="Consolas"/>
              </a:rPr>
              <a:t>param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dice list of dice representing the roll</a:t>
            </a: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@return 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true if dice contains three-of-a-kind, false otherwise</a:t>
            </a:r>
          </a:p>
          <a:p>
            <a:r>
              <a:rPr lang="en-US" sz="1700" dirty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700" dirty="0" smtClean="0">
                <a:solidFill>
                  <a:srgbClr val="7F9FBF"/>
                </a:solidFill>
                <a:latin typeface="Consolas"/>
              </a:rPr>
              <a:t>@throws </a:t>
            </a:r>
            <a:r>
              <a:rPr lang="en-US" sz="1700" dirty="0" err="1" smtClean="0">
                <a:solidFill>
                  <a:srgbClr val="3F5FBF"/>
                </a:solidFill>
                <a:latin typeface="Consolas"/>
              </a:rPr>
              <a:t>IllegalArgumentException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if </a:t>
            </a:r>
            <a:r>
              <a:rPr lang="en-US" sz="1700" dirty="0" err="1" smtClean="0">
                <a:solidFill>
                  <a:srgbClr val="3F5FBF"/>
                </a:solidFill>
                <a:latin typeface="Consolas"/>
              </a:rPr>
              <a:t>dice.size</a:t>
            </a: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() !=</a:t>
            </a:r>
            <a:br>
              <a:rPr lang="en-US" sz="1700" dirty="0" smtClean="0">
                <a:solidFill>
                  <a:srgbClr val="3F5FBF"/>
                </a:solidFill>
                <a:latin typeface="Consolas"/>
              </a:rPr>
            </a:br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        </a:t>
            </a:r>
            <a:r>
              <a:rPr lang="en-US" sz="1700" dirty="0" err="1" smtClean="0">
                <a:solidFill>
                  <a:srgbClr val="3F5FBF"/>
                </a:solidFill>
                <a:latin typeface="Consolas"/>
              </a:rPr>
              <a:t>Yahtzee.NUMBER_OF_DICE</a:t>
            </a:r>
            <a:endParaRPr lang="en-US" sz="1700" dirty="0" smtClean="0">
              <a:solidFill>
                <a:srgbClr val="7F9FB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3F5FBF"/>
                </a:solidFill>
                <a:latin typeface="Consolas"/>
              </a:rPr>
              <a:t>*/</a:t>
            </a:r>
          </a:p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(List&lt;Die&gt; dice)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  // </a:t>
            </a:r>
            <a:r>
              <a:rPr lang="en-US" sz="1800" dirty="0">
                <a:solidFill>
                  <a:srgbClr val="3F7F5F"/>
                </a:solidFill>
                <a:latin typeface="Consolas"/>
              </a:rPr>
              <a:t>implementation not </a:t>
            </a:r>
            <a:r>
              <a:rPr lang="en-US" sz="1800" dirty="0" smtClean="0">
                <a:solidFill>
                  <a:srgbClr val="3F7F5F"/>
                </a:solidFill>
                <a:latin typeface="Consolas"/>
              </a:rPr>
              <a:t>shown</a:t>
            </a:r>
            <a:endParaRPr lang="en-US" sz="17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1pPr>
            <a:lvl2pPr marL="547688" indent="-27305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Tx/>
              <a:buNone/>
              <a:defRPr sz="2000" b="1" kern="1200">
                <a:solidFill>
                  <a:schemeClr val="tx2"/>
                </a:solidFill>
                <a:latin typeface="Courier New" pitchFamily="49" charset="0"/>
                <a:ea typeface="+mn-ea"/>
                <a:cs typeface="Courier New" pitchFamily="49" charset="0"/>
              </a:defRPr>
            </a:lvl2pPr>
            <a:lvl3pPr marL="822325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3pPr>
            <a:lvl4pPr marL="1096963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C9C9C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4pPr>
            <a:lvl5pPr marL="1371600" indent="-22860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Tx/>
              <a:buNone/>
              <a:defRPr sz="2000" b="1" kern="1200">
                <a:solidFill>
                  <a:schemeClr val="tx1"/>
                </a:solidFill>
                <a:latin typeface="Courier New" pitchFamily="49" charset="0"/>
                <a:ea typeface="+mn-ea"/>
                <a:cs typeface="Courier New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 smtClean="0">
                <a:latin typeface="+mn-lt"/>
              </a:rPr>
              <a:t>Use a </a:t>
            </a:r>
            <a:r>
              <a:rPr lang="en-US" dirty="0" smtClean="0">
                <a:latin typeface="+mn-lt"/>
              </a:rPr>
              <a:t>@throws</a:t>
            </a:r>
            <a:r>
              <a:rPr lang="en-US" b="0" dirty="0" smtClean="0">
                <a:latin typeface="+mn-lt"/>
              </a:rPr>
              <a:t> tag to document each exception that might be thrown by your method.</a:t>
            </a: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2365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fields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public fields should have a Javadoc comment describing the field</a:t>
            </a:r>
          </a:p>
          <a:p>
            <a:pPr lvl="1"/>
            <a:r>
              <a:rPr lang="en-US" dirty="0"/>
              <a:t>Eclipse will generate </a:t>
            </a:r>
            <a:r>
              <a:rPr lang="en-US" dirty="0" smtClean="0"/>
              <a:t>an empty </a:t>
            </a:r>
            <a:r>
              <a:rPr lang="en-US" dirty="0"/>
              <a:t>Javadoc comment for you if you right-click on the </a:t>
            </a:r>
            <a:r>
              <a:rPr lang="en-US" dirty="0" smtClean="0"/>
              <a:t>field declaration and </a:t>
            </a:r>
            <a:r>
              <a:rPr lang="en-US" dirty="0"/>
              <a:t>choose </a:t>
            </a:r>
            <a:r>
              <a:rPr lang="en-US" b="1" dirty="0" err="1"/>
              <a:t>Source</a:t>
            </a:r>
            <a:r>
              <a:rPr lang="en-US" b="1" dirty="0" err="1">
                <a:sym typeface="Symbol"/>
              </a:rPr>
              <a:t></a:t>
            </a:r>
            <a:r>
              <a:rPr lang="en-US" b="1" dirty="0" err="1"/>
              <a:t>Generate</a:t>
            </a:r>
            <a:r>
              <a:rPr lang="en-US" b="1" dirty="0"/>
              <a:t> Element Comment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61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905000"/>
            <a:ext cx="8229600" cy="1371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sz="1800" dirty="0">
              <a:latin typeface="Consolas"/>
            </a:endParaRP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/**</a:t>
            </a:r>
            <a:endParaRPr lang="en-US" sz="1800" dirty="0">
              <a:solidFill>
                <a:srgbClr val="3F5FBF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* The number of six</a:t>
            </a:r>
            <a:r>
              <a:rPr lang="en-US" sz="1800" dirty="0">
                <a:solidFill>
                  <a:srgbClr val="7F7F9F"/>
                </a:solidFill>
                <a:latin typeface="Consolas"/>
              </a:rPr>
              <a:t>-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sided dice used in a standard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game</a:t>
            </a:r>
            <a:br>
              <a:rPr lang="en-US" sz="1800" dirty="0" smtClean="0">
                <a:solidFill>
                  <a:srgbClr val="3F5FBF"/>
                </a:solidFill>
                <a:latin typeface="Consolas"/>
              </a:rPr>
            </a:b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* of </a:t>
            </a:r>
            <a:r>
              <a:rPr lang="en-US" sz="1800" dirty="0">
                <a:solidFill>
                  <a:srgbClr val="3F5FBF"/>
                </a:solidFill>
                <a:latin typeface="Consolas"/>
              </a:rPr>
              <a:t>Yahtzee.</a:t>
            </a:r>
          </a:p>
          <a:p>
            <a:r>
              <a:rPr lang="en-US" sz="18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3F5FBF"/>
                </a:solidFill>
                <a:latin typeface="Consolas"/>
              </a:rPr>
              <a:t>  */</a:t>
            </a:r>
            <a:endParaRPr lang="en-US" sz="1800" dirty="0">
              <a:solidFill>
                <a:srgbClr val="3F5FBF"/>
              </a:solidFill>
              <a:latin typeface="Consolas"/>
            </a:endParaRPr>
          </a:p>
          <a:p>
            <a:r>
              <a:rPr lang="en-US" sz="1800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sz="1800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>
              <a:latin typeface="Consola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Yahtzee class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our implementation of the Yahtzee class so far</a:t>
            </a:r>
          </a:p>
          <a:p>
            <a:pPr lvl="1"/>
            <a:r>
              <a:rPr lang="en-US" dirty="0" smtClean="0"/>
              <a:t>private constructor to prevent instantiation</a:t>
            </a:r>
          </a:p>
          <a:p>
            <a:pPr lvl="1"/>
            <a:r>
              <a:rPr lang="en-US" dirty="0" smtClean="0"/>
              <a:t>public constant field that represents the number of dice</a:t>
            </a:r>
          </a:p>
          <a:p>
            <a:pPr lvl="1"/>
            <a:r>
              <a:rPr lang="en-US" dirty="0" smtClean="0"/>
              <a:t>public method that determines if a list of dice represents a roll of three-of-a-kind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1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classes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classes should contain a description of the class</a:t>
            </a:r>
          </a:p>
          <a:p>
            <a:pPr lvl="1"/>
            <a:r>
              <a:rPr lang="en-US" dirty="0"/>
              <a:t>Eclipse will generate </a:t>
            </a:r>
            <a:r>
              <a:rPr lang="en-US" dirty="0" smtClean="0"/>
              <a:t>an empty </a:t>
            </a:r>
            <a:r>
              <a:rPr lang="en-US" dirty="0"/>
              <a:t>Javadoc comment for you if you right-click on the </a:t>
            </a:r>
            <a:r>
              <a:rPr lang="en-US" dirty="0" smtClean="0"/>
              <a:t>field declaration and </a:t>
            </a:r>
            <a:r>
              <a:rPr lang="en-US" dirty="0"/>
              <a:t>choose </a:t>
            </a:r>
            <a:r>
              <a:rPr lang="en-US" b="1" dirty="0" err="1"/>
              <a:t>Source</a:t>
            </a:r>
            <a:r>
              <a:rPr lang="en-US" b="1" dirty="0" err="1">
                <a:sym typeface="Symbol"/>
              </a:rPr>
              <a:t></a:t>
            </a:r>
            <a:r>
              <a:rPr lang="en-US" b="1" dirty="0" err="1"/>
              <a:t>Generate</a:t>
            </a:r>
            <a:r>
              <a:rPr lang="en-US" b="1" dirty="0"/>
              <a:t> Element Comment</a:t>
            </a:r>
          </a:p>
          <a:p>
            <a:r>
              <a:rPr lang="en-US" dirty="0" smtClean="0"/>
              <a:t>the description of a class can be quite detailed for sophisticated classes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java.lang.String</a:t>
            </a:r>
            <a:endParaRPr lang="en-US" dirty="0" smtClean="0"/>
          </a:p>
          <a:p>
            <a:r>
              <a:rPr lang="en-US" dirty="0" smtClean="0"/>
              <a:t>you should describe the purpose of the class and any other information that might be important to clients</a:t>
            </a:r>
          </a:p>
          <a:p>
            <a:pPr lvl="1"/>
            <a:r>
              <a:rPr lang="en-US" dirty="0" smtClean="0"/>
              <a:t>but normally you do not describe the implementation details of the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72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1219200"/>
            <a:ext cx="8229600" cy="3581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/**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* A utility class that encodes a subset of the rules for </a:t>
            </a:r>
            <a:endParaRPr lang="en-US" sz="1600" dirty="0" smtClean="0">
              <a:solidFill>
                <a:srgbClr val="3F5FBF"/>
              </a:solidFill>
              <a:latin typeface="Consolas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* the 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game Yahtzee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.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* &lt;p&gt;A description of the scoring categories can be</a:t>
            </a:r>
          </a:p>
          <a:p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 * found on the &lt;a </a:t>
            </a:r>
            <a:r>
              <a:rPr lang="en-US" sz="1600" dirty="0" err="1" smtClean="0">
                <a:solidFill>
                  <a:srgbClr val="3F5FBF"/>
                </a:solidFill>
                <a:latin typeface="Consolas"/>
              </a:rPr>
              <a:t>href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="http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://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en.wikipedia.org/wiki/Yahtzee"&gt;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* Yahtzee Wikipedia web page&lt;/a&gt;.</a:t>
            </a:r>
            <a:endParaRPr lang="en-US" sz="1600" dirty="0">
              <a:solidFill>
                <a:srgbClr val="3F5FBF"/>
              </a:solidFill>
              <a:latin typeface="Consolas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* 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* </a:t>
            </a:r>
            <a:r>
              <a:rPr lang="en-US" sz="1600" dirty="0">
                <a:solidFill>
                  <a:srgbClr val="7F9FBF"/>
                </a:solidFill>
                <a:latin typeface="Consolas"/>
              </a:rPr>
              <a:t>@author</a:t>
            </a:r>
            <a:r>
              <a:rPr lang="en-US" sz="1600" dirty="0">
                <a:solidFill>
                  <a:srgbClr val="3F5FBF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3F5FBF"/>
                </a:solidFill>
                <a:latin typeface="Consolas"/>
              </a:rPr>
              <a:t>EECS1011E_W15</a:t>
            </a:r>
            <a:endParaRPr lang="en-US" sz="1600" dirty="0">
              <a:solidFill>
                <a:srgbClr val="3F5FBF"/>
              </a:solidFill>
              <a:latin typeface="Consolas"/>
            </a:endParaRP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*</a:t>
            </a:r>
          </a:p>
          <a:p>
            <a:r>
              <a:rPr lang="en-US" sz="1600" dirty="0">
                <a:solidFill>
                  <a:srgbClr val="3F5FBF"/>
                </a:solidFill>
                <a:latin typeface="Consolas"/>
              </a:rPr>
              <a:t> */</a:t>
            </a:r>
          </a:p>
          <a:p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Yahtzee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smtClean="0">
                <a:latin typeface="Consolas"/>
              </a:rPr>
              <a:t> </a:t>
            </a:r>
            <a:r>
              <a:rPr lang="en-US" sz="1600" dirty="0" smtClean="0">
                <a:solidFill>
                  <a:srgbClr val="3F7F5F"/>
                </a:solidFill>
                <a:latin typeface="Consolas"/>
              </a:rPr>
              <a:t>// implementation not shown</a:t>
            </a:r>
            <a:endParaRPr lang="en-US" sz="1600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89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Documentation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Oracle's how-to page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www.oracle.com/technetwork/articles/java/index-137868.html</a:t>
            </a:r>
            <a:endParaRPr lang="en-US" dirty="0" smtClean="0"/>
          </a:p>
          <a:p>
            <a:r>
              <a:rPr lang="en-US" dirty="0" smtClean="0"/>
              <a:t>also see the examples in the course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0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java.util.Collections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Yahtzee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Yahtzee() {</a:t>
            </a:r>
          </a:p>
          <a:p>
            <a:r>
              <a:rPr lang="en-US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Consolas"/>
              </a:rPr>
              <a:t>private and empty by design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NUMBER_OF_DICE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5;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(List&lt;Die&gt; dice) {</a:t>
            </a:r>
          </a:p>
          <a:p>
            <a:r>
              <a:rPr lang="de-DE" dirty="0" smtClean="0">
                <a:solidFill>
                  <a:srgbClr val="000000"/>
                </a:solidFill>
                <a:latin typeface="Consolas"/>
              </a:rPr>
              <a:t>    List&lt;Die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&gt; copy = </a:t>
            </a:r>
            <a:r>
              <a:rPr lang="de-DE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/>
              </a:rPr>
              <a:t> ArrayList&lt;Die&gt;(dice);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Collections.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sort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(copy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(0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(2).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(1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(3).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||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(2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 ==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copy.get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(4).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result;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0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Yahtzee client: Not enough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client program that tries to use our utility class using fewer than 5 dice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YahtzeeClient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N_DICE = 3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               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// NOT ENOUGH DICE</a:t>
            </a:r>
            <a:endParaRPr lang="en-US" dirty="0">
              <a:solidFill>
                <a:srgbClr val="FF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List&lt;Die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 dice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nn-NO" dirty="0" smtClean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 i = 0; i &lt; N_DICE;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(new Die());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"Dice: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dice.get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(0).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nn-NO" dirty="0" smtClean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 i = 1; i &lt; N_DICE;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",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dice.get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Yahtzee.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(dice);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"three of a kind?: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Yahtzee client: Not enough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output of the program is: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/>
              </a:rPr>
              <a:t>Dice: 5, 4, 4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/>
              </a:rPr>
              <a:t>Exception in thread "main" </a:t>
            </a:r>
            <a:r>
              <a:rPr lang="en-US" sz="2000" u="sng" dirty="0" err="1">
                <a:solidFill>
                  <a:srgbClr val="000080"/>
                </a:solidFill>
                <a:latin typeface="Consolas"/>
              </a:rPr>
              <a:t>java.lang.IndexOutOfBoundsException</a:t>
            </a:r>
            <a:r>
              <a:rPr lang="en-US" sz="2000" u="sng" dirty="0">
                <a:solidFill>
                  <a:srgbClr val="FF0000"/>
                </a:solidFill>
                <a:latin typeface="Consolas"/>
              </a:rPr>
              <a:t>: Index: 3, Size: 3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/>
              </a:rPr>
              <a:t>at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java.util.ArrayList.RangeCheck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(Unknown Source)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/>
              </a:rPr>
              <a:t>at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java.util.ArrayList.get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(Unknown Source)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/>
              </a:rPr>
              <a:t>at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Yahtzee.isThreeOfAKind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(</a:t>
            </a:r>
            <a:r>
              <a:rPr lang="en-US" sz="2000" u="sng" dirty="0">
                <a:solidFill>
                  <a:srgbClr val="000080"/>
                </a:solidFill>
                <a:latin typeface="Consolas"/>
              </a:rPr>
              <a:t>Yahtzee.java:38</a:t>
            </a:r>
            <a:r>
              <a:rPr lang="en-US" sz="2000" u="sng" dirty="0">
                <a:solidFill>
                  <a:srgbClr val="FF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nsolas"/>
              </a:rPr>
              <a:t>at </a:t>
            </a:r>
            <a:r>
              <a:rPr lang="en-US" sz="2000" dirty="0" err="1">
                <a:solidFill>
                  <a:srgbClr val="FF0000"/>
                </a:solidFill>
                <a:latin typeface="Consolas"/>
              </a:rPr>
              <a:t>YahtzeeClient.main</a:t>
            </a:r>
            <a:r>
              <a:rPr lang="en-US" sz="2000" dirty="0">
                <a:solidFill>
                  <a:srgbClr val="FF0000"/>
                </a:solidFill>
                <a:latin typeface="Consolas"/>
              </a:rPr>
              <a:t>(</a:t>
            </a:r>
            <a:r>
              <a:rPr lang="en-US" sz="2000" u="sng" dirty="0">
                <a:solidFill>
                  <a:srgbClr val="000080"/>
                </a:solidFill>
                <a:latin typeface="Consolas"/>
              </a:rPr>
              <a:t>YahtzeeClient.java:19</a:t>
            </a:r>
            <a:r>
              <a:rPr lang="en-US" sz="2000" u="sng" dirty="0">
                <a:solidFill>
                  <a:srgbClr val="FF0000"/>
                </a:solidFill>
                <a:latin typeface="Consolas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Yahtzee client: Too many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client program that tries to use our utility class using more than 5 dice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6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YahtzeeClient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en-US" dirty="0" smtClean="0">
                <a:latin typeface="Consolas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final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N_DICE =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7;                      </a:t>
            </a:r>
            <a:r>
              <a:rPr lang="en-US" dirty="0" smtClean="0">
                <a:solidFill>
                  <a:srgbClr val="FF0000"/>
                </a:solidFill>
                <a:latin typeface="Consolas"/>
              </a:rPr>
              <a:t>// TOO MANY DICE</a:t>
            </a:r>
            <a:endParaRPr lang="en-US" dirty="0">
              <a:solidFill>
                <a:srgbClr val="FF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List&lt;Die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&gt; dice =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nn-NO" dirty="0" smtClean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 i = 0; i &lt; N_DICE;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dice.add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(new Die());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"Dice: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dice.get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(0).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nn-NO" dirty="0" smtClean="0">
                <a:solidFill>
                  <a:srgbClr val="7F0055"/>
                </a:solidFill>
                <a:latin typeface="Consolas"/>
              </a:rPr>
              <a:t>    for</a:t>
            </a:r>
            <a:r>
              <a:rPr lang="nn-NO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(</a:t>
            </a:r>
            <a:r>
              <a:rPr lang="nn-NO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dirty="0">
                <a:solidFill>
                  <a:srgbClr val="000000"/>
                </a:solidFill>
                <a:latin typeface="Consolas"/>
              </a:rPr>
              <a:t> i = 1; i &lt; N_DICE; i++)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.print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",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dice.get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).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getValue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Yahtzee.</a:t>
            </a:r>
            <a:r>
              <a:rPr lang="en-US" i="1" dirty="0" err="1">
                <a:solidFill>
                  <a:srgbClr val="000000"/>
                </a:solidFill>
                <a:latin typeface="Consolas"/>
              </a:rPr>
              <a:t>isThreeOfAKind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(dice);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/>
              </a:rPr>
              <a:t>"three of a kind?: 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isThree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46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4230</TotalTime>
  <Words>1998</Words>
  <Application>Microsoft Office PowerPoint</Application>
  <PresentationFormat>On-screen Show (4:3)</PresentationFormat>
  <Paragraphs>312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Utilities (Part 3)</vt:lpstr>
      <vt:lpstr>Goals for Today</vt:lpstr>
      <vt:lpstr>Yahtzee class so far</vt:lpstr>
      <vt:lpstr>PowerPoint Presentation</vt:lpstr>
      <vt:lpstr>Yahtzee client: Not enough dice</vt:lpstr>
      <vt:lpstr>PowerPoint Presentation</vt:lpstr>
      <vt:lpstr>Yahtzee client: Not enough dice</vt:lpstr>
      <vt:lpstr>Yahtzee client: Too many dice</vt:lpstr>
      <vt:lpstr>PowerPoint Presentation</vt:lpstr>
      <vt:lpstr>Yahtzee client: Too many dice</vt:lpstr>
      <vt:lpstr>Preconditions and postconditions</vt:lpstr>
      <vt:lpstr>Who is responsible?</vt:lpstr>
      <vt:lpstr>Client is responsible: Preconditions</vt:lpstr>
      <vt:lpstr>Client is responsible: Preconditions</vt:lpstr>
      <vt:lpstr>Implementer is responsible: Validation</vt:lpstr>
      <vt:lpstr>PowerPoint Presentation</vt:lpstr>
      <vt:lpstr>Documenting</vt:lpstr>
      <vt:lpstr>Documenting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Method documentation example</vt:lpstr>
      <vt:lpstr>Documenting fields</vt:lpstr>
      <vt:lpstr>Field documentation example</vt:lpstr>
      <vt:lpstr>Documenting classes</vt:lpstr>
      <vt:lpstr>Class documentation example</vt:lpstr>
      <vt:lpstr>javadoc Documentation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352</cp:revision>
  <dcterms:created xsi:type="dcterms:W3CDTF">2006-08-16T00:00:00Z</dcterms:created>
  <dcterms:modified xsi:type="dcterms:W3CDTF">2015-01-14T05:19:33Z</dcterms:modified>
</cp:coreProperties>
</file>