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2"/>
  </p:notesMasterIdLst>
  <p:sldIdLst>
    <p:sldId id="381" r:id="rId2"/>
    <p:sldId id="382" r:id="rId3"/>
    <p:sldId id="383" r:id="rId4"/>
    <p:sldId id="384" r:id="rId5"/>
    <p:sldId id="385" r:id="rId6"/>
    <p:sldId id="416" r:id="rId7"/>
    <p:sldId id="387" r:id="rId8"/>
    <p:sldId id="388" r:id="rId9"/>
    <p:sldId id="389" r:id="rId10"/>
    <p:sldId id="390" r:id="rId11"/>
    <p:sldId id="391" r:id="rId12"/>
    <p:sldId id="417" r:id="rId13"/>
    <p:sldId id="392" r:id="rId14"/>
    <p:sldId id="386" r:id="rId15"/>
    <p:sldId id="405" r:id="rId16"/>
    <p:sldId id="406" r:id="rId17"/>
    <p:sldId id="403" r:id="rId18"/>
    <p:sldId id="394" r:id="rId19"/>
    <p:sldId id="395" r:id="rId20"/>
    <p:sldId id="404" r:id="rId21"/>
    <p:sldId id="407" r:id="rId22"/>
    <p:sldId id="409" r:id="rId23"/>
    <p:sldId id="408" r:id="rId24"/>
    <p:sldId id="410" r:id="rId25"/>
    <p:sldId id="411" r:id="rId26"/>
    <p:sldId id="412" r:id="rId27"/>
    <p:sldId id="413" r:id="rId28"/>
    <p:sldId id="414" r:id="rId29"/>
    <p:sldId id="415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8" autoAdjust="0"/>
    <p:restoredTop sz="94667" autoAdjust="0"/>
  </p:normalViewPr>
  <p:slideViewPr>
    <p:cSldViewPr showGuides="1">
      <p:cViewPr varScale="1">
        <p:scale>
          <a:sx n="94" d="100"/>
          <a:sy n="94" d="100"/>
        </p:scale>
        <p:origin x="-426" y="-108"/>
      </p:cViewPr>
      <p:guideLst>
        <p:guide orient="horz" pos="2160"/>
        <p:guide orient="horz" pos="1761"/>
        <p:guide orient="horz" pos="3031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 Singleton Puzzle: What is Printed?</a:t>
            </a:r>
            <a:endParaRPr lang="en-US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1CF07-0F1A-4DE2-A572-778A69D0D3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9220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CA" sz="1800" smtClean="0"/>
              <a:t>public class Elvis {</a:t>
            </a:r>
          </a:p>
          <a:p>
            <a:pPr eaLnBrk="1" hangingPunct="1"/>
            <a:r>
              <a:rPr lang="en-CA" sz="1800" smtClean="0"/>
              <a:t>  public static final Elvis INSTANCE = new Elvis();</a:t>
            </a:r>
          </a:p>
          <a:p>
            <a:pPr eaLnBrk="1" hangingPunct="1"/>
            <a:r>
              <a:rPr lang="en-CA" sz="1800" smtClean="0"/>
              <a:t>  private final int beltSize;</a:t>
            </a:r>
          </a:p>
          <a:p>
            <a:pPr eaLnBrk="1" hangingPunct="1"/>
            <a:r>
              <a:rPr lang="en-CA" sz="1800" smtClean="0"/>
              <a:t>  private static final int CURRENT_YEAR =</a:t>
            </a:r>
          </a:p>
          <a:p>
            <a:pPr eaLnBrk="1" hangingPunct="1"/>
            <a:r>
              <a:rPr lang="en-CA" sz="1800" smtClean="0"/>
              <a:t>    Calendar.getInstance().get(Calendar.YEAR);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private Elvis() { this.beltSize = CURRENT_YEAR – 1930;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int getBeltSize() { return this.beltSize;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static void main(String[] args) {</a:t>
            </a:r>
          </a:p>
          <a:p>
            <a:pPr eaLnBrk="1" hangingPunct="1"/>
            <a:r>
              <a:rPr lang="en-CA" sz="1800" smtClean="0"/>
              <a:t>    System.out.println("Elvis has a belt size of " +</a:t>
            </a:r>
          </a:p>
          <a:p>
            <a:pPr eaLnBrk="1" hangingPunct="1"/>
            <a:r>
              <a:rPr lang="en-CA" sz="1800" smtClean="0"/>
              <a:t>                        INSTANCE.getBeltSize());</a:t>
            </a:r>
          </a:p>
          <a:p>
            <a:pPr eaLnBrk="1" hangingPunct="1"/>
            <a:r>
              <a:rPr lang="en-CA" sz="1800" smtClean="0"/>
              <a:t>  }</a:t>
            </a:r>
          </a:p>
          <a:p>
            <a:pPr eaLnBrk="1" hangingPunct="1"/>
            <a:r>
              <a:rPr lang="en-CA" sz="1800" smtClean="0"/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429000" y="59436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onstantia" pitchFamily="18" charset="0"/>
              </a:rPr>
              <a:t>from Java Puzzlers by Joshua Bloch and Neal Gafter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what happens when the client modifies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instance?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sz="800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lvl="1" eaLnBrk="1" hangingPunct="1">
              <a:defRPr/>
            </a:pPr>
            <a:r>
              <a:rPr lang="en-CA" dirty="0" smtClean="0"/>
              <a:t>prints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Fri Nov 03 00:00:00 EST 1995</a:t>
            </a:r>
            <a:r>
              <a:rPr lang="nn-NO" dirty="0" smtClean="0"/>
              <a:t> </a:t>
            </a:r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62C6B-9764-4E72-8EDA-75B6EDA156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20725" y="2228850"/>
            <a:ext cx="7702550" cy="2743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Date(90, 2, 26);  // March 26, 1990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d.setYear(95);                 // November 3, 1995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d.setMonth(10);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d.setDate(3);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System.out.println( p.getBirthDate()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because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instance:</a:t>
            </a:r>
          </a:p>
          <a:p>
            <a:pPr lvl="1" eaLnBrk="1" hangingPunct="1">
              <a:defRPr/>
            </a:pPr>
            <a:r>
              <a:rPr lang="en-CA" dirty="0" smtClean="0"/>
              <a:t>the client can modify the date using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sees a modified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date using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and the client sees a modified date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note that even though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, neither the client nor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immutable objects make great building blocks for other objects</a:t>
            </a:r>
          </a:p>
          <a:p>
            <a:pPr lvl="1" eaLnBrk="1" hangingPunct="1">
              <a:defRPr/>
            </a:pPr>
            <a:r>
              <a:rPr lang="en-CA" dirty="0" smtClean="0"/>
              <a:t>they can be shared freely without worrying about their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UML Class Diagram for Aggregation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02E5-F7BE-4FDE-B786-61665CBD1E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01796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Person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32301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String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866900" y="3228975"/>
            <a:ext cx="8001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Date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60045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14350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8" idx="1"/>
            <a:endCxn id="19462" idx="3"/>
          </p:cNvCxnSpPr>
          <p:nvPr/>
        </p:nvCxnSpPr>
        <p:spPr>
          <a:xfrm rot="10800000">
            <a:off x="2667000" y="3429000"/>
            <a:ext cx="93345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9461" idx="1"/>
          </p:cNvCxnSpPr>
          <p:nvPr/>
        </p:nvCxnSpPr>
        <p:spPr>
          <a:xfrm>
            <a:off x="5543550" y="3429000"/>
            <a:ext cx="7794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27432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59436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94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Date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98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String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100" y="4800600"/>
            <a:ext cx="2209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open diamonds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indicate aggregation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>
            <a:stCxn id="21" idx="0"/>
            <a:endCxn id="8" idx="2"/>
          </p:cNvCxnSpPr>
          <p:nvPr/>
        </p:nvCxnSpPr>
        <p:spPr>
          <a:xfrm rot="16200000" flipV="1">
            <a:off x="3571875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9" idx="2"/>
          </p:cNvCxnSpPr>
          <p:nvPr/>
        </p:nvCxnSpPr>
        <p:spPr>
          <a:xfrm rot="5400000" flipH="1" flipV="1">
            <a:off x="4343400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2"/>
            <a:endCxn id="19468" idx="0"/>
          </p:cNvCxnSpPr>
          <p:nvPr/>
        </p:nvCxnSpPr>
        <p:spPr>
          <a:xfrm rot="16200000" flipH="1">
            <a:off x="58666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2"/>
            <a:endCxn id="19467" idx="0"/>
          </p:cNvCxnSpPr>
          <p:nvPr/>
        </p:nvCxnSpPr>
        <p:spPr>
          <a:xfrm rot="16200000" flipH="1">
            <a:off x="26662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3D videogames use models that are a three-dimensional representations of geometric data</a:t>
            </a:r>
          </a:p>
          <a:p>
            <a:pPr lvl="1" eaLnBrk="1" hangingPunct="1">
              <a:defRPr/>
            </a:pPr>
            <a:r>
              <a:rPr lang="en-US" dirty="0" smtClean="0"/>
              <a:t>the models may be represented by:</a:t>
            </a:r>
          </a:p>
          <a:p>
            <a:pPr lvl="2" eaLnBrk="1" hangingPunct="1">
              <a:defRPr/>
            </a:pPr>
            <a:r>
              <a:rPr lang="en-US" dirty="0" smtClean="0"/>
              <a:t>three-dimensional points (particle systems)</a:t>
            </a:r>
          </a:p>
          <a:p>
            <a:pPr lvl="2" eaLnBrk="1" hangingPunct="1">
              <a:defRPr/>
            </a:pPr>
            <a:r>
              <a:rPr lang="en-US" dirty="0" smtClean="0"/>
              <a:t>simple polygons (triangles, quadrilaterals)</a:t>
            </a:r>
          </a:p>
          <a:p>
            <a:pPr lvl="2" eaLnBrk="1" hangingPunct="1">
              <a:defRPr/>
            </a:pPr>
            <a:r>
              <a:rPr lang="en-US" dirty="0" smtClean="0"/>
              <a:t>smooth, continuous surfaces (</a:t>
            </a:r>
            <a:r>
              <a:rPr lang="en-US" dirty="0" err="1" smtClean="0"/>
              <a:t>splines</a:t>
            </a:r>
            <a:r>
              <a:rPr lang="en-US" dirty="0" smtClean="0"/>
              <a:t>, parametric surfaces)</a:t>
            </a:r>
          </a:p>
          <a:p>
            <a:pPr lvl="2" eaLnBrk="1" hangingPunct="1">
              <a:defRPr/>
            </a:pPr>
            <a:r>
              <a:rPr lang="en-US" dirty="0" smtClean="0"/>
              <a:t>an algorithm (procedural models)</a:t>
            </a:r>
          </a:p>
          <a:p>
            <a:pPr eaLnBrk="1" hangingPunct="1">
              <a:defRPr/>
            </a:pPr>
            <a:r>
              <a:rPr lang="en-US" dirty="0" smtClean="0"/>
              <a:t>rendering the objects to the screen usually results in drawing triangles</a:t>
            </a:r>
          </a:p>
          <a:p>
            <a:pPr lvl="1" eaLnBrk="1" hangingPunct="1">
              <a:defRPr/>
            </a:pPr>
            <a:r>
              <a:rPr lang="en-US" dirty="0" smtClean="0"/>
              <a:t>graphics cards have specialized hardware that does this very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olid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ireframe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has 3 three-dimensional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670969" y="2249392"/>
            <a:ext cx="144383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334000" y="2249392"/>
            <a:ext cx="95410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Point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154488" y="2306542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endCxn id="20486" idx="1"/>
          </p:cNvCxnSpPr>
          <p:nvPr/>
        </p:nvCxnSpPr>
        <p:spPr>
          <a:xfrm>
            <a:off x="4554538" y="2449417"/>
            <a:ext cx="779462" cy="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039944" y="1991964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705" y="3198572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Triangle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Triangle(Point,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Point, Point)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60805" y="3198572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Point(double, double,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double)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getY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getZ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setY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setZ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// attributes and constructor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public class Triangle {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pC</a:t>
            </a:r>
            <a:r>
              <a:rPr lang="en-US" sz="1800" dirty="0" smtClean="0"/>
              <a:t>;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Triangle(Point c, Point b, Point c)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a;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b;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c;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1B929-4E56-499C-888E-4506DAF644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accessors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getA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getB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getC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Singleton Puzzle: 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 has a belt size of -1930</a:t>
            </a:r>
            <a:r>
              <a:rPr lang="en-US" dirty="0" smtClean="0"/>
              <a:t> is printed</a:t>
            </a:r>
          </a:p>
          <a:p>
            <a:pPr eaLnBrk="1" hangingPunct="1">
              <a:defRPr/>
            </a:pPr>
            <a:r>
              <a:rPr lang="en-US" dirty="0" smtClean="0"/>
              <a:t>to solve the puzzle you need to know how Java initializes classes (JLS 12.4)</a:t>
            </a:r>
          </a:p>
          <a:p>
            <a:pPr eaLnBrk="1" hangingPunct="1">
              <a:defRPr/>
            </a:pPr>
            <a:r>
              <a:rPr lang="en-US" dirty="0" smtClean="0"/>
              <a:t>the call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triggers initialization of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</a:t>
            </a:r>
            <a:r>
              <a:rPr lang="en-US" dirty="0" smtClean="0"/>
              <a:t> class (because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belongs to the class Elvis)</a:t>
            </a:r>
          </a:p>
          <a:p>
            <a:pPr eaLnBrk="1" hangingPunct="1">
              <a:defRPr/>
            </a:pPr>
            <a:r>
              <a:rPr lang="en-US" dirty="0" smtClean="0"/>
              <a:t>the static attributes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INSTANCE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CURRENT_YEAR</a:t>
            </a:r>
            <a:r>
              <a:rPr lang="en-US" dirty="0" smtClean="0"/>
              <a:t> are first given default values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, respectively)</a:t>
            </a:r>
          </a:p>
          <a:p>
            <a:pPr eaLnBrk="1" hangingPunct="1">
              <a:defRPr/>
            </a:pPr>
            <a:r>
              <a:rPr lang="en-US" dirty="0" smtClean="0"/>
              <a:t>then the attributes are initialized in order of appearance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D3AD8-5BDE-435E-9AAA-FED45E9E70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mutators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setA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setB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setC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r>
              <a:rPr lang="en-US" sz="1800" dirty="0" smtClean="0"/>
              <a:t>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is very easy</a:t>
            </a:r>
          </a:p>
          <a:p>
            <a:r>
              <a:rPr lang="en-US" dirty="0" smtClean="0"/>
              <a:t>attributes (3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 references)</a:t>
            </a:r>
          </a:p>
          <a:p>
            <a:pPr lvl="1"/>
            <a:r>
              <a:rPr lang="en-US" dirty="0" smtClean="0"/>
              <a:t>are references to existing objects provided by the client</a:t>
            </a:r>
          </a:p>
          <a:p>
            <a:r>
              <a:rPr lang="en-US" dirty="0" err="1" smtClean="0"/>
              <a:t>accessors</a:t>
            </a:r>
            <a:endParaRPr lang="en-US" dirty="0" smtClean="0"/>
          </a:p>
          <a:p>
            <a:pPr lvl="1"/>
            <a:r>
              <a:rPr lang="en-US" dirty="0" smtClean="0"/>
              <a:t>give clients a reference to the aggregated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</a:p>
          <a:p>
            <a:r>
              <a:rPr lang="en-US" dirty="0" err="1" smtClean="0"/>
              <a:t>mutators</a:t>
            </a:r>
            <a:endParaRPr lang="en-US" dirty="0" smtClean="0"/>
          </a:p>
          <a:p>
            <a:pPr lvl="1"/>
            <a:r>
              <a:rPr lang="en-US" dirty="0" smtClean="0"/>
              <a:t>set attributes to existing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provided by the client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say that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attributes are </a:t>
            </a:r>
            <a:r>
              <a:rPr lang="en-US" i="1" dirty="0" smtClean="0"/>
              <a:t>aliases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Point d = </a:t>
            </a:r>
            <a:r>
              <a:rPr lang="en-US" dirty="0" err="1" smtClean="0">
                <a:solidFill>
                  <a:srgbClr val="0070C0"/>
                </a:solidFill>
              </a:rPr>
              <a:t>tri.getA</a:t>
            </a:r>
            <a:r>
              <a:rPr lang="en-US" dirty="0" smtClean="0">
                <a:solidFill>
                  <a:srgbClr val="0070C0"/>
                </a:solidFill>
              </a:rPr>
              <a:t>();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boolean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sameObj</a:t>
            </a:r>
            <a:r>
              <a:rPr lang="en-US" dirty="0" smtClean="0">
                <a:solidFill>
                  <a:srgbClr val="0070C0"/>
                </a:solidFill>
              </a:rPr>
              <a:t> = a == d;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3611384"/>
            <a:ext cx="36256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for one</a:t>
            </a:r>
          </a:p>
          <a:p>
            <a:r>
              <a:rPr lang="en-US" dirty="0" smtClean="0">
                <a:latin typeface="+mn-lt"/>
              </a:rPr>
              <a:t>of the triangle points and checks</a:t>
            </a:r>
          </a:p>
          <a:p>
            <a:r>
              <a:rPr lang="en-US" dirty="0" smtClean="0">
                <a:latin typeface="+mn-lt"/>
              </a:rPr>
              <a:t>if the point is the same object</a:t>
            </a:r>
          </a:p>
          <a:p>
            <a:r>
              <a:rPr lang="en-US" dirty="0" smtClean="0">
                <a:latin typeface="+mn-lt"/>
              </a:rPr>
              <a:t>that was used to create the triangle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tri.setC</a:t>
            </a:r>
            <a:r>
              <a:rPr lang="en-US" dirty="0" smtClean="0">
                <a:solidFill>
                  <a:srgbClr val="0070C0"/>
                </a:solidFill>
              </a:rPr>
              <a:t>(d);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293105"/>
            <a:ext cx="30797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to set</a:t>
            </a:r>
          </a:p>
          <a:p>
            <a:r>
              <a:rPr lang="en-US" dirty="0" smtClean="0">
                <a:latin typeface="+mn-lt"/>
              </a:rPr>
              <a:t>one point of the triangle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B0F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tri.setC</a:t>
            </a:r>
            <a:r>
              <a:rPr lang="en-US" dirty="0" smtClean="0"/>
              <a:t>(d);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b.setX</a:t>
            </a:r>
            <a:r>
              <a:rPr lang="en-US" dirty="0" smtClean="0">
                <a:solidFill>
                  <a:srgbClr val="0070C0"/>
                </a:solidFill>
              </a:rPr>
              <a:t>(0.5);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b.setY</a:t>
            </a:r>
            <a:r>
              <a:rPr lang="en-US" dirty="0" smtClean="0">
                <a:solidFill>
                  <a:srgbClr val="0070C0"/>
                </a:solidFill>
              </a:rPr>
              <a:t>(6.0);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b.setZ</a:t>
            </a:r>
            <a:r>
              <a:rPr lang="en-US" dirty="0" smtClean="0">
                <a:solidFill>
                  <a:srgbClr val="0070C0"/>
                </a:solidFill>
              </a:rPr>
              <a:t>(2.0);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638747"/>
            <a:ext cx="34797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changes the coordinates of</a:t>
            </a:r>
          </a:p>
          <a:p>
            <a:r>
              <a:rPr lang="en-US" dirty="0" smtClean="0">
                <a:latin typeface="+mn-lt"/>
              </a:rPr>
              <a:t>one of the points (without asking</a:t>
            </a:r>
          </a:p>
          <a:p>
            <a:r>
              <a:rPr lang="en-US" dirty="0" smtClean="0">
                <a:latin typeface="+mn-lt"/>
              </a:rPr>
              <a:t>the triangle for the point first)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0.5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public static final Elvis INSTANCE = new Elvis();</a:t>
            </a:r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this.beltSize = CURRENT_YEAR – 1930;</a:t>
            </a:r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US" sz="1800" smtClean="0"/>
              <a:t>private static final int CURRENT_YEAR = </a:t>
            </a:r>
            <a:br>
              <a:rPr lang="en-US" sz="1800" smtClean="0"/>
            </a:br>
            <a:r>
              <a:rPr lang="en-US" sz="1800" smtClean="0"/>
              <a:t>           Calendar.getInstance().get(Calendar.YEAR);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the problem occurs because initializing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requires a valid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solution: move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before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63842-1A81-4AD4-846E-B63D71D91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6050" y="1925638"/>
            <a:ext cx="2528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CURRENT_YEAR == 0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at this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client gets a reference to one of the triangle's points, then the client can change the position of the point </a:t>
            </a:r>
            <a:r>
              <a:rPr lang="en-US" i="1" dirty="0" smtClean="0"/>
              <a:t>without asking the triangle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run demo program in class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pointB</a:t>
            </a:r>
            <a:r>
              <a:rPr lang="en-US" dirty="0" smtClean="0"/>
              <a:t> = new Point(0.0, 1.0, -3.0);</a:t>
            </a:r>
          </a:p>
          <a:p>
            <a:r>
              <a:rPr lang="en-US" dirty="0" smtClean="0"/>
              <a:t>    tri = new Triangle(new Point(-1.0, -1.0, -3.0),</a:t>
            </a:r>
          </a:p>
          <a:p>
            <a:r>
              <a:rPr lang="en-US" dirty="0" smtClean="0"/>
              <a:t>                       </a:t>
            </a:r>
            <a:r>
              <a:rPr lang="en-US" dirty="0" err="1" smtClean="0"/>
              <a:t>pointB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       new Point(2.0, 0.0, -3.0));</a:t>
            </a:r>
          </a:p>
          <a:p>
            <a:endParaRPr lang="en-US" dirty="0" smtClean="0"/>
          </a:p>
          <a:p>
            <a:r>
              <a:rPr lang="en-US" dirty="0" smtClean="0"/>
              <a:t>    // Draw triangle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gl.glBegin</a:t>
            </a:r>
            <a:r>
              <a:rPr lang="en-US" dirty="0" smtClean="0"/>
              <a:t>(GL2.GL_TRIANGLES);</a:t>
            </a:r>
          </a:p>
          <a:p>
            <a:r>
              <a:rPr lang="en-US" dirty="0" smtClean="0"/>
              <a:t>    gl.glColor3f(0.0f, 1.0f, 1.0f); // set the color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  <a:endParaRPr lang="en-US" u="sng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gl.glEnd</a:t>
            </a:r>
            <a:r>
              <a:rPr lang="en-US" dirty="0" smtClean="0"/>
              <a:t>();</a:t>
            </a:r>
          </a:p>
          <a:p>
            <a:endParaRPr lang="en-US" dirty="0" smtClean="0"/>
          </a:p>
          <a:p>
            <a:r>
              <a:rPr lang="en-US" dirty="0" smtClean="0"/>
              <a:t>    // the client moves a point without help from the triangle</a:t>
            </a:r>
          </a:p>
          <a:p>
            <a:r>
              <a:rPr lang="en-US" dirty="0" smtClean="0"/>
              <a:t>    delta += 0.05f;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pointB.setY</a:t>
            </a:r>
            <a:r>
              <a:rPr lang="en-US" dirty="0" smtClean="0"/>
              <a:t>(1.0 + Math.sin(delta));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7050" y="491043"/>
            <a:ext cx="20939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and triangle</a:t>
            </a:r>
          </a:p>
          <a:p>
            <a:r>
              <a:rPr lang="en-US" dirty="0" smtClean="0">
                <a:latin typeface="+mn-lt"/>
              </a:rPr>
              <a:t>share a reference to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7050" y="2919955"/>
            <a:ext cx="21290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draw the triangle</a:t>
            </a:r>
          </a:p>
          <a:p>
            <a:r>
              <a:rPr lang="en-US" dirty="0" smtClean="0">
                <a:latin typeface="+mn-lt"/>
              </a:rPr>
              <a:t>by asking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</a:t>
            </a:r>
            <a:r>
              <a:rPr lang="en-US" dirty="0" smtClean="0">
                <a:latin typeface="+mn-lt"/>
              </a:rPr>
              <a:t> for</a:t>
            </a:r>
          </a:p>
          <a:p>
            <a:r>
              <a:rPr lang="en-US" dirty="0" smtClean="0">
                <a:latin typeface="+mn-lt"/>
              </a:rPr>
              <a:t>the coordinates</a:t>
            </a:r>
          </a:p>
          <a:p>
            <a:r>
              <a:rPr lang="en-US" dirty="0" smtClean="0">
                <a:latin typeface="+mn-lt"/>
              </a:rPr>
              <a:t>of each of its points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473031" y="491042"/>
            <a:ext cx="288035" cy="8641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473031" y="2449681"/>
            <a:ext cx="288035" cy="213145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73031" y="5502852"/>
            <a:ext cx="288035" cy="4608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6280" y="5501234"/>
            <a:ext cx="21620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uses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to change the point</a:t>
            </a:r>
          </a:p>
          <a:p>
            <a:r>
              <a:rPr lang="en-US" dirty="0" smtClean="0">
                <a:latin typeface="+mn-lt"/>
              </a:rPr>
              <a:t>coordinates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03BD6-93CC-4240-9B18-5BE1C71353A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recall that an object of type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that is composed of an object of type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means</a:t>
            </a:r>
          </a:p>
          <a:p>
            <a:pPr lvl="1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has-a </a:t>
            </a:r>
            <a:r>
              <a:rPr lang="en-US" sz="2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 </a:t>
            </a:r>
            <a:r>
              <a:rPr lang="en-US" i="1" dirty="0" smtClean="0"/>
              <a:t>and</a:t>
            </a:r>
          </a:p>
          <a:p>
            <a:pPr lvl="1"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owns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>
              <a:defRPr/>
            </a:pPr>
            <a:r>
              <a:rPr lang="en-US" dirty="0" smtClean="0"/>
              <a:t>in other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66DB4-0224-45C2-B89A-B92C5802C8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0738" y="3551238"/>
            <a:ext cx="7580312" cy="6778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86750" cy="990600"/>
          </a:xfrm>
        </p:spPr>
        <p:txBody>
          <a:bodyPr/>
          <a:lstStyle/>
          <a:p>
            <a:r>
              <a:rPr lang="en-US" dirty="0" smtClean="0"/>
              <a:t>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means that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 will generally not share references to its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 with clients</a:t>
            </a:r>
          </a:p>
          <a:p>
            <a:pPr lvl="1">
              <a:defRPr/>
            </a:pPr>
            <a:r>
              <a:rPr lang="en-US" dirty="0" smtClean="0"/>
              <a:t>constructors will create 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objects </a:t>
            </a:r>
          </a:p>
          <a:p>
            <a:pPr lvl="1">
              <a:defRPr/>
            </a:pPr>
            <a:r>
              <a:rPr lang="en-US" dirty="0" err="1" smtClean="0"/>
              <a:t>accessors</a:t>
            </a:r>
            <a:r>
              <a:rPr lang="en-US" dirty="0" smtClean="0"/>
              <a:t> will return references to 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objects </a:t>
            </a:r>
          </a:p>
          <a:p>
            <a:pPr lvl="1">
              <a:defRPr/>
            </a:pPr>
            <a:r>
              <a:rPr lang="en-US" dirty="0" err="1" smtClean="0"/>
              <a:t>mutators</a:t>
            </a:r>
            <a:r>
              <a:rPr lang="en-US" dirty="0" smtClean="0"/>
              <a:t> will store references to 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objects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“new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objects” are called </a:t>
            </a:r>
            <a:r>
              <a:rPr lang="en-US" i="1" dirty="0" smtClean="0"/>
              <a:t>defensive copies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C5D56-808A-4698-9A5C-837E954149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86750" cy="990600"/>
          </a:xfrm>
        </p:spPr>
        <p:txBody>
          <a:bodyPr/>
          <a:lstStyle/>
          <a:p>
            <a:r>
              <a:rPr lang="en-US" smtClean="0"/>
              <a:t>Composition &amp; the Default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a default constructor is defined it must create a suitable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X()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// create a suitable Y; for example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new Y( /* suitable arguments */ 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C5D56-808A-4698-9A5C-837E954149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8187" y="5041996"/>
            <a:ext cx="1627625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defensive copy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4456786" y="2622647"/>
            <a:ext cx="230428" cy="437813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Re-implement Triangle so that it is a composition of 3 points. Start by adding a default constructor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that creates 3 new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 objects with suitable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4CC0-2DA4-4F35-B994-1099FFF0C8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86750" cy="990600"/>
          </a:xfrm>
        </p:spPr>
        <p:txBody>
          <a:bodyPr/>
          <a:lstStyle/>
          <a:p>
            <a:r>
              <a:rPr lang="en-US" smtClean="0"/>
              <a:t>Composition &amp;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50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a copy constructor is defined it must create a new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that is a deep copy of the other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object’s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X(X other)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// create a new Y that is a copy of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other.y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new Y(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other.getY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EB105-BCD0-4CD8-9EDA-CB1E77DFF80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554" y="5445100"/>
            <a:ext cx="1627625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defensive copy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3477467" y="3889856"/>
            <a:ext cx="230428" cy="264992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&amp; Copy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happens if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copy constructor does not make a deep copy of the other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object’s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object?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// don’t do this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X(X other)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other.y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Font typeface="Wingdings 3" pitchFamily="18" charset="2"/>
              <a:buNone/>
              <a:defRPr/>
            </a:pPr>
            <a:endParaRPr lang="en-US" sz="800" dirty="0" smtClean="0"/>
          </a:p>
          <a:p>
            <a:pPr lvl="1">
              <a:defRPr/>
            </a:pPr>
            <a:r>
              <a:rPr lang="en-US" dirty="0" smtClean="0"/>
              <a:t>every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 created with the copy constructor ends up sharing its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 lvl="2">
              <a:defRPr/>
            </a:pPr>
            <a:r>
              <a:rPr lang="en-US" dirty="0" smtClean="0"/>
              <a:t>if one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modifies its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object, 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objects will end up with a modified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 lvl="2">
              <a:defRPr/>
            </a:pPr>
            <a:r>
              <a:rPr lang="en-US" dirty="0" smtClean="0"/>
              <a:t>this is called a privacy leak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FF18C-5240-4C9E-839A-22D96D82AF4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Suppose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is an immutable type. Does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copy constructor need to create a new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? Why or why not?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Implement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copy constructor.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CE644-403C-4DBC-9271-CF94C9D5D96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[notes Chapter 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E9A1A-4C69-4C85-92D2-C9CA0414C8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3A4E0-C2E4-483B-9E92-35B01953755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228600"/>
            <a:ext cx="8229600" cy="600075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Calibri" pitchFamily="34" charset="0"/>
              <a:buAutoNum type="arabicPeriod" startAt="3"/>
            </a:pPr>
            <a:r>
              <a:rPr lang="en-US" dirty="0" smtClean="0"/>
              <a:t>Suppose you have 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copy constructor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 smtClean="0"/>
              <a:t> method like so:</a:t>
            </a:r>
          </a:p>
          <a:p>
            <a:pPr marL="514350" indent="-514350">
              <a:buFont typeface="Calibri" pitchFamily="34" charset="0"/>
              <a:buAutoNum type="arabicPeriod" startAt="3"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public Triangle(Triangle t)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this.pA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t.pA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this.pB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t.pB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this.pC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t.pC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pPr marL="514350" indent="-514350">
              <a:buFont typeface="Wingdings 3" pitchFamily="18" charset="2"/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static void main(String[]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Triangle t1 = new Triangle();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Triangle t2 = new Triangle(t1);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t1.getA().set( -100.0, -100.0, 5.0 );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 t2.getA() );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en-US" dirty="0" smtClean="0">
                <a:cs typeface="Courier New" pitchFamily="49" charset="0"/>
              </a:rPr>
              <a:t>	What does the program print? How many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>
                <a:cs typeface="Courier New" pitchFamily="49" charset="0"/>
              </a:rPr>
              <a:t> objects are there in memory? How many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>
                <a:cs typeface="Courier New" pitchFamily="49" charset="0"/>
              </a:rPr>
              <a:t> objects should be in memory?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86750" cy="990600"/>
          </a:xfrm>
        </p:spPr>
        <p:txBody>
          <a:bodyPr/>
          <a:lstStyle/>
          <a:p>
            <a:r>
              <a:rPr lang="en-US" smtClean="0"/>
              <a:t>Composition &amp; Other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50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constructor that has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parameter must first deep copy and then validate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X(Y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// create a copy of y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copyY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new Y(y);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// validate; will throw an exception if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copyY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is invalid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this.checkY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copyY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copyY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	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76BD7-A05B-4008-A6C6-E1BF0E9D491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144" y="4293105"/>
            <a:ext cx="1627625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defensive copy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765502" y="4293105"/>
            <a:ext cx="230428" cy="34564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and Other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is the deep copy required?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if the constructor does this</a:t>
            </a:r>
          </a:p>
          <a:p>
            <a:pPr lvl="1">
              <a:defRPr/>
            </a:pPr>
            <a:endParaRPr lang="en-US" sz="800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// don’t do this for composition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X(Y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y;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Font typeface="Wingdings 3" pitchFamily="18" charset="2"/>
              <a:buNone/>
              <a:defRPr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US" dirty="0" smtClean="0">
                <a:cs typeface="Courier New" pitchFamily="49" charset="0"/>
              </a:rPr>
              <a:t>	then the client and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cs typeface="Courier New" pitchFamily="49" charset="0"/>
              </a:rPr>
              <a:t> object will share the same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cs typeface="Courier New" pitchFamily="49" charset="0"/>
              </a:rPr>
              <a:t> object</a:t>
            </a:r>
          </a:p>
          <a:p>
            <a:pPr lvl="2">
              <a:defRPr/>
            </a:pPr>
            <a:r>
              <a:rPr lang="en-US" dirty="0" smtClean="0">
                <a:cs typeface="Courier New" pitchFamily="49" charset="0"/>
              </a:rPr>
              <a:t>this is called a privacy leak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0E706-D677-4FBA-A051-3DBA89E80D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779588"/>
            <a:ext cx="7580312" cy="6778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Suppose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is an immutable type. Does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constructor need to copy the other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object’s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 </a:t>
            </a:r>
            <a:r>
              <a:rPr lang="en-US" dirty="0" smtClean="0"/>
              <a:t>object? Why or why not?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Implement the following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constructor: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/**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Create a Triangle from 3 points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p1 The first point.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p2 The second point.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p3 The third point.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@throws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if the 3 points are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        not unique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F6DC4-4602-48DD-86EE-6B0CAAFED8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9350" y="3886200"/>
            <a:ext cx="25177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Triangle has a class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invariant: the 3 points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of a Triangle are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and Accessors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never return a reference to an attribute; always return a deep copy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getY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return new Y(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AB894-2F10-4B91-B50C-47AA7F3318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4393" y="4211808"/>
            <a:ext cx="1627625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defensive copy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168751" y="4211808"/>
            <a:ext cx="230428" cy="34564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and Accessors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is the deep copy required?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if the </a:t>
            </a:r>
            <a:r>
              <a:rPr lang="en-US" dirty="0" err="1" smtClean="0"/>
              <a:t>accessor</a:t>
            </a:r>
            <a:r>
              <a:rPr lang="en-US" dirty="0" smtClean="0"/>
              <a:t> does this</a:t>
            </a:r>
          </a:p>
          <a:p>
            <a:pPr lvl="1">
              <a:defRPr/>
            </a:pPr>
            <a:endParaRPr lang="en-US" sz="800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// don’t do this for composition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getY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return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Font typeface="Wingdings 3" pitchFamily="18" charset="2"/>
              <a:buNone/>
              <a:defRPr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US" dirty="0" smtClean="0">
                <a:cs typeface="Courier New" pitchFamily="49" charset="0"/>
              </a:rPr>
              <a:t>	then the client and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cs typeface="Courier New" pitchFamily="49" charset="0"/>
              </a:rPr>
              <a:t> object will share the same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cs typeface="Courier New" pitchFamily="49" charset="0"/>
              </a:rPr>
              <a:t> object</a:t>
            </a:r>
          </a:p>
          <a:p>
            <a:pPr marL="1006475" lvl="2" indent="-457200">
              <a:defRPr/>
            </a:pPr>
            <a:r>
              <a:rPr lang="en-US" dirty="0" smtClean="0">
                <a:cs typeface="Courier New" pitchFamily="49" charset="0"/>
              </a:rPr>
              <a:t>this is called a privacy leak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DFF12-D795-43C4-B0A4-50FC82A582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779588"/>
            <a:ext cx="7580312" cy="6778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Suppose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is an immutable type. Does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 err="1" smtClean="0"/>
              <a:t>accessor</a:t>
            </a:r>
            <a:r>
              <a:rPr lang="en-US" dirty="0" smtClean="0"/>
              <a:t> need to copy it’s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 </a:t>
            </a:r>
            <a:r>
              <a:rPr lang="en-US" dirty="0" smtClean="0"/>
              <a:t>object before returning it? Why or why not?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Implement the following 3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accessors: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/**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Get the first/second/third point of the triangle.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@return The first/second/third point of the triangle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22F0D-4538-41A3-ACEE-60D1B18F51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 smtClean="0"/>
              <a:t>Given your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accessors from question 2, can you write an improved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copy constructor that does not make copies of the point attributes?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04F2-A6CC-42F7-A9BF-AF0EA88808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and Mutators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77718" cy="49371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has a method that sets its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 to a client-provided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 then the method must make a deep copy of the client-provided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 and validate it</a:t>
            </a:r>
          </a:p>
          <a:p>
            <a:pPr>
              <a:defRPr/>
            </a:pPr>
            <a:endParaRPr lang="en-US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	public void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setY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(Y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	{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	  Y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copyY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 = new Y(y);</a:t>
            </a:r>
          </a:p>
          <a:p>
            <a:pPr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// validate; will throw an exception if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copyY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is invalid</a:t>
            </a:r>
            <a:endParaRPr lang="en-US" sz="1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	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this.checkY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copyY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	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this.y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</a:rPr>
              <a:t>copyY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</a:rPr>
              <a:t> 	}</a:t>
            </a:r>
          </a:p>
          <a:p>
            <a:pPr>
              <a:buFont typeface="Wingdings 3" pitchFamily="18" charset="2"/>
              <a:buNone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F9B8A-7478-462E-8598-444C950B891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371600"/>
            <a:ext cx="7580312" cy="67786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1144" y="4327022"/>
            <a:ext cx="1627625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defensive copy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765502" y="4327022"/>
            <a:ext cx="230428" cy="345642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 and Mutators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is the deep copy required?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if the </a:t>
            </a:r>
            <a:r>
              <a:rPr lang="en-US" dirty="0" err="1" smtClean="0"/>
              <a:t>mutator</a:t>
            </a:r>
            <a:r>
              <a:rPr lang="en-US" dirty="0" smtClean="0"/>
              <a:t> does this</a:t>
            </a:r>
          </a:p>
          <a:p>
            <a:pPr lvl="1">
              <a:defRPr/>
            </a:pPr>
            <a:endParaRPr lang="en-US" sz="800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// don’t do this for composition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(Y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this.y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y;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lvl="1">
              <a:buFont typeface="Wingdings 3" pitchFamily="18" charset="2"/>
              <a:buNone/>
              <a:defRPr/>
            </a:pPr>
            <a:endParaRPr lang="en-US" sz="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US" dirty="0" smtClean="0">
                <a:cs typeface="Courier New" pitchFamily="49" charset="0"/>
              </a:rPr>
              <a:t>	then the client and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cs typeface="Courier New" pitchFamily="49" charset="0"/>
              </a:rPr>
              <a:t> object will share the same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cs typeface="Courier New" pitchFamily="49" charset="0"/>
              </a:rPr>
              <a:t> object</a:t>
            </a:r>
          </a:p>
          <a:p>
            <a:pPr marL="1006475" lvl="2" indent="-457200">
              <a:defRPr/>
            </a:pPr>
            <a:r>
              <a:rPr lang="en-US" dirty="0" smtClean="0">
                <a:cs typeface="Courier New" pitchFamily="49" charset="0"/>
              </a:rPr>
              <a:t>this is called a privacy leak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AB257-48E3-4C4A-8227-17C849E9222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0738" y="1779588"/>
            <a:ext cx="7580312" cy="6778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</a:ln>
        </p:spPr>
        <p:txBody>
          <a:bodyPr wrap="none" lIns="274320" tIns="182880" rIns="274320" bIns="18288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and only the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>
                <a:latin typeface="+mn-lt"/>
              </a:rPr>
              <a:t> object, is responsible for its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dirty="0">
                <a:latin typeface="+mn-lt"/>
              </a:rPr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terms aggregation and composition are used to describe a relationship between objects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both terms describe the </a:t>
            </a:r>
            <a:r>
              <a:rPr lang="en-US" i="1" dirty="0" smtClean="0"/>
              <a:t>has-a</a:t>
            </a:r>
            <a:r>
              <a:rPr lang="en-US" dirty="0" smtClean="0"/>
              <a:t> relationship</a:t>
            </a:r>
          </a:p>
          <a:p>
            <a:pPr lvl="2" eaLnBrk="1" hangingPunct="1">
              <a:defRPr/>
            </a:pPr>
            <a:r>
              <a:rPr lang="en-US" dirty="0" smtClean="0"/>
              <a:t>the university has-a collection of departments</a:t>
            </a:r>
          </a:p>
          <a:p>
            <a:pPr lvl="2" eaLnBrk="1" hangingPunct="1">
              <a:defRPr/>
            </a:pPr>
            <a:r>
              <a:rPr lang="en-US" dirty="0" smtClean="0"/>
              <a:t>each department has-a collection of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Suppose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is an immutable type. Does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 err="1" smtClean="0"/>
              <a:t>mutator</a:t>
            </a:r>
            <a:r>
              <a:rPr lang="en-US" dirty="0" smtClean="0"/>
              <a:t> need to copy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object? Why or why not? Does it need to the validate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object?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Implement the following 3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</a:t>
            </a:r>
            <a:r>
              <a:rPr lang="en-US" dirty="0" err="1" smtClean="0"/>
              <a:t>mutators</a:t>
            </a:r>
            <a:r>
              <a:rPr lang="en-US" dirty="0" smtClean="0"/>
              <a:t>: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/**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Set the first/second/third point of the triangle.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 The desired first/second/third point of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         the triangle.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@return true if the point could be set;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         false otherwise</a:t>
            </a:r>
          </a:p>
          <a:p>
            <a:pPr marL="514350" indent="-514350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6D309-8F5F-480A-8F7D-EDDA3817666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9350" y="5248275"/>
            <a:ext cx="25177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Triangle has a class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invariant: the 3 points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of a Triangle are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composition implies ownership</a:t>
            </a:r>
          </a:p>
          <a:p>
            <a:pPr lvl="2" eaLnBrk="1" hangingPunct="1">
              <a:defRPr/>
            </a:pPr>
            <a:r>
              <a:rPr lang="en-US" dirty="0" smtClean="0"/>
              <a:t>if the university disappears then all of its departments disappear</a:t>
            </a:r>
          </a:p>
          <a:p>
            <a:pPr lvl="2" eaLnBrk="1" hangingPunct="1">
              <a:defRPr/>
            </a:pPr>
            <a:r>
              <a:rPr lang="en-US" dirty="0" smtClean="0"/>
              <a:t>a university is a </a:t>
            </a:r>
            <a:r>
              <a:rPr lang="en-US" i="1" dirty="0" smtClean="0"/>
              <a:t>composition</a:t>
            </a:r>
            <a:r>
              <a:rPr lang="en-US" dirty="0" smtClean="0"/>
              <a:t> of departments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aggregation does not imply ownership</a:t>
            </a:r>
          </a:p>
          <a:p>
            <a:pPr lvl="2" eaLnBrk="1" hangingPunct="1">
              <a:defRPr/>
            </a:pPr>
            <a:r>
              <a:rPr lang="en-US" dirty="0" smtClean="0"/>
              <a:t>if a department disappears then the professors do not disappear</a:t>
            </a:r>
          </a:p>
          <a:p>
            <a:pPr lvl="2" eaLnBrk="1" hangingPunct="1">
              <a:defRPr/>
            </a:pPr>
            <a:r>
              <a:rPr lang="en-US" dirty="0" smtClean="0"/>
              <a:t>a department is an </a:t>
            </a:r>
            <a:r>
              <a:rPr lang="en-US" i="1" dirty="0" smtClean="0"/>
              <a:t>aggregation</a:t>
            </a:r>
            <a:r>
              <a:rPr lang="en-US" dirty="0" smtClean="0"/>
              <a:t> of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Aggregation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suppose a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has a name and a date of birth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public class Person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String name;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Person(String name,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this.name = name;  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this.birthDate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getBirthDate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4296F-1365-4F23-B193-F5EC7353EE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example uses aggregation</a:t>
            </a:r>
          </a:p>
          <a:p>
            <a:pPr lvl="1" eaLnBrk="1" hangingPunct="1">
              <a:defRPr/>
            </a:pPr>
            <a:r>
              <a:rPr lang="en-CA" dirty="0" smtClean="0"/>
              <a:t>notice that the constructor does not make a copy of the name and birth date objects passed to it</a:t>
            </a:r>
          </a:p>
          <a:p>
            <a:pPr lvl="1" eaLnBrk="1" hangingPunct="1">
              <a:defRPr/>
            </a:pPr>
            <a:r>
              <a:rPr lang="en-CA" dirty="0" smtClean="0"/>
              <a:t>the name and birth date objects are shared with the client</a:t>
            </a:r>
          </a:p>
          <a:p>
            <a:pPr lvl="1" eaLnBrk="1" hangingPunct="1">
              <a:defRPr/>
            </a:pPr>
            <a:r>
              <a:rPr lang="en-CA" dirty="0" smtClean="0"/>
              <a:t>both the client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are holding references to the same name and birth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FC3B2-5007-474C-9A6F-BE77A6E98A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20725" y="4057650"/>
            <a:ext cx="7702550" cy="1428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Date(91, 2, 26);  // March 26, 1991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7300" y="457200"/>
          <a:ext cx="7429498" cy="5730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4599"/>
                <a:gridCol w="914400"/>
                <a:gridCol w="400049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String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Date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Person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name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birthDate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6224</TotalTime>
  <Words>2479</Words>
  <Application>Microsoft Office PowerPoint</Application>
  <PresentationFormat>On-screen Show (4:3)</PresentationFormat>
  <Paragraphs>727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Origin</vt:lpstr>
      <vt:lpstr>A Singleton Puzzle: What is Printed?</vt:lpstr>
      <vt:lpstr>A Singleton Puzzle: Solution</vt:lpstr>
      <vt:lpstr>Slide 3</vt:lpstr>
      <vt:lpstr>Aggregation and Composition</vt:lpstr>
      <vt:lpstr>Aggregation and Composition</vt:lpstr>
      <vt:lpstr>Aggregation and Composition</vt:lpstr>
      <vt:lpstr>Aggregation</vt:lpstr>
      <vt:lpstr>Slide 8</vt:lpstr>
      <vt:lpstr>Slide 9</vt:lpstr>
      <vt:lpstr>Slide 10</vt:lpstr>
      <vt:lpstr>Slide 11</vt:lpstr>
      <vt:lpstr>Slide 12</vt:lpstr>
      <vt:lpstr>UML Class Diagram for Aggregation</vt:lpstr>
      <vt:lpstr>Another Aggregation Example</vt:lpstr>
      <vt:lpstr>Slide 15</vt:lpstr>
      <vt:lpstr>Slide 16</vt:lpstr>
      <vt:lpstr>Aggregation Example</vt:lpstr>
      <vt:lpstr>Triangle</vt:lpstr>
      <vt:lpstr>Triangle</vt:lpstr>
      <vt:lpstr>Triangle</vt:lpstr>
      <vt:lpstr>Triangle Aggregation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Triangle Aggregation</vt:lpstr>
      <vt:lpstr>Slide 31</vt:lpstr>
      <vt:lpstr>Composition</vt:lpstr>
      <vt:lpstr>Composition</vt:lpstr>
      <vt:lpstr>Composition</vt:lpstr>
      <vt:lpstr>Composition &amp; the Default Constructor</vt:lpstr>
      <vt:lpstr>Test Your Knowledge</vt:lpstr>
      <vt:lpstr>Composition &amp; Copy Constructor</vt:lpstr>
      <vt:lpstr>Composition &amp; Copy Constructor</vt:lpstr>
      <vt:lpstr>Test Your Knowledge</vt:lpstr>
      <vt:lpstr>Slide 40</vt:lpstr>
      <vt:lpstr>Composition &amp; Other Constructors</vt:lpstr>
      <vt:lpstr>Composition and Other Constructors</vt:lpstr>
      <vt:lpstr>Test Your Knowledge</vt:lpstr>
      <vt:lpstr>Composition and Accessors</vt:lpstr>
      <vt:lpstr>Composition and Accessors</vt:lpstr>
      <vt:lpstr>Test Your Knowledge</vt:lpstr>
      <vt:lpstr>Test Your Knowledge</vt:lpstr>
      <vt:lpstr>Composition and Mutators</vt:lpstr>
      <vt:lpstr>Composition and Mutators</vt:lpstr>
      <vt:lpstr>Test Your Knowledge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531</cp:revision>
  <dcterms:created xsi:type="dcterms:W3CDTF">2006-08-16T00:00:00Z</dcterms:created>
  <dcterms:modified xsi:type="dcterms:W3CDTF">2013-10-03T01:40:38Z</dcterms:modified>
</cp:coreProperties>
</file>