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2" r:id="rId1"/>
    <p:sldMasterId id="2147484165" r:id="rId2"/>
  </p:sldMasterIdLst>
  <p:notesMasterIdLst>
    <p:notesMasterId r:id="rId51"/>
  </p:notesMasterIdLst>
  <p:handoutMasterIdLst>
    <p:handoutMasterId r:id="rId52"/>
  </p:handoutMasterIdLst>
  <p:sldIdLst>
    <p:sldId id="713" r:id="rId3"/>
    <p:sldId id="691" r:id="rId4"/>
    <p:sldId id="494" r:id="rId5"/>
    <p:sldId id="597" r:id="rId6"/>
    <p:sldId id="621" r:id="rId7"/>
    <p:sldId id="630" r:id="rId8"/>
    <p:sldId id="602" r:id="rId9"/>
    <p:sldId id="581" r:id="rId10"/>
    <p:sldId id="696" r:id="rId11"/>
    <p:sldId id="680" r:id="rId12"/>
    <p:sldId id="645" r:id="rId13"/>
    <p:sldId id="569" r:id="rId14"/>
    <p:sldId id="656" r:id="rId15"/>
    <p:sldId id="692" r:id="rId16"/>
    <p:sldId id="697" r:id="rId17"/>
    <p:sldId id="663" r:id="rId18"/>
    <p:sldId id="693" r:id="rId19"/>
    <p:sldId id="499" r:id="rId20"/>
    <p:sldId id="657" r:id="rId21"/>
    <p:sldId id="664" r:id="rId22"/>
    <p:sldId id="694" r:id="rId23"/>
    <p:sldId id="695" r:id="rId24"/>
    <p:sldId id="585" r:id="rId25"/>
    <p:sldId id="607" r:id="rId26"/>
    <p:sldId id="586" r:id="rId27"/>
    <p:sldId id="698" r:id="rId28"/>
    <p:sldId id="682" r:id="rId29"/>
    <p:sldId id="702" r:id="rId30"/>
    <p:sldId id="708" r:id="rId31"/>
    <p:sldId id="699" r:id="rId32"/>
    <p:sldId id="570" r:id="rId33"/>
    <p:sldId id="701" r:id="rId34"/>
    <p:sldId id="703" r:id="rId35"/>
    <p:sldId id="704" r:id="rId36"/>
    <p:sldId id="700" r:id="rId37"/>
    <p:sldId id="707" r:id="rId38"/>
    <p:sldId id="709" r:id="rId39"/>
    <p:sldId id="710" r:id="rId40"/>
    <p:sldId id="711" r:id="rId41"/>
    <p:sldId id="712" r:id="rId42"/>
    <p:sldId id="705" r:id="rId43"/>
    <p:sldId id="706" r:id="rId44"/>
    <p:sldId id="666" r:id="rId45"/>
    <p:sldId id="635" r:id="rId46"/>
    <p:sldId id="669" r:id="rId47"/>
    <p:sldId id="672" r:id="rId48"/>
    <p:sldId id="714" r:id="rId49"/>
    <p:sldId id="71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37" autoAdjust="0"/>
    <p:restoredTop sz="94532" autoAdjust="0"/>
  </p:normalViewPr>
  <p:slideViewPr>
    <p:cSldViewPr>
      <p:cViewPr varScale="1">
        <p:scale>
          <a:sx n="87" d="100"/>
          <a:sy n="87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5C012E7-17B0-4188-B1EF-68A4206828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1D47A8-C595-442E-AA57-DBB7D8126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9BFFC1-F844-42E2-9B69-48E95118A1CF}" type="slidenum">
              <a:rPr 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64C551-BFAB-44A0-84B9-65CFF08F2472}" type="slidenum">
              <a:rPr 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28B4E-DD26-4529-9B27-B481EC6D1F2F}" type="slidenum">
              <a:rPr 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C95464-7E50-4718-BEA7-8253061D6A43}" type="slidenum">
              <a:rPr lang="en-US" sz="120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97F34E-8824-44EB-8D1E-6FAA422C63D9}" type="slidenum">
              <a:rPr lang="en-US" sz="120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7DADFC-C6BF-4F02-ACB5-29B4D44F1CA3}" type="slidenum">
              <a:rPr lang="en-US" sz="120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14F5C7-05C7-4E45-AF97-2B16E9D7E452}" type="slidenum">
              <a:rPr lang="en-US" sz="120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A261CC-71A2-4152-8CD2-8D7E44EDC4D5}" type="slidenum">
              <a:rPr lang="en-US" sz="120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425CE6-FBEE-454A-B355-9623DF8EA502}" type="slidenum">
              <a:rPr lang="en-US" sz="120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204764-1916-4647-92F5-904B41847C8B}" type="slidenum">
              <a:rPr lang="en-US" sz="120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CA32AC-E9CD-444E-A311-1CCE17BAA05F}" type="slidenum">
              <a:rPr lang="en-US" sz="120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F1B373-A00F-459E-9868-9D7252863FD7}" type="slidenum">
              <a:rPr 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045D5D-5606-442D-99B9-C50601BD7DD2}" type="slidenum">
              <a:rPr lang="en-US" sz="120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7406B1-5D72-4475-BEF4-69EEC9ACFB07}" type="slidenum">
              <a:rPr lang="en-US" sz="120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E87F6A-7DCA-4851-BB58-DA9AE5869E1E}" type="slidenum">
              <a:rPr lang="en-US" sz="120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5F453E-DBA2-4B56-A3F9-A001DEB3B1AA}" type="slidenum">
              <a:rPr lang="en-US" sz="120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7147C7-4A86-430B-953D-7A9E6366F20A}" type="slidenum">
              <a:rPr lang="en-US" sz="120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FBA7F0-0206-4B8D-8005-5594322EB825}" type="slidenum">
              <a:rPr lang="en-US" sz="120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325C28-BEC1-4326-9411-B25AACE8C4C4}" type="slidenum">
              <a:rPr lang="en-US" sz="120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4F5CF2-251F-4E24-9E0C-BA667BC1AFCF}" type="slidenum">
              <a:rPr lang="en-US" sz="120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591AC9-9519-4926-AF5C-EF9B889C9B40}" type="slidenum">
              <a:rPr lang="en-US" sz="120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EA6E7C-1379-4640-9D4A-132BCE26F98E}" type="slidenum">
              <a:rPr 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468532-2C35-4D9C-A8FA-F64BBBDCA11B}" type="slidenum">
              <a:rPr 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B79BA-20BD-4A0E-ABB1-A33FD76933A2}" type="slidenum">
              <a:rPr 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AF416D-EA28-496B-AB1F-3B13097C704F}" type="slidenum">
              <a:rPr 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F69227-7653-4A39-B647-FF7FEB8166F1}" type="slidenum">
              <a:rPr 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98B9A0B-555A-4488-BF4D-54865AA766B1}" type="slidenum">
              <a:rPr lang="en-US" sz="1200">
                <a:solidFill>
                  <a:schemeClr val="tx1"/>
                </a:solidFill>
              </a:rPr>
              <a:pPr algn="r" eaLnBrk="1" hangingPunct="1"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AFD23B-0C1A-41B4-93B5-74B168BD26D1}" type="slidenum">
              <a:rPr 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868A8-56E5-4817-B72D-EA612D20EF78}" type="datetime1">
              <a:rPr lang="en-US" smtClean="0"/>
              <a:t>11/28/2010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40C52-E2EA-42E3-8890-B059FEE45C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9933B-E11F-440E-ADF8-7DE8408A84B5}" type="datetime1">
              <a:rPr lang="en-US" smtClean="0"/>
              <a:t>11/28/2010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6A9B6-7BBD-46DB-ABCF-A17D12BEF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954DF-DAA9-411D-9D5D-C0AD18CDC129}" type="datetime1">
              <a:rPr lang="en-US" smtClean="0"/>
              <a:t>11/28/2010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B1526-1CE1-4D8F-9598-B860BE14FA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4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9851BE-9A17-4E36-94ED-CA74BFE9B13A}" type="datetime1">
              <a:rPr lang="en-US" smtClean="0"/>
              <a:t>11/28/2010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044E08-7BE2-49F1-9D64-AB00A7EFF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3C4AA045-4CAB-4D28-8B41-7E615D9AE008}" type="datetime1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CCB2A-643F-4B2B-9464-C649F4043763}" type="datetime1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AD7A4-A205-40F1-883A-3E124EE60C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BA1135-ED8D-4D38-8B8B-FA2FF4F2C5FC}" type="datetime1">
              <a:rPr lang="en-US" smtClean="0"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C181C-2802-40F9-9B66-4983DD53F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B4A37-6796-42FE-AB1D-B5AA1965852D}" type="datetime1">
              <a:rPr lang="en-US" smtClean="0"/>
              <a:t>11/28/2010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9E322-21A7-47D6-B6AB-8B4D814D4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9246E-D926-4154-B24D-8AEA814C8EFE}" type="datetime1">
              <a:rPr lang="en-US" smtClean="0"/>
              <a:t>11/28/2010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E88CE-0F4F-45E3-9E6F-896A6A7CF5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22269B26-3CF8-42EE-9AAE-4F1933380326}" type="datetime1">
              <a:rPr lang="en-US" smtClean="0"/>
              <a:t>11/28/2010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5711B6-66BE-40CF-B5A2-63814B2A3C15}" type="datetime1">
              <a:rPr lang="en-US" smtClean="0"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5D83-8864-4BBE-A888-32724EE57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5FA88-96EF-49FB-AED7-74C42E424926}" type="datetime1">
              <a:rPr lang="en-US" smtClean="0"/>
              <a:t>11/28/2010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72D37-ADB6-48EE-BAA1-E582894A51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9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581CAA-B84D-43DD-9FC3-CB6939CB9BA8}" type="datetime1">
              <a:rPr lang="en-US" smtClean="0"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C149DD-0ACE-42B4-8304-FC2C74BF7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4EA41-AC5A-4670-ABD0-A60B679FB2F7}" type="datetime1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5F004-5D17-48F7-83AA-79CFFC4B6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CB4B3A-8F34-4A47-81F8-8BD52658EA9C}" type="datetime1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D970F-1782-4F39-91B2-3329AD94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E51C2-EC69-4884-B705-CC5ECBF06706}" type="datetime1">
              <a:rPr lang="en-US" smtClean="0"/>
              <a:t>11/28/2010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7421B-6250-46BA-A34A-58C0FA816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D9946-67B1-454C-AA82-D48483D7E6C9}" type="datetime1">
              <a:rPr lang="en-US" smtClean="0"/>
              <a:t>11/28/2010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6655-480F-4F61-923E-D62974EEE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B8E23-CC81-488D-A7C9-11F3A44EBC6D}" type="datetime1">
              <a:rPr lang="en-US" smtClean="0"/>
              <a:t>11/28/2010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56D65-CA39-4250-9D99-97C9E4311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6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FF152-A086-447B-A9F7-D6B3087F6891}" type="datetime1">
              <a:rPr lang="en-US" smtClean="0"/>
              <a:t>11/28/2010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72241-EC4A-4D1D-AB3B-DA05B32EB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66AEA-26B4-43D6-95A1-FD506063C90D}" type="datetime1">
              <a:rPr lang="en-US" smtClean="0"/>
              <a:t>11/28/2010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49913-E4BE-4960-96B2-7CC21DC2A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2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3B16D-ED78-4101-9C63-07E6C6A3FC94}" type="datetime1">
              <a:rPr lang="en-US" smtClean="0"/>
              <a:t>11/28/2010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F1855-2913-4888-83C4-6AE3F91AA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C7B0D-679E-41D5-8AD3-591C5F204B18}" type="datetime1">
              <a:rPr lang="en-US" smtClean="0"/>
              <a:t>11/28/2010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46803-3437-40E7-9C15-3ABA6AE8D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2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</a:defRPr>
            </a:lvl1pPr>
          </a:lstStyle>
          <a:p>
            <a:fld id="{FE47F07A-010A-4E66-8882-894EC79066CD}" type="datetime1">
              <a:rPr lang="en-US" smtClean="0"/>
              <a:t>11/28/2010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</a:defRPr>
            </a:lvl1pPr>
          </a:lstStyle>
          <a:p>
            <a:fld id="{27FAAC99-A08F-4491-B631-48CFC56E7C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379E61-952A-41D5-B831-57CFA6FF6076}" type="datetime1">
              <a:rPr lang="en-US" smtClean="0"/>
              <a:t>11/28/2010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FAAC99-A08F-4491-B631-48CFC56E7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Wireless LAN Security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CSE 6590 </a:t>
            </a:r>
          </a:p>
          <a:p>
            <a:r>
              <a:rPr lang="en-CA" dirty="0" smtClean="0"/>
              <a:t>Fall 2010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1632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Designed to ensure that only authorized parties can view transmitted wireless information</a:t>
            </a:r>
          </a:p>
          <a:p>
            <a:pPr eaLnBrk="1" hangingPunct="1">
              <a:defRPr/>
            </a:pPr>
            <a:r>
              <a:rPr lang="en-US" dirty="0" smtClean="0"/>
              <a:t>Uses encryption to protect traffic</a:t>
            </a:r>
          </a:p>
          <a:p>
            <a:pPr eaLnBrk="1" hangingPunct="1">
              <a:defRPr/>
            </a:pPr>
            <a:r>
              <a:rPr lang="en-US" dirty="0" smtClean="0"/>
              <a:t>WEP was designed to be:</a:t>
            </a:r>
          </a:p>
          <a:p>
            <a:pPr lvl="1" eaLnBrk="1" hangingPunct="1">
              <a:defRPr/>
            </a:pPr>
            <a:r>
              <a:rPr lang="en-US" dirty="0" smtClean="0"/>
              <a:t>Efficient and reasonably strong</a:t>
            </a: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Wired Equivalent Privacy (WEP)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4B0189B-E8B9-4921-89D0-C01F698D5BA0}" type="slidenum">
              <a:rPr lang="en-US" sz="1400">
                <a:solidFill>
                  <a:srgbClr val="222222"/>
                </a:solidFill>
                <a:latin typeface="Verdana" pitchFamily="34" charset="0"/>
              </a:rPr>
              <a:pPr algn="r" eaLnBrk="1" hangingPunct="1"/>
              <a:t>10</a:t>
            </a:fld>
            <a:endParaRPr lang="en-US" sz="1400">
              <a:solidFill>
                <a:srgbClr val="222222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WEP secret keys can be 64 or 128 bits long</a:t>
            </a:r>
          </a:p>
          <a:p>
            <a:pPr eaLnBrk="1" hangingPunct="1">
              <a:defRPr/>
            </a:pPr>
            <a:r>
              <a:rPr lang="en-US" smtClean="0"/>
              <a:t>The AP and devices can hold up to four shared secret keys</a:t>
            </a:r>
          </a:p>
          <a:p>
            <a:pPr lvl="1" eaLnBrk="1" hangingPunct="1">
              <a:defRPr/>
            </a:pPr>
            <a:r>
              <a:rPr lang="en-US" smtClean="0"/>
              <a:t>One of which must be designated as the default key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WEP Keys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457200"/>
            <a:ext cx="65627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WEP Encryption Process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209800"/>
            <a:ext cx="5410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a node has a packet to send, it first generates CRC for this packet as an integrity check value (ICV).</a:t>
            </a:r>
          </a:p>
          <a:p>
            <a:r>
              <a:rPr lang="en-CA" dirty="0" smtClean="0"/>
              <a:t>Generates an IV; concatenates it with the secret key; applies RC4 to create RC4 key stream.</a:t>
            </a:r>
          </a:p>
          <a:p>
            <a:r>
              <a:rPr lang="en-CA" dirty="0" smtClean="0"/>
              <a:t>Performs XOR operation on the above two streams, byte by byte, to produce </a:t>
            </a:r>
            <a:r>
              <a:rPr lang="en-CA" dirty="0" err="1" smtClean="0"/>
              <a:t>ciphertext</a:t>
            </a:r>
            <a:r>
              <a:rPr lang="en-CA" dirty="0" smtClean="0"/>
              <a:t>.</a:t>
            </a:r>
          </a:p>
          <a:p>
            <a:r>
              <a:rPr lang="en-CA" dirty="0" smtClean="0"/>
              <a:t>Appends the IV to the </a:t>
            </a:r>
            <a:r>
              <a:rPr lang="en-CA" dirty="0" err="1" smtClean="0"/>
              <a:t>ciphertext</a:t>
            </a:r>
            <a:r>
              <a:rPr lang="en-CA" dirty="0"/>
              <a:t> </a:t>
            </a:r>
            <a:r>
              <a:rPr lang="en-CA" dirty="0" smtClean="0"/>
              <a:t>and transmits to the receiver.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Encryption </a:t>
            </a:r>
            <a:r>
              <a:rPr lang="en-US" dirty="0" smtClean="0"/>
              <a:t>Process (2)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659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Encryption Process </a:t>
            </a:r>
            <a:r>
              <a:rPr lang="en-US" dirty="0" smtClean="0"/>
              <a:t>(3)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24" y="1981200"/>
            <a:ext cx="52158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626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Transmitting with WEP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24000"/>
            <a:ext cx="8231187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 smtClean="0">
                <a:effectLst/>
              </a:rPr>
              <a:t>IV </a:t>
            </a:r>
            <a:r>
              <a:rPr lang="en-US" sz="2800" dirty="0" smtClean="0"/>
              <a:t>is 24-bit long </a:t>
            </a:r>
            <a:r>
              <a:rPr lang="en-US" sz="2800" dirty="0" smtClean="0">
                <a:sym typeface="Symbol"/>
              </a:rPr>
              <a:t></a:t>
            </a:r>
            <a:r>
              <a:rPr lang="en-US" sz="2800" dirty="0" smtClean="0">
                <a:effectLst/>
              </a:rPr>
              <a:t> 2</a:t>
            </a:r>
            <a:r>
              <a:rPr lang="en-US" sz="2800" baseline="30000" dirty="0" smtClean="0">
                <a:effectLst/>
              </a:rPr>
              <a:t>24</a:t>
            </a:r>
            <a:r>
              <a:rPr lang="en-US" sz="2800" dirty="0" smtClean="0">
                <a:effectLst/>
              </a:rPr>
              <a:t> choices.</a:t>
            </a:r>
          </a:p>
          <a:p>
            <a:r>
              <a:rPr lang="en-US" sz="2800" dirty="0" smtClean="0">
                <a:effectLst/>
              </a:rPr>
              <a:t>The probability of choosing the same IV value is more than 99% after only 12,00 frames.</a:t>
            </a:r>
          </a:p>
          <a:p>
            <a:r>
              <a:rPr lang="en-US" sz="2800" dirty="0" smtClean="0">
                <a:effectLst/>
              </a:rPr>
              <a:t>Only a few seconds elapse with 11Mbps and 1KByte frame size.</a:t>
            </a:r>
          </a:p>
          <a:p>
            <a:r>
              <a:rPr lang="en-US" sz="2800" dirty="0" smtClean="0">
                <a:effectLst/>
              </a:rPr>
              <a:t>IV values are sent in plain text </a:t>
            </a:r>
            <a:r>
              <a:rPr lang="en-US" sz="2800" dirty="0">
                <a:sym typeface="Symbol"/>
              </a:rPr>
              <a:t>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attackers can detect a duplicate value and re-use past keys.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Analysis of WEP Encryption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746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Before a computer can connect to a WLAN, it must be </a:t>
            </a:r>
            <a:r>
              <a:rPr lang="en-US" b="1" dirty="0" smtClean="0"/>
              <a:t>authenticated</a:t>
            </a:r>
          </a:p>
          <a:p>
            <a:pPr eaLnBrk="1" hangingPunct="1"/>
            <a:r>
              <a:rPr lang="en-US" dirty="0" smtClean="0"/>
              <a:t>Types of authentication in 802.11</a:t>
            </a:r>
          </a:p>
          <a:p>
            <a:pPr lvl="1" eaLnBrk="1" hangingPunct="1"/>
            <a:r>
              <a:rPr lang="en-US" b="1" dirty="0" smtClean="0"/>
              <a:t>Open system authentication</a:t>
            </a:r>
          </a:p>
          <a:p>
            <a:pPr lvl="2" eaLnBrk="1" hangingPunct="1"/>
            <a:r>
              <a:rPr lang="en-US" dirty="0" smtClean="0"/>
              <a:t>Lets everyone in</a:t>
            </a:r>
          </a:p>
          <a:p>
            <a:pPr lvl="1" eaLnBrk="1" hangingPunct="1"/>
            <a:r>
              <a:rPr lang="en-US" b="1" dirty="0" smtClean="0"/>
              <a:t>Shared key authentication</a:t>
            </a:r>
            <a:endParaRPr lang="en-US" dirty="0" smtClean="0"/>
          </a:p>
          <a:p>
            <a:pPr lvl="2" eaLnBrk="1" hangingPunct="1"/>
            <a:r>
              <a:rPr lang="en-US" dirty="0" smtClean="0"/>
              <a:t>Only lets computers in if they know the </a:t>
            </a:r>
            <a:r>
              <a:rPr lang="en-US" b="1" dirty="0" smtClean="0"/>
              <a:t>shared key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Device Authentication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609600"/>
            <a:ext cx="53244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Wired Equivalent Privacy (WEP)</a:t>
            </a:r>
          </a:p>
          <a:p>
            <a:pPr lvl="1"/>
            <a:r>
              <a:rPr lang="en-CA" dirty="0" smtClean="0"/>
              <a:t>first security protocol defined in 802.11</a:t>
            </a:r>
          </a:p>
          <a:p>
            <a:r>
              <a:rPr lang="en-CA" dirty="0" smtClean="0"/>
              <a:t>Wi-Fi Protected Access (WPA)</a:t>
            </a:r>
          </a:p>
          <a:p>
            <a:pPr lvl="1"/>
            <a:r>
              <a:rPr lang="en-CA" dirty="0" smtClean="0"/>
              <a:t>defined by Wi-Fi Alliance</a:t>
            </a:r>
          </a:p>
          <a:p>
            <a:r>
              <a:rPr lang="en-CA" dirty="0" smtClean="0"/>
              <a:t>WPA2</a:t>
            </a:r>
          </a:p>
          <a:p>
            <a:r>
              <a:rPr lang="en-CA" dirty="0" smtClean="0"/>
              <a:t>802.11i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881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19088"/>
            <a:ext cx="7780337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WEP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Authentication is first carried out via </a:t>
            </a:r>
          </a:p>
          <a:p>
            <a:pPr lvl="1"/>
            <a:r>
              <a:rPr lang="en-CA" dirty="0" smtClean="0"/>
              <a:t>open system authentication, or</a:t>
            </a:r>
          </a:p>
          <a:p>
            <a:pPr lvl="1"/>
            <a:r>
              <a:rPr lang="en-CA" dirty="0" smtClean="0"/>
              <a:t>shared key authentication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b="1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Data packets are then encrypted using the WEP encryption process described above.  Each packet requires a new IV.</a:t>
            </a:r>
            <a:endParaRPr lang="en-US" sz="2400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538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Static WEP keys (no periodic updates)</a:t>
            </a:r>
          </a:p>
          <a:p>
            <a:r>
              <a:rPr lang="en-CA" dirty="0" smtClean="0"/>
              <a:t>High frequency of repeating the same IV</a:t>
            </a:r>
          </a:p>
          <a:p>
            <a:pPr lvl="1"/>
            <a:r>
              <a:rPr lang="en-CA" dirty="0" smtClean="0"/>
              <a:t>IVs are only 24-bit long</a:t>
            </a:r>
          </a:p>
          <a:p>
            <a:pPr lvl="1"/>
            <a:r>
              <a:rPr lang="en-US" dirty="0" smtClean="0"/>
              <a:t>Packets </a:t>
            </a:r>
            <a:r>
              <a:rPr lang="en-US" dirty="0"/>
              <a:t>can be replayed to force the access point to pump out </a:t>
            </a:r>
            <a:r>
              <a:rPr lang="en-US" dirty="0" smtClean="0"/>
              <a:t>IVs.</a:t>
            </a:r>
          </a:p>
          <a:p>
            <a:r>
              <a:rPr lang="en-US" dirty="0" smtClean="0"/>
              <a:t>CRC is weak in integrity check.</a:t>
            </a:r>
          </a:p>
          <a:p>
            <a:pPr lvl="1"/>
            <a:r>
              <a:rPr lang="en-US" dirty="0" smtClean="0"/>
              <a:t>An attacker can flip a bit in the encrypted data and then change the CRC as well.</a:t>
            </a:r>
          </a:p>
          <a:p>
            <a:r>
              <a:rPr lang="en-US" dirty="0" smtClean="0"/>
              <a:t>Authentication is too simple.</a:t>
            </a:r>
            <a:endParaRPr lang="en-US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WEP Weaknesses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3326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WPA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08-7BE2-49F1-9D64-AB00A7EFFAC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Wireless Ethernet Compatibility Alliance (WECA)</a:t>
            </a:r>
          </a:p>
          <a:p>
            <a:pPr lvl="1" eaLnBrk="1" hangingPunct="1">
              <a:defRPr/>
            </a:pPr>
            <a:r>
              <a:rPr lang="en-US" sz="2400" dirty="0" smtClean="0"/>
              <a:t>A consortium of wireless equipment manufacturers and software providers</a:t>
            </a:r>
          </a:p>
          <a:p>
            <a:pPr eaLnBrk="1" hangingPunct="1">
              <a:defRPr/>
            </a:pPr>
            <a:r>
              <a:rPr lang="en-US" sz="2800" dirty="0" smtClean="0"/>
              <a:t>WECA goals:</a:t>
            </a:r>
          </a:p>
          <a:p>
            <a:pPr lvl="1" eaLnBrk="1" hangingPunct="1">
              <a:defRPr/>
            </a:pPr>
            <a:r>
              <a:rPr lang="en-US" sz="2400" dirty="0" smtClean="0"/>
              <a:t>To encourage wireless manufacturers to use the IEEE 802.11 technologies</a:t>
            </a:r>
          </a:p>
          <a:p>
            <a:pPr lvl="1" eaLnBrk="1" hangingPunct="1">
              <a:defRPr/>
            </a:pPr>
            <a:r>
              <a:rPr lang="en-US" sz="2400" dirty="0" smtClean="0"/>
              <a:t>To promote and market these technologies</a:t>
            </a:r>
          </a:p>
          <a:p>
            <a:pPr lvl="1" eaLnBrk="1" hangingPunct="1">
              <a:defRPr/>
            </a:pPr>
            <a:r>
              <a:rPr lang="en-US" sz="2400" dirty="0" smtClean="0"/>
              <a:t>To test and certify that wireless products adhere to the IEEE 802.11 standards to ensure product interoperability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WPA History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 2002, the WECA organization changed its name to </a:t>
            </a:r>
            <a:r>
              <a:rPr lang="en-US" sz="2800" b="1" dirty="0" smtClean="0"/>
              <a:t>Wi-Fi (Wireless Fidelity) Alliance</a:t>
            </a:r>
          </a:p>
          <a:p>
            <a:pPr eaLnBrk="1" hangingPunct="1">
              <a:defRPr/>
            </a:pPr>
            <a:r>
              <a:rPr lang="en-US" sz="2800" dirty="0" smtClean="0"/>
              <a:t>In October 2003 the Wi-Fi Alliance introduced </a:t>
            </a:r>
            <a:r>
              <a:rPr lang="en-US" sz="2800" b="1" dirty="0" smtClean="0"/>
              <a:t>Wi-Fi Protected Access (WPA)</a:t>
            </a:r>
          </a:p>
          <a:p>
            <a:pPr lvl="1" eaLnBrk="1" hangingPunct="1">
              <a:defRPr/>
            </a:pPr>
            <a:r>
              <a:rPr lang="en-US" sz="2400" dirty="0" smtClean="0"/>
              <a:t>WPA had the design goal to protect both present and future wireless devices, addresses both wireless authentication and encryption</a:t>
            </a:r>
          </a:p>
          <a:p>
            <a:pPr eaLnBrk="1" hangingPunct="1">
              <a:defRPr/>
            </a:pPr>
            <a:r>
              <a:rPr lang="en-US" sz="2800" dirty="0" smtClean="0"/>
              <a:t>PSK or 802.11X addresses authentication and TKIP addresses encryption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WPA History (2)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Key size increased to 128 bits</a:t>
            </a:r>
          </a:p>
          <a:p>
            <a:r>
              <a:rPr lang="en-CA" dirty="0" smtClean="0"/>
              <a:t>Larger IVs: 48-bit long</a:t>
            </a:r>
          </a:p>
          <a:p>
            <a:r>
              <a:rPr lang="en-CA" dirty="0" smtClean="0"/>
              <a:t>Changing security keys through Temporary Key Integrity Protocol (TKIP)</a:t>
            </a:r>
          </a:p>
          <a:p>
            <a:pPr lvl="1"/>
            <a:r>
              <a:rPr lang="en-CA" dirty="0" smtClean="0"/>
              <a:t>Encryption keys are changed (based on a master key) after a certain number of packets have been sent.</a:t>
            </a:r>
          </a:p>
          <a:p>
            <a:pPr lvl="1"/>
            <a:r>
              <a:rPr lang="en-CA" dirty="0" smtClean="0"/>
              <a:t>An IV is mixed with data (not concatenate).</a:t>
            </a:r>
          </a:p>
          <a:p>
            <a:r>
              <a:rPr lang="en-CA" dirty="0" smtClean="0"/>
              <a:t>Ciphering scheme is the same as WEP</a:t>
            </a:r>
          </a:p>
          <a:p>
            <a:pPr lvl="1"/>
            <a:r>
              <a:rPr lang="en-CA" dirty="0" smtClean="0"/>
              <a:t> compatible with old wireless LAN cards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WPA: Improving WEP Encryption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0988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WPA uses a new message integrity check scheme called Michael, replacing the CRC function in WEP.</a:t>
            </a:r>
          </a:p>
          <a:p>
            <a:pPr eaLnBrk="1" hangingPunct="1">
              <a:defRPr/>
            </a:pPr>
            <a:r>
              <a:rPr lang="en-US" dirty="0" smtClean="0"/>
              <a:t>A frame counter is added to Michael to avoid replay or forgery attack.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WPA: Improving </a:t>
            </a:r>
            <a:r>
              <a:rPr lang="en-US" dirty="0" smtClean="0"/>
              <a:t>Integrity Check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8241"/>
            <a:ext cx="8179231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1108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85355"/>
            <a:ext cx="84296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35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the early 1980s, the IEEE began work on developing computer network architecture standards</a:t>
            </a:r>
          </a:p>
          <a:p>
            <a:pPr lvl="1" eaLnBrk="1" hangingPunct="1">
              <a:defRPr/>
            </a:pPr>
            <a:r>
              <a:rPr lang="en-US" smtClean="0"/>
              <a:t>This work was called Project 802</a:t>
            </a:r>
          </a:p>
          <a:p>
            <a:pPr eaLnBrk="1" hangingPunct="1">
              <a:defRPr/>
            </a:pPr>
            <a:r>
              <a:rPr lang="en-US" smtClean="0"/>
              <a:t>In 1990, the IEEE formed a committee to develop a standard for WLANs (Wireless Local Area Networks)</a:t>
            </a:r>
          </a:p>
          <a:p>
            <a:pPr lvl="1" eaLnBrk="1" hangingPunct="1">
              <a:defRPr/>
            </a:pPr>
            <a:r>
              <a:rPr lang="en-US" smtClean="0"/>
              <a:t>At that time WLANs operated at a speed of 1 to 2 million bits per second (Mbps)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dirty="0"/>
              <a:t>T</a:t>
            </a:r>
            <a:r>
              <a:rPr lang="en-CA" dirty="0" smtClean="0"/>
              <a:t>wo options:</a:t>
            </a:r>
          </a:p>
          <a:p>
            <a:r>
              <a:rPr lang="en-CA" dirty="0" smtClean="0"/>
              <a:t>PSK (inexpensive, home/personal networking)</a:t>
            </a:r>
          </a:p>
          <a:p>
            <a:r>
              <a:rPr lang="en-CA" dirty="0" smtClean="0"/>
              <a:t>802.11X (expensive, enterprise networking)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WPA Authentication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3515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b="1" dirty="0" smtClean="0"/>
              <a:t>Pre-shared </a:t>
            </a:r>
            <a:r>
              <a:rPr lang="en-US" sz="2800" b="1" dirty="0" smtClean="0"/>
              <a:t>key (PSK)</a:t>
            </a:r>
            <a:r>
              <a:rPr lang="en-US" sz="2800" dirty="0" smtClean="0"/>
              <a:t> authentication</a:t>
            </a:r>
          </a:p>
          <a:p>
            <a:pPr lvl="1" eaLnBrk="1" hangingPunct="1">
              <a:defRPr/>
            </a:pPr>
            <a:r>
              <a:rPr lang="en-US" sz="2400" dirty="0" smtClean="0"/>
              <a:t>Uses a passphrase to generate the encryption key</a:t>
            </a:r>
          </a:p>
          <a:p>
            <a:pPr eaLnBrk="1" hangingPunct="1">
              <a:defRPr/>
            </a:pPr>
            <a:r>
              <a:rPr lang="en-US" sz="2800" dirty="0" smtClean="0"/>
              <a:t>Key must be entered into both the access point and all wireless devices</a:t>
            </a:r>
          </a:p>
          <a:p>
            <a:pPr lvl="1" eaLnBrk="1" hangingPunct="1">
              <a:defRPr/>
            </a:pPr>
            <a:r>
              <a:rPr lang="en-US" sz="2400" dirty="0" smtClean="0"/>
              <a:t>Prior to the devices communicating with the AP</a:t>
            </a:r>
          </a:p>
          <a:p>
            <a:pPr eaLnBrk="1" hangingPunct="1">
              <a:defRPr/>
            </a:pPr>
            <a:r>
              <a:rPr lang="en-US" sz="2800" dirty="0" smtClean="0"/>
              <a:t>The PSK is not used for encryption</a:t>
            </a:r>
          </a:p>
          <a:p>
            <a:pPr lvl="1" eaLnBrk="1" hangingPunct="1">
              <a:defRPr/>
            </a:pPr>
            <a:r>
              <a:rPr lang="en-US" sz="2400" dirty="0" smtClean="0"/>
              <a:t>Instead, it serves as the starting point (seed) for mathematically generating the encryption </a:t>
            </a:r>
            <a:r>
              <a:rPr lang="en-US" sz="2400" dirty="0" smtClean="0"/>
              <a:t>keys</a:t>
            </a:r>
          </a:p>
          <a:p>
            <a:r>
              <a:rPr lang="en-CA" dirty="0"/>
              <a:t>Results in a pair-wise master key (PMK)</a:t>
            </a:r>
          </a:p>
          <a:p>
            <a:r>
              <a:rPr lang="en-CA" dirty="0"/>
              <a:t>Followed by a 4-way handshake to handle key management and distribution, which uses the PMK to generate a pair-wise transient key (PTK).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WPA Personal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31</a:t>
            </a:fld>
            <a:endParaRPr kumimoji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4569995" cy="327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 Personal </a:t>
            </a:r>
            <a:r>
              <a:rPr lang="en-US" dirty="0" smtClean="0"/>
              <a:t>Security (2)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1459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PSK is a 64-bit hexadecimal number</a:t>
            </a:r>
          </a:p>
          <a:p>
            <a:pPr lvl="1" eaLnBrk="1" hangingPunct="1"/>
            <a:r>
              <a:rPr lang="en-US" smtClean="0"/>
              <a:t>Usually generated from a passphrase</a:t>
            </a:r>
          </a:p>
          <a:p>
            <a:pPr lvl="2" eaLnBrk="1" hangingPunct="1"/>
            <a:r>
              <a:rPr lang="en-US" smtClean="0"/>
              <a:t>Consisting of letters, digits, punctuation, etc. that is between 8 and 63 characters in length</a:t>
            </a:r>
          </a:p>
          <a:p>
            <a:pPr eaLnBrk="1" hangingPunct="1"/>
            <a:r>
              <a:rPr lang="en-US" smtClean="0"/>
              <a:t>If the passphrase is a common word, it can be found with a </a:t>
            </a:r>
            <a:r>
              <a:rPr lang="en-US" b="1" smtClean="0"/>
              <a:t>dictionary attack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Pre-Shared Key Weakness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7666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People may send the key by e-mail or another insecure method</a:t>
            </a:r>
          </a:p>
          <a:p>
            <a:pPr eaLnBrk="1" hangingPunct="1">
              <a:defRPr/>
            </a:pPr>
            <a:r>
              <a:rPr lang="en-US" dirty="0" smtClean="0"/>
              <a:t>Changing the PSK key is difficult</a:t>
            </a:r>
          </a:p>
          <a:p>
            <a:pPr lvl="1" eaLnBrk="1" hangingPunct="1">
              <a:defRPr/>
            </a:pPr>
            <a:r>
              <a:rPr lang="en-US" dirty="0" smtClean="0"/>
              <a:t>Must type new key on every wireless device and on all access points</a:t>
            </a:r>
          </a:p>
          <a:p>
            <a:pPr lvl="1" eaLnBrk="1" hangingPunct="1">
              <a:defRPr/>
            </a:pPr>
            <a:r>
              <a:rPr lang="en-US" dirty="0" smtClean="0"/>
              <a:t>In order to allow a guest user to have access to a PSK WLAN, the key must be given to that guest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PSK Key Management Weaknesses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6397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Three components:</a:t>
            </a:r>
          </a:p>
          <a:p>
            <a:pPr lvl="1"/>
            <a:r>
              <a:rPr lang="en-CA" dirty="0" smtClean="0"/>
              <a:t>Remote authentication dial-in user service (RADIUS)</a:t>
            </a:r>
          </a:p>
          <a:p>
            <a:pPr lvl="1"/>
            <a:r>
              <a:rPr lang="en-CA" dirty="0" smtClean="0"/>
              <a:t>authenticator (access point)</a:t>
            </a:r>
          </a:p>
          <a:p>
            <a:pPr lvl="1"/>
            <a:r>
              <a:rPr lang="en-CA" dirty="0" smtClean="0"/>
              <a:t>supplicant (client)</a:t>
            </a:r>
          </a:p>
          <a:p>
            <a:r>
              <a:rPr lang="en-CA" dirty="0" smtClean="0"/>
              <a:t>Uses EAP authentication framework</a:t>
            </a:r>
          </a:p>
          <a:p>
            <a:pPr lvl="1"/>
            <a:r>
              <a:rPr lang="en-CA" dirty="0" smtClean="0"/>
              <a:t>EAP-PSK, EAP-TLS, EAP-TTLS, EAP-MD5</a:t>
            </a:r>
          </a:p>
          <a:p>
            <a:r>
              <a:rPr lang="en-CA" dirty="0" smtClean="0"/>
              <a:t>Results in a pair-wise master key (PMK)</a:t>
            </a:r>
          </a:p>
          <a:p>
            <a:r>
              <a:rPr lang="en-CA" dirty="0" smtClean="0"/>
              <a:t>Followed by a 4-way handshake to handle key management and distribution, which uses the PMK to generate a pair-wise transient key (PTK).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WPA Authentication via 802.11X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7095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C1FFBD-3851-4B06-9AC7-CBBE5DF85D9E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3600" dirty="0" smtClean="0">
                <a:solidFill>
                  <a:srgbClr val="663300"/>
                </a:solidFill>
              </a:rPr>
              <a:t>EAP-TLS</a:t>
            </a:r>
            <a:endParaRPr lang="en-CA" sz="3600" dirty="0" smtClean="0">
              <a:solidFill>
                <a:srgbClr val="663300"/>
              </a:solidFill>
            </a:endParaRP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94092"/>
              </p:ext>
            </p:extLst>
          </p:nvPr>
        </p:nvGraphicFramePr>
        <p:xfrm>
          <a:off x="2971800" y="990600"/>
          <a:ext cx="6019800" cy="563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Bitmap Image" r:id="rId3" imgW="4819898" imgH="4629388" progId="Paint.Picture">
                  <p:embed/>
                </p:oleObj>
              </mc:Choice>
              <mc:Fallback>
                <p:oleObj name="Bitmap Image" r:id="rId3" imgW="4819898" imgH="462938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90600"/>
                        <a:ext cx="6019800" cy="5632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3581400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/>
              <a:t> </a:t>
            </a:r>
            <a:r>
              <a:rPr lang="en-US" sz="1600"/>
              <a:t>AS verifies client’s digital signature using client’s public key got from client’s certificate Cert</a:t>
            </a:r>
            <a:r>
              <a:rPr lang="en-US" sz="1600" baseline="-25000"/>
              <a:t>client</a:t>
            </a:r>
          </a:p>
          <a:p>
            <a:pPr eaLnBrk="1" hangingPunct="1">
              <a:buFontTx/>
              <a:buChar char="•"/>
            </a:pPr>
            <a:r>
              <a:rPr lang="en-US" sz="1600" baseline="-25000"/>
              <a:t> </a:t>
            </a:r>
            <a:r>
              <a:rPr lang="en-US" sz="1600"/>
              <a:t>Get random number p by decrypting with its private key</a:t>
            </a:r>
            <a:endParaRPr lang="en-US" sz="1600" baseline="-25000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28600" y="4038600"/>
            <a:ext cx="3581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/>
              <a:t> </a:t>
            </a:r>
            <a:r>
              <a:rPr lang="en-US" sz="1600"/>
              <a:t>Client calculates H(c,s,p), compares it with the value sent by As</a:t>
            </a:r>
            <a:endParaRPr lang="en-US" sz="1600" baseline="-25000"/>
          </a:p>
        </p:txBody>
      </p:sp>
    </p:spTree>
    <p:extLst>
      <p:ext uri="{BB962C8B-B14F-4D97-AF65-F5344CB8AC3E}">
        <p14:creationId xmlns:p14="http://schemas.microsoft.com/office/powerpoint/2010/main" val="1287023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37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4-way Handshake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9625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38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Hierarchy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798"/>
            <a:ext cx="7543800" cy="45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0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39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590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2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1997, the IEEE approved the IEEE 802.11 WLAN standard</a:t>
            </a:r>
          </a:p>
          <a:p>
            <a:pPr eaLnBrk="1" hangingPunct="1">
              <a:defRPr/>
            </a:pPr>
            <a:r>
              <a:rPr lang="en-US" dirty="0" smtClean="0"/>
              <a:t>Revisions</a:t>
            </a:r>
          </a:p>
          <a:p>
            <a:pPr lvl="1" eaLnBrk="1" hangingPunct="1">
              <a:defRPr/>
            </a:pPr>
            <a:r>
              <a:rPr lang="en-US" dirty="0" smtClean="0"/>
              <a:t>IEEE 802.11a</a:t>
            </a:r>
          </a:p>
          <a:p>
            <a:pPr lvl="1" eaLnBrk="1" hangingPunct="1">
              <a:defRPr/>
            </a:pPr>
            <a:r>
              <a:rPr lang="en-US" dirty="0" smtClean="0"/>
              <a:t>IEEE 802.11b</a:t>
            </a:r>
          </a:p>
          <a:p>
            <a:pPr lvl="1" eaLnBrk="1" hangingPunct="1">
              <a:defRPr/>
            </a:pPr>
            <a:r>
              <a:rPr lang="en-US" dirty="0" smtClean="0"/>
              <a:t>IEEE 802.11g</a:t>
            </a:r>
          </a:p>
          <a:p>
            <a:pPr lvl="1" eaLnBrk="1" hangingPunct="1">
              <a:defRPr/>
            </a:pPr>
            <a:r>
              <a:rPr lang="en-US" dirty="0" smtClean="0"/>
              <a:t>IEEE 802.11n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IEEE 802.11 WLAN Standard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WPA2</a:t>
            </a:r>
            <a:endParaRPr lang="en-CA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950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Wi-Fi Protected Access 2 (WPA2)</a:t>
            </a:r>
          </a:p>
          <a:p>
            <a:pPr lvl="1"/>
            <a:r>
              <a:rPr lang="en-US" dirty="0" smtClean="0"/>
              <a:t>Introduced by the Wi-Fi Alliance in September 2004</a:t>
            </a:r>
          </a:p>
          <a:p>
            <a:pPr lvl="1"/>
            <a:r>
              <a:rPr lang="en-US" dirty="0" smtClean="0"/>
              <a:t>The second generation of WPA security</a:t>
            </a:r>
          </a:p>
          <a:p>
            <a:pPr lvl="1"/>
            <a:r>
              <a:rPr lang="en-US" dirty="0" smtClean="0"/>
              <a:t>Still uses PSK (Pre-Shared Key) authentication</a:t>
            </a:r>
          </a:p>
          <a:p>
            <a:pPr lvl="1"/>
            <a:r>
              <a:rPr lang="en-US" dirty="0" smtClean="0"/>
              <a:t>But instead of TKIP encryption it uses a stronger data encryption method called </a:t>
            </a:r>
            <a:r>
              <a:rPr lang="en-US" dirty="0" smtClean="0"/>
              <a:t>AES-CCMP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109728" indent="0">
              <a:buNone/>
            </a:pPr>
            <a:r>
              <a:rPr lang="en-US" sz="1800" dirty="0" smtClean="0"/>
              <a:t>AES: </a:t>
            </a:r>
            <a:r>
              <a:rPr lang="en-CA" sz="1800" dirty="0"/>
              <a:t>Advanced Encryption Standard 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CCMP: </a:t>
            </a:r>
            <a:r>
              <a:rPr lang="en-CA" sz="1800" dirty="0"/>
              <a:t>Counter Mode with Cipher Block Chaining Message Authentication Code Protocol </a:t>
            </a:r>
            <a:endParaRPr lang="en-US" sz="1800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WPA2 Personal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4343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 smtClean="0"/>
              <a:t>PSK Authentication</a:t>
            </a:r>
          </a:p>
          <a:p>
            <a:pPr lvl="1"/>
            <a:r>
              <a:rPr lang="en-US" dirty="0" smtClean="0"/>
              <a:t>Intended for personal and small office home office users who do not have advanced server capabilities</a:t>
            </a:r>
          </a:p>
          <a:p>
            <a:pPr lvl="1"/>
            <a:r>
              <a:rPr lang="en-US" dirty="0" smtClean="0"/>
              <a:t>PSK keys are automatically changed and authenticated between devices after a specified period of time known as the </a:t>
            </a:r>
            <a:r>
              <a:rPr lang="en-US" i="1" dirty="0" smtClean="0"/>
              <a:t>rekey interval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WPA2 Personal </a:t>
            </a:r>
            <a:r>
              <a:rPr lang="en-US" dirty="0" smtClean="0"/>
              <a:t>Security (2)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3487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AES-CCMP Encryption</a:t>
            </a:r>
          </a:p>
          <a:p>
            <a:pPr lvl="1" eaLnBrk="1" hangingPunct="1"/>
            <a:r>
              <a:rPr lang="en-US" smtClean="0"/>
              <a:t>Encryption under the WPA2 personal security model is accomplished by </a:t>
            </a:r>
            <a:r>
              <a:rPr lang="en-US" b="1" smtClean="0"/>
              <a:t>AES-CCMP</a:t>
            </a:r>
          </a:p>
          <a:p>
            <a:pPr lvl="1" eaLnBrk="1" hangingPunct="1"/>
            <a:r>
              <a:rPr lang="en-US" smtClean="0"/>
              <a:t>This encryption is so complex that it requires special hardware to be added to the access points to perform it</a:t>
            </a:r>
          </a:p>
          <a:p>
            <a:pPr lvl="1" eaLnBrk="1" hangingPunct="1"/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WPA2 Personal Security </a:t>
            </a:r>
            <a:r>
              <a:rPr lang="en-US" dirty="0" smtClean="0"/>
              <a:t>(3)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43</a:t>
            </a:fld>
            <a:endParaRPr kumimoji="0"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WPA and WPA2 Compared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379663"/>
            <a:ext cx="74199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44</a:t>
            </a:fld>
            <a:endParaRPr kumimoji="0"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most secure method</a:t>
            </a:r>
          </a:p>
          <a:p>
            <a:pPr eaLnBrk="1" hangingPunct="1">
              <a:defRPr/>
            </a:pPr>
            <a:r>
              <a:rPr lang="en-US" dirty="0" smtClean="0"/>
              <a:t>Authentication uses IEEE 802.1x</a:t>
            </a:r>
          </a:p>
          <a:p>
            <a:pPr eaLnBrk="1" hangingPunct="1">
              <a:defRPr/>
            </a:pPr>
            <a:r>
              <a:rPr lang="en-US" dirty="0" smtClean="0"/>
              <a:t>Encryption is AES-CCMP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WPA2 Enterprise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45</a:t>
            </a:fld>
            <a:endParaRPr kumimoji="0"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Wireless </a:t>
            </a:r>
            <a:r>
              <a:rPr lang="en-US" dirty="0" smtClean="0"/>
              <a:t>Security Models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1" y="1447800"/>
            <a:ext cx="800576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1" y="3657600"/>
            <a:ext cx="8005763" cy="22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46</a:t>
            </a:fld>
            <a:endParaRPr kumimoji="0"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superset of all WLAN security mechanisms including WEP, WPA and WPA2.</a:t>
            </a:r>
          </a:p>
          <a:p>
            <a:r>
              <a:rPr lang="en-CA" dirty="0" smtClean="0"/>
              <a:t>PSK (personal) or 802.11X (enterprise) is used for authentication and key management.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47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802.11i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7391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6.3.1, Wireless Mesh Networks, by I. F. </a:t>
            </a:r>
            <a:r>
              <a:rPr lang="en-CA" dirty="0" err="1" smtClean="0"/>
              <a:t>Akyildiz</a:t>
            </a:r>
            <a:r>
              <a:rPr lang="en-CA" dirty="0" smtClean="0"/>
              <a:t> and X. Wang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48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580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Access is controlled by limiting a device’s access to the access point (AP)</a:t>
            </a:r>
          </a:p>
          <a:p>
            <a:pPr eaLnBrk="1" hangingPunct="1">
              <a:defRPr/>
            </a:pPr>
            <a:r>
              <a:rPr lang="en-US" smtClean="0"/>
              <a:t>Only devices that are authorized can connect to the AP</a:t>
            </a:r>
          </a:p>
          <a:p>
            <a:pPr lvl="1" eaLnBrk="1" hangingPunct="1">
              <a:defRPr/>
            </a:pPr>
            <a:r>
              <a:rPr lang="en-US" smtClean="0"/>
              <a:t>One way: Media Access Control (MAC) address filtering</a:t>
            </a:r>
          </a:p>
          <a:p>
            <a:pPr lvl="1" eaLnBrk="1" hangingPunct="1">
              <a:defRPr/>
            </a:pPr>
            <a:r>
              <a:rPr lang="en-US" smtClean="0"/>
              <a:t>CCSF uses this technique (unfortunately)</a:t>
            </a:r>
          </a:p>
          <a:p>
            <a:pPr lvl="1" eaLnBrk="1" hangingPunct="1">
              <a:defRPr/>
            </a:pPr>
            <a:r>
              <a:rPr lang="en-US" smtClean="0"/>
              <a:t>See www.ccsf.edu/wifi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Controlling Access to a WLAN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Controlling Access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600200"/>
            <a:ext cx="58388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981200"/>
            <a:ext cx="810101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MAC Address Filtering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Usually implemented by permitting instead of preventing</a:t>
            </a:r>
          </a:p>
          <a:p>
            <a:pPr eaLnBrk="1" hangingPunct="1">
              <a:defRPr/>
            </a:pPr>
            <a:r>
              <a:rPr lang="en-US" dirty="0" smtClean="0"/>
              <a:t>CCSF does this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www.ccsf.edu/wifi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smtClean="0"/>
              <a:t>MAC Address Filtering</a:t>
            </a:r>
          </a:p>
        </p:txBody>
      </p:sp>
      <p:pic>
        <p:nvPicPr>
          <p:cNvPr id="21508" name="Picture 5" descr="C:\Users\sam\Pictures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390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MAC addresses are transmitted in the clear</a:t>
            </a:r>
          </a:p>
          <a:p>
            <a:pPr lvl="1" eaLnBrk="1" hangingPunct="1">
              <a:defRPr/>
            </a:pPr>
            <a:r>
              <a:rPr lang="en-US" dirty="0" smtClean="0"/>
              <a:t>An attacker can just sniff for MACs</a:t>
            </a:r>
          </a:p>
          <a:p>
            <a:pPr eaLnBrk="1" hangingPunct="1">
              <a:defRPr/>
            </a:pPr>
            <a:r>
              <a:rPr lang="en-US" dirty="0" smtClean="0"/>
              <a:t>Managing a large number of MAC addresses is difficult</a:t>
            </a:r>
          </a:p>
          <a:p>
            <a:pPr eaLnBrk="1" hangingPunct="1">
              <a:defRPr/>
            </a:pPr>
            <a:r>
              <a:rPr lang="en-US" dirty="0" smtClean="0"/>
              <a:t>MAC address filtering does not provide a means to temporarily allow a guest user to access the network </a:t>
            </a:r>
          </a:p>
          <a:p>
            <a:pPr lvl="1" eaLnBrk="1" hangingPunct="1">
              <a:defRPr/>
            </a:pPr>
            <a:r>
              <a:rPr lang="en-US" dirty="0" smtClean="0"/>
              <a:t>Other than manually entering the user’s MAC address into the access point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MAC Address Filtering Weaknesses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98909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Office PowerPoint</Application>
  <PresentationFormat>On-screen Show (4:3)</PresentationFormat>
  <Paragraphs>254</Paragraphs>
  <Slides>48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3_Default Design</vt:lpstr>
      <vt:lpstr>Concourse</vt:lpstr>
      <vt:lpstr>Bitmap Image</vt:lpstr>
      <vt:lpstr>Wireless LAN Security</vt:lpstr>
      <vt:lpstr>Outline</vt:lpstr>
      <vt:lpstr>History</vt:lpstr>
      <vt:lpstr>IEEE 802.11 WLAN Standard</vt:lpstr>
      <vt:lpstr>Controlling Access to a WLAN</vt:lpstr>
      <vt:lpstr>Controlling Access</vt:lpstr>
      <vt:lpstr>MAC Address Filtering</vt:lpstr>
      <vt:lpstr>MAC Address Filtering</vt:lpstr>
      <vt:lpstr>MAC Address Filtering Weaknesses</vt:lpstr>
      <vt:lpstr>Wired Equivalent Privacy (WEP)</vt:lpstr>
      <vt:lpstr>WEP Keys</vt:lpstr>
      <vt:lpstr>PowerPoint Presentation</vt:lpstr>
      <vt:lpstr>WEP Encryption Process</vt:lpstr>
      <vt:lpstr>WEP Encryption Process (2)</vt:lpstr>
      <vt:lpstr>WEP Encryption Process (3)</vt:lpstr>
      <vt:lpstr>Transmitting with WEP</vt:lpstr>
      <vt:lpstr>Analysis of WEP Encryption</vt:lpstr>
      <vt:lpstr>Device Authentication</vt:lpstr>
      <vt:lpstr>PowerPoint Presentation</vt:lpstr>
      <vt:lpstr>PowerPoint Presentation</vt:lpstr>
      <vt:lpstr>WEP Summary</vt:lpstr>
      <vt:lpstr>WEP Weaknesses</vt:lpstr>
      <vt:lpstr>WPA</vt:lpstr>
      <vt:lpstr>WPA History</vt:lpstr>
      <vt:lpstr>WPA History (2)</vt:lpstr>
      <vt:lpstr>WPA: Improving WEP Encryption</vt:lpstr>
      <vt:lpstr>WPA: Improving Integrity Check</vt:lpstr>
      <vt:lpstr>PowerPoint Presentation</vt:lpstr>
      <vt:lpstr>PowerPoint Presentation</vt:lpstr>
      <vt:lpstr>WPA Authentication</vt:lpstr>
      <vt:lpstr>WPA Personal Security</vt:lpstr>
      <vt:lpstr>WPA Personal Security (2)</vt:lpstr>
      <vt:lpstr>Pre-Shared Key Weakness</vt:lpstr>
      <vt:lpstr>PSK Key Management Weaknesses</vt:lpstr>
      <vt:lpstr>WPA Authentication via 802.11X</vt:lpstr>
      <vt:lpstr>EAP-TLS</vt:lpstr>
      <vt:lpstr>4-way Handshake</vt:lpstr>
      <vt:lpstr>Key Hierarchy</vt:lpstr>
      <vt:lpstr>PowerPoint Presentation</vt:lpstr>
      <vt:lpstr>WPA2</vt:lpstr>
      <vt:lpstr>WPA2 Personal Security</vt:lpstr>
      <vt:lpstr>WPA2 Personal Security (2)</vt:lpstr>
      <vt:lpstr>WPA2 Personal Security (3)</vt:lpstr>
      <vt:lpstr>WPA and WPA2 Compared</vt:lpstr>
      <vt:lpstr>WPA2 Enterprise Security</vt:lpstr>
      <vt:lpstr>Wireless Security Models</vt:lpstr>
      <vt:lpstr>802.11i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Security+ Guide to Network Security Fundamentals, Third Edition</dc:title>
  <dc:creator/>
  <cp:lastModifiedBy/>
  <cp:revision>372</cp:revision>
  <dcterms:created xsi:type="dcterms:W3CDTF">2002-09-27T23:29:22Z</dcterms:created>
  <dcterms:modified xsi:type="dcterms:W3CDTF">2010-11-29T02:04:09Z</dcterms:modified>
</cp:coreProperties>
</file>