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86"/>
  </p:notesMasterIdLst>
  <p:handoutMasterIdLst>
    <p:handoutMasterId r:id="rId87"/>
  </p:handoutMasterIdLst>
  <p:sldIdLst>
    <p:sldId id="256" r:id="rId2"/>
    <p:sldId id="1130" r:id="rId3"/>
    <p:sldId id="1135" r:id="rId4"/>
    <p:sldId id="1133" r:id="rId5"/>
    <p:sldId id="1136" r:id="rId6"/>
    <p:sldId id="1131" r:id="rId7"/>
    <p:sldId id="1138" r:id="rId8"/>
    <p:sldId id="1140" r:id="rId9"/>
    <p:sldId id="1185" r:id="rId10"/>
    <p:sldId id="1189" r:id="rId11"/>
    <p:sldId id="1188" r:id="rId12"/>
    <p:sldId id="1141" r:id="rId13"/>
    <p:sldId id="1181" r:id="rId14"/>
    <p:sldId id="1142" r:id="rId15"/>
    <p:sldId id="1176" r:id="rId16"/>
    <p:sldId id="1161" r:id="rId17"/>
    <p:sldId id="1172" r:id="rId18"/>
    <p:sldId id="1173" r:id="rId19"/>
    <p:sldId id="1174" r:id="rId20"/>
    <p:sldId id="1175" r:id="rId21"/>
    <p:sldId id="1179" r:id="rId22"/>
    <p:sldId id="1177" r:id="rId23"/>
    <p:sldId id="1134" r:id="rId24"/>
    <p:sldId id="797" r:id="rId25"/>
    <p:sldId id="810" r:id="rId26"/>
    <p:sldId id="811" r:id="rId27"/>
    <p:sldId id="812" r:id="rId28"/>
    <p:sldId id="813" r:id="rId29"/>
    <p:sldId id="814" r:id="rId30"/>
    <p:sldId id="798" r:id="rId31"/>
    <p:sldId id="799" r:id="rId32"/>
    <p:sldId id="815" r:id="rId33"/>
    <p:sldId id="816" r:id="rId34"/>
    <p:sldId id="800" r:id="rId35"/>
    <p:sldId id="801" r:id="rId36"/>
    <p:sldId id="1117" r:id="rId37"/>
    <p:sldId id="1121" r:id="rId38"/>
    <p:sldId id="894" r:id="rId39"/>
    <p:sldId id="1095" r:id="rId40"/>
    <p:sldId id="1096" r:id="rId41"/>
    <p:sldId id="1124" r:id="rId42"/>
    <p:sldId id="1051" r:id="rId43"/>
    <p:sldId id="1052" r:id="rId44"/>
    <p:sldId id="1102" r:id="rId45"/>
    <p:sldId id="1104" r:id="rId46"/>
    <p:sldId id="1125" r:id="rId47"/>
    <p:sldId id="1126" r:id="rId48"/>
    <p:sldId id="1127" r:id="rId49"/>
    <p:sldId id="1128" r:id="rId50"/>
    <p:sldId id="1129" r:id="rId51"/>
    <p:sldId id="914" r:id="rId52"/>
    <p:sldId id="915" r:id="rId53"/>
    <p:sldId id="886" r:id="rId54"/>
    <p:sldId id="1022" r:id="rId55"/>
    <p:sldId id="842" r:id="rId56"/>
    <p:sldId id="843" r:id="rId57"/>
    <p:sldId id="1070" r:id="rId58"/>
    <p:sldId id="924" r:id="rId59"/>
    <p:sldId id="881" r:id="rId60"/>
    <p:sldId id="1094" r:id="rId61"/>
    <p:sldId id="1122" r:id="rId62"/>
    <p:sldId id="1097" r:id="rId63"/>
    <p:sldId id="1098" r:id="rId64"/>
    <p:sldId id="1099" r:id="rId65"/>
    <p:sldId id="1100" r:id="rId66"/>
    <p:sldId id="1101" r:id="rId67"/>
    <p:sldId id="1054" r:id="rId68"/>
    <p:sldId id="1055" r:id="rId69"/>
    <p:sldId id="1056" r:id="rId70"/>
    <p:sldId id="1057" r:id="rId71"/>
    <p:sldId id="1058" r:id="rId72"/>
    <p:sldId id="1059" r:id="rId73"/>
    <p:sldId id="1060" r:id="rId74"/>
    <p:sldId id="1061" r:id="rId75"/>
    <p:sldId id="1062" r:id="rId76"/>
    <p:sldId id="1063" r:id="rId77"/>
    <p:sldId id="1064" r:id="rId78"/>
    <p:sldId id="1069" r:id="rId79"/>
    <p:sldId id="1065" r:id="rId80"/>
    <p:sldId id="1066" r:id="rId81"/>
    <p:sldId id="1067" r:id="rId82"/>
    <p:sldId id="1068" r:id="rId83"/>
    <p:sldId id="1071" r:id="rId84"/>
    <p:sldId id="1120" r:id="rId85"/>
  </p:sldIdLst>
  <p:sldSz cx="9144000" cy="6858000" type="screen4x3"/>
  <p:notesSz cx="6858000" cy="9144000"/>
  <p:embeddedFontLst>
    <p:embeddedFont>
      <p:font typeface="Arial Rounded MT Bold" panose="020F0704030504030204" pitchFamily="34" charset="0"/>
      <p:regular r:id="rId88"/>
    </p:embeddedFont>
    <p:embeddedFont>
      <p:font typeface="Calibri" panose="020F0502020204030204" pitchFamily="34" charset="0"/>
      <p:regular r:id="rId89"/>
      <p:bold r:id="rId90"/>
      <p:italic r:id="rId91"/>
      <p:boldItalic r:id="rId92"/>
    </p:embeddedFont>
    <p:embeddedFont>
      <p:font typeface="Cambria Math" panose="02040503050406030204" pitchFamily="18" charset="0"/>
      <p:regular r:id="rId93"/>
    </p:embeddedFont>
    <p:embeddedFont>
      <p:font typeface="Comic Sans MS" panose="030F0702030302020204" pitchFamily="66" charset="0"/>
      <p:regular r:id="rId94"/>
      <p:bold r:id="rId95"/>
      <p:italic r:id="rId96"/>
      <p:boldItalic r:id="rId97"/>
    </p:embeddedFont>
  </p:embeddedFontLst>
  <p:custShowLst>
    <p:custShow name="3101" id="0">
      <p:sldLst>
        <p:sld r:id="rId2"/>
      </p:sldLst>
    </p:custShow>
  </p:custShowLst>
  <p:defaultTextStyle>
    <a:defPPr>
      <a:defRPr lang="en-US"/>
    </a:defPPr>
    <a:lvl1pPr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00FF"/>
    <a:srgbClr val="FFFFFF"/>
    <a:srgbClr val="66FF33"/>
    <a:srgbClr val="00FFFF"/>
    <a:srgbClr val="FFFF66"/>
    <a:srgbClr val="FFFF99"/>
    <a:srgbClr val="00FFCC"/>
    <a:srgbClr val="66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4" autoAdjust="0"/>
    <p:restoredTop sz="94571" autoAdjust="0"/>
  </p:normalViewPr>
  <p:slideViewPr>
    <p:cSldViewPr snapToObjects="1">
      <p:cViewPr>
        <p:scale>
          <a:sx n="66" d="100"/>
          <a:sy n="66" d="100"/>
        </p:scale>
        <p:origin x="84" y="216"/>
      </p:cViewPr>
      <p:guideLst>
        <p:guide orient="horz" pos="2064"/>
        <p:guide pos="2688"/>
      </p:guideLst>
    </p:cSldViewPr>
  </p:slideViewPr>
  <p:outlineViewPr>
    <p:cViewPr>
      <p:scale>
        <a:sx n="33" d="100"/>
        <a:sy n="33" d="100"/>
      </p:scale>
      <p:origin x="0" y="-670"/>
    </p:cViewPr>
    <p:sldLst>
      <p:sld r:id="rId1" collapse="1"/>
      <p:sld r:id="rId2" collapse="1"/>
      <p:sld r:id="rId3" collapse="1"/>
      <p:sld r:id="rId4" collapse="1"/>
    </p:sldLst>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2.fntdata"/><Relationship Id="rId97"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102"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3.fntdata"/><Relationship Id="rId95"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6.fntdata"/><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font" Target="fonts/font7.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Edmonds" userId="a8785b683ef20e23" providerId="LiveId" clId="{1BB64C7B-CEC4-47EF-A0D1-B4019742D92F}"/>
    <pc:docChg chg="delSld modSld">
      <pc:chgData name="Jeff Edmonds" userId="a8785b683ef20e23" providerId="LiveId" clId="{1BB64C7B-CEC4-47EF-A0D1-B4019742D92F}" dt="2021-11-01T19:59:19.217" v="12"/>
      <pc:docMkLst>
        <pc:docMk/>
      </pc:docMkLst>
      <pc:sldChg chg="modSp">
        <pc:chgData name="Jeff Edmonds" userId="a8785b683ef20e23" providerId="LiveId" clId="{1BB64C7B-CEC4-47EF-A0D1-B4019742D92F}" dt="2021-11-01T19:54:36.999" v="6" actId="20577"/>
        <pc:sldMkLst>
          <pc:docMk/>
          <pc:sldMk cId="3145170086" sldId="1161"/>
        </pc:sldMkLst>
        <pc:spChg chg="mod">
          <ac:chgData name="Jeff Edmonds" userId="a8785b683ef20e23" providerId="LiveId" clId="{1BB64C7B-CEC4-47EF-A0D1-B4019742D92F}" dt="2021-11-01T19:54:36.999" v="6" actId="20577"/>
          <ac:spMkLst>
            <pc:docMk/>
            <pc:sldMk cId="3145170086" sldId="1161"/>
            <ac:spMk id="92" creationId="{89F53773-1921-442C-9F06-683CAB4FCDB6}"/>
          </ac:spMkLst>
        </pc:spChg>
      </pc:sldChg>
      <pc:sldChg chg="modSp">
        <pc:chgData name="Jeff Edmonds" userId="a8785b683ef20e23" providerId="LiveId" clId="{1BB64C7B-CEC4-47EF-A0D1-B4019742D92F}" dt="2021-11-01T19:57:11.894" v="8" actId="20577"/>
        <pc:sldMkLst>
          <pc:docMk/>
          <pc:sldMk cId="829674903" sldId="1174"/>
        </pc:sldMkLst>
        <pc:spChg chg="mod">
          <ac:chgData name="Jeff Edmonds" userId="a8785b683ef20e23" providerId="LiveId" clId="{1BB64C7B-CEC4-47EF-A0D1-B4019742D92F}" dt="2021-11-01T19:57:11.894" v="8" actId="20577"/>
          <ac:spMkLst>
            <pc:docMk/>
            <pc:sldMk cId="829674903" sldId="1174"/>
            <ac:spMk id="60" creationId="{EA7A9E68-2B06-4AF5-9B0E-D87304E9A17B}"/>
          </ac:spMkLst>
        </pc:spChg>
      </pc:sldChg>
      <pc:sldChg chg="modAnim">
        <pc:chgData name="Jeff Edmonds" userId="a8785b683ef20e23" providerId="LiveId" clId="{1BB64C7B-CEC4-47EF-A0D1-B4019742D92F}" dt="2021-11-01T19:59:19.217" v="12"/>
        <pc:sldMkLst>
          <pc:docMk/>
          <pc:sldMk cId="3973674295" sldId="1175"/>
        </pc:sldMkLst>
      </pc:sldChg>
      <pc:sldChg chg="del">
        <pc:chgData name="Jeff Edmonds" userId="a8785b683ef20e23" providerId="LiveId" clId="{1BB64C7B-CEC4-47EF-A0D1-B4019742D92F}" dt="2021-11-01T19:49:24.569" v="0" actId="47"/>
        <pc:sldMkLst>
          <pc:docMk/>
          <pc:sldMk cId="2553556331" sldId="1180"/>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a:defRPr sz="1200">
                <a:effectLst/>
                <a:latin typeface="Arial Rounded MT Bold" pitchFamily="34" charset="0"/>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a:defRPr sz="1200">
                <a:effectLst/>
                <a:latin typeface="Arial Rounded MT Bold" pitchFamily="34" charset="0"/>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a:defRPr sz="1200">
                <a:effectLst/>
                <a:latin typeface="Arial Rounded MT Bold" pitchFamily="34" charset="0"/>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a:defRPr sz="1200">
                <a:effectLst/>
                <a:latin typeface="Arial Rounded MT Bold" pitchFamily="34" charset="0"/>
              </a:defRPr>
            </a:lvl1pPr>
          </a:lstStyle>
          <a:p>
            <a:pPr>
              <a:defRPr/>
            </a:pPr>
            <a:fld id="{6E6B2025-F305-4EA5-B3F3-79AF79933848}" type="slidenum">
              <a:rPr lang="en-US"/>
              <a:pPr>
                <a:defRPr/>
              </a:pPr>
              <a:t>‹#›</a:t>
            </a:fld>
            <a:endParaRPr lang="en-US"/>
          </a:p>
        </p:txBody>
      </p:sp>
    </p:spTree>
    <p:extLst>
      <p:ext uri="{BB962C8B-B14F-4D97-AF65-F5344CB8AC3E}">
        <p14:creationId xmlns:p14="http://schemas.microsoft.com/office/powerpoint/2010/main" val="2825281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a:defRPr sz="1200" b="1">
                <a:effectLst/>
                <a:latin typeface="Arial Rounded MT Bold" pitchFamily="34"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b="1">
                <a:effectLst/>
                <a:latin typeface="Arial Rounded MT Bold" pitchFamily="34"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a:defRPr sz="1200" b="1">
                <a:effectLst/>
                <a:latin typeface="Arial Rounded MT Bold"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b="1">
                <a:effectLst/>
                <a:latin typeface="Arial Rounded MT Bold" pitchFamily="34" charset="0"/>
              </a:defRPr>
            </a:lvl1pPr>
          </a:lstStyle>
          <a:p>
            <a:pPr>
              <a:defRPr/>
            </a:pPr>
            <a:fld id="{8FA2B7FA-2BAA-4DB5-ABC7-4FAE3200CFC4}" type="slidenum">
              <a:rPr lang="en-US"/>
              <a:pPr>
                <a:defRPr/>
              </a:pPr>
              <a:t>‹#›</a:t>
            </a:fld>
            <a:endParaRPr lang="en-US"/>
          </a:p>
        </p:txBody>
      </p:sp>
    </p:spTree>
    <p:extLst>
      <p:ext uri="{BB962C8B-B14F-4D97-AF65-F5344CB8AC3E}">
        <p14:creationId xmlns:p14="http://schemas.microsoft.com/office/powerpoint/2010/main" val="3722138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FA2B7FA-2BAA-4DB5-ABC7-4FAE3200CFC4}" type="slidenum">
              <a:rPr lang="en-US" smtClean="0"/>
              <a:pPr>
                <a:defRPr/>
              </a:pPr>
              <a:t>2</a:t>
            </a:fld>
            <a:endParaRPr lang="en-US"/>
          </a:p>
        </p:txBody>
      </p:sp>
    </p:spTree>
    <p:extLst>
      <p:ext uri="{BB962C8B-B14F-4D97-AF65-F5344CB8AC3E}">
        <p14:creationId xmlns:p14="http://schemas.microsoft.com/office/powerpoint/2010/main" val="117740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14</a:t>
            </a:fld>
            <a:endParaRPr lang="en-US"/>
          </a:p>
        </p:txBody>
      </p:sp>
    </p:spTree>
    <p:extLst>
      <p:ext uri="{BB962C8B-B14F-4D97-AF65-F5344CB8AC3E}">
        <p14:creationId xmlns:p14="http://schemas.microsoft.com/office/powerpoint/2010/main" val="728383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15</a:t>
            </a:fld>
            <a:endParaRPr lang="en-US"/>
          </a:p>
        </p:txBody>
      </p:sp>
    </p:spTree>
    <p:extLst>
      <p:ext uri="{BB962C8B-B14F-4D97-AF65-F5344CB8AC3E}">
        <p14:creationId xmlns:p14="http://schemas.microsoft.com/office/powerpoint/2010/main" val="362835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16</a:t>
            </a:fld>
            <a:endParaRPr lang="en-US"/>
          </a:p>
        </p:txBody>
      </p:sp>
    </p:spTree>
    <p:extLst>
      <p:ext uri="{BB962C8B-B14F-4D97-AF65-F5344CB8AC3E}">
        <p14:creationId xmlns:p14="http://schemas.microsoft.com/office/powerpoint/2010/main" val="1158319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17</a:t>
            </a:fld>
            <a:endParaRPr lang="en-US"/>
          </a:p>
        </p:txBody>
      </p:sp>
    </p:spTree>
    <p:extLst>
      <p:ext uri="{BB962C8B-B14F-4D97-AF65-F5344CB8AC3E}">
        <p14:creationId xmlns:p14="http://schemas.microsoft.com/office/powerpoint/2010/main" val="332955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18</a:t>
            </a:fld>
            <a:endParaRPr lang="en-US"/>
          </a:p>
        </p:txBody>
      </p:sp>
    </p:spTree>
    <p:extLst>
      <p:ext uri="{BB962C8B-B14F-4D97-AF65-F5344CB8AC3E}">
        <p14:creationId xmlns:p14="http://schemas.microsoft.com/office/powerpoint/2010/main" val="319396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19</a:t>
            </a:fld>
            <a:endParaRPr lang="en-US"/>
          </a:p>
        </p:txBody>
      </p:sp>
    </p:spTree>
    <p:extLst>
      <p:ext uri="{BB962C8B-B14F-4D97-AF65-F5344CB8AC3E}">
        <p14:creationId xmlns:p14="http://schemas.microsoft.com/office/powerpoint/2010/main" val="311184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20</a:t>
            </a:fld>
            <a:endParaRPr lang="en-US"/>
          </a:p>
        </p:txBody>
      </p:sp>
    </p:spTree>
    <p:extLst>
      <p:ext uri="{BB962C8B-B14F-4D97-AF65-F5344CB8AC3E}">
        <p14:creationId xmlns:p14="http://schemas.microsoft.com/office/powerpoint/2010/main" val="3237110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21</a:t>
            </a:fld>
            <a:endParaRPr lang="en-US"/>
          </a:p>
        </p:txBody>
      </p:sp>
    </p:spTree>
    <p:extLst>
      <p:ext uri="{BB962C8B-B14F-4D97-AF65-F5344CB8AC3E}">
        <p14:creationId xmlns:p14="http://schemas.microsoft.com/office/powerpoint/2010/main" val="378100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22</a:t>
            </a:fld>
            <a:endParaRPr lang="en-US"/>
          </a:p>
        </p:txBody>
      </p:sp>
    </p:spTree>
    <p:extLst>
      <p:ext uri="{BB962C8B-B14F-4D97-AF65-F5344CB8AC3E}">
        <p14:creationId xmlns:p14="http://schemas.microsoft.com/office/powerpoint/2010/main" val="393947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FA2B7FA-2BAA-4DB5-ABC7-4FAE3200CFC4}" type="slidenum">
              <a:rPr lang="en-US" smtClean="0"/>
              <a:pPr>
                <a:defRPr/>
              </a:pPr>
              <a:t>5</a:t>
            </a:fld>
            <a:endParaRPr lang="en-US"/>
          </a:p>
        </p:txBody>
      </p:sp>
    </p:spTree>
    <p:extLst>
      <p:ext uri="{BB962C8B-B14F-4D97-AF65-F5344CB8AC3E}">
        <p14:creationId xmlns:p14="http://schemas.microsoft.com/office/powerpoint/2010/main" val="85274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7</a:t>
            </a:fld>
            <a:endParaRPr lang="en-US"/>
          </a:p>
        </p:txBody>
      </p:sp>
    </p:spTree>
    <p:extLst>
      <p:ext uri="{BB962C8B-B14F-4D97-AF65-F5344CB8AC3E}">
        <p14:creationId xmlns:p14="http://schemas.microsoft.com/office/powerpoint/2010/main" val="90224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8</a:t>
            </a:fld>
            <a:endParaRPr lang="en-US"/>
          </a:p>
        </p:txBody>
      </p:sp>
    </p:spTree>
    <p:extLst>
      <p:ext uri="{BB962C8B-B14F-4D97-AF65-F5344CB8AC3E}">
        <p14:creationId xmlns:p14="http://schemas.microsoft.com/office/powerpoint/2010/main" val="398289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9</a:t>
            </a:fld>
            <a:endParaRPr lang="en-US"/>
          </a:p>
        </p:txBody>
      </p:sp>
    </p:spTree>
    <p:extLst>
      <p:ext uri="{BB962C8B-B14F-4D97-AF65-F5344CB8AC3E}">
        <p14:creationId xmlns:p14="http://schemas.microsoft.com/office/powerpoint/2010/main" val="6548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10</a:t>
            </a:fld>
            <a:endParaRPr lang="en-US"/>
          </a:p>
        </p:txBody>
      </p:sp>
    </p:spTree>
    <p:extLst>
      <p:ext uri="{BB962C8B-B14F-4D97-AF65-F5344CB8AC3E}">
        <p14:creationId xmlns:p14="http://schemas.microsoft.com/office/powerpoint/2010/main" val="255696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11</a:t>
            </a:fld>
            <a:endParaRPr lang="en-US"/>
          </a:p>
        </p:txBody>
      </p:sp>
    </p:spTree>
    <p:extLst>
      <p:ext uri="{BB962C8B-B14F-4D97-AF65-F5344CB8AC3E}">
        <p14:creationId xmlns:p14="http://schemas.microsoft.com/office/powerpoint/2010/main" val="187850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12</a:t>
            </a:fld>
            <a:endParaRPr lang="en-US"/>
          </a:p>
        </p:txBody>
      </p:sp>
    </p:spTree>
    <p:extLst>
      <p:ext uri="{BB962C8B-B14F-4D97-AF65-F5344CB8AC3E}">
        <p14:creationId xmlns:p14="http://schemas.microsoft.com/office/powerpoint/2010/main" val="346357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2B7FA-2BAA-4DB5-ABC7-4FAE3200CFC4}" type="slidenum">
              <a:rPr lang="en-US" smtClean="0"/>
              <a:pPr>
                <a:defRPr/>
              </a:pPr>
              <a:t>13</a:t>
            </a:fld>
            <a:endParaRPr lang="en-US"/>
          </a:p>
        </p:txBody>
      </p:sp>
    </p:spTree>
    <p:extLst>
      <p:ext uri="{BB962C8B-B14F-4D97-AF65-F5344CB8AC3E}">
        <p14:creationId xmlns:p14="http://schemas.microsoft.com/office/powerpoint/2010/main" val="145327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211762B-602A-4636-85AC-12840A9A08D1}" type="datetime1">
              <a:rPr lang="en-US"/>
              <a:pPr>
                <a:defRPr/>
              </a:pPr>
              <a:t>11/13/2021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10099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3BC734B0-BC4F-45DB-B4AA-D87E196F4AD7}" type="datetime1">
              <a:rPr lang="en-US"/>
              <a:pPr>
                <a:defRPr/>
              </a:pPr>
              <a:t>11/13/2021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86827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D74D3371-89C3-43C9-8FD5-0192A79AD69F}" type="datetime1">
              <a:rPr lang="en-US"/>
              <a:pPr>
                <a:defRPr/>
              </a:pPr>
              <a:t>11/13/2021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27909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752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886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fld id="{F8B08DBC-3D49-4E2A-80E8-21D459AEC7FB}" type="datetime1">
              <a:rPr lang="en-US"/>
              <a:pPr>
                <a:defRPr/>
              </a:pPr>
              <a:t>11/13/2021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67124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7BAF8F4C-3D74-45AB-8C34-2EA55E4198FE}" type="datetime1">
              <a:rPr lang="en-US"/>
              <a:pPr>
                <a:defRPr/>
              </a:pPr>
              <a:t>11/13/2021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3576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F9D1A70-D53D-450C-948E-1A55C6C4B7C4}" type="datetime1">
              <a:rPr lang="en-US"/>
              <a:pPr>
                <a:defRPr/>
              </a:pPr>
              <a:t>11/13/2021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9949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FCC67C6D-6538-46B2-AD6D-228E1B0598D9}" type="datetime1">
              <a:rPr lang="en-US"/>
              <a:pPr>
                <a:defRPr/>
              </a:pPr>
              <a:t>11/13/2021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8084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2593C71D-2207-4E0E-88E5-4AE5190C17BA}" type="datetime1">
              <a:rPr lang="en-US"/>
              <a:pPr>
                <a:defRPr/>
              </a:pPr>
              <a:t>11/13/2021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5687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30F1D06E-A7BB-4FF5-8794-53EDEC2B8E62}" type="datetime1">
              <a:rPr lang="en-US"/>
              <a:pPr>
                <a:defRPr/>
              </a:pPr>
              <a:t>11/13/2021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21194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5E4ACC3-4023-4C6C-BC11-F72E0EF1C994}" type="datetime1">
              <a:rPr lang="en-US"/>
              <a:pPr>
                <a:defRPr/>
              </a:pPr>
              <a:t>11/13/2021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04106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944158D-4E7E-442E-BC55-0A1707B4D34E}" type="datetime1">
              <a:rPr lang="en-US"/>
              <a:pPr>
                <a:defRPr/>
              </a:pPr>
              <a:t>11/13/2021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86426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ACB0C3-73AA-4E9A-876C-EAC35273432D}" type="datetime1">
              <a:rPr lang="en-US"/>
              <a:pPr>
                <a:defRPr/>
              </a:pPr>
              <a:t>11/13/2021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4191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folHlink"/>
                </a:solidFill>
                <a:effectLst/>
              </a:defRPr>
            </a:lvl1pPr>
          </a:lstStyle>
          <a:p>
            <a:pPr>
              <a:defRPr/>
            </a:pPr>
            <a:fld id="{0F59DD60-AFCC-48E5-82F5-F3E8AB739566}" type="datetime1">
              <a:rPr lang="en-US"/>
              <a:pPr>
                <a:defRPr/>
              </a:pPr>
              <a:t>11/13/2021</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folHlink"/>
                </a:solidFill>
                <a:effectLst/>
                <a:latin typeface="Arial" charset="0"/>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slide" Target="slide24.xml"/><Relationship Id="rId12" Type="http://schemas.openxmlformats.org/officeDocument/2006/relationships/slide" Target="slide5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slide" Target="slide7.xml"/><Relationship Id="rId11" Type="http://schemas.openxmlformats.org/officeDocument/2006/relationships/slide" Target="slide55.xml"/><Relationship Id="rId5" Type="http://schemas.openxmlformats.org/officeDocument/2006/relationships/slide" Target="slide2.xml"/><Relationship Id="rId10" Type="http://schemas.openxmlformats.org/officeDocument/2006/relationships/slide" Target="slide51.xml"/><Relationship Id="rId4" Type="http://schemas.openxmlformats.org/officeDocument/2006/relationships/image" Target="../media/image1.wmf"/><Relationship Id="rId9" Type="http://schemas.openxmlformats.org/officeDocument/2006/relationships/slide" Target="slide40.xml"/><Relationship Id="rId1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00.png"/><Relationship Id="rId4" Type="http://schemas.openxmlformats.org/officeDocument/2006/relationships/image" Target="../media/image110.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4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3"/>
          <p:cNvSpPr>
            <a:spLocks noGrp="1" noChangeArrowheads="1"/>
          </p:cNvSpPr>
          <p:nvPr>
            <p:ph type="subTitle" idx="1"/>
          </p:nvPr>
        </p:nvSpPr>
        <p:spPr>
          <a:xfrm>
            <a:off x="1271588" y="5943600"/>
            <a:ext cx="6400800" cy="1752600"/>
          </a:xfrm>
        </p:spPr>
        <p:txBody>
          <a:bodyPr/>
          <a:lstStyle/>
          <a:p>
            <a:pPr>
              <a:defRPr/>
            </a:pPr>
            <a:r>
              <a:rPr lang="en-US" sz="2400" b="1" dirty="0">
                <a:solidFill>
                  <a:schemeClr val="tx2"/>
                </a:solidFill>
                <a:latin typeface="Calibri" panose="020F0502020204030204" pitchFamily="34" charset="0"/>
              </a:rPr>
              <a:t>Jeff Edmonds</a:t>
            </a:r>
          </a:p>
          <a:p>
            <a:pPr>
              <a:defRPr/>
            </a:pPr>
            <a:r>
              <a:rPr lang="en-US" sz="2400" b="1">
                <a:solidFill>
                  <a:schemeClr val="tx2"/>
                </a:solidFill>
                <a:latin typeface="Calibri" panose="020F0502020204030204" pitchFamily="34" charset="0"/>
              </a:rPr>
              <a:t>York University</a:t>
            </a:r>
            <a:endParaRPr lang="en-US" sz="2400" dirty="0">
              <a:solidFill>
                <a:schemeClr val="accent2"/>
              </a:solidFill>
              <a:latin typeface="Calibri" panose="020F0502020204030204" pitchFamily="34" charset="0"/>
            </a:endParaRPr>
          </a:p>
        </p:txBody>
      </p:sp>
      <p:graphicFrame>
        <p:nvGraphicFramePr>
          <p:cNvPr id="2051"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1028" name="Equation" r:id="rId3" imgW="114151" imgH="215619" progId="Equation.3">
                  <p:embed/>
                </p:oleObj>
              </mc:Choice>
              <mc:Fallback>
                <p:oleObj name="Equation" r:id="rId3" imgW="114151" imgH="215619" progId="Equation.3">
                  <p:embed/>
                  <p:pic>
                    <p:nvPicPr>
                      <p:cNvPr id="205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Text Box 5"/>
          <p:cNvSpPr txBox="1">
            <a:spLocks noChangeArrowheads="1"/>
          </p:cNvSpPr>
          <p:nvPr/>
        </p:nvSpPr>
        <p:spPr bwMode="auto">
          <a:xfrm>
            <a:off x="7368463" y="6396983"/>
            <a:ext cx="192388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274301" tIns="45717" rIns="274301" bIns="45717"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a:solidFill>
                  <a:schemeClr val="accent2"/>
                </a:solidFill>
                <a:effectLst/>
                <a:latin typeface="Calibri" panose="020F0502020204030204" pitchFamily="34" charset="0"/>
              </a:rPr>
              <a:t>COSC 2001</a:t>
            </a:r>
            <a:endParaRPr lang="en-US" altLang="en-US" sz="2400">
              <a:solidFill>
                <a:schemeClr val="accent2"/>
              </a:solidFill>
              <a:effectLst/>
              <a:latin typeface="Calibri" panose="020F0502020204030204" pitchFamily="34" charset="0"/>
            </a:endParaRPr>
          </a:p>
        </p:txBody>
      </p:sp>
      <p:sp>
        <p:nvSpPr>
          <p:cNvPr id="575494" name="Text Box 6"/>
          <p:cNvSpPr txBox="1">
            <a:spLocks noChangeArrowheads="1"/>
          </p:cNvSpPr>
          <p:nvPr/>
        </p:nvSpPr>
        <p:spPr bwMode="auto">
          <a:xfrm>
            <a:off x="0" y="6397625"/>
            <a:ext cx="2362200" cy="460375"/>
          </a:xfrm>
          <a:prstGeom prst="rect">
            <a:avLst/>
          </a:prstGeom>
          <a:noFill/>
          <a:ln w="38100">
            <a:noFill/>
            <a:miter lim="800000"/>
            <a:headEnd/>
            <a:tailEnd/>
          </a:ln>
          <a:effectLst/>
        </p:spPr>
        <p:txBody>
          <a:bodyPr lIns="274301" tIns="45717" rIns="274301" bIns="45717" anchor="ctr">
            <a:spAutoFit/>
          </a:bodyPr>
          <a:lstStyle/>
          <a:p>
            <a:pPr>
              <a:defRPr/>
            </a:pPr>
            <a:r>
              <a:rPr lang="en-US" sz="2400" b="1" dirty="0">
                <a:solidFill>
                  <a:schemeClr val="accent2"/>
                </a:solidFill>
                <a:effectLst>
                  <a:outerShdw blurRad="38100" dist="38100" dir="2700000" algn="tl">
                    <a:srgbClr val="000000"/>
                  </a:outerShdw>
                </a:effectLst>
                <a:latin typeface="Calibri" panose="020F0502020204030204" pitchFamily="34" charset="0"/>
              </a:rPr>
              <a:t>Lecture</a:t>
            </a:r>
            <a:r>
              <a:rPr lang="en-US" sz="2400" dirty="0">
                <a:solidFill>
                  <a:schemeClr val="accent2"/>
                </a:solidFill>
                <a:effectLst>
                  <a:outerShdw blurRad="38100" dist="38100" dir="2700000" algn="tl">
                    <a:srgbClr val="000000"/>
                  </a:outerShdw>
                </a:effectLst>
                <a:latin typeface="Calibri" panose="020F0502020204030204" pitchFamily="34" charset="0"/>
              </a:rPr>
              <a:t> </a:t>
            </a:r>
            <a:r>
              <a:rPr lang="en-US" sz="2400" b="1" dirty="0">
                <a:solidFill>
                  <a:schemeClr val="accent2"/>
                </a:solidFill>
                <a:effectLst>
                  <a:outerShdw blurRad="38100" dist="38100" dir="2700000" algn="tl">
                    <a:srgbClr val="000000"/>
                  </a:outerShdw>
                </a:effectLst>
                <a:latin typeface="Calibri" panose="020F0502020204030204" pitchFamily="34" charset="0"/>
              </a:rPr>
              <a:t>6.0</a:t>
            </a:r>
            <a:endParaRPr lang="en-US" sz="2400" dirty="0">
              <a:solidFill>
                <a:schemeClr val="accent2"/>
              </a:solidFill>
              <a:effectLst>
                <a:outerShdw blurRad="38100" dist="38100" dir="2700000" algn="tl">
                  <a:srgbClr val="000000"/>
                </a:outerShdw>
              </a:effectLst>
              <a:latin typeface="Calibri" panose="020F0502020204030204" pitchFamily="34" charset="0"/>
            </a:endParaRPr>
          </a:p>
        </p:txBody>
      </p:sp>
      <p:sp>
        <p:nvSpPr>
          <p:cNvPr id="575502" name="Text Box 14"/>
          <p:cNvSpPr txBox="1">
            <a:spLocks noChangeArrowheads="1"/>
          </p:cNvSpPr>
          <p:nvPr/>
        </p:nvSpPr>
        <p:spPr bwMode="auto">
          <a:xfrm>
            <a:off x="0" y="2286000"/>
            <a:ext cx="7202488" cy="353943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hlinkClick r:id="rId5" action="ppaction://hlinksldjump"/>
              </a:rPr>
              <a:t>Description Length and Carnality</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6" action="ppaction://hlinksldjump"/>
              </a:rPr>
              <a:t>Random vs Patterned</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7" action="ppaction://hlinksldjump"/>
              </a:rPr>
              <a:t>Countable</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8" action="ppaction://hlinksldjump"/>
              </a:rPr>
              <a:t>Countable via a List</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9" action="ppaction://hlinksldjump"/>
              </a:rPr>
              <a:t>Countable via Finite Descriptions</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10" action="ppaction://hlinksldjump"/>
              </a:rPr>
              <a:t>Uncountable</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11" action="ppaction://hlinksldjump"/>
              </a:rPr>
              <a:t>Hierarchy of Infinities</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12" action="ppaction://hlinksldjump"/>
              </a:rPr>
              <a:t>Some </a:t>
            </a:r>
            <a:r>
              <a:rPr lang="en-US" dirty="0" err="1">
                <a:effectLst>
                  <a:outerShdw blurRad="38100" dist="38100" dir="2700000" algn="tl">
                    <a:srgbClr val="000000"/>
                  </a:outerShdw>
                </a:effectLst>
                <a:hlinkClick r:id="rId12" action="ppaction://hlinksldjump"/>
              </a:rPr>
              <a:t>Uncomputable</a:t>
            </a:r>
            <a:r>
              <a:rPr lang="en-US" dirty="0">
                <a:effectLst>
                  <a:outerShdw blurRad="38100" dist="38100" dir="2700000" algn="tl">
                    <a:srgbClr val="000000"/>
                  </a:outerShdw>
                </a:effectLst>
                <a:hlinkClick r:id="rId12" action="ppaction://hlinksldjump"/>
              </a:rPr>
              <a:t> Problem</a:t>
            </a:r>
            <a:endParaRPr lang="en-US" dirty="0">
              <a:effectLst>
                <a:outerShdw blurRad="38100" dist="38100" dir="2700000" algn="tl">
                  <a:srgbClr val="000000"/>
                </a:outerShdw>
              </a:effectLst>
            </a:endParaRPr>
          </a:p>
        </p:txBody>
      </p:sp>
      <p:sp>
        <p:nvSpPr>
          <p:cNvPr id="2055" name="WordArt 16"/>
          <p:cNvSpPr>
            <a:spLocks noChangeArrowheads="1" noChangeShapeType="1" noTextEdit="1"/>
          </p:cNvSpPr>
          <p:nvPr/>
        </p:nvSpPr>
        <p:spPr bwMode="auto">
          <a:xfrm>
            <a:off x="838200" y="381000"/>
            <a:ext cx="7543800" cy="1219200"/>
          </a:xfrm>
          <a:prstGeom prst="rect">
            <a:avLst/>
          </a:prstGeom>
        </p:spPr>
        <p:txBody>
          <a:bodyPr wrap="none" fromWordArt="1">
            <a:prstTxWarp prst="textPlain">
              <a:avLst>
                <a:gd name="adj" fmla="val 50000"/>
              </a:avLst>
            </a:prstTxWarp>
          </a:bodyPr>
          <a:lstStyle/>
          <a:p>
            <a:r>
              <a:rPr lang="en-US" sz="3600" kern="10">
                <a:ln w="6350">
                  <a:solidFill>
                    <a:schemeClr val="accent2"/>
                  </a:solidFill>
                  <a:round/>
                  <a:headEnd/>
                  <a:tailEnd/>
                </a:ln>
                <a:solidFill>
                  <a:schemeClr val="tx2"/>
                </a:solidFill>
                <a:effectLst>
                  <a:outerShdw dist="35921" dir="2700000" algn="ctr" rotWithShape="0">
                    <a:srgbClr val="808080"/>
                  </a:outerShdw>
                </a:effectLst>
                <a:latin typeface="Arial"/>
                <a:cs typeface="Arial"/>
              </a:rPr>
              <a:t>2001: Countable </a:t>
            </a:r>
          </a:p>
          <a:p>
            <a:r>
              <a:rPr lang="en-US" sz="3600" kern="10">
                <a:ln w="6350">
                  <a:solidFill>
                    <a:schemeClr val="accent2"/>
                  </a:solidFill>
                  <a:round/>
                  <a:headEnd/>
                  <a:tailEnd/>
                </a:ln>
                <a:solidFill>
                  <a:schemeClr val="tx2"/>
                </a:solidFill>
                <a:effectLst>
                  <a:outerShdw dist="35921" dir="2700000" algn="ctr" rotWithShape="0">
                    <a:srgbClr val="808080"/>
                  </a:outerShdw>
                </a:effectLst>
                <a:latin typeface="Arial"/>
                <a:cs typeface="Arial"/>
              </a:rPr>
              <a:t>and Uncountable Infinite</a:t>
            </a:r>
          </a:p>
        </p:txBody>
      </p:sp>
      <p:graphicFrame>
        <p:nvGraphicFramePr>
          <p:cNvPr id="2056" name="Object 1"/>
          <p:cNvGraphicFramePr>
            <a:graphicFrameLocks noChangeAspect="1"/>
          </p:cNvGraphicFramePr>
          <p:nvPr/>
        </p:nvGraphicFramePr>
        <p:xfrm>
          <a:off x="5573713" y="2351088"/>
          <a:ext cx="3341687" cy="2373312"/>
        </p:xfrm>
        <a:graphic>
          <a:graphicData uri="http://schemas.openxmlformats.org/presentationml/2006/ole">
            <mc:AlternateContent xmlns:mc="http://schemas.openxmlformats.org/markup-compatibility/2006">
              <mc:Choice xmlns:v="urn:schemas-microsoft-com:vml" Requires="v">
                <p:oleObj spid="_x0000_s1029" name="Equation" r:id="rId13" imgW="1104900" imgH="800100" progId="Equation.DSMT4">
                  <p:embed/>
                </p:oleObj>
              </mc:Choice>
              <mc:Fallback>
                <p:oleObj name="Equation" r:id="rId13" imgW="1104900" imgH="800100" progId="Equation.DSMT4">
                  <p:embed/>
                  <p:pic>
                    <p:nvPicPr>
                      <p:cNvPr id="2056"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3713" y="2351088"/>
                        <a:ext cx="3341687" cy="2373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Connector 8"/>
          <p:cNvCxnSpPr/>
          <p:nvPr/>
        </p:nvCxnSpPr>
        <p:spPr bwMode="auto">
          <a:xfrm>
            <a:off x="152400" y="3231760"/>
            <a:ext cx="5257800" cy="0"/>
          </a:xfrm>
          <a:prstGeom prst="line">
            <a:avLst/>
          </a:prstGeom>
          <a:noFill/>
          <a:ln w="38100" cap="sq" cmpd="sng" algn="ctr">
            <a:solidFill>
              <a:srgbClr val="FF00FF"/>
            </a:solidFill>
            <a:prstDash val="solid"/>
            <a:round/>
            <a:headEnd type="none" w="med" len="med"/>
            <a:tailEnd type="none" w="med" len="med"/>
          </a:ln>
          <a:effectLst/>
        </p:spPr>
      </p:cxnSp>
      <p:sp>
        <p:nvSpPr>
          <p:cNvPr id="10" name="Text Box 5"/>
          <p:cNvSpPr txBox="1">
            <a:spLocks noChangeArrowheads="1"/>
          </p:cNvSpPr>
          <p:nvPr/>
        </p:nvSpPr>
        <p:spPr bwMode="auto">
          <a:xfrm>
            <a:off x="3083658" y="3320634"/>
            <a:ext cx="1854700"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274301" tIns="45717" rIns="274301" bIns="45717"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dirty="0">
                <a:solidFill>
                  <a:srgbClr val="FF00FF"/>
                </a:solidFill>
                <a:latin typeface="Calibri" panose="020F0502020204030204" pitchFamily="34" charset="0"/>
              </a:rPr>
              <a:t>Not covered</a:t>
            </a:r>
            <a:endParaRPr lang="en-US" altLang="en-US" sz="2000" dirty="0">
              <a:solidFill>
                <a:srgbClr val="FF00FF"/>
              </a:solidFill>
              <a:latin typeface="Calibri" panose="020F050202020403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9115586" cy="4893647"/>
          </a:xfrm>
          <a:prstGeom prst="rect">
            <a:avLst/>
          </a:prstGeom>
          <a:noFill/>
        </p:spPr>
        <p:txBody>
          <a:bodyPr wrap="square" rtlCol="0">
            <a:spAutoFit/>
          </a:bodyPr>
          <a:lstStyle/>
          <a:p>
            <a:pPr algn="l"/>
            <a:r>
              <a:rPr lang="en-US" sz="2400" i="0" dirty="0">
                <a:effectLst/>
                <a:cs typeface="Times New Roman" panose="02020603050405020304" pitchFamily="18" charset="0"/>
              </a:rPr>
              <a:t>Consider these binary strings of length n:</a:t>
            </a:r>
          </a:p>
          <a:p>
            <a:pPr marL="342900" indent="-342900" algn="l">
              <a:buFont typeface="Arial" panose="020B0604020202020204" pitchFamily="34" charset="0"/>
              <a:buChar char="•"/>
            </a:pPr>
            <a:r>
              <a:rPr lang="en-US" sz="2400" i="0" dirty="0">
                <a:effectLst/>
                <a:cs typeface="Times New Roman" panose="02020603050405020304" pitchFamily="18" charset="0"/>
              </a:rPr>
              <a:t>1010101010101010101010 …</a:t>
            </a:r>
          </a:p>
          <a:p>
            <a:pPr marL="800100" lvl="1" indent="-342900" algn="l">
              <a:buFontTx/>
              <a:buChar char="-"/>
            </a:pPr>
            <a:r>
              <a:rPr lang="en-US" sz="2400" dirty="0">
                <a:cs typeface="Times New Roman" panose="02020603050405020304" pitchFamily="18" charset="0"/>
              </a:rPr>
              <a:t>Has a short description </a:t>
            </a:r>
            <a:br>
              <a:rPr lang="en-US" sz="2400" dirty="0">
                <a:cs typeface="Times New Roman" panose="02020603050405020304" pitchFamily="18" charset="0"/>
              </a:rPr>
            </a:br>
            <a:r>
              <a:rPr lang="en-US" sz="2400" dirty="0">
                <a:cs typeface="Times New Roman" panose="02020603050405020304" pitchFamily="18" charset="0"/>
              </a:rPr>
              <a:t>    “alternate 0 and 1”</a:t>
            </a:r>
          </a:p>
          <a:p>
            <a:pPr marL="800100" lvl="1" indent="-342900" algn="l">
              <a:buFontTx/>
              <a:buChar char="-"/>
            </a:pPr>
            <a:endParaRPr lang="en-US" sz="2400" i="0" dirty="0">
              <a:effectLst/>
              <a:cs typeface="Times New Roman" panose="02020603050405020304" pitchFamily="18" charset="0"/>
            </a:endParaRPr>
          </a:p>
          <a:p>
            <a:pPr marL="342900" indent="-342900" algn="l">
              <a:buFont typeface="Arial" panose="020B0604020202020204" pitchFamily="34" charset="0"/>
              <a:buChar char="•"/>
            </a:pPr>
            <a:r>
              <a:rPr lang="en-US" sz="2400" i="0" dirty="0">
                <a:effectLst/>
                <a:cs typeface="Times New Roman" panose="02020603050405020304" pitchFamily="18" charset="0"/>
              </a:rPr>
              <a:t>11.00100100001111110110 ...</a:t>
            </a:r>
            <a:endParaRPr lang="en-US" alt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r>
              <a:rPr lang="en-US" altLang="en-US" sz="2400" dirty="0">
                <a:latin typeface="Times New Roman"/>
                <a:cs typeface="Times New Roman" panose="02020603050405020304" pitchFamily="18" charset="0"/>
                <a:sym typeface="Wingdings" panose="05000000000000000000" pitchFamily="2" charset="2"/>
              </a:rPr>
              <a:t>Has a short description “</a:t>
            </a:r>
            <a:r>
              <a:rPr lang="el-GR" altLang="en-US" sz="2400" dirty="0">
                <a:latin typeface="Times New Roman"/>
                <a:cs typeface="Times New Roman" panose="02020603050405020304" pitchFamily="18" charset="0"/>
                <a:sym typeface="Symbol" panose="05050102010706020507" pitchFamily="18" charset="2"/>
              </a:rPr>
              <a:t>π</a:t>
            </a:r>
            <a:r>
              <a:rPr lang="en-US" altLang="en-US" sz="2400" dirty="0">
                <a:latin typeface="Times New Roman"/>
                <a:cs typeface="Times New Roman" panose="02020603050405020304" pitchFamily="18" charset="0"/>
                <a:sym typeface="Symbol" panose="05050102010706020507" pitchFamily="18" charset="2"/>
              </a:rPr>
              <a:t>”</a:t>
            </a:r>
          </a:p>
          <a:p>
            <a:pPr marL="800100" lvl="1" indent="-342900" algn="l">
              <a:buFontTx/>
              <a:buChar char="-"/>
            </a:pPr>
            <a:endParaRPr lang="en-US" alt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endParaRPr lang="en-US" altLang="en-US" sz="2400" dirty="0">
              <a:latin typeface="Times New Roman"/>
              <a:cs typeface="Times New Roman" panose="02020603050405020304" pitchFamily="18" charset="0"/>
              <a:sym typeface="Symbol" panose="05050102010706020507" pitchFamily="18" charset="2"/>
            </a:endParaRPr>
          </a:p>
          <a:p>
            <a:pPr marL="342900" indent="-342900" algn="l">
              <a:buFont typeface="Arial" panose="020B0604020202020204" pitchFamily="34" charset="0"/>
              <a:buChar char="•"/>
            </a:pPr>
            <a:r>
              <a:rPr lang="en-US" sz="2400" b="0" i="0" u="none" strike="noStrike" dirty="0">
                <a:effectLst/>
                <a:cs typeface="Times New Roman" panose="02020603050405020304" pitchFamily="18" charset="0"/>
              </a:rPr>
              <a:t>11001110100101010100111 …</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I flipped a fair coin for each bit.</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Could call this one “Bob’s string”</a:t>
            </a:r>
            <a:r>
              <a:rPr lang="en-US" sz="2400" dirty="0">
                <a:cs typeface="Times New Roman" panose="02020603050405020304" pitchFamily="18" charset="0"/>
              </a:rPr>
              <a:t> so that it has a short description.</a:t>
            </a:r>
          </a:p>
          <a:p>
            <a:pPr lvl="1" algn="l"/>
            <a:r>
              <a:rPr lang="en-US" sz="2400" dirty="0">
                <a:cs typeface="Times New Roman" panose="02020603050405020304" pitchFamily="18" charset="0"/>
              </a:rPr>
              <a:t>      (This feels like a cheat).</a:t>
            </a: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830997"/>
          </a:xfrm>
          <a:prstGeom prst="rect">
            <a:avLst/>
          </a:prstGeom>
          <a:noFill/>
        </p:spPr>
        <p:txBody>
          <a:bodyPr wrap="square" rtlCol="0">
            <a:spAutoFit/>
          </a:bodyPr>
          <a:lstStyle/>
          <a:p>
            <a:pPr algn="l"/>
            <a:r>
              <a:rPr lang="en-US" sz="2400" dirty="0">
                <a:effectLst/>
                <a:cs typeface="Times New Roman" panose="02020603050405020304" pitchFamily="18" charset="0"/>
              </a:rPr>
              <a:t>Which is more random?</a:t>
            </a:r>
          </a:p>
          <a:p>
            <a:pPr marL="342900" indent="-342900" algn="l">
              <a:buFontTx/>
              <a:buChar char="-"/>
            </a:pPr>
            <a:r>
              <a:rPr lang="en-US" sz="2400" dirty="0">
                <a:effectLst/>
                <a:cs typeface="Times New Roman" panose="02020603050405020304" pitchFamily="18" charset="0"/>
              </a:rPr>
              <a:t>Which has a short description?</a:t>
            </a:r>
          </a:p>
        </p:txBody>
      </p:sp>
      <p:sp>
        <p:nvSpPr>
          <p:cNvPr id="6" name="TextBox 5">
            <a:extLst>
              <a:ext uri="{FF2B5EF4-FFF2-40B4-BE49-F238E27FC236}">
                <a16:creationId xmlns:a16="http://schemas.microsoft.com/office/drawing/2014/main" id="{1232A54C-2431-4E63-BC01-58A355C8B5C0}"/>
              </a:ext>
            </a:extLst>
          </p:cNvPr>
          <p:cNvSpPr txBox="1"/>
          <p:nvPr/>
        </p:nvSpPr>
        <p:spPr>
          <a:xfrm>
            <a:off x="1219200" y="5283926"/>
            <a:ext cx="4648200" cy="830997"/>
          </a:xfrm>
          <a:prstGeom prst="rect">
            <a:avLst/>
          </a:prstGeom>
          <a:noFill/>
        </p:spPr>
        <p:txBody>
          <a:bodyPr wrap="square" rtlCol="0">
            <a:spAutoFit/>
          </a:bodyPr>
          <a:lstStyle/>
          <a:p>
            <a:pPr algn="l"/>
            <a:r>
              <a:rPr lang="en-US" sz="2400" i="0" dirty="0">
                <a:effectLst/>
                <a:cs typeface="Times New Roman" panose="02020603050405020304" pitchFamily="18" charset="0"/>
              </a:rPr>
              <a:t>If only Bob knew it, he would have to send n bits to tell you the string.</a:t>
            </a:r>
            <a:endParaRPr lang="en-US" sz="2400" dirty="0">
              <a:effectLst/>
              <a:cs typeface="Times New Roman" panose="02020603050405020304" pitchFamily="18" charset="0"/>
            </a:endParaRPr>
          </a:p>
        </p:txBody>
      </p:sp>
      <p:sp>
        <p:nvSpPr>
          <p:cNvPr id="12" name="Rectangle 11">
            <a:extLst>
              <a:ext uri="{FF2B5EF4-FFF2-40B4-BE49-F238E27FC236}">
                <a16:creationId xmlns:a16="http://schemas.microsoft.com/office/drawing/2014/main" id="{A75F8536-BD37-492E-AF7B-6ED277E542CF}"/>
              </a:ext>
            </a:extLst>
          </p:cNvPr>
          <p:cNvSpPr/>
          <p:nvPr/>
        </p:nvSpPr>
        <p:spPr bwMode="auto">
          <a:xfrm>
            <a:off x="3080658" y="2053770"/>
            <a:ext cx="5943600" cy="2468880"/>
          </a:xfrm>
          <a:prstGeom prst="rect">
            <a:avLst/>
          </a:prstGeom>
          <a:solidFill>
            <a:srgbClr val="000066"/>
          </a:solidFill>
          <a:ln w="38100" cap="sq" cmpd="sng" algn="ctr">
            <a:solidFill>
              <a:srgbClr val="FF00FF"/>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TextBox 12">
            <a:extLst>
              <a:ext uri="{FF2B5EF4-FFF2-40B4-BE49-F238E27FC236}">
                <a16:creationId xmlns:a16="http://schemas.microsoft.com/office/drawing/2014/main" id="{193D3599-2468-48EF-886D-A13830484AB5}"/>
              </a:ext>
            </a:extLst>
          </p:cNvPr>
          <p:cNvSpPr txBox="1"/>
          <p:nvPr/>
        </p:nvSpPr>
        <p:spPr>
          <a:xfrm>
            <a:off x="2962856" y="2156365"/>
            <a:ext cx="1993889" cy="830997"/>
          </a:xfrm>
          <a:prstGeom prst="rect">
            <a:avLst/>
          </a:prstGeom>
          <a:noFill/>
        </p:spPr>
        <p:txBody>
          <a:bodyPr wrap="square" rtlCol="0">
            <a:spAutoFit/>
          </a:bodyPr>
          <a:lstStyle/>
          <a:p>
            <a:pPr algn="ctr"/>
            <a:r>
              <a:rPr lang="en-US" sz="2400" dirty="0">
                <a:effectLst/>
                <a:cs typeface="Times New Roman" panose="02020603050405020304" pitchFamily="18" charset="0"/>
              </a:rPr>
              <a:t>There are 2</a:t>
            </a:r>
            <a:r>
              <a:rPr lang="en-US" sz="2400" baseline="30000" dirty="0">
                <a:effectLst/>
                <a:cs typeface="Times New Roman" panose="02020603050405020304" pitchFamily="18" charset="0"/>
              </a:rPr>
              <a:t>n</a:t>
            </a:r>
            <a:br>
              <a:rPr lang="en-US" sz="2400" dirty="0">
                <a:cs typeface="Times New Roman" panose="02020603050405020304" pitchFamily="18" charset="0"/>
              </a:rPr>
            </a:br>
            <a:r>
              <a:rPr lang="en-US" sz="2400" dirty="0">
                <a:effectLst/>
                <a:cs typeface="Times New Roman" panose="02020603050405020304" pitchFamily="18" charset="0"/>
              </a:rPr>
              <a:t>n bit strings</a:t>
            </a:r>
          </a:p>
        </p:txBody>
      </p:sp>
      <p:sp>
        <p:nvSpPr>
          <p:cNvPr id="14" name="TextBox 13">
            <a:extLst>
              <a:ext uri="{FF2B5EF4-FFF2-40B4-BE49-F238E27FC236}">
                <a16:creationId xmlns:a16="http://schemas.microsoft.com/office/drawing/2014/main" id="{63C0E82F-B84C-4F86-B094-A8474D07A43C}"/>
              </a:ext>
            </a:extLst>
          </p:cNvPr>
          <p:cNvSpPr txBox="1"/>
          <p:nvPr/>
        </p:nvSpPr>
        <p:spPr>
          <a:xfrm>
            <a:off x="3244774" y="2934178"/>
            <a:ext cx="5249676" cy="1569660"/>
          </a:xfrm>
          <a:prstGeom prst="rect">
            <a:avLst/>
          </a:prstGeom>
          <a:noFill/>
        </p:spPr>
        <p:txBody>
          <a:bodyPr wrap="square" rtlCol="0">
            <a:spAutoFit/>
          </a:bodyPr>
          <a:lstStyle/>
          <a:p>
            <a:pPr algn="ctr"/>
            <a:r>
              <a:rPr lang="en-US" sz="2400" dirty="0">
                <a:cs typeface="Times New Roman" panose="02020603050405020304" pitchFamily="18" charset="0"/>
              </a:rPr>
              <a:t>Only 2</a:t>
            </a:r>
            <a:r>
              <a:rPr lang="en-US" sz="2400" baseline="30000" dirty="0">
                <a:cs typeface="Times New Roman" panose="02020603050405020304" pitchFamily="18" charset="0"/>
              </a:rPr>
              <a:t>n</a:t>
            </a:r>
            <a:r>
              <a:rPr lang="en-US" sz="2400" dirty="0">
                <a:cs typeface="Times New Roman" panose="02020603050405020304" pitchFamily="18" charset="0"/>
              </a:rPr>
              <a:t>/2</a:t>
            </a:r>
            <a:r>
              <a:rPr lang="en-US" sz="2400" baseline="30000" dirty="0">
                <a:cs typeface="Times New Roman" panose="02020603050405020304" pitchFamily="18" charset="0"/>
              </a:rPr>
              <a:t>n-k  </a:t>
            </a:r>
            <a:r>
              <a:rPr lang="en-US" sz="2400" dirty="0">
                <a:cs typeface="Times New Roman" panose="02020603050405020304" pitchFamily="18" charset="0"/>
              </a:rPr>
              <a:t>= 2</a:t>
            </a:r>
            <a:r>
              <a:rPr lang="en-US" sz="2400" baseline="30000" dirty="0">
                <a:cs typeface="Times New Roman" panose="02020603050405020304" pitchFamily="18" charset="0"/>
              </a:rPr>
              <a:t>-k </a:t>
            </a:r>
            <a:r>
              <a:rPr lang="en-US" sz="2400" dirty="0">
                <a:cs typeface="Times New Roman" panose="02020603050405020304" pitchFamily="18" charset="0"/>
              </a:rPr>
              <a:t>fraction of strings can be compressed by k bits.</a:t>
            </a:r>
          </a:p>
          <a:p>
            <a:pPr algn="ctr"/>
            <a:r>
              <a:rPr lang="en-US" sz="2400" dirty="0">
                <a:cs typeface="Times New Roman" panose="02020603050405020304" pitchFamily="18" charset="0"/>
              </a:rPr>
              <a:t>Only 2</a:t>
            </a:r>
            <a:r>
              <a:rPr lang="en-US" sz="2400" baseline="30000" dirty="0">
                <a:cs typeface="Times New Roman" panose="02020603050405020304" pitchFamily="18" charset="0"/>
              </a:rPr>
              <a:t>-n/2 </a:t>
            </a:r>
            <a:r>
              <a:rPr lang="el-GR" altLang="en-US" sz="2400" dirty="0">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0 </a:t>
            </a:r>
            <a:r>
              <a:rPr lang="en-US" sz="2400" dirty="0">
                <a:cs typeface="Times New Roman" panose="02020603050405020304" pitchFamily="18" charset="0"/>
              </a:rPr>
              <a:t>fraction of strings can be compressed by half.</a:t>
            </a:r>
          </a:p>
        </p:txBody>
      </p:sp>
      <p:sp>
        <p:nvSpPr>
          <p:cNvPr id="16" name="TextBox 15">
            <a:extLst>
              <a:ext uri="{FF2B5EF4-FFF2-40B4-BE49-F238E27FC236}">
                <a16:creationId xmlns:a16="http://schemas.microsoft.com/office/drawing/2014/main" id="{3282453D-7122-49CA-8573-FF46E4B8EF23}"/>
              </a:ext>
            </a:extLst>
          </p:cNvPr>
          <p:cNvSpPr txBox="1"/>
          <p:nvPr/>
        </p:nvSpPr>
        <p:spPr>
          <a:xfrm>
            <a:off x="6064055" y="2177121"/>
            <a:ext cx="2884003" cy="837537"/>
          </a:xfrm>
          <a:prstGeom prst="rect">
            <a:avLst/>
          </a:prstGeom>
          <a:noFill/>
        </p:spPr>
        <p:txBody>
          <a:bodyPr wrap="square" rtlCol="0">
            <a:spAutoFit/>
          </a:bodyPr>
          <a:lstStyle/>
          <a:p>
            <a:pPr algn="ctr"/>
            <a:r>
              <a:rPr lang="en-US" sz="2400" dirty="0">
                <a:cs typeface="Times New Roman" panose="02020603050405020304" pitchFamily="18" charset="0"/>
              </a:rPr>
              <a:t>There are 2</a:t>
            </a:r>
            <a:r>
              <a:rPr lang="en-US" sz="2400" baseline="30000" dirty="0">
                <a:cs typeface="Times New Roman" panose="02020603050405020304" pitchFamily="18" charset="0"/>
              </a:rPr>
              <a:t>n-k</a:t>
            </a:r>
            <a:br>
              <a:rPr lang="en-US" sz="2400" dirty="0">
                <a:cs typeface="Times New Roman" panose="02020603050405020304" pitchFamily="18" charset="0"/>
              </a:rPr>
            </a:br>
            <a:r>
              <a:rPr lang="en-US" sz="2400" dirty="0">
                <a:effectLst/>
                <a:cs typeface="Times New Roman" panose="02020603050405020304" pitchFamily="18" charset="0"/>
              </a:rPr>
              <a:t>n-k bit descriptions </a:t>
            </a:r>
          </a:p>
        </p:txBody>
      </p:sp>
    </p:spTree>
    <p:extLst>
      <p:ext uri="{BB962C8B-B14F-4D97-AF65-F5344CB8AC3E}">
        <p14:creationId xmlns:p14="http://schemas.microsoft.com/office/powerpoint/2010/main" val="428770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 calcmode="lin" valueType="num">
                                      <p:cBhvr additive="base">
                                        <p:cTn id="29"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9525000" cy="5262979"/>
          </a:xfrm>
          <a:prstGeom prst="rect">
            <a:avLst/>
          </a:prstGeom>
          <a:noFill/>
        </p:spPr>
        <p:txBody>
          <a:bodyPr wrap="square" rtlCol="0">
            <a:spAutoFit/>
          </a:bodyPr>
          <a:lstStyle/>
          <a:p>
            <a:pPr algn="l"/>
            <a:r>
              <a:rPr lang="en-US" sz="2400" i="0" dirty="0">
                <a:effectLst/>
                <a:cs typeface="Times New Roman" panose="02020603050405020304" pitchFamily="18" charset="0"/>
              </a:rPr>
              <a:t>Consider these binary strings of length n:</a:t>
            </a:r>
          </a:p>
          <a:p>
            <a:pPr marL="342900" indent="-342900" algn="l">
              <a:buFont typeface="Arial" panose="020B0604020202020204" pitchFamily="34" charset="0"/>
              <a:buChar char="•"/>
            </a:pPr>
            <a:r>
              <a:rPr lang="en-US" sz="2400" i="0" dirty="0">
                <a:effectLst/>
                <a:cs typeface="Times New Roman" panose="02020603050405020304" pitchFamily="18" charset="0"/>
              </a:rPr>
              <a:t>1010101010101010101010 …</a:t>
            </a:r>
          </a:p>
          <a:p>
            <a:pPr marL="800100" lvl="1" indent="-342900" algn="l">
              <a:buFontTx/>
              <a:buChar char="-"/>
            </a:pPr>
            <a:r>
              <a:rPr lang="en-US" sz="2400" dirty="0">
                <a:cs typeface="Times New Roman" panose="02020603050405020304" pitchFamily="18" charset="0"/>
              </a:rPr>
              <a:t>“Loop </a:t>
            </a:r>
            <a:r>
              <a:rPr lang="en-US" sz="2400" dirty="0" err="1">
                <a:cs typeface="Times New Roman" panose="02020603050405020304" pitchFamily="18" charset="0"/>
              </a:rPr>
              <a:t>i</a:t>
            </a:r>
            <a:r>
              <a:rPr lang="en-US" sz="2400" dirty="0">
                <a:cs typeface="Times New Roman" panose="02020603050405020304" pitchFamily="18" charset="0"/>
              </a:rPr>
              <a:t> = 1..</a:t>
            </a:r>
            <a:r>
              <a:rPr lang="en-US" sz="2400" baseline="30000" dirty="0">
                <a:effectLst/>
                <a:cs typeface="Times New Roman" panose="02020603050405020304" pitchFamily="18" charset="0"/>
              </a:rPr>
              <a:t>n</a:t>
            </a:r>
            <a:r>
              <a:rPr lang="en-US" sz="2400" dirty="0">
                <a:cs typeface="Times New Roman" panose="02020603050405020304" pitchFamily="18" charset="0"/>
              </a:rPr>
              <a:t>/</a:t>
            </a:r>
            <a:r>
              <a:rPr lang="en-US" sz="2400" baseline="-25000" dirty="0">
                <a:cs typeface="Times New Roman" panose="02020603050405020304" pitchFamily="18" charset="0"/>
              </a:rPr>
              <a:t>2</a:t>
            </a:r>
            <a:br>
              <a:rPr lang="en-US" sz="2400" dirty="0">
                <a:cs typeface="Times New Roman" panose="02020603050405020304" pitchFamily="18" charset="0"/>
              </a:rPr>
            </a:br>
            <a:r>
              <a:rPr lang="en-US" sz="2400" dirty="0">
                <a:cs typeface="Times New Roman" panose="02020603050405020304" pitchFamily="18" charset="0"/>
              </a:rPr>
              <a:t>      print(“10”)”</a:t>
            </a:r>
          </a:p>
          <a:p>
            <a:pPr lvl="1" algn="l"/>
            <a:r>
              <a:rPr lang="en-US" sz="2400" dirty="0">
                <a:cs typeface="Times New Roman" panose="02020603050405020304" pitchFamily="18" charset="0"/>
              </a:rPr>
              <a:t> </a:t>
            </a:r>
            <a:endParaRPr lang="en-US" sz="2400" i="0" dirty="0">
              <a:solidFill>
                <a:srgbClr val="FFFF00"/>
              </a:solidFill>
              <a:effectLst/>
              <a:cs typeface="Times New Roman" panose="02020603050405020304" pitchFamily="18" charset="0"/>
            </a:endParaRPr>
          </a:p>
          <a:p>
            <a:pPr marL="342900" indent="-342900" algn="l">
              <a:buFont typeface="Arial" panose="020B0604020202020204" pitchFamily="34" charset="0"/>
              <a:buChar char="•"/>
            </a:pPr>
            <a:r>
              <a:rPr lang="en-US" sz="2400" i="0" dirty="0">
                <a:effectLst/>
                <a:cs typeface="Times New Roman" panose="02020603050405020304" pitchFamily="18" charset="0"/>
              </a:rPr>
              <a:t>11.00100100001111110110 ...</a:t>
            </a:r>
            <a:endParaRPr lang="en-US" alt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r>
              <a:rPr lang="en-US" altLang="en-US" sz="2400" dirty="0">
                <a:latin typeface="Times New Roman"/>
                <a:cs typeface="Times New Roman" panose="02020603050405020304" pitchFamily="18" charset="0"/>
                <a:sym typeface="Wingdings" panose="05000000000000000000" pitchFamily="2" charset="2"/>
              </a:rPr>
              <a:t>Newton could write short code</a:t>
            </a:r>
            <a:br>
              <a:rPr lang="en-US" altLang="en-US" sz="2400" dirty="0">
                <a:latin typeface="Times New Roman"/>
                <a:cs typeface="Times New Roman" panose="02020603050405020304" pitchFamily="18" charset="0"/>
                <a:sym typeface="Wingdings" panose="05000000000000000000" pitchFamily="2" charset="2"/>
              </a:rPr>
            </a:br>
            <a:r>
              <a:rPr lang="en-US" altLang="en-US" sz="2400" dirty="0">
                <a:latin typeface="Times New Roman"/>
                <a:cs typeface="Times New Roman" panose="02020603050405020304" pitchFamily="18" charset="0"/>
                <a:sym typeface="Wingdings" panose="05000000000000000000" pitchFamily="2" charset="2"/>
              </a:rPr>
              <a:t>to give the bits of </a:t>
            </a:r>
            <a:r>
              <a:rPr lang="el-GR" altLang="en-US" sz="2400" dirty="0">
                <a:latin typeface="Times New Roman"/>
                <a:cs typeface="Times New Roman" panose="02020603050405020304" pitchFamily="18" charset="0"/>
                <a:sym typeface="Symbol" panose="05050102010706020507" pitchFamily="18" charset="2"/>
              </a:rPr>
              <a:t>π</a:t>
            </a:r>
            <a:r>
              <a:rPr lang="en-US" altLang="en-US" sz="2400" dirty="0">
                <a:latin typeface="Times New Roman"/>
                <a:cs typeface="Times New Roman" panose="02020603050405020304" pitchFamily="18" charset="0"/>
                <a:sym typeface="Wingdings" panose="05000000000000000000" pitchFamily="2" charset="2"/>
              </a:rPr>
              <a:t>.</a:t>
            </a:r>
            <a:endParaRPr lang="en-US" altLang="en-US" sz="2400" dirty="0">
              <a:latin typeface="Times New Roman"/>
              <a:cs typeface="Times New Roman" panose="02020603050405020304" pitchFamily="18" charset="0"/>
              <a:sym typeface="Symbol" panose="05050102010706020507" pitchFamily="18" charset="2"/>
            </a:endParaRPr>
          </a:p>
          <a:p>
            <a:pPr lvl="1" algn="l"/>
            <a:r>
              <a:rPr lang="en-US" sz="2400" dirty="0">
                <a:solidFill>
                  <a:srgbClr val="FFFF00"/>
                </a:solidFill>
                <a:cs typeface="Times New Roman" panose="02020603050405020304" pitchFamily="18" charset="0"/>
              </a:rPr>
              <a:t>      </a:t>
            </a:r>
            <a:endParaRPr lang="en-US" altLang="en-US" sz="2400" dirty="0">
              <a:latin typeface="Times New Roman"/>
              <a:cs typeface="Times New Roman" panose="02020603050405020304" pitchFamily="18" charset="0"/>
              <a:sym typeface="Symbol" panose="05050102010706020507" pitchFamily="18" charset="2"/>
            </a:endParaRPr>
          </a:p>
          <a:p>
            <a:pPr marL="342900" indent="-342900" algn="l">
              <a:buFont typeface="Arial" panose="020B0604020202020204" pitchFamily="34" charset="0"/>
              <a:buChar char="•"/>
            </a:pPr>
            <a:r>
              <a:rPr lang="en-US" sz="2400" b="0" i="0" u="none" strike="noStrike" dirty="0">
                <a:effectLst/>
                <a:cs typeface="Times New Roman" panose="02020603050405020304" pitchFamily="18" charset="0"/>
              </a:rPr>
              <a:t>11001110100101010100111 …</a:t>
            </a:r>
          </a:p>
          <a:p>
            <a:pPr marL="342900" indent="-342900" algn="l">
              <a:buFont typeface="Arial" panose="020B0604020202020204" pitchFamily="34" charset="0"/>
              <a:buChar char="•"/>
            </a:pPr>
            <a:endParaRPr lang="en-US" sz="2400" dirty="0">
              <a:effectLst/>
              <a:cs typeface="Times New Roman" panose="02020603050405020304" pitchFamily="18" charset="0"/>
            </a:endParaRPr>
          </a:p>
          <a:p>
            <a:pPr marL="342900" indent="-342900" algn="l">
              <a:buFont typeface="Arial" panose="020B0604020202020204" pitchFamily="34" charset="0"/>
              <a:buChar char="•"/>
            </a:pPr>
            <a:endParaRPr lang="en-US" sz="2400" dirty="0">
              <a:effectLst/>
              <a:cs typeface="Times New Roman" panose="02020603050405020304" pitchFamily="18" charset="0"/>
            </a:endParaRPr>
          </a:p>
          <a:p>
            <a:pPr marL="342900" indent="-342900" algn="l">
              <a:buFont typeface="Arial" panose="020B0604020202020204" pitchFamily="34" charset="0"/>
              <a:buChar char="•"/>
            </a:pPr>
            <a:endParaRPr lang="en-US" sz="2400" dirty="0">
              <a:effectLst/>
              <a:cs typeface="Times New Roman" panose="02020603050405020304" pitchFamily="18" charset="0"/>
            </a:endParaRPr>
          </a:p>
          <a:p>
            <a:pPr marL="342900" indent="-342900" algn="l">
              <a:buFont typeface="Arial" panose="020B0604020202020204" pitchFamily="34" charset="0"/>
              <a:buChar char="•"/>
            </a:pPr>
            <a:r>
              <a:rPr lang="en-US" sz="2400" dirty="0">
                <a:effectLst/>
                <a:cs typeface="Times New Roman" panose="02020603050405020304" pitchFamily="18" charset="0"/>
              </a:rPr>
              <a:t>11101111100101010101110 …</a:t>
            </a: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1569660"/>
          </a:xfrm>
          <a:prstGeom prst="rect">
            <a:avLst/>
          </a:prstGeom>
          <a:noFill/>
        </p:spPr>
        <p:txBody>
          <a:bodyPr wrap="square" rtlCol="0">
            <a:spAutoFit/>
          </a:bodyPr>
          <a:lstStyle/>
          <a:p>
            <a:pPr algn="l"/>
            <a:r>
              <a:rPr lang="en-US" sz="2400" dirty="0">
                <a:effectLst/>
                <a:cs typeface="Times New Roman" panose="02020603050405020304" pitchFamily="18" charset="0"/>
              </a:rPr>
              <a:t>Which is more random?</a:t>
            </a:r>
          </a:p>
          <a:p>
            <a:pPr marL="342900" indent="-342900" algn="l">
              <a:buFontTx/>
              <a:buChar char="-"/>
            </a:pPr>
            <a:r>
              <a:rPr lang="en-US" sz="2400" dirty="0">
                <a:effectLst/>
                <a:cs typeface="Times New Roman" panose="02020603050405020304" pitchFamily="18" charset="0"/>
              </a:rPr>
              <a:t>Which is outputted </a:t>
            </a:r>
            <a:br>
              <a:rPr lang="en-US" sz="2400" dirty="0">
                <a:effectLst/>
                <a:cs typeface="Times New Roman" panose="02020603050405020304" pitchFamily="18" charset="0"/>
              </a:rPr>
            </a:br>
            <a:r>
              <a:rPr lang="en-US" sz="2400" dirty="0">
                <a:effectLst/>
                <a:cs typeface="Times New Roman" panose="02020603050405020304" pitchFamily="18" charset="0"/>
              </a:rPr>
              <a:t> by a Java program</a:t>
            </a:r>
            <a:br>
              <a:rPr lang="en-US" sz="2400" dirty="0">
                <a:effectLst/>
                <a:cs typeface="Times New Roman" panose="02020603050405020304" pitchFamily="18" charset="0"/>
              </a:rPr>
            </a:br>
            <a:r>
              <a:rPr lang="en-US" sz="2400" dirty="0">
                <a:effectLst/>
                <a:cs typeface="Times New Roman" panose="02020603050405020304" pitchFamily="18" charset="0"/>
              </a:rPr>
              <a:t> with a short description?</a:t>
            </a:r>
          </a:p>
        </p:txBody>
      </p:sp>
      <p:sp>
        <p:nvSpPr>
          <p:cNvPr id="16" name="TextBox 15">
            <a:extLst>
              <a:ext uri="{FF2B5EF4-FFF2-40B4-BE49-F238E27FC236}">
                <a16:creationId xmlns:a16="http://schemas.microsoft.com/office/drawing/2014/main" id="{619D70EC-256E-430C-A3B8-CEAE95F77922}"/>
              </a:ext>
            </a:extLst>
          </p:cNvPr>
          <p:cNvSpPr txBox="1"/>
          <p:nvPr/>
        </p:nvSpPr>
        <p:spPr>
          <a:xfrm rot="5400000">
            <a:off x="3395088" y="2912381"/>
            <a:ext cx="3511953" cy="461665"/>
          </a:xfrm>
          <a:prstGeom prst="rect">
            <a:avLst/>
          </a:prstGeom>
          <a:noFill/>
        </p:spPr>
        <p:txBody>
          <a:bodyPr wrap="square">
            <a:spAutoFit/>
          </a:bodyPr>
          <a:lstStyle/>
          <a:p>
            <a:r>
              <a:rPr kumimoji="0" lang="en-US" altLang="en-US" sz="2400" b="0" i="0" u="none" strike="noStrike" cap="none" normalizeH="0" baseline="0" dirty="0">
                <a:ln>
                  <a:noFill/>
                </a:ln>
                <a:solidFill>
                  <a:srgbClr val="FFFF00"/>
                </a:solidFill>
                <a:effectLst/>
              </a:rPr>
              <a:t>Kolmogorov Complexity </a:t>
            </a:r>
            <a:endParaRPr lang="en-US" sz="2400" dirty="0">
              <a:solidFill>
                <a:srgbClr val="FFFF00"/>
              </a:solidFill>
            </a:endParaRPr>
          </a:p>
        </p:txBody>
      </p:sp>
      <p:sp>
        <p:nvSpPr>
          <p:cNvPr id="2" name="Rectangle 1">
            <a:extLst>
              <a:ext uri="{FF2B5EF4-FFF2-40B4-BE49-F238E27FC236}">
                <a16:creationId xmlns:a16="http://schemas.microsoft.com/office/drawing/2014/main" id="{12E16281-BFE0-40EC-98B1-B12EE2506338}"/>
              </a:ext>
            </a:extLst>
          </p:cNvPr>
          <p:cNvSpPr/>
          <p:nvPr/>
        </p:nvSpPr>
        <p:spPr bwMode="auto">
          <a:xfrm>
            <a:off x="3048000" y="2865120"/>
            <a:ext cx="5943600" cy="2468880"/>
          </a:xfrm>
          <a:prstGeom prst="rect">
            <a:avLst/>
          </a:prstGeom>
          <a:solidFill>
            <a:srgbClr val="000066"/>
          </a:solidFill>
          <a:ln w="38100" cap="sq" cmpd="sng" algn="ctr">
            <a:solidFill>
              <a:srgbClr val="FF00FF"/>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a:extLst>
              <a:ext uri="{FF2B5EF4-FFF2-40B4-BE49-F238E27FC236}">
                <a16:creationId xmlns:a16="http://schemas.microsoft.com/office/drawing/2014/main" id="{ED4A5CDD-FF2B-43EE-B86B-4D93601C5DB0}"/>
              </a:ext>
            </a:extLst>
          </p:cNvPr>
          <p:cNvSpPr txBox="1"/>
          <p:nvPr/>
        </p:nvSpPr>
        <p:spPr>
          <a:xfrm>
            <a:off x="2930198" y="2967715"/>
            <a:ext cx="1993889" cy="830997"/>
          </a:xfrm>
          <a:prstGeom prst="rect">
            <a:avLst/>
          </a:prstGeom>
          <a:noFill/>
        </p:spPr>
        <p:txBody>
          <a:bodyPr wrap="square" rtlCol="0">
            <a:spAutoFit/>
          </a:bodyPr>
          <a:lstStyle/>
          <a:p>
            <a:pPr algn="ctr"/>
            <a:r>
              <a:rPr lang="en-US" sz="2400" dirty="0">
                <a:effectLst/>
                <a:cs typeface="Times New Roman" panose="02020603050405020304" pitchFamily="18" charset="0"/>
              </a:rPr>
              <a:t>There are 2</a:t>
            </a:r>
            <a:r>
              <a:rPr lang="en-US" sz="2400" baseline="30000" dirty="0">
                <a:effectLst/>
                <a:cs typeface="Times New Roman" panose="02020603050405020304" pitchFamily="18" charset="0"/>
              </a:rPr>
              <a:t>n</a:t>
            </a:r>
            <a:br>
              <a:rPr lang="en-US" sz="2400" dirty="0">
                <a:cs typeface="Times New Roman" panose="02020603050405020304" pitchFamily="18" charset="0"/>
              </a:rPr>
            </a:br>
            <a:r>
              <a:rPr lang="en-US" sz="2400" dirty="0">
                <a:effectLst/>
                <a:cs typeface="Times New Roman" panose="02020603050405020304" pitchFamily="18" charset="0"/>
              </a:rPr>
              <a:t>n bit strings</a:t>
            </a:r>
          </a:p>
        </p:txBody>
      </p:sp>
      <p:sp>
        <p:nvSpPr>
          <p:cNvPr id="17" name="TextBox 16">
            <a:extLst>
              <a:ext uri="{FF2B5EF4-FFF2-40B4-BE49-F238E27FC236}">
                <a16:creationId xmlns:a16="http://schemas.microsoft.com/office/drawing/2014/main" id="{0D3C7906-1BB7-42F0-A1C5-BB9AC044F92F}"/>
              </a:ext>
            </a:extLst>
          </p:cNvPr>
          <p:cNvSpPr txBox="1"/>
          <p:nvPr/>
        </p:nvSpPr>
        <p:spPr>
          <a:xfrm>
            <a:off x="3212116" y="3745528"/>
            <a:ext cx="5249676" cy="1569660"/>
          </a:xfrm>
          <a:prstGeom prst="rect">
            <a:avLst/>
          </a:prstGeom>
          <a:noFill/>
        </p:spPr>
        <p:txBody>
          <a:bodyPr wrap="square" rtlCol="0">
            <a:spAutoFit/>
          </a:bodyPr>
          <a:lstStyle/>
          <a:p>
            <a:pPr algn="ctr"/>
            <a:r>
              <a:rPr lang="en-US" sz="2400" dirty="0">
                <a:cs typeface="Times New Roman" panose="02020603050405020304" pitchFamily="18" charset="0"/>
              </a:rPr>
              <a:t>Only 2</a:t>
            </a:r>
            <a:r>
              <a:rPr lang="en-US" sz="2400" baseline="30000" dirty="0">
                <a:cs typeface="Times New Roman" panose="02020603050405020304" pitchFamily="18" charset="0"/>
              </a:rPr>
              <a:t>n</a:t>
            </a:r>
            <a:r>
              <a:rPr lang="en-US" sz="2400" dirty="0">
                <a:cs typeface="Times New Roman" panose="02020603050405020304" pitchFamily="18" charset="0"/>
              </a:rPr>
              <a:t>/2</a:t>
            </a:r>
            <a:r>
              <a:rPr lang="en-US" sz="2400" baseline="30000" dirty="0">
                <a:cs typeface="Times New Roman" panose="02020603050405020304" pitchFamily="18" charset="0"/>
              </a:rPr>
              <a:t>n-k  </a:t>
            </a:r>
            <a:r>
              <a:rPr lang="en-US" sz="2400" dirty="0">
                <a:cs typeface="Times New Roman" panose="02020603050405020304" pitchFamily="18" charset="0"/>
              </a:rPr>
              <a:t>= 2</a:t>
            </a:r>
            <a:r>
              <a:rPr lang="en-US" sz="2400" baseline="30000" dirty="0">
                <a:cs typeface="Times New Roman" panose="02020603050405020304" pitchFamily="18" charset="0"/>
              </a:rPr>
              <a:t>-k </a:t>
            </a:r>
            <a:r>
              <a:rPr lang="en-US" sz="2400" dirty="0">
                <a:cs typeface="Times New Roman" panose="02020603050405020304" pitchFamily="18" charset="0"/>
              </a:rPr>
              <a:t>fraction of strings can be compressed by k bits.</a:t>
            </a:r>
          </a:p>
          <a:p>
            <a:pPr algn="ctr"/>
            <a:r>
              <a:rPr lang="en-US" sz="2400" dirty="0">
                <a:cs typeface="Times New Roman" panose="02020603050405020304" pitchFamily="18" charset="0"/>
              </a:rPr>
              <a:t>Only 2</a:t>
            </a:r>
            <a:r>
              <a:rPr lang="en-US" sz="2400" baseline="30000" dirty="0">
                <a:cs typeface="Times New Roman" panose="02020603050405020304" pitchFamily="18" charset="0"/>
              </a:rPr>
              <a:t>-n/2 </a:t>
            </a:r>
            <a:r>
              <a:rPr lang="el-GR" altLang="en-US" sz="2400" dirty="0">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0 </a:t>
            </a:r>
            <a:r>
              <a:rPr lang="en-US" sz="2400" dirty="0">
                <a:cs typeface="Times New Roman" panose="02020603050405020304" pitchFamily="18" charset="0"/>
              </a:rPr>
              <a:t>fraction of strings can be compressed by half.</a:t>
            </a:r>
          </a:p>
        </p:txBody>
      </p:sp>
      <p:sp>
        <p:nvSpPr>
          <p:cNvPr id="18" name="TextBox 17">
            <a:extLst>
              <a:ext uri="{FF2B5EF4-FFF2-40B4-BE49-F238E27FC236}">
                <a16:creationId xmlns:a16="http://schemas.microsoft.com/office/drawing/2014/main" id="{FDEABDF4-6170-4E8E-932D-EDA0F5D37277}"/>
              </a:ext>
            </a:extLst>
          </p:cNvPr>
          <p:cNvSpPr txBox="1"/>
          <p:nvPr/>
        </p:nvSpPr>
        <p:spPr>
          <a:xfrm>
            <a:off x="6031397" y="2988471"/>
            <a:ext cx="2884003" cy="837537"/>
          </a:xfrm>
          <a:prstGeom prst="rect">
            <a:avLst/>
          </a:prstGeom>
          <a:noFill/>
        </p:spPr>
        <p:txBody>
          <a:bodyPr wrap="square" rtlCol="0">
            <a:spAutoFit/>
          </a:bodyPr>
          <a:lstStyle/>
          <a:p>
            <a:pPr algn="ctr"/>
            <a:r>
              <a:rPr lang="en-US" sz="2400" dirty="0">
                <a:cs typeface="Times New Roman" panose="02020603050405020304" pitchFamily="18" charset="0"/>
              </a:rPr>
              <a:t>There are 2</a:t>
            </a:r>
            <a:r>
              <a:rPr lang="en-US" sz="2400" baseline="30000" dirty="0">
                <a:cs typeface="Times New Roman" panose="02020603050405020304" pitchFamily="18" charset="0"/>
              </a:rPr>
              <a:t>n-k</a:t>
            </a:r>
            <a:br>
              <a:rPr lang="en-US" sz="2400" dirty="0">
                <a:cs typeface="Times New Roman" panose="02020603050405020304" pitchFamily="18" charset="0"/>
              </a:rPr>
            </a:br>
            <a:r>
              <a:rPr lang="en-US" sz="2400" dirty="0">
                <a:effectLst/>
                <a:cs typeface="Times New Roman" panose="02020603050405020304" pitchFamily="18" charset="0"/>
              </a:rPr>
              <a:t>n-k bit Java programs </a:t>
            </a:r>
          </a:p>
        </p:txBody>
      </p:sp>
    </p:spTree>
    <p:extLst>
      <p:ext uri="{BB962C8B-B14F-4D97-AF65-F5344CB8AC3E}">
        <p14:creationId xmlns:p14="http://schemas.microsoft.com/office/powerpoint/2010/main" val="3820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1+#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 calcmode="lin" valueType="num">
                                      <p:cBhvr additive="base">
                                        <p:cTn id="59"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C1EB462-EE17-494E-92AC-E0156A8FBE88}"/>
                  </a:ext>
                </a:extLst>
              </p:cNvPr>
              <p:cNvSpPr txBox="1"/>
              <p:nvPr/>
            </p:nvSpPr>
            <p:spPr>
              <a:xfrm>
                <a:off x="0" y="533400"/>
                <a:ext cx="9525000" cy="6370975"/>
              </a:xfrm>
              <a:prstGeom prst="rect">
                <a:avLst/>
              </a:prstGeom>
              <a:noFill/>
            </p:spPr>
            <p:txBody>
              <a:bodyPr wrap="square" rtlCol="0">
                <a:spAutoFit/>
              </a:bodyPr>
              <a:lstStyle/>
              <a:p>
                <a:pPr algn="l"/>
                <a:r>
                  <a:rPr lang="en-US" sz="2400" i="0" dirty="0">
                    <a:effectLst/>
                    <a:cs typeface="Times New Roman" panose="02020603050405020304" pitchFamily="18" charset="0"/>
                  </a:rPr>
                  <a:t>Consider these binary strings of length n:</a:t>
                </a:r>
              </a:p>
              <a:p>
                <a:pPr marL="342900" indent="-342900" algn="l">
                  <a:buFont typeface="Arial" panose="020B0604020202020204" pitchFamily="34" charset="0"/>
                  <a:buChar char="•"/>
                </a:pPr>
                <a:r>
                  <a:rPr lang="en-US" sz="2400" i="0" dirty="0">
                    <a:effectLst/>
                    <a:cs typeface="Times New Roman" panose="02020603050405020304" pitchFamily="18" charset="0"/>
                  </a:rPr>
                  <a:t>1010101010101010101010 …</a:t>
                </a:r>
              </a:p>
              <a:p>
                <a:pPr marL="800100" lvl="1" indent="-342900" algn="l">
                  <a:buFontTx/>
                  <a:buChar char="-"/>
                </a:pPr>
                <a:r>
                  <a:rPr lang="en-US" sz="2400" dirty="0">
                    <a:cs typeface="Times New Roman" panose="02020603050405020304" pitchFamily="18" charset="0"/>
                  </a:rPr>
                  <a:t>“Loop </a:t>
                </a:r>
                <a:r>
                  <a:rPr lang="en-US" sz="2400" dirty="0" err="1">
                    <a:cs typeface="Times New Roman" panose="02020603050405020304" pitchFamily="18" charset="0"/>
                  </a:rPr>
                  <a:t>i</a:t>
                </a:r>
                <a:r>
                  <a:rPr lang="en-US" sz="2400" dirty="0">
                    <a:cs typeface="Times New Roman" panose="02020603050405020304" pitchFamily="18" charset="0"/>
                  </a:rPr>
                  <a:t> = 1..</a:t>
                </a:r>
                <a:r>
                  <a:rPr lang="en-US" sz="2400" baseline="30000" dirty="0">
                    <a:effectLst/>
                    <a:cs typeface="Times New Roman" panose="02020603050405020304" pitchFamily="18" charset="0"/>
                  </a:rPr>
                  <a:t>n</a:t>
                </a:r>
                <a:r>
                  <a:rPr lang="en-US" sz="2400" dirty="0">
                    <a:cs typeface="Times New Roman" panose="02020603050405020304" pitchFamily="18" charset="0"/>
                  </a:rPr>
                  <a:t>/</a:t>
                </a:r>
                <a:r>
                  <a:rPr lang="en-US" sz="2400" baseline="-25000" dirty="0">
                    <a:cs typeface="Times New Roman" panose="02020603050405020304" pitchFamily="18" charset="0"/>
                  </a:rPr>
                  <a:t>2</a:t>
                </a:r>
                <a:br>
                  <a:rPr lang="en-US" sz="2400" dirty="0">
                    <a:cs typeface="Times New Roman" panose="02020603050405020304" pitchFamily="18" charset="0"/>
                  </a:rPr>
                </a:br>
                <a:r>
                  <a:rPr lang="en-US" sz="2400" dirty="0">
                    <a:cs typeface="Times New Roman" panose="02020603050405020304" pitchFamily="18" charset="0"/>
                  </a:rPr>
                  <a:t>      print(“10”)”</a:t>
                </a:r>
              </a:p>
              <a:p>
                <a:pPr lvl="1" algn="l"/>
                <a:r>
                  <a:rPr lang="en-US" sz="2400" dirty="0">
                    <a:cs typeface="Times New Roman" panose="02020603050405020304" pitchFamily="18" charset="0"/>
                  </a:rPr>
                  <a:t>      </a:t>
                </a:r>
                <a:r>
                  <a:rPr lang="en-US" sz="2400" dirty="0">
                    <a:solidFill>
                      <a:srgbClr val="FFFF00"/>
                    </a:solidFill>
                    <a:cs typeface="Times New Roman" panose="02020603050405020304" pitchFamily="18" charset="0"/>
                  </a:rPr>
                  <a:t>Very patterned. </a:t>
                </a:r>
                <a:endParaRPr lang="en-US" sz="2400" i="0" dirty="0">
                  <a:solidFill>
                    <a:srgbClr val="FFFF00"/>
                  </a:solidFill>
                  <a:effectLst/>
                  <a:cs typeface="Times New Roman" panose="02020603050405020304" pitchFamily="18" charset="0"/>
                </a:endParaRPr>
              </a:p>
              <a:p>
                <a:pPr marL="342900" indent="-342900" algn="l">
                  <a:buFont typeface="Arial" panose="020B0604020202020204" pitchFamily="34" charset="0"/>
                  <a:buChar char="•"/>
                </a:pPr>
                <a:r>
                  <a:rPr lang="en-US" sz="2400" i="0" dirty="0">
                    <a:effectLst/>
                    <a:cs typeface="Times New Roman" panose="02020603050405020304" pitchFamily="18" charset="0"/>
                  </a:rPr>
                  <a:t>11.00100100001111110110 ...</a:t>
                </a:r>
                <a:endParaRPr lang="en-US" alt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r>
                  <a:rPr lang="en-US" altLang="en-US" sz="2400" dirty="0">
                    <a:latin typeface="Times New Roman"/>
                    <a:cs typeface="Times New Roman" panose="02020603050405020304" pitchFamily="18" charset="0"/>
                    <a:sym typeface="Wingdings" panose="05000000000000000000" pitchFamily="2" charset="2"/>
                  </a:rPr>
                  <a:t>Newton could write short code</a:t>
                </a:r>
                <a:br>
                  <a:rPr lang="en-US" altLang="en-US" sz="2400" dirty="0">
                    <a:latin typeface="Times New Roman"/>
                    <a:cs typeface="Times New Roman" panose="02020603050405020304" pitchFamily="18" charset="0"/>
                    <a:sym typeface="Wingdings" panose="05000000000000000000" pitchFamily="2" charset="2"/>
                  </a:rPr>
                </a:br>
                <a:r>
                  <a:rPr lang="en-US" altLang="en-US" sz="2400" dirty="0">
                    <a:latin typeface="Times New Roman"/>
                    <a:cs typeface="Times New Roman" panose="02020603050405020304" pitchFamily="18" charset="0"/>
                    <a:sym typeface="Wingdings" panose="05000000000000000000" pitchFamily="2" charset="2"/>
                  </a:rPr>
                  <a:t>to give the bits of </a:t>
                </a:r>
                <a:r>
                  <a:rPr lang="el-GR" altLang="en-US" sz="2400" dirty="0">
                    <a:latin typeface="Times New Roman"/>
                    <a:cs typeface="Times New Roman" panose="02020603050405020304" pitchFamily="18" charset="0"/>
                    <a:sym typeface="Symbol" panose="05050102010706020507" pitchFamily="18" charset="2"/>
                  </a:rPr>
                  <a:t>π</a:t>
                </a:r>
                <a:r>
                  <a:rPr lang="en-US" altLang="en-US" sz="2400" dirty="0">
                    <a:latin typeface="Times New Roman"/>
                    <a:cs typeface="Times New Roman" panose="02020603050405020304" pitchFamily="18" charset="0"/>
                    <a:sym typeface="Wingdings" panose="05000000000000000000" pitchFamily="2" charset="2"/>
                  </a:rPr>
                  <a:t>.</a:t>
                </a:r>
                <a:endParaRPr lang="en-US" altLang="en-US" sz="2400" dirty="0">
                  <a:latin typeface="Times New Roman"/>
                  <a:cs typeface="Times New Roman" panose="02020603050405020304" pitchFamily="18" charset="0"/>
                  <a:sym typeface="Symbol" panose="05050102010706020507" pitchFamily="18" charset="2"/>
                </a:endParaRPr>
              </a:p>
              <a:p>
                <a:pPr lvl="1" algn="l"/>
                <a:r>
                  <a:rPr lang="en-US" sz="2400" dirty="0">
                    <a:solidFill>
                      <a:srgbClr val="FFFF00"/>
                    </a:solidFill>
                    <a:cs typeface="Times New Roman" panose="02020603050405020304" pitchFamily="18" charset="0"/>
                  </a:rPr>
                  <a:t>      Very patterned.</a:t>
                </a:r>
                <a:endParaRPr lang="en-US" altLang="en-US" sz="2400" dirty="0">
                  <a:latin typeface="Times New Roman"/>
                  <a:cs typeface="Times New Roman" panose="02020603050405020304" pitchFamily="18" charset="0"/>
                  <a:sym typeface="Symbol" panose="05050102010706020507" pitchFamily="18" charset="2"/>
                </a:endParaRPr>
              </a:p>
              <a:p>
                <a:pPr marL="342900" indent="-342900" algn="l">
                  <a:buFont typeface="Arial" panose="020B0604020202020204" pitchFamily="34" charset="0"/>
                  <a:buChar char="•"/>
                </a:pPr>
                <a:r>
                  <a:rPr lang="en-US" sz="2400" b="0" i="0" u="none" strike="noStrike" dirty="0">
                    <a:effectLst/>
                    <a:cs typeface="Times New Roman" panose="02020603050405020304" pitchFamily="18" charset="0"/>
                  </a:rPr>
                  <a:t>11001110100101010100111 …</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I flipped a fair coin for each bit.</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With prob </a:t>
                </a:r>
                <a:r>
                  <a:rPr lang="en-US" sz="2000" dirty="0">
                    <a:latin typeface="Times New Roman"/>
                    <a:cs typeface="Times New Roman" panose="02020603050405020304" pitchFamily="18" charset="0"/>
                    <a:sym typeface="Symbol" panose="05050102010706020507" pitchFamily="18" charset="2"/>
                  </a:rPr>
                  <a:t>1-</a:t>
                </a:r>
                <a14:m>
                  <m:oMath xmlns:m="http://schemas.openxmlformats.org/officeDocument/2006/math">
                    <m:f>
                      <m:fPr>
                        <m:type m:val="skw"/>
                        <m:ctrlPr>
                          <a:rPr lang="en-US" sz="2000" i="1">
                            <a:effectLst/>
                            <a:latin typeface="Cambria Math" panose="02040503050406030204" pitchFamily="18" charset="0"/>
                            <a:cs typeface="Times New Roman" panose="02020603050405020304" pitchFamily="18" charset="0"/>
                          </a:rPr>
                        </m:ctrlPr>
                      </m:fPr>
                      <m:num>
                        <m:r>
                          <a:rPr lang="en-US" sz="2000" i="1">
                            <a:effectLst/>
                            <a:latin typeface="Cambria Math" panose="02040503050406030204" pitchFamily="18" charset="0"/>
                            <a:cs typeface="Times New Roman" panose="02020603050405020304" pitchFamily="18" charset="0"/>
                          </a:rPr>
                          <m:t>1</m:t>
                        </m:r>
                      </m:num>
                      <m:den>
                        <m:sSup>
                          <m:sSupPr>
                            <m:ctrlPr>
                              <a:rPr lang="en-US" sz="2000" i="1">
                                <a:effectLst/>
                                <a:latin typeface="Cambria Math" panose="02040503050406030204" pitchFamily="18" charset="0"/>
                                <a:cs typeface="Times New Roman" panose="02020603050405020304" pitchFamily="18" charset="0"/>
                              </a:rPr>
                            </m:ctrlPr>
                          </m:sSupPr>
                          <m:e>
                            <m:r>
                              <a:rPr lang="en-US" sz="2000" i="1">
                                <a:effectLst/>
                                <a:latin typeface="Cambria Math" panose="02040503050406030204" pitchFamily="18" charset="0"/>
                                <a:cs typeface="Times New Roman" panose="02020603050405020304" pitchFamily="18" charset="0"/>
                              </a:rPr>
                              <m:t>2</m:t>
                            </m:r>
                          </m:e>
                          <m:sup>
                            <m:r>
                              <a:rPr lang="en-US" sz="2000" b="0" i="1" smtClean="0">
                                <a:effectLst/>
                                <a:latin typeface="Cambria Math" panose="02040503050406030204" pitchFamily="18" charset="0"/>
                                <a:cs typeface="Times New Roman" panose="02020603050405020304" pitchFamily="18" charset="0"/>
                              </a:rPr>
                              <m:t>𝑘</m:t>
                            </m:r>
                          </m:sup>
                        </m:sSup>
                      </m:den>
                    </m:f>
                  </m:oMath>
                </a14:m>
                <a:r>
                  <a:rPr lang="en-US" sz="2400" dirty="0">
                    <a:effectLst/>
                    <a:cs typeface="Times New Roman" panose="02020603050405020304" pitchFamily="18" charset="0"/>
                  </a:rPr>
                  <a:t> </a:t>
                </a:r>
                <a:r>
                  <a:rPr lang="en-US" sz="2400" dirty="0">
                    <a:latin typeface="Times New Roman"/>
                    <a:cs typeface="Times New Roman" panose="02020603050405020304" pitchFamily="18" charset="0"/>
                    <a:sym typeface="Symbol" panose="05050102010706020507" pitchFamily="18" charset="2"/>
                  </a:rPr>
                  <a:t>the shortest program outputting it needs </a:t>
                </a:r>
                <a:r>
                  <a:rPr lang="el-GR" altLang="en-US" sz="2400" dirty="0">
                    <a:latin typeface="Times New Roman"/>
                    <a:cs typeface="Times New Roman" panose="02020603050405020304" pitchFamily="18" charset="0"/>
                    <a:sym typeface="Symbol" panose="05050102010706020507" pitchFamily="18" charset="2"/>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 </a:t>
                </a:r>
                <a:r>
                  <a:rPr lang="en-US" sz="2400" dirty="0">
                    <a:latin typeface="Times New Roman"/>
                    <a:cs typeface="Times New Roman" panose="02020603050405020304" pitchFamily="18" charset="0"/>
                    <a:sym typeface="Symbol" panose="05050102010706020507" pitchFamily="18" charset="2"/>
                  </a:rPr>
                  <a:t>n-k bits.</a:t>
                </a:r>
              </a:p>
              <a:p>
                <a:pPr algn="l"/>
                <a:r>
                  <a:rPr lang="en-US" sz="2400" dirty="0">
                    <a:solidFill>
                      <a:srgbClr val="FFFF00"/>
                    </a:solidFill>
                    <a:cs typeface="Times New Roman" panose="02020603050405020304" pitchFamily="18" charset="0"/>
                  </a:rPr>
                  <a:t>            Completely random </a:t>
                </a:r>
                <a:endParaRPr lang="en-US" sz="2400" dirty="0">
                  <a:effectLst/>
                  <a:cs typeface="Times New Roman" panose="02020603050405020304" pitchFamily="18" charset="0"/>
                </a:endParaRPr>
              </a:p>
              <a:p>
                <a:pPr marL="342900" indent="-342900" algn="l">
                  <a:buFont typeface="Arial" panose="020B0604020202020204" pitchFamily="34" charset="0"/>
                  <a:buChar char="•"/>
                </a:pPr>
                <a:r>
                  <a:rPr lang="en-US" sz="2400" dirty="0">
                    <a:effectLst/>
                    <a:cs typeface="Times New Roman" panose="02020603050405020304" pitchFamily="18" charset="0"/>
                  </a:rPr>
                  <a:t>11101111100101010101110 …</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I flipped an unfair coin so that #0 = 0.49n</a:t>
                </a:r>
              </a:p>
              <a:p>
                <a:pPr marL="800100" lvl="1" indent="-342900" algn="l">
                  <a:buFontTx/>
                  <a:buChar char="-"/>
                </a:pPr>
                <a:r>
                  <a:rPr lang="en-US" sz="2400" dirty="0">
                    <a:cs typeface="Times New Roman" panose="02020603050405020304" pitchFamily="18" charset="0"/>
                    <a:sym typeface="Symbol" panose="05050102010706020507" pitchFamily="18" charset="2"/>
                  </a:rPr>
                  <a:t>There are </a:t>
                </a:r>
                <a14:m>
                  <m:oMath xmlns:m="http://schemas.openxmlformats.org/officeDocument/2006/math">
                    <m:sSup>
                      <m:sSupPr>
                        <m:ctrlPr>
                          <a:rPr lang="en-US" sz="2400" i="1">
                            <a:effectLst/>
                            <a:latin typeface="Cambria Math" panose="02040503050406030204" pitchFamily="18" charset="0"/>
                            <a:cs typeface="Times New Roman" panose="02020603050405020304" pitchFamily="18" charset="0"/>
                          </a:rPr>
                        </m:ctrlPr>
                      </m:sSupPr>
                      <m:e>
                        <m:r>
                          <a:rPr lang="en-US" sz="2400" i="1">
                            <a:effectLst/>
                            <a:latin typeface="Cambria Math" panose="02040503050406030204" pitchFamily="18" charset="0"/>
                            <a:cs typeface="Times New Roman" panose="02020603050405020304" pitchFamily="18" charset="0"/>
                          </a:rPr>
                          <m:t>2</m:t>
                        </m:r>
                      </m:e>
                      <m:sup>
                        <m:r>
                          <a:rPr lang="en-US" sz="2400" b="0" i="1" smtClean="0">
                            <a:effectLst/>
                            <a:latin typeface="Cambria Math" panose="02040503050406030204" pitchFamily="18" charset="0"/>
                            <a:cs typeface="Times New Roman" panose="02020603050405020304" pitchFamily="18" charset="0"/>
                          </a:rPr>
                          <m:t>0.9997</m:t>
                        </m:r>
                        <m:r>
                          <a:rPr lang="en-US" sz="2400" b="0" i="1" smtClean="0">
                            <a:effectLst/>
                            <a:latin typeface="Cambria Math" panose="02040503050406030204" pitchFamily="18" charset="0"/>
                            <a:cs typeface="Times New Roman" panose="02020603050405020304" pitchFamily="18" charset="0"/>
                          </a:rPr>
                          <m:t>𝑛</m:t>
                        </m:r>
                      </m:sup>
                    </m:sSup>
                  </m:oMath>
                </a14:m>
                <a:r>
                  <a:rPr lang="en-US" sz="2400" dirty="0">
                    <a:effectLst/>
                    <a:cs typeface="Times New Roman" panose="02020603050405020304" pitchFamily="18" charset="0"/>
                  </a:rPr>
                  <a:t> such strings. </a:t>
                </a:r>
              </a:p>
              <a:p>
                <a:pPr marL="800100" lvl="1" indent="-342900" algn="l">
                  <a:buFontTx/>
                  <a:buChar char="-"/>
                </a:pPr>
                <a:r>
                  <a:rPr lang="en-US" sz="2400" dirty="0">
                    <a:effectLst/>
                    <a:cs typeface="Times New Roman" panose="02020603050405020304" pitchFamily="18" charset="0"/>
                    <a:sym typeface="Symbol" panose="05050102010706020507" pitchFamily="18" charset="2"/>
                  </a:rPr>
                  <a:t>For each, there is a prog described by 0.99971n bits that outputs it.</a:t>
                </a:r>
                <a:endParaRPr lang="en-US" sz="2400" dirty="0">
                  <a:cs typeface="Times New Roman" panose="02020603050405020304" pitchFamily="18" charset="0"/>
                  <a:sym typeface="Symbol" panose="05050102010706020507" pitchFamily="18" charset="2"/>
                </a:endParaRPr>
              </a:p>
            </p:txBody>
          </p:sp>
        </mc:Choice>
        <mc:Fallback>
          <p:sp>
            <p:nvSpPr>
              <p:cNvPr id="10" name="TextBox 9">
                <a:extLst>
                  <a:ext uri="{FF2B5EF4-FFF2-40B4-BE49-F238E27FC236}">
                    <a16:creationId xmlns:a16="http://schemas.microsoft.com/office/drawing/2014/main" id="{8C1EB462-EE17-494E-92AC-E0156A8FBE88}"/>
                  </a:ext>
                </a:extLst>
              </p:cNvPr>
              <p:cNvSpPr txBox="1">
                <a:spLocks noRot="1" noChangeAspect="1" noMove="1" noResize="1" noEditPoints="1" noAdjustHandles="1" noChangeArrowheads="1" noChangeShapeType="1" noTextEdit="1"/>
              </p:cNvSpPr>
              <p:nvPr/>
            </p:nvSpPr>
            <p:spPr>
              <a:xfrm>
                <a:off x="0" y="533400"/>
                <a:ext cx="9525000" cy="6370975"/>
              </a:xfrm>
              <a:prstGeom prst="rect">
                <a:avLst/>
              </a:prstGeom>
              <a:blipFill>
                <a:blip r:embed="rId3"/>
                <a:stretch>
                  <a:fillRect l="-960" t="-766" b="-1148"/>
                </a:stretch>
              </a:blipFill>
            </p:spPr>
            <p:txBody>
              <a:bodyPr/>
              <a:lstStyle/>
              <a:p>
                <a:r>
                  <a:rPr lang="en-US">
                    <a:noFill/>
                  </a:rPr>
                  <a:t> </a:t>
                </a:r>
              </a:p>
            </p:txBody>
          </p:sp>
        </mc:Fallback>
      </mc:AlternateContent>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1569660"/>
          </a:xfrm>
          <a:prstGeom prst="rect">
            <a:avLst/>
          </a:prstGeom>
          <a:noFill/>
        </p:spPr>
        <p:txBody>
          <a:bodyPr wrap="square" rtlCol="0">
            <a:spAutoFit/>
          </a:bodyPr>
          <a:lstStyle/>
          <a:p>
            <a:pPr algn="l"/>
            <a:r>
              <a:rPr lang="en-US" sz="2400" dirty="0">
                <a:effectLst/>
                <a:cs typeface="Times New Roman" panose="02020603050405020304" pitchFamily="18" charset="0"/>
              </a:rPr>
              <a:t>Which is more random?</a:t>
            </a:r>
          </a:p>
          <a:p>
            <a:pPr marL="342900" indent="-342900" algn="l">
              <a:buFontTx/>
              <a:buChar char="-"/>
            </a:pPr>
            <a:r>
              <a:rPr lang="en-US" sz="2400" dirty="0">
                <a:effectLst/>
                <a:cs typeface="Times New Roman" panose="02020603050405020304" pitchFamily="18" charset="0"/>
              </a:rPr>
              <a:t>Which is outputted </a:t>
            </a:r>
            <a:br>
              <a:rPr lang="en-US" sz="2400" dirty="0">
                <a:effectLst/>
                <a:cs typeface="Times New Roman" panose="02020603050405020304" pitchFamily="18" charset="0"/>
              </a:rPr>
            </a:br>
            <a:r>
              <a:rPr lang="en-US" sz="2400" dirty="0">
                <a:effectLst/>
                <a:cs typeface="Times New Roman" panose="02020603050405020304" pitchFamily="18" charset="0"/>
              </a:rPr>
              <a:t> by a Java program</a:t>
            </a:r>
            <a:br>
              <a:rPr lang="en-US" sz="2400" dirty="0">
                <a:effectLst/>
                <a:cs typeface="Times New Roman" panose="02020603050405020304" pitchFamily="18" charset="0"/>
              </a:rPr>
            </a:br>
            <a:r>
              <a:rPr lang="en-US" sz="2400" dirty="0">
                <a:effectLst/>
                <a:cs typeface="Times New Roman" panose="02020603050405020304" pitchFamily="18" charset="0"/>
              </a:rPr>
              <a:t> with a short description?</a:t>
            </a:r>
          </a:p>
        </p:txBody>
      </p:sp>
      <p:sp>
        <p:nvSpPr>
          <p:cNvPr id="8" name="TextBox 7">
            <a:extLst>
              <a:ext uri="{FF2B5EF4-FFF2-40B4-BE49-F238E27FC236}">
                <a16:creationId xmlns:a16="http://schemas.microsoft.com/office/drawing/2014/main" id="{37B0D7BB-FBA1-4E7D-83B0-DDBA62F9B18B}"/>
              </a:ext>
            </a:extLst>
          </p:cNvPr>
          <p:cNvSpPr txBox="1"/>
          <p:nvPr/>
        </p:nvSpPr>
        <p:spPr>
          <a:xfrm>
            <a:off x="4762500" y="5970657"/>
            <a:ext cx="4403558" cy="707886"/>
          </a:xfrm>
          <a:prstGeom prst="rect">
            <a:avLst/>
          </a:prstGeom>
          <a:noFill/>
        </p:spPr>
        <p:txBody>
          <a:bodyPr wrap="square" rtlCol="0">
            <a:spAutoFit/>
          </a:bodyPr>
          <a:lstStyle/>
          <a:p>
            <a:pPr algn="l"/>
            <a:r>
              <a:rPr lang="en-US" altLang="en-US" sz="2000" dirty="0">
                <a:effectLst/>
                <a:cs typeface="Times New Roman" panose="02020603050405020304" pitchFamily="18" charset="0"/>
              </a:rPr>
              <a:t>Here H(x) = -[x log</a:t>
            </a:r>
            <a:r>
              <a:rPr lang="en-US" altLang="en-US" sz="2000" baseline="-25000" dirty="0">
                <a:effectLst/>
                <a:cs typeface="Times New Roman" panose="02020603050405020304" pitchFamily="18" charset="0"/>
              </a:rPr>
              <a:t>2</a:t>
            </a:r>
            <a:r>
              <a:rPr lang="en-US" altLang="en-US" sz="2000" dirty="0">
                <a:effectLst/>
                <a:cs typeface="Times New Roman" panose="02020603050405020304" pitchFamily="18" charset="0"/>
              </a:rPr>
              <a:t>(x) + (1-x) log</a:t>
            </a:r>
            <a:r>
              <a:rPr lang="en-US" altLang="en-US" sz="2000" baseline="-25000" dirty="0">
                <a:effectLst/>
                <a:cs typeface="Times New Roman" panose="02020603050405020304" pitchFamily="18" charset="0"/>
              </a:rPr>
              <a:t>2</a:t>
            </a:r>
            <a:r>
              <a:rPr lang="en-US" altLang="en-US" sz="2000" dirty="0">
                <a:effectLst/>
                <a:cs typeface="Times New Roman" panose="02020603050405020304" pitchFamily="18" charset="0"/>
              </a:rPr>
              <a:t>(1-x)] </a:t>
            </a:r>
          </a:p>
          <a:p>
            <a:pPr algn="l"/>
            <a:r>
              <a:rPr lang="en-US" altLang="en-US" sz="2000" dirty="0">
                <a:effectLst/>
                <a:cs typeface="Times New Roman" panose="02020603050405020304" pitchFamily="18" charset="0"/>
              </a:rPr>
              <a:t>  and H(0.49) =  0.9997. </a:t>
            </a:r>
            <a:endParaRPr lang="en-US" sz="2000" dirty="0">
              <a:effectLst/>
              <a:cs typeface="Times New Roman" panose="02020603050405020304" pitchFamily="18" charset="0"/>
            </a:endParaRPr>
          </a:p>
        </p:txBody>
      </p:sp>
      <p:sp>
        <p:nvSpPr>
          <p:cNvPr id="9" name="TextBox 8">
            <a:extLst>
              <a:ext uri="{FF2B5EF4-FFF2-40B4-BE49-F238E27FC236}">
                <a16:creationId xmlns:a16="http://schemas.microsoft.com/office/drawing/2014/main" id="{1984F8A3-3B07-4674-B900-39ABEC3FEF1A}"/>
              </a:ext>
            </a:extLst>
          </p:cNvPr>
          <p:cNvSpPr txBox="1"/>
          <p:nvPr/>
        </p:nvSpPr>
        <p:spPr>
          <a:xfrm>
            <a:off x="5943600" y="6122126"/>
            <a:ext cx="2438400" cy="461665"/>
          </a:xfrm>
          <a:prstGeom prst="rect">
            <a:avLst/>
          </a:prstGeom>
          <a:noFill/>
        </p:spPr>
        <p:txBody>
          <a:bodyPr wrap="square" rtlCol="0">
            <a:spAutoFit/>
          </a:bodyPr>
          <a:lstStyle/>
          <a:p>
            <a:pPr algn="l"/>
            <a:r>
              <a:rPr lang="en-US" sz="2400" dirty="0">
                <a:solidFill>
                  <a:srgbClr val="FFFF00"/>
                </a:solidFill>
                <a:effectLst/>
                <a:cs typeface="Times New Roman" panose="02020603050405020304" pitchFamily="18" charset="0"/>
              </a:rPr>
              <a:t>Not quite random</a:t>
            </a:r>
          </a:p>
        </p:txBody>
      </p:sp>
      <p:sp>
        <p:nvSpPr>
          <p:cNvPr id="13" name="TextBox 12">
            <a:extLst>
              <a:ext uri="{FF2B5EF4-FFF2-40B4-BE49-F238E27FC236}">
                <a16:creationId xmlns:a16="http://schemas.microsoft.com/office/drawing/2014/main" id="{F8E60E47-F475-46CA-A486-B49664720C10}"/>
              </a:ext>
            </a:extLst>
          </p:cNvPr>
          <p:cNvSpPr txBox="1"/>
          <p:nvPr/>
        </p:nvSpPr>
        <p:spPr>
          <a:xfrm>
            <a:off x="4948646" y="1189926"/>
            <a:ext cx="3429000" cy="461665"/>
          </a:xfrm>
          <a:prstGeom prst="rect">
            <a:avLst/>
          </a:prstGeom>
          <a:noFill/>
        </p:spPr>
        <p:txBody>
          <a:bodyPr wrap="square" rtlCol="0">
            <a:spAutoFit/>
          </a:bodyPr>
          <a:lstStyle/>
          <a:p>
            <a:pPr algn="l"/>
            <a:r>
              <a:rPr lang="en-US" sz="2400" dirty="0">
                <a:solidFill>
                  <a:srgbClr val="FFFF00"/>
                </a:solidFill>
                <a:effectLst/>
                <a:cs typeface="Times New Roman" panose="02020603050405020304" pitchFamily="18" charset="0"/>
              </a:rPr>
              <a:t>Which is more random?</a:t>
            </a:r>
          </a:p>
        </p:txBody>
      </p:sp>
      <p:sp>
        <p:nvSpPr>
          <p:cNvPr id="16" name="TextBox 15">
            <a:extLst>
              <a:ext uri="{FF2B5EF4-FFF2-40B4-BE49-F238E27FC236}">
                <a16:creationId xmlns:a16="http://schemas.microsoft.com/office/drawing/2014/main" id="{619D70EC-256E-430C-A3B8-CEAE95F77922}"/>
              </a:ext>
            </a:extLst>
          </p:cNvPr>
          <p:cNvSpPr txBox="1"/>
          <p:nvPr/>
        </p:nvSpPr>
        <p:spPr>
          <a:xfrm rot="5400000">
            <a:off x="3395088" y="2912381"/>
            <a:ext cx="3511953" cy="461665"/>
          </a:xfrm>
          <a:prstGeom prst="rect">
            <a:avLst/>
          </a:prstGeom>
          <a:noFill/>
        </p:spPr>
        <p:txBody>
          <a:bodyPr wrap="square">
            <a:spAutoFit/>
          </a:bodyPr>
          <a:lstStyle/>
          <a:p>
            <a:r>
              <a:rPr kumimoji="0" lang="en-US" altLang="en-US" sz="2400" b="0" i="0" u="none" strike="noStrike" cap="none" normalizeH="0" baseline="0" dirty="0">
                <a:ln>
                  <a:noFill/>
                </a:ln>
                <a:solidFill>
                  <a:srgbClr val="FFFF00"/>
                </a:solidFill>
                <a:effectLst/>
              </a:rPr>
              <a:t>Kolmogorov Complexity </a:t>
            </a:r>
            <a:endParaRPr lang="en-US" sz="2400" dirty="0">
              <a:solidFill>
                <a:srgbClr val="FFFF00"/>
              </a:solidFill>
            </a:endParaRPr>
          </a:p>
        </p:txBody>
      </p:sp>
    </p:spTree>
    <p:extLst>
      <p:ext uri="{BB962C8B-B14F-4D97-AF65-F5344CB8AC3E}">
        <p14:creationId xmlns:p14="http://schemas.microsoft.com/office/powerpoint/2010/main" val="7858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 calcmode="lin" valueType="num">
                                      <p:cBhvr additive="base">
                                        <p:cTn id="7"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9" end="9"/>
                                            </p:txEl>
                                          </p:spTgt>
                                        </p:tgtEl>
                                        <p:attrNameLst>
                                          <p:attrName>style.visibility</p:attrName>
                                        </p:attrNameLst>
                                      </p:cBhvr>
                                      <p:to>
                                        <p:strVal val="visible"/>
                                      </p:to>
                                    </p:set>
                                    <p:anim calcmode="lin" valueType="num">
                                      <p:cBhvr additive="base">
                                        <p:cTn id="13"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anim calcmode="lin" valueType="num">
                                      <p:cBhvr additive="base">
                                        <p:cTn id="19" dur="500" fill="hold"/>
                                        <p:tgtEl>
                                          <p:spTgt spid="10">
                                            <p:txEl>
                                              <p:pRg st="12" end="1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13" end="13"/>
                                            </p:txEl>
                                          </p:spTgt>
                                        </p:tgtEl>
                                        <p:attrNameLst>
                                          <p:attrName>style.visibility</p:attrName>
                                        </p:attrNameLst>
                                      </p:cBhvr>
                                      <p:to>
                                        <p:strVal val="visible"/>
                                      </p:to>
                                    </p:set>
                                    <p:anim calcmode="lin" valueType="num">
                                      <p:cBhvr additive="base">
                                        <p:cTn id="25" dur="500" fill="hold"/>
                                        <p:tgtEl>
                                          <p:spTgt spid="10">
                                            <p:txEl>
                                              <p:pRg st="13" end="1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14" end="14"/>
                                            </p:txEl>
                                          </p:spTgt>
                                        </p:tgtEl>
                                        <p:attrNameLst>
                                          <p:attrName>style.visibility</p:attrName>
                                        </p:attrNameLst>
                                      </p:cBhvr>
                                      <p:to>
                                        <p:strVal val="visible"/>
                                      </p:to>
                                    </p:set>
                                    <p:anim calcmode="lin" valueType="num">
                                      <p:cBhvr additive="base">
                                        <p:cTn id="37" dur="500" fill="hold"/>
                                        <p:tgtEl>
                                          <p:spTgt spid="10">
                                            <p:txEl>
                                              <p:pRg st="14" end="1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14" end="14"/>
                                            </p:txEl>
                                          </p:spTgt>
                                        </p:tgtEl>
                                        <p:attrNameLst>
                                          <p:attrName>ppt_y</p:attrName>
                                        </p:attrNameLst>
                                      </p:cBhvr>
                                      <p:tavLst>
                                        <p:tav tm="0">
                                          <p:val>
                                            <p:strVal val="#ppt_y"/>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 calcmode="lin" valueType="num">
                                      <p:cBhvr additive="base">
                                        <p:cTn id="45"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 calcmode="lin" valueType="num">
                                      <p:cBhvr additive="base">
                                        <p:cTn id="5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
                                            <p:txEl>
                                              <p:pRg st="3" end="3"/>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0">
                                            <p:txEl>
                                              <p:pRg st="6" end="6"/>
                                            </p:txEl>
                                          </p:spTgt>
                                        </p:tgtEl>
                                        <p:attrNameLst>
                                          <p:attrName>style.visibility</p:attrName>
                                        </p:attrNameLst>
                                      </p:cBhvr>
                                      <p:to>
                                        <p:strVal val="visible"/>
                                      </p:to>
                                    </p:set>
                                    <p:anim calcmode="lin" valueType="num">
                                      <p:cBhvr additive="base">
                                        <p:cTn id="55"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0">
                                            <p:txEl>
                                              <p:pRg st="10" end="10"/>
                                            </p:txEl>
                                          </p:spTgt>
                                        </p:tgtEl>
                                        <p:attrNameLst>
                                          <p:attrName>style.visibility</p:attrName>
                                        </p:attrNameLst>
                                      </p:cBhvr>
                                      <p:to>
                                        <p:strVal val="visible"/>
                                      </p:to>
                                    </p:set>
                                    <p:anim calcmode="lin" valueType="num">
                                      <p:cBhvr additive="base">
                                        <p:cTn id="61"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 calcmode="lin" valueType="num">
                                      <p:cBhvr additive="base">
                                        <p:cTn id="6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1569660"/>
          </a:xfrm>
          <a:prstGeom prst="rect">
            <a:avLst/>
          </a:prstGeom>
          <a:noFill/>
        </p:spPr>
        <p:txBody>
          <a:bodyPr wrap="square" rtlCol="0">
            <a:spAutoFit/>
          </a:bodyPr>
          <a:lstStyle/>
          <a:p>
            <a:pPr algn="l"/>
            <a:r>
              <a:rPr lang="en-US" sz="2400" dirty="0">
                <a:effectLst/>
                <a:cs typeface="Times New Roman" panose="02020603050405020304" pitchFamily="18" charset="0"/>
              </a:rPr>
              <a:t>Which is more random?</a:t>
            </a:r>
          </a:p>
          <a:p>
            <a:pPr marL="342900" indent="-342900" algn="l">
              <a:buFontTx/>
              <a:buChar char="-"/>
            </a:pPr>
            <a:r>
              <a:rPr lang="en-US" sz="2400" dirty="0">
                <a:effectLst/>
                <a:cs typeface="Times New Roman" panose="02020603050405020304" pitchFamily="18" charset="0"/>
              </a:rPr>
              <a:t>Which is outputted </a:t>
            </a:r>
            <a:br>
              <a:rPr lang="en-US" sz="2400" dirty="0">
                <a:effectLst/>
                <a:cs typeface="Times New Roman" panose="02020603050405020304" pitchFamily="18" charset="0"/>
              </a:rPr>
            </a:br>
            <a:r>
              <a:rPr lang="en-US" sz="2400" dirty="0">
                <a:effectLst/>
                <a:cs typeface="Times New Roman" panose="02020603050405020304" pitchFamily="18" charset="0"/>
              </a:rPr>
              <a:t> by a Java program</a:t>
            </a:r>
            <a:br>
              <a:rPr lang="en-US" sz="2400" dirty="0">
                <a:effectLst/>
                <a:cs typeface="Times New Roman" panose="02020603050405020304" pitchFamily="18" charset="0"/>
              </a:rPr>
            </a:br>
            <a:r>
              <a:rPr lang="en-US" sz="2400" dirty="0">
                <a:effectLst/>
                <a:cs typeface="Times New Roman" panose="02020603050405020304" pitchFamily="18" charset="0"/>
              </a:rPr>
              <a:t> with a short description?</a:t>
            </a:r>
          </a:p>
        </p:txBody>
      </p:sp>
      <p:sp>
        <p:nvSpPr>
          <p:cNvPr id="13" name="TextBox 12">
            <a:extLst>
              <a:ext uri="{FF2B5EF4-FFF2-40B4-BE49-F238E27FC236}">
                <a16:creationId xmlns:a16="http://schemas.microsoft.com/office/drawing/2014/main" id="{F8E60E47-F475-46CA-A486-B49664720C10}"/>
              </a:ext>
            </a:extLst>
          </p:cNvPr>
          <p:cNvSpPr txBox="1"/>
          <p:nvPr/>
        </p:nvSpPr>
        <p:spPr>
          <a:xfrm>
            <a:off x="4948646" y="1189926"/>
            <a:ext cx="3429000" cy="461665"/>
          </a:xfrm>
          <a:prstGeom prst="rect">
            <a:avLst/>
          </a:prstGeom>
          <a:noFill/>
        </p:spPr>
        <p:txBody>
          <a:bodyPr wrap="square" rtlCol="0">
            <a:spAutoFit/>
          </a:bodyPr>
          <a:lstStyle/>
          <a:p>
            <a:pPr algn="l"/>
            <a:r>
              <a:rPr lang="en-US" sz="2400" dirty="0">
                <a:solidFill>
                  <a:srgbClr val="FFFF00"/>
                </a:solidFill>
                <a:effectLst/>
                <a:cs typeface="Times New Roman" panose="02020603050405020304" pitchFamily="18" charset="0"/>
              </a:rPr>
              <a:t>Which is more random?</a:t>
            </a:r>
          </a:p>
        </p:txBody>
      </p:sp>
      <p:sp>
        <p:nvSpPr>
          <p:cNvPr id="16" name="TextBox 15">
            <a:extLst>
              <a:ext uri="{FF2B5EF4-FFF2-40B4-BE49-F238E27FC236}">
                <a16:creationId xmlns:a16="http://schemas.microsoft.com/office/drawing/2014/main" id="{619D70EC-256E-430C-A3B8-CEAE95F77922}"/>
              </a:ext>
            </a:extLst>
          </p:cNvPr>
          <p:cNvSpPr txBox="1"/>
          <p:nvPr/>
        </p:nvSpPr>
        <p:spPr>
          <a:xfrm rot="5400000">
            <a:off x="3395088" y="2912381"/>
            <a:ext cx="3511953" cy="461665"/>
          </a:xfrm>
          <a:prstGeom prst="rect">
            <a:avLst/>
          </a:prstGeom>
          <a:noFill/>
        </p:spPr>
        <p:txBody>
          <a:bodyPr wrap="square">
            <a:spAutoFit/>
          </a:bodyPr>
          <a:lstStyle/>
          <a:p>
            <a:r>
              <a:rPr kumimoji="0" lang="en-US" altLang="en-US" sz="2400" b="0" i="0" u="none" strike="noStrike" cap="none" normalizeH="0" baseline="0" dirty="0">
                <a:ln>
                  <a:noFill/>
                </a:ln>
                <a:solidFill>
                  <a:srgbClr val="FFFF00"/>
                </a:solidFill>
                <a:effectLst/>
              </a:rPr>
              <a:t>Kolmogorov Complexity </a:t>
            </a:r>
            <a:endParaRPr lang="en-US" sz="2400" dirty="0">
              <a:solidFill>
                <a:srgbClr val="FFFF00"/>
              </a:solidFill>
            </a:endParaRPr>
          </a:p>
        </p:txBody>
      </p:sp>
      <p:grpSp>
        <p:nvGrpSpPr>
          <p:cNvPr id="12" name="Group 29">
            <a:extLst>
              <a:ext uri="{FF2B5EF4-FFF2-40B4-BE49-F238E27FC236}">
                <a16:creationId xmlns:a16="http://schemas.microsoft.com/office/drawing/2014/main" id="{67CBC9AA-9671-4B18-98E7-99210515BA9F}"/>
              </a:ext>
            </a:extLst>
          </p:cNvPr>
          <p:cNvGrpSpPr>
            <a:grpSpLocks/>
          </p:cNvGrpSpPr>
          <p:nvPr/>
        </p:nvGrpSpPr>
        <p:grpSpPr bwMode="auto">
          <a:xfrm>
            <a:off x="101585" y="2111341"/>
            <a:ext cx="917591" cy="929993"/>
            <a:chOff x="2065" y="1551"/>
            <a:chExt cx="1628" cy="1988"/>
          </a:xfrm>
        </p:grpSpPr>
        <p:sp>
          <p:nvSpPr>
            <p:cNvPr id="14" name="Freeform 30">
              <a:extLst>
                <a:ext uri="{FF2B5EF4-FFF2-40B4-BE49-F238E27FC236}">
                  <a16:creationId xmlns:a16="http://schemas.microsoft.com/office/drawing/2014/main" id="{A435A41F-A0C0-499C-9D44-9C7D9DBD9544}"/>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1">
              <a:extLst>
                <a:ext uri="{FF2B5EF4-FFF2-40B4-BE49-F238E27FC236}">
                  <a16:creationId xmlns:a16="http://schemas.microsoft.com/office/drawing/2014/main" id="{AD3ECB62-3777-4052-8223-AC437A8BA894}"/>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32">
              <a:extLst>
                <a:ext uri="{FF2B5EF4-FFF2-40B4-BE49-F238E27FC236}">
                  <a16:creationId xmlns:a16="http://schemas.microsoft.com/office/drawing/2014/main" id="{7E0E42FB-0794-4E30-B6D2-1FE048AA882F}"/>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33">
              <a:extLst>
                <a:ext uri="{FF2B5EF4-FFF2-40B4-BE49-F238E27FC236}">
                  <a16:creationId xmlns:a16="http://schemas.microsoft.com/office/drawing/2014/main" id="{BC0354E4-FAAB-4C8D-9FE4-E3D2F2F0413E}"/>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34">
              <a:extLst>
                <a:ext uri="{FF2B5EF4-FFF2-40B4-BE49-F238E27FC236}">
                  <a16:creationId xmlns:a16="http://schemas.microsoft.com/office/drawing/2014/main" id="{5E75D041-9378-4F41-B2BF-2DB5732DEC76}"/>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35">
              <a:extLst>
                <a:ext uri="{FF2B5EF4-FFF2-40B4-BE49-F238E27FC236}">
                  <a16:creationId xmlns:a16="http://schemas.microsoft.com/office/drawing/2014/main" id="{4B90ECF7-D18C-42A6-AF20-CDDD0E839AD2}"/>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36">
              <a:extLst>
                <a:ext uri="{FF2B5EF4-FFF2-40B4-BE49-F238E27FC236}">
                  <a16:creationId xmlns:a16="http://schemas.microsoft.com/office/drawing/2014/main" id="{26C3E8E0-8640-49AD-9D8D-4E8BDF8430DE}"/>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37">
              <a:extLst>
                <a:ext uri="{FF2B5EF4-FFF2-40B4-BE49-F238E27FC236}">
                  <a16:creationId xmlns:a16="http://schemas.microsoft.com/office/drawing/2014/main" id="{98928DB2-86F0-4DD0-B20F-565CBB25D2BF}"/>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38">
              <a:extLst>
                <a:ext uri="{FF2B5EF4-FFF2-40B4-BE49-F238E27FC236}">
                  <a16:creationId xmlns:a16="http://schemas.microsoft.com/office/drawing/2014/main" id="{5EA73850-A588-4146-83EE-3C1DA72A8155}"/>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39">
              <a:extLst>
                <a:ext uri="{FF2B5EF4-FFF2-40B4-BE49-F238E27FC236}">
                  <a16:creationId xmlns:a16="http://schemas.microsoft.com/office/drawing/2014/main" id="{6AF0D5B0-F05A-49C4-8825-A12F528A1DA5}"/>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0">
              <a:extLst>
                <a:ext uri="{FF2B5EF4-FFF2-40B4-BE49-F238E27FC236}">
                  <a16:creationId xmlns:a16="http://schemas.microsoft.com/office/drawing/2014/main" id="{FC6C1592-F38A-4722-ADE3-D2ED8212C331}"/>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1">
              <a:extLst>
                <a:ext uri="{FF2B5EF4-FFF2-40B4-BE49-F238E27FC236}">
                  <a16:creationId xmlns:a16="http://schemas.microsoft.com/office/drawing/2014/main" id="{76F4D5B9-4EDE-4DB7-B34F-82B571AF9A74}"/>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2">
              <a:extLst>
                <a:ext uri="{FF2B5EF4-FFF2-40B4-BE49-F238E27FC236}">
                  <a16:creationId xmlns:a16="http://schemas.microsoft.com/office/drawing/2014/main" id="{BD809135-8422-42C5-B024-D5CDAEC96EC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43">
              <a:extLst>
                <a:ext uri="{FF2B5EF4-FFF2-40B4-BE49-F238E27FC236}">
                  <a16:creationId xmlns:a16="http://schemas.microsoft.com/office/drawing/2014/main" id="{BE148D2A-CDAE-4393-B61C-3DD244110807}"/>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44">
              <a:extLst>
                <a:ext uri="{FF2B5EF4-FFF2-40B4-BE49-F238E27FC236}">
                  <a16:creationId xmlns:a16="http://schemas.microsoft.com/office/drawing/2014/main" id="{3305BBA8-EFDD-4335-B739-A4C31C5374D6}"/>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45">
              <a:extLst>
                <a:ext uri="{FF2B5EF4-FFF2-40B4-BE49-F238E27FC236}">
                  <a16:creationId xmlns:a16="http://schemas.microsoft.com/office/drawing/2014/main" id="{57BD4BB0-A23D-41F3-B49D-955B06B4EB38}"/>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2" name="Freeform 46">
              <a:extLst>
                <a:ext uri="{FF2B5EF4-FFF2-40B4-BE49-F238E27FC236}">
                  <a16:creationId xmlns:a16="http://schemas.microsoft.com/office/drawing/2014/main" id="{158A5F3F-FD96-4908-8503-7C6C356E3F57}"/>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33" name="AutoShape 35">
            <a:extLst>
              <a:ext uri="{FF2B5EF4-FFF2-40B4-BE49-F238E27FC236}">
                <a16:creationId xmlns:a16="http://schemas.microsoft.com/office/drawing/2014/main" id="{B1963CD9-3746-47EC-A805-746EF71D9482}"/>
              </a:ext>
            </a:extLst>
          </p:cNvPr>
          <p:cNvSpPr>
            <a:spLocks noChangeArrowheads="1"/>
          </p:cNvSpPr>
          <p:nvPr/>
        </p:nvSpPr>
        <p:spPr bwMode="auto">
          <a:xfrm>
            <a:off x="971549" y="1948999"/>
            <a:ext cx="3414924" cy="1327601"/>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says nothing </a:t>
            </a:r>
            <a:br>
              <a:rPr lang="en-US" altLang="en-US" sz="2400" dirty="0">
                <a:solidFill>
                  <a:srgbClr val="FFFFFF"/>
                </a:solidFill>
              </a:rPr>
            </a:br>
            <a:r>
              <a:rPr lang="en-US" altLang="en-US" sz="2400" dirty="0">
                <a:solidFill>
                  <a:srgbClr val="FFFFFF"/>
                </a:solidFill>
              </a:rPr>
              <a:t>about running time</a:t>
            </a:r>
          </a:p>
          <a:p>
            <a:pPr algn="ctr" defTabSz="685800" eaLnBrk="1" fontAlgn="auto" hangingPunct="1">
              <a:spcBef>
                <a:spcPct val="0"/>
              </a:spcBef>
              <a:spcAft>
                <a:spcPts val="0"/>
              </a:spcAft>
              <a:buNone/>
            </a:pPr>
            <a:r>
              <a:rPr lang="en-US" altLang="en-US" sz="2400" dirty="0">
                <a:solidFill>
                  <a:srgbClr val="FFFFFF"/>
                </a:solidFill>
              </a:rPr>
              <a:t>Only about information</a:t>
            </a:r>
          </a:p>
        </p:txBody>
      </p:sp>
      <p:sp>
        <p:nvSpPr>
          <p:cNvPr id="2" name="Oval 1">
            <a:extLst>
              <a:ext uri="{FF2B5EF4-FFF2-40B4-BE49-F238E27FC236}">
                <a16:creationId xmlns:a16="http://schemas.microsoft.com/office/drawing/2014/main" id="{7644E801-D0B2-453C-AC29-44167C2D79BD}"/>
              </a:ext>
            </a:extLst>
          </p:cNvPr>
          <p:cNvSpPr/>
          <p:nvPr/>
        </p:nvSpPr>
        <p:spPr bwMode="auto">
          <a:xfrm>
            <a:off x="5325482" y="1948999"/>
            <a:ext cx="3437518" cy="812121"/>
          </a:xfrm>
          <a:prstGeom prst="ellipse">
            <a:avLst/>
          </a:prstGeom>
          <a:noFill/>
          <a:ln w="381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8557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 calcmode="lin" valueType="num">
                                      <p:cBhvr additive="base">
                                        <p:cTn id="19"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
                                            <p:txEl>
                                              <p:pRg st="1" end="1"/>
                                            </p:txEl>
                                          </p:spTgt>
                                        </p:tgtEl>
                                        <p:attrNameLst>
                                          <p:attrName>style.visibility</p:attrName>
                                        </p:attrNameLst>
                                      </p:cBhvr>
                                      <p:to>
                                        <p:strVal val="visible"/>
                                      </p:to>
                                    </p:set>
                                    <p:anim calcmode="lin" valueType="num">
                                      <p:cBhvr additive="base">
                                        <p:cTn id="25" dur="500" fill="hold"/>
                                        <p:tgtEl>
                                          <p:spTgt spid="3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8" name="TextBox 7">
            <a:extLst>
              <a:ext uri="{FF2B5EF4-FFF2-40B4-BE49-F238E27FC236}">
                <a16:creationId xmlns:a16="http://schemas.microsoft.com/office/drawing/2014/main" id="{7E8588DC-FC95-4C2A-AF4A-CF6EE2024BE3}"/>
              </a:ext>
            </a:extLst>
          </p:cNvPr>
          <p:cNvSpPr txBox="1"/>
          <p:nvPr/>
        </p:nvSpPr>
        <p:spPr>
          <a:xfrm>
            <a:off x="5943600" y="6122126"/>
            <a:ext cx="2438400" cy="461665"/>
          </a:xfrm>
          <a:prstGeom prst="rect">
            <a:avLst/>
          </a:prstGeom>
          <a:noFill/>
        </p:spPr>
        <p:txBody>
          <a:bodyPr wrap="square" rtlCol="0">
            <a:spAutoFit/>
          </a:bodyPr>
          <a:lstStyle/>
          <a:p>
            <a:pPr algn="l"/>
            <a:r>
              <a:rPr lang="en-US" sz="2400" dirty="0">
                <a:solidFill>
                  <a:srgbClr val="FFFF00"/>
                </a:solidFill>
                <a:effectLst/>
                <a:cs typeface="Times New Roman" panose="02020603050405020304" pitchFamily="18" charset="0"/>
              </a:rPr>
              <a:t>Not quite random</a:t>
            </a:r>
          </a:p>
        </p:txBody>
      </p:sp>
      <p:grpSp>
        <p:nvGrpSpPr>
          <p:cNvPr id="12" name="Group 11">
            <a:extLst>
              <a:ext uri="{FF2B5EF4-FFF2-40B4-BE49-F238E27FC236}">
                <a16:creationId xmlns:a16="http://schemas.microsoft.com/office/drawing/2014/main" id="{370A5B63-9972-47A0-AC50-2849DE30AB0E}"/>
              </a:ext>
            </a:extLst>
          </p:cNvPr>
          <p:cNvGrpSpPr>
            <a:grpSpLocks/>
          </p:cNvGrpSpPr>
          <p:nvPr/>
        </p:nvGrpSpPr>
        <p:grpSpPr>
          <a:xfrm>
            <a:off x="609600" y="609600"/>
            <a:ext cx="2057400" cy="1447800"/>
            <a:chOff x="2590800" y="609600"/>
            <a:chExt cx="2819400" cy="1981200"/>
          </a:xfrm>
        </p:grpSpPr>
        <p:sp>
          <p:nvSpPr>
            <p:cNvPr id="13" name="Rectangle 12">
              <a:extLst>
                <a:ext uri="{FF2B5EF4-FFF2-40B4-BE49-F238E27FC236}">
                  <a16:creationId xmlns:a16="http://schemas.microsoft.com/office/drawing/2014/main" id="{89B89ABA-0C24-4485-ABA7-F8152C0F8875}"/>
                </a:ext>
              </a:extLst>
            </p:cNvPr>
            <p:cNvSpPr/>
            <p:nvPr/>
          </p:nvSpPr>
          <p:spPr bwMode="auto">
            <a:xfrm>
              <a:off x="2590800" y="609600"/>
              <a:ext cx="2819400" cy="1981200"/>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pic>
          <p:nvPicPr>
            <p:cNvPr id="14" name="Picture 4" descr="Entropy and a box of air">
              <a:extLst>
                <a:ext uri="{FF2B5EF4-FFF2-40B4-BE49-F238E27FC236}">
                  <a16:creationId xmlns:a16="http://schemas.microsoft.com/office/drawing/2014/main" id="{BE2227A9-0400-42EB-AD43-957A3BF1D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734980"/>
              <a:ext cx="25336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7FF50C7-97F3-479A-857A-8CB08CF11B77}"/>
                </a:ext>
              </a:extLst>
            </p:cNvPr>
            <p:cNvPicPr>
              <a:picLocks noChangeAspect="1"/>
            </p:cNvPicPr>
            <p:nvPr/>
          </p:nvPicPr>
          <p:blipFill>
            <a:blip r:embed="rId4"/>
            <a:stretch>
              <a:fillRect/>
            </a:stretch>
          </p:blipFill>
          <p:spPr>
            <a:xfrm>
              <a:off x="4405313" y="2209800"/>
              <a:ext cx="217444" cy="161530"/>
            </a:xfrm>
            <a:prstGeom prst="rect">
              <a:avLst/>
            </a:prstGeom>
          </p:spPr>
        </p:pic>
      </p:grpSp>
      <p:sp>
        <p:nvSpPr>
          <p:cNvPr id="18" name="TextBox 17">
            <a:extLst>
              <a:ext uri="{FF2B5EF4-FFF2-40B4-BE49-F238E27FC236}">
                <a16:creationId xmlns:a16="http://schemas.microsoft.com/office/drawing/2014/main" id="{8B3E8F83-CE58-431D-9012-DF86449F446B}"/>
              </a:ext>
            </a:extLst>
          </p:cNvPr>
          <p:cNvSpPr txBox="1"/>
          <p:nvPr/>
        </p:nvSpPr>
        <p:spPr>
          <a:xfrm>
            <a:off x="3324225" y="500803"/>
            <a:ext cx="7924800" cy="1569660"/>
          </a:xfrm>
          <a:prstGeom prst="rect">
            <a:avLst/>
          </a:prstGeom>
          <a:noFill/>
        </p:spPr>
        <p:txBody>
          <a:bodyPr wrap="square" rtlCol="0">
            <a:spAutoFit/>
          </a:bodyPr>
          <a:lstStyle/>
          <a:p>
            <a:pPr algn="l"/>
            <a:r>
              <a:rPr lang="en-US" sz="2400" dirty="0">
                <a:latin typeface="Times New Roman"/>
                <a:cs typeface="Times New Roman" panose="02020603050405020304" pitchFamily="18" charset="0"/>
                <a:sym typeface="Symbol" panose="05050102010706020507" pitchFamily="18" charset="2"/>
              </a:rPr>
              <a:t>If half the room only had 49% of the particles,</a:t>
            </a:r>
          </a:p>
          <a:p>
            <a:pPr algn="l"/>
            <a:r>
              <a:rPr lang="en-US" sz="2400" dirty="0">
                <a:latin typeface="Times New Roman"/>
                <a:cs typeface="Times New Roman" panose="02020603050405020304" pitchFamily="18" charset="0"/>
                <a:sym typeface="Symbol" panose="05050102010706020507" pitchFamily="18" charset="2"/>
              </a:rPr>
              <a:t>   it would not be considered “random”.</a:t>
            </a:r>
          </a:p>
          <a:p>
            <a:pPr algn="l"/>
            <a:r>
              <a:rPr lang="en-US" sz="2400" dirty="0">
                <a:latin typeface="Times New Roman"/>
                <a:cs typeface="Times New Roman" panose="02020603050405020304" pitchFamily="18" charset="0"/>
                <a:sym typeface="Symbol" panose="05050102010706020507" pitchFamily="18" charset="2"/>
              </a:rPr>
              <a:t>The entropy would be too low.</a:t>
            </a:r>
          </a:p>
          <a:p>
            <a:pPr algn="l"/>
            <a:r>
              <a:rPr lang="en-US" sz="2400" dirty="0">
                <a:latin typeface="Times New Roman"/>
                <a:cs typeface="Times New Roman" panose="02020603050405020304" pitchFamily="18" charset="0"/>
                <a:sym typeface="Symbol" panose="05050102010706020507" pitchFamily="18" charset="2"/>
              </a:rPr>
              <a:t>The entropy would increase by going 50-50.</a:t>
            </a:r>
          </a:p>
        </p:txBody>
      </p:sp>
      <p:sp>
        <p:nvSpPr>
          <p:cNvPr id="19" name="TextBox 18">
            <a:extLst>
              <a:ext uri="{FF2B5EF4-FFF2-40B4-BE49-F238E27FC236}">
                <a16:creationId xmlns:a16="http://schemas.microsoft.com/office/drawing/2014/main" id="{C953579A-7C66-42BD-AF20-03026AD93168}"/>
              </a:ext>
            </a:extLst>
          </p:cNvPr>
          <p:cNvSpPr txBox="1"/>
          <p:nvPr/>
        </p:nvSpPr>
        <p:spPr>
          <a:xfrm>
            <a:off x="0" y="5283926"/>
            <a:ext cx="7924800"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effectLst/>
                <a:cs typeface="Times New Roman" panose="02020603050405020304" pitchFamily="18" charset="0"/>
              </a:rPr>
              <a:t>11101111100101010101110 …</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I flipped an unfair coin so that #0 = 0.49n</a:t>
            </a:r>
          </a:p>
        </p:txBody>
      </p:sp>
      <p:pic>
        <p:nvPicPr>
          <p:cNvPr id="20" name="Picture 19">
            <a:extLst>
              <a:ext uri="{FF2B5EF4-FFF2-40B4-BE49-F238E27FC236}">
                <a16:creationId xmlns:a16="http://schemas.microsoft.com/office/drawing/2014/main" id="{459DC487-FD58-4A25-BD3A-E9F4D1E9243C}"/>
              </a:ext>
            </a:extLst>
          </p:cNvPr>
          <p:cNvPicPr>
            <a:picLocks/>
          </p:cNvPicPr>
          <p:nvPr/>
        </p:nvPicPr>
        <p:blipFill>
          <a:blip r:embed="rId4"/>
          <a:stretch>
            <a:fillRect/>
          </a:stretch>
        </p:blipFill>
        <p:spPr>
          <a:xfrm>
            <a:off x="1762125" y="1284670"/>
            <a:ext cx="158675" cy="118041"/>
          </a:xfrm>
          <a:prstGeom prst="rect">
            <a:avLst/>
          </a:prstGeom>
        </p:spPr>
      </p:pic>
    </p:spTree>
    <p:extLst>
      <p:ext uri="{BB962C8B-B14F-4D97-AF65-F5344CB8AC3E}">
        <p14:creationId xmlns:p14="http://schemas.microsoft.com/office/powerpoint/2010/main" val="249845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 calcmode="lin" valueType="num">
                                      <p:cBhvr additive="base">
                                        <p:cTn id="21"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 calcmode="lin" valueType="num">
                                      <p:cBhvr additive="base">
                                        <p:cTn id="27"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 calcmode="lin" valueType="num">
                                      <p:cBhvr additive="base">
                                        <p:cTn id="33"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11111E-6 -3.33333E-6 L -0.10017 0.02361 " pathEditMode="relative" rAng="0" ptsTypes="AA">
                                      <p:cBhvr>
                                        <p:cTn id="38" dur="700" fill="hold"/>
                                        <p:tgtEl>
                                          <p:spTgt spid="20"/>
                                        </p:tgtEl>
                                        <p:attrNameLst>
                                          <p:attrName>ppt_x</p:attrName>
                                          <p:attrName>ppt_y</p:attrName>
                                        </p:attrNameLst>
                                      </p:cBhvr>
                                      <p:rCtr x="-5017"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39" name="TextBox 38">
            <a:extLst>
              <a:ext uri="{FF2B5EF4-FFF2-40B4-BE49-F238E27FC236}">
                <a16:creationId xmlns:a16="http://schemas.microsoft.com/office/drawing/2014/main" id="{1CF8A831-50FE-4047-88DD-A4270DBD3D3C}"/>
              </a:ext>
            </a:extLst>
          </p:cNvPr>
          <p:cNvSpPr txBox="1"/>
          <p:nvPr/>
        </p:nvSpPr>
        <p:spPr>
          <a:xfrm>
            <a:off x="228600" y="2008287"/>
            <a:ext cx="9067800" cy="5078313"/>
          </a:xfrm>
          <a:prstGeom prst="rect">
            <a:avLst/>
          </a:prstGeom>
          <a:noFill/>
        </p:spPr>
        <p:txBody>
          <a:bodyPr wrap="square" rtlCol="0">
            <a:spAutoFit/>
          </a:bodyPr>
          <a:lstStyle/>
          <a:p>
            <a:pPr algn="l">
              <a:spcBef>
                <a:spcPts val="1200"/>
              </a:spcBef>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The </a:t>
            </a:r>
            <a:r>
              <a:rPr lang="en-US" altLang="en-US" sz="2400" dirty="0">
                <a:solidFill>
                  <a:schemeClr val="tx2"/>
                </a:solidFill>
                <a:effectLst/>
                <a:cs typeface="Times New Roman" panose="02020603050405020304" pitchFamily="18" charset="0"/>
              </a:rPr>
              <a:t>M</a:t>
            </a:r>
            <a:r>
              <a:rPr kumimoji="0" lang="en-US" alt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icro </a:t>
            </a:r>
            <a:r>
              <a:rPr lang="en-US" altLang="en-US" sz="2400" dirty="0">
                <a:solidFill>
                  <a:schemeClr val="tx2"/>
                </a:solidFill>
                <a:effectLst/>
                <a:cs typeface="Times New Roman" panose="02020603050405020304" pitchFamily="18" charset="0"/>
              </a:rPr>
              <a:t>S</a:t>
            </a:r>
            <a:r>
              <a:rPr kumimoji="0" lang="en-US" alt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tate</a:t>
            </a:r>
            <a: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rPr>
              <a:t> of your system is a binary string </a:t>
            </a:r>
            <a:r>
              <a:rPr lang="el-GR" altLang="en-US" sz="2400" dirty="0">
                <a:effectLst/>
                <a:cs typeface="Times New Roman" panose="02020603050405020304" pitchFamily="18" charset="0"/>
                <a:sym typeface="Symbol" panose="05050102010706020507" pitchFamily="18" charset="2"/>
              </a:rPr>
              <a:t>α</a:t>
            </a:r>
            <a:r>
              <a:rPr lang="el-GR" altLang="en-US" sz="2400" i="1" dirty="0">
                <a:cs typeface="Times New Roman" panose="02020603050405020304" pitchFamily="18" charset="0"/>
                <a:sym typeface="Symbol" panose="05050102010706020507" pitchFamily="18" charset="2"/>
              </a:rPr>
              <a:t> </a:t>
            </a:r>
            <a: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rPr>
              <a:t>describing the position and the velocity of every particle.</a:t>
            </a:r>
          </a:p>
          <a:p>
            <a:pPr algn="l">
              <a:spcBef>
                <a:spcPts val="1200"/>
              </a:spcBef>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The </a:t>
            </a:r>
            <a:r>
              <a:rPr lang="en-US" altLang="en-US" sz="2400" dirty="0">
                <a:solidFill>
                  <a:schemeClr val="tx2"/>
                </a:solidFill>
                <a:effectLst/>
                <a:cs typeface="Times New Roman" panose="02020603050405020304" pitchFamily="18" charset="0"/>
              </a:rPr>
              <a:t>M</a:t>
            </a:r>
            <a:r>
              <a:rPr kumimoji="0" lang="en-US" alt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acro State</a:t>
            </a:r>
            <a:r>
              <a:rPr kumimoji="0" lang="en-US" altLang="en-US" sz="2400" b="0" i="0" u="none" strike="noStrike" cap="none" normalizeH="0" dirty="0">
                <a:ln>
                  <a:noFill/>
                </a:ln>
                <a:solidFill>
                  <a:schemeClr val="tx2"/>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rPr>
              <a:t>of your system is an identifiable property of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algn="l">
              <a:spcBef>
                <a:spcPts val="1200"/>
              </a:spcBef>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sym typeface="Symbol" panose="05050102010706020507" pitchFamily="18" charset="2"/>
              </a:rPr>
              <a:t>The</a:t>
            </a:r>
            <a: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dirty="0">
                <a:solidFill>
                  <a:schemeClr val="tx2"/>
                </a:solidFill>
                <a:effectLst/>
                <a:cs typeface="Times New Roman" panose="02020603050405020304" pitchFamily="18" charset="0"/>
                <a:sym typeface="Symbol" panose="05050102010706020507" pitchFamily="18" charset="2"/>
              </a:rPr>
              <a:t>T</a:t>
            </a:r>
            <a:r>
              <a:rPr kumimoji="0" lang="en-US" altLang="en-US" sz="2400" b="0" i="0" u="none" strike="noStrike" cap="none" normalizeH="0" dirty="0">
                <a:ln>
                  <a:noFill/>
                </a:ln>
                <a:solidFill>
                  <a:schemeClr val="tx2"/>
                </a:solidFill>
                <a:effectLst/>
                <a:latin typeface="Times New Roman" panose="02020603050405020304" pitchFamily="18" charset="0"/>
                <a:cs typeface="Times New Roman" panose="02020603050405020304" pitchFamily="18" charset="0"/>
                <a:sym typeface="Symbol" panose="05050102010706020507" pitchFamily="18" charset="2"/>
              </a:rPr>
              <a:t>hermodynamics </a:t>
            </a:r>
            <a:r>
              <a:rPr lang="en-US" altLang="en-US" sz="2400" dirty="0">
                <a:solidFill>
                  <a:schemeClr val="tx2"/>
                </a:solidFill>
                <a:effectLst/>
                <a:cs typeface="Times New Roman" panose="02020603050405020304" pitchFamily="18" charset="0"/>
                <a:sym typeface="Symbol" panose="05050102010706020507" pitchFamily="18" charset="2"/>
              </a:rPr>
              <a:t>E</a:t>
            </a:r>
            <a:r>
              <a:rPr kumimoji="0" lang="en-US" altLang="en-US" sz="2400" b="0" i="0" u="none" strike="noStrike" cap="none" normalizeH="0" dirty="0">
                <a:ln>
                  <a:noFill/>
                </a:ln>
                <a:solidFill>
                  <a:schemeClr val="tx2"/>
                </a:solidFill>
                <a:effectLst/>
                <a:latin typeface="Times New Roman" panose="02020603050405020304" pitchFamily="18" charset="0"/>
                <a:cs typeface="Times New Roman" panose="02020603050405020304" pitchFamily="18" charset="0"/>
                <a:sym typeface="Symbol" panose="05050102010706020507" pitchFamily="18" charset="2"/>
              </a:rPr>
              <a:t>ntropy </a:t>
            </a:r>
            <a: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sym typeface="Symbol" panose="05050102010706020507" pitchFamily="18" charset="2"/>
              </a:rPr>
              <a:t>is log</a:t>
            </a:r>
            <a:r>
              <a:rPr kumimoji="0" lang="en-US" altLang="en-US" sz="2400" b="0" i="0" u="none" strike="noStrike" cap="none" normalizeH="0" baseline="-25000" dirty="0">
                <a:ln>
                  <a:noFill/>
                </a:ln>
                <a:effectLst/>
                <a:latin typeface="Times New Roman" panose="02020603050405020304" pitchFamily="18" charset="0"/>
                <a:cs typeface="Times New Roman" panose="02020603050405020304" pitchFamily="18" charset="0"/>
                <a:sym typeface="Symbol" panose="05050102010706020507" pitchFamily="18" charset="2"/>
              </a:rPr>
              <a:t>2</a:t>
            </a:r>
            <a: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sym typeface="Symbol" panose="05050102010706020507" pitchFamily="18" charset="2"/>
              </a:rPr>
              <a:t>(N) where N is the number of </a:t>
            </a:r>
            <a:b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sym typeface="Symbol" panose="05050102010706020507" pitchFamily="18" charset="2"/>
              </a:rPr>
            </a:br>
            <a: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sym typeface="Symbol" panose="05050102010706020507" pitchFamily="18" charset="2"/>
              </a:rPr>
              <a:t>micro states consistent with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’s </a:t>
            </a:r>
            <a: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sym typeface="Symbol" panose="05050102010706020507" pitchFamily="18" charset="2"/>
              </a:rPr>
              <a:t>macro state.</a:t>
            </a:r>
          </a:p>
          <a:p>
            <a:pPr algn="l">
              <a:spcBef>
                <a:spcPts val="1200"/>
              </a:spcBef>
            </a:pPr>
            <a:r>
              <a:rPr kumimoji="0" lang="en-US" altLang="en-US" sz="2400" b="0" i="0" u="none" strike="noStrike" cap="none" normalizeH="0" dirty="0">
                <a:ln>
                  <a:noFill/>
                </a:ln>
                <a:effectLst/>
                <a:latin typeface="Times New Roman" panose="02020603050405020304" pitchFamily="18" charset="0"/>
                <a:cs typeface="Times New Roman" panose="02020603050405020304" pitchFamily="18" charset="0"/>
                <a:sym typeface="Symbol" panose="05050102010706020507" pitchFamily="18" charset="2"/>
              </a:rPr>
              <a:t>The </a:t>
            </a:r>
            <a:r>
              <a:rPr lang="en-US" altLang="en-US" sz="2400" dirty="0">
                <a:solidFill>
                  <a:srgbClr val="FFFF00"/>
                </a:solidFill>
                <a:effectLst/>
                <a:cs typeface="Times New Roman" panose="02020603050405020304" pitchFamily="18" charset="0"/>
              </a:rPr>
              <a:t>Kolmogorov Complexity </a:t>
            </a:r>
            <a:r>
              <a:rPr lang="en-US" altLang="en-US" sz="2400" dirty="0">
                <a:effectLst/>
                <a:cs typeface="Times New Roman" panose="02020603050405020304" pitchFamily="18" charset="0"/>
              </a:rPr>
              <a:t>of </a:t>
            </a:r>
            <a:r>
              <a:rPr lang="el-GR" altLang="en-US" sz="2400" dirty="0">
                <a:solidFill>
                  <a:srgbClr val="FFFF00"/>
                </a:solidFill>
                <a:effectLst/>
                <a:cs typeface="Times New Roman" panose="02020603050405020304" pitchFamily="18" charset="0"/>
                <a:sym typeface="Symbol" panose="05050102010706020507" pitchFamily="18" charset="2"/>
              </a:rPr>
              <a:t>α</a:t>
            </a:r>
            <a:r>
              <a:rPr lang="el-GR" altLang="en-US" sz="2400" dirty="0">
                <a:effectLst/>
                <a:cs typeface="Times New Roman" panose="02020603050405020304" pitchFamily="18" charset="0"/>
                <a:sym typeface="Symbol" panose="05050102010706020507" pitchFamily="18" charset="2"/>
              </a:rPr>
              <a:t> </a:t>
            </a:r>
            <a:r>
              <a:rPr lang="en-US" altLang="en-US" sz="2400" dirty="0">
                <a:effectLst/>
                <a:cs typeface="Times New Roman" panose="02020603050405020304" pitchFamily="18" charset="0"/>
                <a:sym typeface="Symbol" panose="05050102010706020507" pitchFamily="18" charset="2"/>
              </a:rPr>
              <a:t>is the minimum number of bits needed to describe a Java program that outputs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algn="l">
              <a:spcBef>
                <a:spcPts val="1200"/>
              </a:spcBef>
            </a:pPr>
            <a:r>
              <a:rPr lang="en-US" altLang="en-US" sz="2400" dirty="0">
                <a:effectLst/>
                <a:cs typeface="Times New Roman" panose="02020603050405020304" pitchFamily="18" charset="0"/>
                <a:sym typeface="Symbol" panose="05050102010706020507" pitchFamily="18" charset="2"/>
              </a:rPr>
              <a:t>The </a:t>
            </a:r>
            <a:r>
              <a:rPr lang="en-US" altLang="en-US" sz="2400" dirty="0">
                <a:solidFill>
                  <a:srgbClr val="FFFF00"/>
                </a:solidFill>
                <a:effectLst/>
                <a:cs typeface="Times New Roman" panose="02020603050405020304" pitchFamily="18" charset="0"/>
              </a:rPr>
              <a:t>Kolmogorov Complexity </a:t>
            </a:r>
            <a:r>
              <a:rPr lang="en-US" altLang="en-US" sz="2400" dirty="0">
                <a:effectLst/>
                <a:cs typeface="Times New Roman" panose="02020603050405020304" pitchFamily="18" charset="0"/>
              </a:rPr>
              <a:t>of a </a:t>
            </a:r>
            <a:r>
              <a:rPr lang="en-US" altLang="en-US" sz="2400" dirty="0">
                <a:solidFill>
                  <a:srgbClr val="FFFF00"/>
                </a:solidFill>
                <a:effectLst/>
                <a:cs typeface="Times New Roman" panose="02020603050405020304" pitchFamily="18" charset="0"/>
              </a:rPr>
              <a:t>macro property </a:t>
            </a:r>
            <a:r>
              <a:rPr lang="en-US" altLang="en-US" sz="2400" dirty="0">
                <a:effectLst/>
                <a:cs typeface="Times New Roman" panose="02020603050405020304" pitchFamily="18" charset="0"/>
                <a:sym typeface="Symbol" panose="05050102010706020507" pitchFamily="18" charset="2"/>
              </a:rPr>
              <a:t>is the minimum number of bits needed to describe a Java program that identifies it.</a:t>
            </a:r>
          </a:p>
          <a:p>
            <a:pPr algn="l">
              <a:spcBef>
                <a:spcPts val="1200"/>
              </a:spcBef>
            </a:pPr>
            <a:r>
              <a:rPr lang="en-US" altLang="en-US" sz="2400" dirty="0">
                <a:effectLst/>
                <a:cs typeface="Times New Roman" panose="02020603050405020304" pitchFamily="18" charset="0"/>
                <a:sym typeface="Symbol" panose="05050102010706020507" pitchFamily="18" charset="2"/>
              </a:rPr>
              <a:t>Theorem: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n-US" altLang="en-US" sz="2400" dirty="0">
                <a:effectLst/>
                <a:cs typeface="Times New Roman" panose="02020603050405020304" pitchFamily="18" charset="0"/>
                <a:sym typeface="Symbol" panose="05050102010706020507" pitchFamily="18" charset="2"/>
              </a:rPr>
              <a:t>property) </a:t>
            </a:r>
            <a:r>
              <a:rPr lang="en-US" altLang="en-US" sz="2000" dirty="0">
                <a:effectLst/>
                <a:cs typeface="Times New Roman" panose="02020603050405020304" pitchFamily="18" charset="0"/>
                <a:sym typeface="Symbol" panose="05050102010706020507" pitchFamily="18" charset="2"/>
              </a:rPr>
              <a:t>+ 1000</a:t>
            </a:r>
            <a:br>
              <a:rPr lang="en-US" altLang="en-US" sz="2000" dirty="0">
                <a:effectLst/>
                <a:cs typeface="Times New Roman" panose="02020603050405020304" pitchFamily="18" charset="0"/>
                <a:sym typeface="Symbol" panose="05050102010706020507" pitchFamily="18" charset="2"/>
              </a:rPr>
            </a:br>
            <a:r>
              <a:rPr lang="en-US" altLang="en-US" sz="2000" dirty="0">
                <a:effectLst/>
                <a:cs typeface="Times New Roman" panose="02020603050405020304" pitchFamily="18" charset="0"/>
                <a:sym typeface="Symbol" panose="05050102010706020507" pitchFamily="18" charset="2"/>
              </a:rPr>
              <a:t>                                           </a:t>
            </a:r>
            <a:r>
              <a:rPr lang="el-GR" altLang="en-US" sz="2400" dirty="0">
                <a:solidFill>
                  <a:srgbClr val="FFFFFF"/>
                </a:solidFill>
                <a:latin typeface="Times New Roman"/>
                <a:cs typeface="Times New Roman" panose="02020603050405020304" pitchFamily="18" charset="0"/>
                <a:sym typeface="Symbol" panose="05050102010706020507" pitchFamily="18" charset="2"/>
              </a:rPr>
              <a:t>≥ </a:t>
            </a:r>
            <a:r>
              <a:rPr lang="en-US" altLang="en-US" sz="2400" dirty="0" err="1">
                <a:solidFill>
                  <a:srgbClr val="FFFFFF"/>
                </a:solidFill>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p:txBody>
      </p:sp>
      <p:grpSp>
        <p:nvGrpSpPr>
          <p:cNvPr id="40" name="Group 39">
            <a:extLst>
              <a:ext uri="{FF2B5EF4-FFF2-40B4-BE49-F238E27FC236}">
                <a16:creationId xmlns:a16="http://schemas.microsoft.com/office/drawing/2014/main" id="{895F2B77-AF23-4D22-A839-EF59470C73DD}"/>
              </a:ext>
            </a:extLst>
          </p:cNvPr>
          <p:cNvGrpSpPr>
            <a:grpSpLocks/>
          </p:cNvGrpSpPr>
          <p:nvPr/>
        </p:nvGrpSpPr>
        <p:grpSpPr>
          <a:xfrm>
            <a:off x="609600" y="609600"/>
            <a:ext cx="2057400" cy="1447800"/>
            <a:chOff x="2590800" y="609600"/>
            <a:chExt cx="2819400" cy="1981200"/>
          </a:xfrm>
        </p:grpSpPr>
        <p:sp>
          <p:nvSpPr>
            <p:cNvPr id="41" name="Rectangle 40">
              <a:extLst>
                <a:ext uri="{FF2B5EF4-FFF2-40B4-BE49-F238E27FC236}">
                  <a16:creationId xmlns:a16="http://schemas.microsoft.com/office/drawing/2014/main" id="{D24D8DFD-7349-4590-B7DD-DEECED3EC0CE}"/>
                </a:ext>
              </a:extLst>
            </p:cNvPr>
            <p:cNvSpPr/>
            <p:nvPr/>
          </p:nvSpPr>
          <p:spPr bwMode="auto">
            <a:xfrm>
              <a:off x="2590800" y="609600"/>
              <a:ext cx="2819400" cy="1981200"/>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pic>
          <p:nvPicPr>
            <p:cNvPr id="42" name="Picture 4" descr="Entropy and a box of air">
              <a:extLst>
                <a:ext uri="{FF2B5EF4-FFF2-40B4-BE49-F238E27FC236}">
                  <a16:creationId xmlns:a16="http://schemas.microsoft.com/office/drawing/2014/main" id="{BB5893C0-893F-4C05-A4DE-A408E7C46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734980"/>
              <a:ext cx="25336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3833E33A-2104-4EFA-8E8B-F67136DFA1E0}"/>
                </a:ext>
              </a:extLst>
            </p:cNvPr>
            <p:cNvPicPr>
              <a:picLocks noChangeAspect="1"/>
            </p:cNvPicPr>
            <p:nvPr/>
          </p:nvPicPr>
          <p:blipFill>
            <a:blip r:embed="rId4"/>
            <a:stretch>
              <a:fillRect/>
            </a:stretch>
          </p:blipFill>
          <p:spPr>
            <a:xfrm>
              <a:off x="4405313" y="2209800"/>
              <a:ext cx="217444" cy="161530"/>
            </a:xfrm>
            <a:prstGeom prst="rect">
              <a:avLst/>
            </a:prstGeom>
          </p:spPr>
        </p:pic>
      </p:grpSp>
      <p:sp>
        <p:nvSpPr>
          <p:cNvPr id="44" name="TextBox 43">
            <a:extLst>
              <a:ext uri="{FF2B5EF4-FFF2-40B4-BE49-F238E27FC236}">
                <a16:creationId xmlns:a16="http://schemas.microsoft.com/office/drawing/2014/main" id="{CD86FAB3-BD0A-4A65-B8B5-8CD4FC564345}"/>
              </a:ext>
            </a:extLst>
          </p:cNvPr>
          <p:cNvSpPr txBox="1"/>
          <p:nvPr/>
        </p:nvSpPr>
        <p:spPr>
          <a:xfrm>
            <a:off x="3324225" y="500803"/>
            <a:ext cx="7924800" cy="1569660"/>
          </a:xfrm>
          <a:prstGeom prst="rect">
            <a:avLst/>
          </a:prstGeom>
          <a:noFill/>
        </p:spPr>
        <p:txBody>
          <a:bodyPr wrap="square" rtlCol="0">
            <a:spAutoFit/>
          </a:bodyPr>
          <a:lstStyle/>
          <a:p>
            <a:pPr algn="l"/>
            <a:r>
              <a:rPr lang="en-US" sz="2400" dirty="0">
                <a:latin typeface="Times New Roman"/>
                <a:cs typeface="Times New Roman" panose="02020603050405020304" pitchFamily="18" charset="0"/>
                <a:sym typeface="Symbol" panose="05050102010706020507" pitchFamily="18" charset="2"/>
              </a:rPr>
              <a:t>If half the room only had 49% of the particles,</a:t>
            </a:r>
          </a:p>
          <a:p>
            <a:pPr algn="l"/>
            <a:r>
              <a:rPr lang="en-US" sz="2400" dirty="0">
                <a:latin typeface="Times New Roman"/>
                <a:cs typeface="Times New Roman" panose="02020603050405020304" pitchFamily="18" charset="0"/>
                <a:sym typeface="Symbol" panose="05050102010706020507" pitchFamily="18" charset="2"/>
              </a:rPr>
              <a:t>   it would not be considered “random”.</a:t>
            </a:r>
          </a:p>
          <a:p>
            <a:pPr algn="l"/>
            <a:r>
              <a:rPr lang="en-US" sz="2400" dirty="0">
                <a:latin typeface="Times New Roman"/>
                <a:cs typeface="Times New Roman" panose="02020603050405020304" pitchFamily="18" charset="0"/>
                <a:sym typeface="Symbol" panose="05050102010706020507" pitchFamily="18" charset="2"/>
              </a:rPr>
              <a:t>The entropy would be too low.</a:t>
            </a:r>
          </a:p>
          <a:p>
            <a:pPr algn="l"/>
            <a:r>
              <a:rPr lang="en-US" sz="2400" dirty="0">
                <a:latin typeface="Times New Roman"/>
                <a:cs typeface="Times New Roman" panose="02020603050405020304" pitchFamily="18" charset="0"/>
                <a:sym typeface="Symbol" panose="05050102010706020507" pitchFamily="18" charset="2"/>
              </a:rPr>
              <a:t>The entropy would increase by going 50-50.</a:t>
            </a:r>
          </a:p>
        </p:txBody>
      </p:sp>
      <p:sp>
        <p:nvSpPr>
          <p:cNvPr id="10" name="TextBox 9">
            <a:extLst>
              <a:ext uri="{FF2B5EF4-FFF2-40B4-BE49-F238E27FC236}">
                <a16:creationId xmlns:a16="http://schemas.microsoft.com/office/drawing/2014/main" id="{04BA5F58-5EE6-466A-A4A3-07827263F102}"/>
              </a:ext>
            </a:extLst>
          </p:cNvPr>
          <p:cNvSpPr txBox="1"/>
          <p:nvPr/>
        </p:nvSpPr>
        <p:spPr>
          <a:xfrm>
            <a:off x="6588425" y="5946856"/>
            <a:ext cx="1143000" cy="338554"/>
          </a:xfrm>
          <a:prstGeom prst="rect">
            <a:avLst/>
          </a:prstGeom>
          <a:noFill/>
        </p:spPr>
        <p:txBody>
          <a:bodyPr wrap="square" rtlCol="0">
            <a:spAutoFit/>
          </a:bodyPr>
          <a:lstStyle/>
          <a:p>
            <a:pPr algn="l">
              <a:spcBef>
                <a:spcPts val="0"/>
              </a:spcBef>
            </a:pPr>
            <a:r>
              <a:rPr lang="en-US" altLang="en-US" sz="1600" dirty="0">
                <a:solidFill>
                  <a:srgbClr val="FF0000"/>
                </a:solidFill>
                <a:effectLst/>
                <a:cs typeface="Times New Roman" panose="02020603050405020304" pitchFamily="18" charset="0"/>
                <a:sym typeface="Symbol" panose="05050102010706020507" pitchFamily="18" charset="2"/>
              </a:rPr>
              <a:t>small</a:t>
            </a:r>
          </a:p>
        </p:txBody>
      </p:sp>
      <p:sp>
        <p:nvSpPr>
          <p:cNvPr id="12" name="TextBox 11">
            <a:extLst>
              <a:ext uri="{FF2B5EF4-FFF2-40B4-BE49-F238E27FC236}">
                <a16:creationId xmlns:a16="http://schemas.microsoft.com/office/drawing/2014/main" id="{F780286A-16D3-4E67-BA7A-5A3E50C85F9B}"/>
              </a:ext>
            </a:extLst>
          </p:cNvPr>
          <p:cNvSpPr txBox="1"/>
          <p:nvPr/>
        </p:nvSpPr>
        <p:spPr>
          <a:xfrm>
            <a:off x="8382000" y="5948092"/>
            <a:ext cx="1143000" cy="338554"/>
          </a:xfrm>
          <a:prstGeom prst="rect">
            <a:avLst/>
          </a:prstGeom>
          <a:noFill/>
        </p:spPr>
        <p:txBody>
          <a:bodyPr wrap="square" rtlCol="0">
            <a:spAutoFit/>
          </a:bodyPr>
          <a:lstStyle/>
          <a:p>
            <a:pPr algn="l">
              <a:spcBef>
                <a:spcPts val="0"/>
              </a:spcBef>
            </a:pPr>
            <a:r>
              <a:rPr lang="en-US" altLang="en-US" sz="1600" dirty="0">
                <a:solidFill>
                  <a:srgbClr val="FF0000"/>
                </a:solidFill>
                <a:effectLst/>
                <a:cs typeface="Times New Roman" panose="02020603050405020304" pitchFamily="18" charset="0"/>
                <a:sym typeface="Symbol" panose="05050102010706020507" pitchFamily="18" charset="2"/>
              </a:rPr>
              <a:t>small</a:t>
            </a:r>
          </a:p>
        </p:txBody>
      </p:sp>
      <p:sp>
        <p:nvSpPr>
          <p:cNvPr id="13" name="AutoShape 35">
            <a:extLst>
              <a:ext uri="{FF2B5EF4-FFF2-40B4-BE49-F238E27FC236}">
                <a16:creationId xmlns:a16="http://schemas.microsoft.com/office/drawing/2014/main" id="{234DE24F-0F7D-4A33-9F64-43802E2239DD}"/>
              </a:ext>
            </a:extLst>
          </p:cNvPr>
          <p:cNvSpPr>
            <a:spLocks noChangeArrowheads="1"/>
          </p:cNvSpPr>
          <p:nvPr/>
        </p:nvSpPr>
        <p:spPr bwMode="auto">
          <a:xfrm>
            <a:off x="1132549" y="4969990"/>
            <a:ext cx="7554252" cy="752904"/>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Each and every micro state consistent with this macro state</a:t>
            </a:r>
          </a:p>
          <a:p>
            <a:pPr algn="ctr" defTabSz="685800" eaLnBrk="1" fontAlgn="auto" hangingPunct="1">
              <a:spcBef>
                <a:spcPct val="0"/>
              </a:spcBef>
              <a:spcAft>
                <a:spcPts val="0"/>
              </a:spcAft>
              <a:buNone/>
            </a:pPr>
            <a:r>
              <a:rPr lang="en-US" altLang="en-US" sz="2400" dirty="0">
                <a:solidFill>
                  <a:srgbClr val="FFFFFF"/>
                </a:solidFill>
              </a:rPr>
              <a:t>has itself low entropy/randomness. </a:t>
            </a:r>
          </a:p>
        </p:txBody>
      </p:sp>
      <p:pic>
        <p:nvPicPr>
          <p:cNvPr id="15" name="Picture 14">
            <a:extLst>
              <a:ext uri="{FF2B5EF4-FFF2-40B4-BE49-F238E27FC236}">
                <a16:creationId xmlns:a16="http://schemas.microsoft.com/office/drawing/2014/main" id="{304AC063-CA71-4F69-AC93-29FDA75077D1}"/>
              </a:ext>
            </a:extLst>
          </p:cNvPr>
          <p:cNvPicPr>
            <a:picLocks/>
          </p:cNvPicPr>
          <p:nvPr/>
        </p:nvPicPr>
        <p:blipFill>
          <a:blip r:embed="rId4"/>
          <a:stretch>
            <a:fillRect/>
          </a:stretch>
        </p:blipFill>
        <p:spPr>
          <a:xfrm>
            <a:off x="838200" y="1446903"/>
            <a:ext cx="158675" cy="118041"/>
          </a:xfrm>
          <a:prstGeom prst="rect">
            <a:avLst/>
          </a:prstGeom>
        </p:spPr>
      </p:pic>
    </p:spTree>
    <p:extLst>
      <p:ext uri="{BB962C8B-B14F-4D97-AF65-F5344CB8AC3E}">
        <p14:creationId xmlns:p14="http://schemas.microsoft.com/office/powerpoint/2010/main" val="27324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additive="base">
                                        <p:cTn id="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xEl>
                                              <p:pRg st="1" end="1"/>
                                            </p:txEl>
                                          </p:spTgt>
                                        </p:tgtEl>
                                        <p:attrNameLst>
                                          <p:attrName>style.visibility</p:attrName>
                                        </p:attrNameLst>
                                      </p:cBhvr>
                                      <p:to>
                                        <p:strVal val="visible"/>
                                      </p:to>
                                    </p:set>
                                    <p:anim calcmode="lin" valueType="num">
                                      <p:cBhvr additive="base">
                                        <p:cTn id="13" dur="500" fill="hold"/>
                                        <p:tgtEl>
                                          <p:spTgt spid="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
                                            <p:txEl>
                                              <p:pRg st="2" end="2"/>
                                            </p:txEl>
                                          </p:spTgt>
                                        </p:tgtEl>
                                        <p:attrNameLst>
                                          <p:attrName>style.visibility</p:attrName>
                                        </p:attrNameLst>
                                      </p:cBhvr>
                                      <p:to>
                                        <p:strVal val="visible"/>
                                      </p:to>
                                    </p:set>
                                    <p:anim calcmode="lin" valueType="num">
                                      <p:cBhvr additive="base">
                                        <p:cTn id="19" dur="500" fill="hold"/>
                                        <p:tgtEl>
                                          <p:spTgt spid="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9">
                                            <p:txEl>
                                              <p:pRg st="3" end="3"/>
                                            </p:txEl>
                                          </p:spTgt>
                                        </p:tgtEl>
                                        <p:attrNameLst>
                                          <p:attrName>style.visibility</p:attrName>
                                        </p:attrNameLst>
                                      </p:cBhvr>
                                      <p:to>
                                        <p:strVal val="visible"/>
                                      </p:to>
                                    </p:set>
                                    <p:anim calcmode="lin" valueType="num">
                                      <p:cBhvr additive="base">
                                        <p:cTn id="25" dur="500" fill="hold"/>
                                        <p:tgtEl>
                                          <p:spTgt spid="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9">
                                            <p:txEl>
                                              <p:pRg st="4" end="4"/>
                                            </p:txEl>
                                          </p:spTgt>
                                        </p:tgtEl>
                                        <p:attrNameLst>
                                          <p:attrName>style.visibility</p:attrName>
                                        </p:attrNameLst>
                                      </p:cBhvr>
                                      <p:to>
                                        <p:strVal val="visible"/>
                                      </p:to>
                                    </p:set>
                                    <p:anim calcmode="lin" valueType="num">
                                      <p:cBhvr additive="base">
                                        <p:cTn id="31" dur="500" fill="hold"/>
                                        <p:tgtEl>
                                          <p:spTgt spid="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9">
                                            <p:txEl>
                                              <p:pRg st="5" end="5"/>
                                            </p:txEl>
                                          </p:spTgt>
                                        </p:tgtEl>
                                        <p:attrNameLst>
                                          <p:attrName>style.visibility</p:attrName>
                                        </p:attrNameLst>
                                      </p:cBhvr>
                                      <p:to>
                                        <p:strVal val="visible"/>
                                      </p:to>
                                    </p:set>
                                    <p:anim calcmode="lin" valueType="num">
                                      <p:cBhvr additive="base">
                                        <p:cTn id="37" dur="500" fill="hold"/>
                                        <p:tgtEl>
                                          <p:spTgt spid="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 calcmode="lin" valueType="num">
                                      <p:cBhvr additive="base">
                                        <p:cTn id="4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 calcmode="lin" valueType="num">
                                      <p:cBhvr additive="base">
                                        <p:cTn id="5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
                                            <p:txEl>
                                              <p:pRg st="1" end="1"/>
                                            </p:txEl>
                                          </p:spTgt>
                                        </p:tgtEl>
                                        <p:attrNameLst>
                                          <p:attrName>style.visibility</p:attrName>
                                        </p:attrNameLst>
                                      </p:cBhvr>
                                      <p:to>
                                        <p:strVal val="visible"/>
                                      </p:to>
                                    </p:set>
                                    <p:anim calcmode="lin" valueType="num">
                                      <p:cBhvr additive="base">
                                        <p:cTn id="6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619ED939-5763-412F-AD6F-4F58FC1D1186}"/>
              </a:ext>
            </a:extLst>
          </p:cNvPr>
          <p:cNvGrpSpPr/>
          <p:nvPr/>
        </p:nvGrpSpPr>
        <p:grpSpPr>
          <a:xfrm>
            <a:off x="4648200" y="3521372"/>
            <a:ext cx="4343400" cy="2760420"/>
            <a:chOff x="4648200" y="3574282"/>
            <a:chExt cx="4343400" cy="2760420"/>
          </a:xfrm>
        </p:grpSpPr>
        <p:pic>
          <p:nvPicPr>
            <p:cNvPr id="102" name="Picture 2" descr="The Standard Normal Distribution | Examples, Explanations, Uses">
              <a:extLst>
                <a:ext uri="{FF2B5EF4-FFF2-40B4-BE49-F238E27FC236}">
                  <a16:creationId xmlns:a16="http://schemas.microsoft.com/office/drawing/2014/main" id="{0BFA0E72-69C1-4B4A-B33B-FF2EB8394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74282"/>
              <a:ext cx="4343400" cy="2685216"/>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Group 102">
              <a:extLst>
                <a:ext uri="{FF2B5EF4-FFF2-40B4-BE49-F238E27FC236}">
                  <a16:creationId xmlns:a16="http://schemas.microsoft.com/office/drawing/2014/main" id="{69B26A91-4E4E-441B-994D-889103CE8EDA}"/>
                </a:ext>
              </a:extLst>
            </p:cNvPr>
            <p:cNvGrpSpPr/>
            <p:nvPr/>
          </p:nvGrpSpPr>
          <p:grpSpPr>
            <a:xfrm>
              <a:off x="4769520" y="3783874"/>
              <a:ext cx="4158060" cy="2550828"/>
              <a:chOff x="4769520" y="3783874"/>
              <a:chExt cx="4158060" cy="2550828"/>
            </a:xfrm>
          </p:grpSpPr>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FCF775E-A776-4978-AC2F-34ECAA652C1A}"/>
                      </a:ext>
                    </a:extLst>
                  </p:cNvPr>
                  <p:cNvSpPr txBox="1"/>
                  <p:nvPr/>
                </p:nvSpPr>
                <p:spPr>
                  <a:xfrm rot="2741420">
                    <a:off x="7255629" y="5697869"/>
                    <a:ext cx="775063" cy="263470"/>
                  </a:xfrm>
                  <a:prstGeom prst="rect">
                    <a:avLst/>
                  </a:prstGeom>
                  <a:solidFill>
                    <a:srgbClr val="FFFFFF"/>
                  </a:solidFill>
                </p:spPr>
                <p:txBody>
                  <a:bodyPr wrap="square" rtlCol="0">
                    <a:spAutoFit/>
                  </a:bodyPr>
                  <a:lstStyle/>
                  <a:p>
                    <a:pPr algn="l"/>
                    <a:r>
                      <a:rPr lang="en-US" altLang="en-US" sz="1100" i="1" dirty="0">
                        <a:solidFill>
                          <a:schemeClr val="bg2"/>
                        </a:solidFill>
                        <a:effectLst/>
                        <a:cs typeface="Times New Roman" panose="02020603050405020304" pitchFamily="18" charset="0"/>
                      </a:rPr>
                      <a:t>0.5n+1</a:t>
                    </a:r>
                    <a14:m>
                      <m:oMath xmlns:m="http://schemas.openxmlformats.org/officeDocument/2006/math">
                        <m:rad>
                          <m:radPr>
                            <m:degHide m:val="on"/>
                            <m:ctrlPr>
                              <a:rPr lang="en-US" altLang="en-US" sz="1100" i="1" smtClean="0">
                                <a:solidFill>
                                  <a:schemeClr val="bg2"/>
                                </a:solidFill>
                                <a:effectLst/>
                                <a:latin typeface="Cambria Math" panose="02040503050406030204" pitchFamily="18" charset="0"/>
                                <a:cs typeface="Times New Roman" panose="02020603050405020304" pitchFamily="18" charset="0"/>
                              </a:rPr>
                            </m:ctrlPr>
                          </m:radPr>
                          <m:deg/>
                          <m:e>
                            <m:r>
                              <a:rPr lang="en-US" altLang="en-US" sz="1100" b="0" i="1" smtClean="0">
                                <a:solidFill>
                                  <a:schemeClr val="bg2"/>
                                </a:solidFill>
                                <a:effectLst/>
                                <a:latin typeface="Cambria Math" panose="02040503050406030204" pitchFamily="18" charset="0"/>
                                <a:cs typeface="Times New Roman" panose="02020603050405020304" pitchFamily="18" charset="0"/>
                              </a:rPr>
                              <m:t>𝑛</m:t>
                            </m:r>
                          </m:e>
                        </m:rad>
                      </m:oMath>
                    </a14:m>
                    <a:endParaRPr lang="en-US" altLang="en-US" sz="1100" i="1" dirty="0">
                      <a:solidFill>
                        <a:schemeClr val="bg2"/>
                      </a:solidFill>
                      <a:effectLst/>
                      <a:cs typeface="Times New Roman" panose="02020603050405020304" pitchFamily="18" charset="0"/>
                    </a:endParaRPr>
                  </a:p>
                </p:txBody>
              </p:sp>
            </mc:Choice>
            <mc:Fallback xmlns="">
              <p:sp>
                <p:nvSpPr>
                  <p:cNvPr id="104" name="TextBox 103">
                    <a:extLst>
                      <a:ext uri="{FF2B5EF4-FFF2-40B4-BE49-F238E27FC236}">
                        <a16:creationId xmlns:a16="http://schemas.microsoft.com/office/drawing/2014/main" id="{0FCF775E-A776-4978-AC2F-34ECAA652C1A}"/>
                      </a:ext>
                    </a:extLst>
                  </p:cNvPr>
                  <p:cNvSpPr txBox="1">
                    <a:spLocks noRot="1" noChangeAspect="1" noMove="1" noResize="1" noEditPoints="1" noAdjustHandles="1" noChangeArrowheads="1" noChangeShapeType="1" noTextEdit="1"/>
                  </p:cNvSpPr>
                  <p:nvPr/>
                </p:nvSpPr>
                <p:spPr>
                  <a:xfrm rot="2741420">
                    <a:off x="7255629" y="5697869"/>
                    <a:ext cx="775063" cy="263470"/>
                  </a:xfrm>
                  <a:prstGeom prst="rect">
                    <a:avLst/>
                  </a:prstGeom>
                  <a:blipFill>
                    <a:blip r:embed="rId4"/>
                    <a:stretch>
                      <a:fillRect l="-2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36142D70-5098-4E8F-99EB-F21DC27CB9CD}"/>
                      </a:ext>
                    </a:extLst>
                  </p:cNvPr>
                  <p:cNvSpPr txBox="1"/>
                  <p:nvPr/>
                </p:nvSpPr>
                <p:spPr>
                  <a:xfrm rot="2741420">
                    <a:off x="7845034" y="5723995"/>
                    <a:ext cx="775063" cy="263470"/>
                  </a:xfrm>
                  <a:prstGeom prst="rect">
                    <a:avLst/>
                  </a:prstGeom>
                  <a:solidFill>
                    <a:srgbClr val="FFFFFF"/>
                  </a:solidFill>
                </p:spPr>
                <p:txBody>
                  <a:bodyPr wrap="square" rtlCol="0">
                    <a:spAutoFit/>
                  </a:bodyPr>
                  <a:lstStyle/>
                  <a:p>
                    <a:pPr algn="l"/>
                    <a:r>
                      <a:rPr lang="en-US" altLang="en-US" sz="1100" i="1" dirty="0">
                        <a:solidFill>
                          <a:schemeClr val="bg2"/>
                        </a:solidFill>
                        <a:effectLst/>
                        <a:cs typeface="Times New Roman" panose="02020603050405020304" pitchFamily="18" charset="0"/>
                      </a:rPr>
                      <a:t>0.5n+2</a:t>
                    </a:r>
                    <a14:m>
                      <m:oMath xmlns:m="http://schemas.openxmlformats.org/officeDocument/2006/math">
                        <m:rad>
                          <m:radPr>
                            <m:degHide m:val="on"/>
                            <m:ctrlPr>
                              <a:rPr lang="en-US" altLang="en-US" sz="1100" i="1" smtClean="0">
                                <a:solidFill>
                                  <a:schemeClr val="bg2"/>
                                </a:solidFill>
                                <a:effectLst/>
                                <a:latin typeface="Cambria Math" panose="02040503050406030204" pitchFamily="18" charset="0"/>
                                <a:cs typeface="Times New Roman" panose="02020603050405020304" pitchFamily="18" charset="0"/>
                              </a:rPr>
                            </m:ctrlPr>
                          </m:radPr>
                          <m:deg/>
                          <m:e>
                            <m:r>
                              <a:rPr lang="en-US" altLang="en-US" sz="1100" b="0" i="1" smtClean="0">
                                <a:solidFill>
                                  <a:schemeClr val="bg2"/>
                                </a:solidFill>
                                <a:effectLst/>
                                <a:latin typeface="Cambria Math" panose="02040503050406030204" pitchFamily="18" charset="0"/>
                                <a:cs typeface="Times New Roman" panose="02020603050405020304" pitchFamily="18" charset="0"/>
                              </a:rPr>
                              <m:t>𝑛</m:t>
                            </m:r>
                          </m:e>
                        </m:rad>
                      </m:oMath>
                    </a14:m>
                    <a:endParaRPr lang="en-US" altLang="en-US" sz="1100" i="1" dirty="0">
                      <a:solidFill>
                        <a:schemeClr val="bg2"/>
                      </a:solidFill>
                      <a:effectLst/>
                      <a:cs typeface="Times New Roman" panose="02020603050405020304" pitchFamily="18" charset="0"/>
                    </a:endParaRPr>
                  </a:p>
                </p:txBody>
              </p:sp>
            </mc:Choice>
            <mc:Fallback xmlns="">
              <p:sp>
                <p:nvSpPr>
                  <p:cNvPr id="105" name="TextBox 104">
                    <a:extLst>
                      <a:ext uri="{FF2B5EF4-FFF2-40B4-BE49-F238E27FC236}">
                        <a16:creationId xmlns:a16="http://schemas.microsoft.com/office/drawing/2014/main" id="{36142D70-5098-4E8F-99EB-F21DC27CB9CD}"/>
                      </a:ext>
                    </a:extLst>
                  </p:cNvPr>
                  <p:cNvSpPr txBox="1">
                    <a:spLocks noRot="1" noChangeAspect="1" noMove="1" noResize="1" noEditPoints="1" noAdjustHandles="1" noChangeArrowheads="1" noChangeShapeType="1" noTextEdit="1"/>
                  </p:cNvSpPr>
                  <p:nvPr/>
                </p:nvSpPr>
                <p:spPr>
                  <a:xfrm rot="2741420">
                    <a:off x="7845034" y="5723995"/>
                    <a:ext cx="775063" cy="263470"/>
                  </a:xfrm>
                  <a:prstGeom prst="rect">
                    <a:avLst/>
                  </a:prstGeom>
                  <a:blipFill>
                    <a:blip r:embed="rId5"/>
                    <a:stretch>
                      <a:fillRect l="-3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8FC8100D-7C51-4740-B891-521CFD502834}"/>
                      </a:ext>
                    </a:extLst>
                  </p:cNvPr>
                  <p:cNvSpPr txBox="1"/>
                  <p:nvPr/>
                </p:nvSpPr>
                <p:spPr>
                  <a:xfrm rot="2741420">
                    <a:off x="8408313" y="5750121"/>
                    <a:ext cx="775063" cy="263470"/>
                  </a:xfrm>
                  <a:prstGeom prst="rect">
                    <a:avLst/>
                  </a:prstGeom>
                  <a:solidFill>
                    <a:srgbClr val="FFFFFF"/>
                  </a:solidFill>
                </p:spPr>
                <p:txBody>
                  <a:bodyPr wrap="square" rtlCol="0">
                    <a:spAutoFit/>
                  </a:bodyPr>
                  <a:lstStyle/>
                  <a:p>
                    <a:pPr algn="l"/>
                    <a:r>
                      <a:rPr lang="en-US" altLang="en-US" sz="1100" i="1" dirty="0">
                        <a:solidFill>
                          <a:schemeClr val="bg2"/>
                        </a:solidFill>
                        <a:effectLst/>
                        <a:cs typeface="Times New Roman" panose="02020603050405020304" pitchFamily="18" charset="0"/>
                      </a:rPr>
                      <a:t>0.5n+3</a:t>
                    </a:r>
                    <a14:m>
                      <m:oMath xmlns:m="http://schemas.openxmlformats.org/officeDocument/2006/math">
                        <m:rad>
                          <m:radPr>
                            <m:degHide m:val="on"/>
                            <m:ctrlPr>
                              <a:rPr lang="en-US" altLang="en-US" sz="1100" i="1" smtClean="0">
                                <a:solidFill>
                                  <a:schemeClr val="bg2"/>
                                </a:solidFill>
                                <a:effectLst/>
                                <a:latin typeface="Cambria Math" panose="02040503050406030204" pitchFamily="18" charset="0"/>
                                <a:cs typeface="Times New Roman" panose="02020603050405020304" pitchFamily="18" charset="0"/>
                              </a:rPr>
                            </m:ctrlPr>
                          </m:radPr>
                          <m:deg/>
                          <m:e>
                            <m:r>
                              <a:rPr lang="en-US" altLang="en-US" sz="1100" b="0" i="1" smtClean="0">
                                <a:solidFill>
                                  <a:schemeClr val="bg2"/>
                                </a:solidFill>
                                <a:effectLst/>
                                <a:latin typeface="Cambria Math" panose="02040503050406030204" pitchFamily="18" charset="0"/>
                                <a:cs typeface="Times New Roman" panose="02020603050405020304" pitchFamily="18" charset="0"/>
                              </a:rPr>
                              <m:t>𝑛</m:t>
                            </m:r>
                          </m:e>
                        </m:rad>
                      </m:oMath>
                    </a14:m>
                    <a:endParaRPr lang="en-US" altLang="en-US" sz="1100" i="1" dirty="0">
                      <a:solidFill>
                        <a:schemeClr val="bg2"/>
                      </a:solidFill>
                      <a:effectLst/>
                      <a:cs typeface="Times New Roman" panose="02020603050405020304" pitchFamily="18" charset="0"/>
                    </a:endParaRPr>
                  </a:p>
                </p:txBody>
              </p:sp>
            </mc:Choice>
            <mc:Fallback xmlns="">
              <p:sp>
                <p:nvSpPr>
                  <p:cNvPr id="106" name="TextBox 105">
                    <a:extLst>
                      <a:ext uri="{FF2B5EF4-FFF2-40B4-BE49-F238E27FC236}">
                        <a16:creationId xmlns:a16="http://schemas.microsoft.com/office/drawing/2014/main" id="{8FC8100D-7C51-4740-B891-521CFD502834}"/>
                      </a:ext>
                    </a:extLst>
                  </p:cNvPr>
                  <p:cNvSpPr txBox="1">
                    <a:spLocks noRot="1" noChangeAspect="1" noMove="1" noResize="1" noEditPoints="1" noAdjustHandles="1" noChangeArrowheads="1" noChangeShapeType="1" noTextEdit="1"/>
                  </p:cNvSpPr>
                  <p:nvPr/>
                </p:nvSpPr>
                <p:spPr>
                  <a:xfrm rot="2741420">
                    <a:off x="8408313" y="5750121"/>
                    <a:ext cx="775063" cy="263470"/>
                  </a:xfrm>
                  <a:prstGeom prst="rect">
                    <a:avLst/>
                  </a:prstGeom>
                  <a:blipFill>
                    <a:blip r:embed="rId6"/>
                    <a:stretch>
                      <a:fillRect l="-3333"/>
                    </a:stretch>
                  </a:blipFill>
                </p:spPr>
                <p:txBody>
                  <a:bodyPr/>
                  <a:lstStyle/>
                  <a:p>
                    <a:r>
                      <a:rPr lang="en-US">
                        <a:noFill/>
                      </a:rPr>
                      <a:t> </a:t>
                    </a:r>
                  </a:p>
                </p:txBody>
              </p:sp>
            </mc:Fallback>
          </mc:AlternateContent>
          <p:sp>
            <p:nvSpPr>
              <p:cNvPr id="107" name="TextBox 106">
                <a:extLst>
                  <a:ext uri="{FF2B5EF4-FFF2-40B4-BE49-F238E27FC236}">
                    <a16:creationId xmlns:a16="http://schemas.microsoft.com/office/drawing/2014/main" id="{36D4B645-225F-4517-87F0-53EC035B555A}"/>
                  </a:ext>
                </a:extLst>
              </p:cNvPr>
              <p:cNvSpPr txBox="1"/>
              <p:nvPr/>
            </p:nvSpPr>
            <p:spPr>
              <a:xfrm>
                <a:off x="6567961" y="5971584"/>
                <a:ext cx="464130" cy="261610"/>
              </a:xfrm>
              <a:prstGeom prst="rect">
                <a:avLst/>
              </a:prstGeom>
              <a:solidFill>
                <a:srgbClr val="FFFFFF"/>
              </a:solidFill>
            </p:spPr>
            <p:txBody>
              <a:bodyPr wrap="square" rtlCol="0">
                <a:spAutoFit/>
              </a:bodyPr>
              <a:lstStyle/>
              <a:p>
                <a:pPr algn="l"/>
                <a:r>
                  <a:rPr lang="en-US" altLang="en-US" sz="1100" i="1" dirty="0">
                    <a:solidFill>
                      <a:schemeClr val="bg2"/>
                    </a:solidFill>
                    <a:effectLst/>
                    <a:cs typeface="Times New Roman" panose="02020603050405020304" pitchFamily="18" charset="0"/>
                  </a:rPr>
                  <a:t> </a:t>
                </a:r>
              </a:p>
            </p:txBody>
          </p:sp>
          <p:sp>
            <p:nvSpPr>
              <p:cNvPr id="108" name="TextBox 107">
                <a:extLst>
                  <a:ext uri="{FF2B5EF4-FFF2-40B4-BE49-F238E27FC236}">
                    <a16:creationId xmlns:a16="http://schemas.microsoft.com/office/drawing/2014/main" id="{89FF36AA-8D79-428E-B3BA-46322B89929A}"/>
                  </a:ext>
                </a:extLst>
              </p:cNvPr>
              <p:cNvSpPr txBox="1"/>
              <p:nvPr/>
            </p:nvSpPr>
            <p:spPr>
              <a:xfrm rot="2741420">
                <a:off x="6809635" y="5819184"/>
                <a:ext cx="464130" cy="261610"/>
              </a:xfrm>
              <a:prstGeom prst="rect">
                <a:avLst/>
              </a:prstGeom>
              <a:solidFill>
                <a:srgbClr val="FFFFFF"/>
              </a:solidFill>
            </p:spPr>
            <p:txBody>
              <a:bodyPr wrap="square" rtlCol="0">
                <a:spAutoFit/>
              </a:bodyPr>
              <a:lstStyle/>
              <a:p>
                <a:pPr algn="l"/>
                <a:r>
                  <a:rPr lang="en-US" altLang="en-US" sz="1100" i="1" dirty="0">
                    <a:solidFill>
                      <a:schemeClr val="bg2"/>
                    </a:solidFill>
                    <a:effectLst/>
                    <a:cs typeface="Times New Roman" panose="02020603050405020304" pitchFamily="18" charset="0"/>
                  </a:rPr>
                  <a:t>0.5n</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BFDAC510-B1FB-4089-982D-C1834249E15A}"/>
                      </a:ext>
                    </a:extLst>
                  </p:cNvPr>
                  <p:cNvSpPr txBox="1"/>
                  <p:nvPr/>
                </p:nvSpPr>
                <p:spPr>
                  <a:xfrm rot="2741420">
                    <a:off x="6094612" y="5737058"/>
                    <a:ext cx="775063" cy="263470"/>
                  </a:xfrm>
                  <a:prstGeom prst="rect">
                    <a:avLst/>
                  </a:prstGeom>
                  <a:solidFill>
                    <a:srgbClr val="FFFFFF"/>
                  </a:solidFill>
                </p:spPr>
                <p:txBody>
                  <a:bodyPr wrap="square" rtlCol="0">
                    <a:spAutoFit/>
                  </a:bodyPr>
                  <a:lstStyle/>
                  <a:p>
                    <a:pPr algn="l"/>
                    <a:r>
                      <a:rPr lang="en-US" altLang="en-US" sz="1100" i="1" dirty="0">
                        <a:solidFill>
                          <a:schemeClr val="bg2"/>
                        </a:solidFill>
                        <a:effectLst/>
                        <a:cs typeface="Times New Roman" panose="02020603050405020304" pitchFamily="18" charset="0"/>
                      </a:rPr>
                      <a:t>0.5n-1</a:t>
                    </a:r>
                    <a14:m>
                      <m:oMath xmlns:m="http://schemas.openxmlformats.org/officeDocument/2006/math">
                        <m:rad>
                          <m:radPr>
                            <m:degHide m:val="on"/>
                            <m:ctrlPr>
                              <a:rPr lang="en-US" altLang="en-US" sz="1100" i="1" smtClean="0">
                                <a:solidFill>
                                  <a:schemeClr val="bg2"/>
                                </a:solidFill>
                                <a:effectLst/>
                                <a:latin typeface="Cambria Math" panose="02040503050406030204" pitchFamily="18" charset="0"/>
                                <a:cs typeface="Times New Roman" panose="02020603050405020304" pitchFamily="18" charset="0"/>
                              </a:rPr>
                            </m:ctrlPr>
                          </m:radPr>
                          <m:deg/>
                          <m:e>
                            <m:r>
                              <a:rPr lang="en-US" altLang="en-US" sz="1100" b="0" i="1" smtClean="0">
                                <a:solidFill>
                                  <a:schemeClr val="bg2"/>
                                </a:solidFill>
                                <a:effectLst/>
                                <a:latin typeface="Cambria Math" panose="02040503050406030204" pitchFamily="18" charset="0"/>
                                <a:cs typeface="Times New Roman" panose="02020603050405020304" pitchFamily="18" charset="0"/>
                              </a:rPr>
                              <m:t>𝑛</m:t>
                            </m:r>
                          </m:e>
                        </m:rad>
                      </m:oMath>
                    </a14:m>
                    <a:endParaRPr lang="en-US" altLang="en-US" sz="1100" i="1" dirty="0">
                      <a:solidFill>
                        <a:schemeClr val="bg2"/>
                      </a:solidFill>
                      <a:effectLst/>
                      <a:cs typeface="Times New Roman" panose="02020603050405020304" pitchFamily="18" charset="0"/>
                    </a:endParaRPr>
                  </a:p>
                </p:txBody>
              </p:sp>
            </mc:Choice>
            <mc:Fallback xmlns="">
              <p:sp>
                <p:nvSpPr>
                  <p:cNvPr id="109" name="TextBox 108">
                    <a:extLst>
                      <a:ext uri="{FF2B5EF4-FFF2-40B4-BE49-F238E27FC236}">
                        <a16:creationId xmlns:a16="http://schemas.microsoft.com/office/drawing/2014/main" id="{BFDAC510-B1FB-4089-982D-C1834249E15A}"/>
                      </a:ext>
                    </a:extLst>
                  </p:cNvPr>
                  <p:cNvSpPr txBox="1">
                    <a:spLocks noRot="1" noChangeAspect="1" noMove="1" noResize="1" noEditPoints="1" noAdjustHandles="1" noChangeArrowheads="1" noChangeShapeType="1" noTextEdit="1"/>
                  </p:cNvSpPr>
                  <p:nvPr/>
                </p:nvSpPr>
                <p:spPr>
                  <a:xfrm rot="2741420">
                    <a:off x="6094612" y="5737058"/>
                    <a:ext cx="775063" cy="263470"/>
                  </a:xfrm>
                  <a:prstGeom prst="rect">
                    <a:avLst/>
                  </a:prstGeom>
                  <a:blipFill>
                    <a:blip r:embed="rId7"/>
                    <a:stretch>
                      <a:fillRect l="-3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E9BF25F8-F110-427B-AB6D-2688E3AA1E43}"/>
                      </a:ext>
                    </a:extLst>
                  </p:cNvPr>
                  <p:cNvSpPr txBox="1"/>
                  <p:nvPr/>
                </p:nvSpPr>
                <p:spPr>
                  <a:xfrm rot="2741420">
                    <a:off x="5500851" y="5776247"/>
                    <a:ext cx="775063" cy="263470"/>
                  </a:xfrm>
                  <a:prstGeom prst="rect">
                    <a:avLst/>
                  </a:prstGeom>
                  <a:solidFill>
                    <a:srgbClr val="FFFFFF"/>
                  </a:solidFill>
                </p:spPr>
                <p:txBody>
                  <a:bodyPr wrap="square" rtlCol="0">
                    <a:spAutoFit/>
                  </a:bodyPr>
                  <a:lstStyle/>
                  <a:p>
                    <a:pPr algn="l"/>
                    <a:r>
                      <a:rPr lang="en-US" altLang="en-US" sz="1100" i="1" dirty="0">
                        <a:solidFill>
                          <a:schemeClr val="bg2"/>
                        </a:solidFill>
                        <a:effectLst/>
                        <a:cs typeface="Times New Roman" panose="02020603050405020304" pitchFamily="18" charset="0"/>
                      </a:rPr>
                      <a:t>0.5n-2</a:t>
                    </a:r>
                    <a14:m>
                      <m:oMath xmlns:m="http://schemas.openxmlformats.org/officeDocument/2006/math">
                        <m:rad>
                          <m:radPr>
                            <m:degHide m:val="on"/>
                            <m:ctrlPr>
                              <a:rPr lang="en-US" altLang="en-US" sz="1100" i="1" smtClean="0">
                                <a:solidFill>
                                  <a:schemeClr val="bg2"/>
                                </a:solidFill>
                                <a:effectLst/>
                                <a:latin typeface="Cambria Math" panose="02040503050406030204" pitchFamily="18" charset="0"/>
                                <a:cs typeface="Times New Roman" panose="02020603050405020304" pitchFamily="18" charset="0"/>
                              </a:rPr>
                            </m:ctrlPr>
                          </m:radPr>
                          <m:deg/>
                          <m:e>
                            <m:r>
                              <a:rPr lang="en-US" altLang="en-US" sz="1100" b="0" i="1" smtClean="0">
                                <a:solidFill>
                                  <a:schemeClr val="bg2"/>
                                </a:solidFill>
                                <a:effectLst/>
                                <a:latin typeface="Cambria Math" panose="02040503050406030204" pitchFamily="18" charset="0"/>
                                <a:cs typeface="Times New Roman" panose="02020603050405020304" pitchFamily="18" charset="0"/>
                              </a:rPr>
                              <m:t>𝑛</m:t>
                            </m:r>
                          </m:e>
                        </m:rad>
                      </m:oMath>
                    </a14:m>
                    <a:endParaRPr lang="en-US" altLang="en-US" sz="1100" i="1" dirty="0">
                      <a:solidFill>
                        <a:schemeClr val="bg2"/>
                      </a:solidFill>
                      <a:effectLst/>
                      <a:cs typeface="Times New Roman" panose="02020603050405020304" pitchFamily="18" charset="0"/>
                    </a:endParaRPr>
                  </a:p>
                </p:txBody>
              </p:sp>
            </mc:Choice>
            <mc:Fallback xmlns="">
              <p:sp>
                <p:nvSpPr>
                  <p:cNvPr id="110" name="TextBox 109">
                    <a:extLst>
                      <a:ext uri="{FF2B5EF4-FFF2-40B4-BE49-F238E27FC236}">
                        <a16:creationId xmlns:a16="http://schemas.microsoft.com/office/drawing/2014/main" id="{E9BF25F8-F110-427B-AB6D-2688E3AA1E43}"/>
                      </a:ext>
                    </a:extLst>
                  </p:cNvPr>
                  <p:cNvSpPr txBox="1">
                    <a:spLocks noRot="1" noChangeAspect="1" noMove="1" noResize="1" noEditPoints="1" noAdjustHandles="1" noChangeArrowheads="1" noChangeShapeType="1" noTextEdit="1"/>
                  </p:cNvSpPr>
                  <p:nvPr/>
                </p:nvSpPr>
                <p:spPr>
                  <a:xfrm rot="2741420">
                    <a:off x="5500851" y="5776247"/>
                    <a:ext cx="775063" cy="263470"/>
                  </a:xfrm>
                  <a:prstGeom prst="rect">
                    <a:avLst/>
                  </a:prstGeom>
                  <a:blipFill>
                    <a:blip r:embed="rId8"/>
                    <a:stretch>
                      <a:fillRect l="-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2C6A84AA-1B91-46B8-99AA-B6CB421880E5}"/>
                      </a:ext>
                    </a:extLst>
                  </p:cNvPr>
                  <p:cNvSpPr txBox="1"/>
                  <p:nvPr/>
                </p:nvSpPr>
                <p:spPr>
                  <a:xfrm rot="2741420">
                    <a:off x="4951612" y="5815436"/>
                    <a:ext cx="775063" cy="263470"/>
                  </a:xfrm>
                  <a:prstGeom prst="rect">
                    <a:avLst/>
                  </a:prstGeom>
                  <a:solidFill>
                    <a:srgbClr val="FFFFFF"/>
                  </a:solidFill>
                </p:spPr>
                <p:txBody>
                  <a:bodyPr wrap="square" rtlCol="0">
                    <a:spAutoFit/>
                  </a:bodyPr>
                  <a:lstStyle/>
                  <a:p>
                    <a:pPr algn="l"/>
                    <a:r>
                      <a:rPr lang="en-US" altLang="en-US" sz="1100" i="1" dirty="0">
                        <a:solidFill>
                          <a:schemeClr val="bg2"/>
                        </a:solidFill>
                        <a:effectLst/>
                        <a:cs typeface="Times New Roman" panose="02020603050405020304" pitchFamily="18" charset="0"/>
                      </a:rPr>
                      <a:t>0.5n-3</a:t>
                    </a:r>
                    <a14:m>
                      <m:oMath xmlns:m="http://schemas.openxmlformats.org/officeDocument/2006/math">
                        <m:rad>
                          <m:radPr>
                            <m:degHide m:val="on"/>
                            <m:ctrlPr>
                              <a:rPr lang="en-US" altLang="en-US" sz="1100" i="1" smtClean="0">
                                <a:solidFill>
                                  <a:schemeClr val="bg2"/>
                                </a:solidFill>
                                <a:effectLst/>
                                <a:latin typeface="Cambria Math" panose="02040503050406030204" pitchFamily="18" charset="0"/>
                                <a:cs typeface="Times New Roman" panose="02020603050405020304" pitchFamily="18" charset="0"/>
                              </a:rPr>
                            </m:ctrlPr>
                          </m:radPr>
                          <m:deg/>
                          <m:e>
                            <m:r>
                              <a:rPr lang="en-US" altLang="en-US" sz="1100" b="0" i="1" smtClean="0">
                                <a:solidFill>
                                  <a:schemeClr val="bg2"/>
                                </a:solidFill>
                                <a:effectLst/>
                                <a:latin typeface="Cambria Math" panose="02040503050406030204" pitchFamily="18" charset="0"/>
                                <a:cs typeface="Times New Roman" panose="02020603050405020304" pitchFamily="18" charset="0"/>
                              </a:rPr>
                              <m:t>𝑛</m:t>
                            </m:r>
                          </m:e>
                        </m:rad>
                      </m:oMath>
                    </a14:m>
                    <a:endParaRPr lang="en-US" altLang="en-US" sz="1100" i="1" dirty="0">
                      <a:solidFill>
                        <a:schemeClr val="bg2"/>
                      </a:solidFill>
                      <a:effectLst/>
                      <a:cs typeface="Times New Roman" panose="02020603050405020304" pitchFamily="18" charset="0"/>
                    </a:endParaRPr>
                  </a:p>
                </p:txBody>
              </p:sp>
            </mc:Choice>
            <mc:Fallback xmlns="">
              <p:sp>
                <p:nvSpPr>
                  <p:cNvPr id="111" name="TextBox 110">
                    <a:extLst>
                      <a:ext uri="{FF2B5EF4-FFF2-40B4-BE49-F238E27FC236}">
                        <a16:creationId xmlns:a16="http://schemas.microsoft.com/office/drawing/2014/main" id="{2C6A84AA-1B91-46B8-99AA-B6CB421880E5}"/>
                      </a:ext>
                    </a:extLst>
                  </p:cNvPr>
                  <p:cNvSpPr txBox="1">
                    <a:spLocks noRot="1" noChangeAspect="1" noMove="1" noResize="1" noEditPoints="1" noAdjustHandles="1" noChangeArrowheads="1" noChangeShapeType="1" noTextEdit="1"/>
                  </p:cNvSpPr>
                  <p:nvPr/>
                </p:nvSpPr>
                <p:spPr>
                  <a:xfrm rot="2741420">
                    <a:off x="4951612" y="5815436"/>
                    <a:ext cx="775063" cy="263470"/>
                  </a:xfrm>
                  <a:prstGeom prst="rect">
                    <a:avLst/>
                  </a:prstGeom>
                  <a:blipFill>
                    <a:blip r:embed="rId9"/>
                    <a:stretch>
                      <a:fillRect l="-2479"/>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3D6EE21D-CFFB-43EC-A3C0-F448FD0F1910}"/>
                  </a:ext>
                </a:extLst>
              </p:cNvPr>
              <p:cNvSpPr txBox="1"/>
              <p:nvPr/>
            </p:nvSpPr>
            <p:spPr>
              <a:xfrm>
                <a:off x="4769520" y="4218212"/>
                <a:ext cx="372291" cy="1323439"/>
              </a:xfrm>
              <a:prstGeom prst="rect">
                <a:avLst/>
              </a:prstGeom>
              <a:solidFill>
                <a:srgbClr val="FFFFFF"/>
              </a:solidFill>
            </p:spPr>
            <p:txBody>
              <a:bodyPr wrap="square" rtlCol="0">
                <a:spAutoFit/>
              </a:bodyPr>
              <a:lstStyle/>
              <a:p>
                <a:pPr algn="l"/>
                <a:endParaRPr lang="en-US" altLang="en-US" sz="1200" i="1" baseline="30000" dirty="0">
                  <a:solidFill>
                    <a:schemeClr val="bg2"/>
                  </a:solidFill>
                  <a:effectLst/>
                  <a:cs typeface="Times New Roman" panose="02020603050405020304" pitchFamily="18" charset="0"/>
                </a:endParaRPr>
              </a:p>
              <a:p>
                <a:pPr algn="l"/>
                <a:endParaRPr lang="en-US" altLang="en-US" sz="1200" i="1" baseline="30000" dirty="0">
                  <a:solidFill>
                    <a:schemeClr val="bg2"/>
                  </a:solidFill>
                  <a:effectLst/>
                  <a:cs typeface="Times New Roman" panose="02020603050405020304" pitchFamily="18" charset="0"/>
                </a:endParaRPr>
              </a:p>
              <a:p>
                <a:pPr algn="l"/>
                <a:endParaRPr lang="en-US" altLang="en-US" sz="1200" i="1" baseline="30000" dirty="0">
                  <a:solidFill>
                    <a:schemeClr val="bg2"/>
                  </a:solidFill>
                  <a:effectLst/>
                  <a:cs typeface="Times New Roman" panose="02020603050405020304" pitchFamily="18" charset="0"/>
                </a:endParaRPr>
              </a:p>
              <a:p>
                <a:pPr algn="l"/>
                <a:endParaRPr lang="en-US" altLang="en-US" sz="1200" i="1" baseline="30000" dirty="0">
                  <a:solidFill>
                    <a:schemeClr val="bg2"/>
                  </a:solidFill>
                  <a:effectLst/>
                  <a:cs typeface="Times New Roman" panose="02020603050405020304" pitchFamily="18" charset="0"/>
                </a:endParaRPr>
              </a:p>
              <a:p>
                <a:pPr algn="l"/>
                <a:endParaRPr lang="en-US" altLang="en-US" sz="1200" i="1" baseline="30000" dirty="0">
                  <a:solidFill>
                    <a:schemeClr val="bg2"/>
                  </a:solidFill>
                  <a:effectLst/>
                  <a:cs typeface="Times New Roman" panose="02020603050405020304" pitchFamily="18" charset="0"/>
                </a:endParaRPr>
              </a:p>
              <a:p>
                <a:pPr algn="l"/>
                <a:endParaRPr lang="en-US" altLang="en-US" sz="1200" i="1" baseline="30000" dirty="0">
                  <a:solidFill>
                    <a:schemeClr val="bg2"/>
                  </a:solidFill>
                  <a:effectLst/>
                  <a:cs typeface="Times New Roman" panose="02020603050405020304" pitchFamily="18" charset="0"/>
                </a:endParaRPr>
              </a:p>
              <a:p>
                <a:pPr algn="l"/>
                <a:endParaRPr lang="en-US" altLang="en-US" sz="1200" i="1" baseline="30000" dirty="0">
                  <a:solidFill>
                    <a:schemeClr val="bg2"/>
                  </a:solidFill>
                  <a:effectLst/>
                  <a:cs typeface="Times New Roman" panose="02020603050405020304" pitchFamily="18" charset="0"/>
                </a:endParaRPr>
              </a:p>
              <a:p>
                <a:pPr algn="l"/>
                <a:endParaRPr lang="en-US" altLang="en-US" sz="1200" i="1" baseline="30000" dirty="0">
                  <a:solidFill>
                    <a:schemeClr val="bg2"/>
                  </a:solidFill>
                  <a:effectLst/>
                  <a:cs typeface="Times New Roman" panose="02020603050405020304" pitchFamily="18" charset="0"/>
                </a:endParaRPr>
              </a:p>
              <a:p>
                <a:pPr algn="l"/>
                <a:endParaRPr lang="en-US" altLang="en-US" sz="1200" i="1" baseline="30000" dirty="0">
                  <a:solidFill>
                    <a:schemeClr val="bg2"/>
                  </a:solidFill>
                  <a:effectLst/>
                  <a:cs typeface="Times New Roman" panose="02020603050405020304" pitchFamily="18" charset="0"/>
                </a:endParaRPr>
              </a:p>
              <a:p>
                <a:pPr algn="l"/>
                <a:endParaRPr lang="en-US" altLang="en-US" sz="1200" i="1" baseline="30000" dirty="0">
                  <a:solidFill>
                    <a:schemeClr val="bg2"/>
                  </a:solidFill>
                  <a:effectLst/>
                  <a:cs typeface="Times New Roman" panose="02020603050405020304" pitchFamily="18" charset="0"/>
                </a:endParaRPr>
              </a:p>
            </p:txBody>
          </p:sp>
          <p:sp>
            <p:nvSpPr>
              <p:cNvPr id="113" name="TextBox 112">
                <a:extLst>
                  <a:ext uri="{FF2B5EF4-FFF2-40B4-BE49-F238E27FC236}">
                    <a16:creationId xmlns:a16="http://schemas.microsoft.com/office/drawing/2014/main" id="{6695C823-6D40-4E19-B49F-E3B496856856}"/>
                  </a:ext>
                </a:extLst>
              </p:cNvPr>
              <p:cNvSpPr txBox="1"/>
              <p:nvPr/>
            </p:nvSpPr>
            <p:spPr>
              <a:xfrm>
                <a:off x="4785359" y="3783874"/>
                <a:ext cx="372291" cy="338554"/>
              </a:xfrm>
              <a:prstGeom prst="rect">
                <a:avLst/>
              </a:prstGeom>
              <a:solidFill>
                <a:srgbClr val="FFFFFF"/>
              </a:solidFill>
            </p:spPr>
            <p:txBody>
              <a:bodyPr wrap="square" rtlCol="0">
                <a:spAutoFit/>
              </a:bodyPr>
              <a:lstStyle/>
              <a:p>
                <a:pPr algn="l"/>
                <a:r>
                  <a:rPr lang="en-US" altLang="en-US" sz="1600" i="1" dirty="0">
                    <a:solidFill>
                      <a:schemeClr val="bg2"/>
                    </a:solidFill>
                    <a:effectLst/>
                    <a:cs typeface="Times New Roman" panose="02020603050405020304" pitchFamily="18" charset="0"/>
                  </a:rPr>
                  <a:t>2</a:t>
                </a:r>
                <a:r>
                  <a:rPr lang="en-US" altLang="en-US" sz="1600" i="1" baseline="30000" dirty="0">
                    <a:solidFill>
                      <a:schemeClr val="bg2"/>
                    </a:solidFill>
                    <a:effectLst/>
                    <a:cs typeface="Times New Roman" panose="02020603050405020304" pitchFamily="18" charset="0"/>
                  </a:rPr>
                  <a:t>n</a:t>
                </a:r>
              </a:p>
            </p:txBody>
          </p:sp>
        </p:grpSp>
      </p:gr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FB4340-CD2D-4B25-8A34-0303DA290A08}"/>
                  </a:ext>
                </a:extLst>
              </p:cNvPr>
              <p:cNvSpPr txBox="1"/>
              <p:nvPr/>
            </p:nvSpPr>
            <p:spPr>
              <a:xfrm>
                <a:off x="152400" y="228600"/>
                <a:ext cx="9296400" cy="3047437"/>
              </a:xfrm>
              <a:prstGeom prst="rect">
                <a:avLst/>
              </a:prstGeom>
              <a:noFill/>
            </p:spPr>
            <p:txBody>
              <a:bodyPr wrap="square" rtlCol="0">
                <a:spAutoFit/>
              </a:bodyPr>
              <a:lstStyle/>
              <a:p>
                <a:pPr marL="0" indent="0" algn="l">
                  <a:spcBef>
                    <a:spcPct val="0"/>
                  </a:spcBef>
                  <a:tabLst/>
                </a:pPr>
                <a:r>
                  <a:rPr kumimoji="0" lang="en-US" alt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Example: </a:t>
                </a:r>
              </a:p>
              <a:p>
                <a:pPr marL="0" indent="0" algn="l">
                  <a:spcBef>
                    <a:spcPct val="0"/>
                  </a:spcBef>
                  <a:tabLst/>
                </a:pPr>
                <a:r>
                  <a:rPr lang="en-US" altLang="en-US" sz="2400" dirty="0">
                    <a:effectLst/>
                    <a:cs typeface="Times New Roman" panose="02020603050405020304" pitchFamily="18" charset="0"/>
                  </a:rPr>
                  <a:t>Our micro state is some binary string </a:t>
                </a:r>
                <a:r>
                  <a:rPr lang="el-GR" altLang="en-US" sz="2400" dirty="0">
                    <a:effectLst/>
                    <a:cs typeface="Times New Roman" panose="02020603050405020304" pitchFamily="18" charset="0"/>
                    <a:sym typeface="Symbol" panose="05050102010706020507" pitchFamily="18" charset="2"/>
                  </a:rPr>
                  <a:t>α</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length n.</a:t>
                </a:r>
                <a:r>
                  <a:rPr lang="en-US" altLang="en-US" sz="2400" dirty="0">
                    <a:effectLst/>
                    <a:cs typeface="Times New Roman" panose="02020603050405020304" pitchFamily="18" charset="0"/>
                    <a:sym typeface="Symbol" panose="05050102010706020507" pitchFamily="18" charset="2"/>
                  </a:rPr>
                  <a:t> </a:t>
                </a:r>
                <a:endParaRPr lang="en-US" altLang="en-US" sz="2400" dirty="0">
                  <a:effectLst/>
                  <a:cs typeface="Times New Roman" panose="02020603050405020304" pitchFamily="18" charset="0"/>
                </a:endParaRPr>
              </a:p>
              <a:p>
                <a:pPr marL="0" indent="0" algn="l">
                  <a:spcBef>
                    <a:spcPct val="0"/>
                  </a:spcBef>
                  <a:tabLst/>
                </a:pPr>
                <a:r>
                  <a:rPr lang="en-US" altLang="en-US" sz="2400" dirty="0">
                    <a:effectLst/>
                    <a:cs typeface="Times New Roman" panose="02020603050405020304" pitchFamily="18" charset="0"/>
                  </a:rPr>
                  <a:t>Our macro property is that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exactly </a:t>
                </a:r>
                <a:r>
                  <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0.49</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fraction of its bits are zero. </a:t>
                </a:r>
              </a:p>
              <a:p>
                <a:pPr marL="0" indent="0" algn="l">
                  <a:spcBef>
                    <a:spcPct val="0"/>
                  </a:spcBef>
                  <a:tabLst/>
                </a:pPr>
                <a:r>
                  <a:rPr lang="en-US" altLang="en-US" sz="2400" dirty="0">
                    <a:effectLst/>
                    <a:cs typeface="Times New Roman" panose="02020603050405020304" pitchFamily="18" charset="0"/>
                  </a:rPr>
                  <a:t>N = # of strings of length n with this property</a:t>
                </a:r>
              </a:p>
              <a:p>
                <a:pPr algn="l"/>
                <a:endParaRPr lang="en-US" altLang="en-US" sz="2400" dirty="0">
                  <a:effectLst/>
                  <a:cs typeface="Times New Roman" panose="02020603050405020304" pitchFamily="18" charset="0"/>
                </a:endParaRPr>
              </a:p>
              <a:p>
                <a:pPr algn="l"/>
                <a:r>
                  <a:rPr lang="en-US" altLang="en-US" sz="2400" dirty="0">
                    <a:effectLst/>
                    <a:cs typeface="Times New Roman" panose="02020603050405020304" pitchFamily="18" charset="0"/>
                  </a:rPr>
                  <a:t>Let </a:t>
                </a:r>
                <a:r>
                  <a:rPr lang="en-US" altLang="en-US" sz="2400" i="1" dirty="0">
                    <a:effectLst/>
                    <a:cs typeface="Times New Roman" panose="02020603050405020304" pitchFamily="18" charset="0"/>
                  </a:rPr>
                  <a:t>S</a:t>
                </a:r>
                <a:r>
                  <a:rPr lang="en-US" altLang="en-US" sz="2400" i="1" baseline="-25000" dirty="0">
                    <a:latin typeface="Times New Roman"/>
                    <a:cs typeface="Times New Roman" panose="02020603050405020304" pitchFamily="18" charset="0"/>
                    <a:sym typeface="Symbol" panose="05050102010706020507" pitchFamily="18" charset="2"/>
                  </a:rPr>
                  <a:t> </a:t>
                </a:r>
                <a:r>
                  <a:rPr lang="en-US" altLang="en-US" sz="2400" i="1" dirty="0">
                    <a:latin typeface="Times New Roman"/>
                    <a:cs typeface="Times New Roman" panose="02020603050405020304" pitchFamily="18" charset="0"/>
                    <a:sym typeface="Symbol" panose="05050102010706020507" pitchFamily="18" charset="2"/>
                  </a:rPr>
                  <a:t>  </a:t>
                </a:r>
                <a:r>
                  <a:rPr lang="en-US" altLang="en-US" sz="2400" i="1" baseline="-25000" dirty="0">
                    <a:effectLst/>
                    <a:cs typeface="Times New Roman" panose="02020603050405020304" pitchFamily="18" charset="0"/>
                    <a:sym typeface="Symbol" panose="05050102010706020507" pitchFamily="18" charset="2"/>
                  </a:rPr>
                  <a:t>      </a:t>
                </a:r>
                <a:r>
                  <a:rPr lang="en-US" altLang="en-US" sz="2400" dirty="0">
                    <a:effectLst/>
                    <a:cs typeface="Times New Roman" panose="02020603050405020304" pitchFamily="18" charset="0"/>
                  </a:rPr>
                  <a:t>be the set of binary strings of length </a:t>
                </a:r>
                <a:r>
                  <a:rPr lang="en-US" altLang="en-US" sz="2400" i="1" dirty="0">
                    <a:effectLst/>
                    <a:cs typeface="Times New Roman" panose="02020603050405020304" pitchFamily="18" charset="0"/>
                  </a:rPr>
                  <a:t>n</a:t>
                </a:r>
                <a:r>
                  <a:rPr lang="en-US" altLang="en-US" sz="2400" dirty="0">
                    <a:effectLst/>
                    <a:cs typeface="Times New Roman" panose="02020603050405020304" pitchFamily="18" charset="0"/>
                  </a:rPr>
                  <a:t> with exactly      </a:t>
                </a:r>
                <a:r>
                  <a:rPr lang="en-US" altLang="en-US" sz="2400" i="1" dirty="0">
                    <a:latin typeface="Times New Roman"/>
                    <a:cs typeface="Times New Roman" panose="02020603050405020304" pitchFamily="18" charset="0"/>
                    <a:sym typeface="Symbol" panose="05050102010706020507" pitchFamily="18" charset="2"/>
                  </a:rPr>
                  <a:t>     </a:t>
                </a:r>
                <a:r>
                  <a:rPr lang="en-US" altLang="en-US" sz="2400" dirty="0">
                    <a:effectLst/>
                    <a:cs typeface="Times New Roman" panose="02020603050405020304" pitchFamily="18" charset="0"/>
                  </a:rPr>
                  <a:t>0s.</a:t>
                </a:r>
              </a:p>
              <a:p>
                <a:pPr algn="l"/>
                <a:r>
                  <a:rPr lang="en-US" altLang="en-US" sz="2400" dirty="0">
                    <a:effectLst/>
                    <a:cs typeface="Times New Roman" panose="02020603050405020304" pitchFamily="18" charset="0"/>
                  </a:rPr>
                  <a:t>|</a:t>
                </a:r>
                <a:r>
                  <a:rPr lang="en-US" altLang="en-US" sz="2400" i="1" dirty="0" err="1">
                    <a:effectLst/>
                    <a:cs typeface="Times New Roman" panose="02020603050405020304" pitchFamily="18" charset="0"/>
                  </a:rPr>
                  <a:t>S</a:t>
                </a:r>
                <a:r>
                  <a:rPr lang="en-US" altLang="en-US" sz="2400" i="1" baseline="-25000" dirty="0" err="1">
                    <a:latin typeface="Times New Roman"/>
                    <a:cs typeface="Times New Roman" panose="02020603050405020304" pitchFamily="18" charset="0"/>
                    <a:sym typeface="Symbol" panose="05050102010706020507" pitchFamily="18" charset="2"/>
                  </a:rPr>
                  <a:t>cn</a:t>
                </a:r>
                <a:r>
                  <a:rPr lang="en-US" altLang="en-US" sz="2400" dirty="0">
                    <a:effectLst/>
                    <a:cs typeface="Times New Roman" panose="02020603050405020304" pitchFamily="18" charset="0"/>
                  </a:rPr>
                  <a:t>| = number of way to choose where to put the 0s</a:t>
                </a:r>
              </a:p>
              <a:p>
                <a:pPr algn="l"/>
                <a:r>
                  <a:rPr lang="en-US" altLang="en-US" sz="2400" dirty="0">
                    <a:effectLst/>
                    <a:cs typeface="Times New Roman" panose="02020603050405020304" pitchFamily="18" charset="0"/>
                  </a:rPr>
                  <a:t>       =  </a:t>
                </a:r>
                <a14:m>
                  <m:oMath xmlns:m="http://schemas.openxmlformats.org/officeDocument/2006/math">
                    <m:d>
                      <m:dPr>
                        <m:ctrlPr>
                          <a:rPr lang="en-US" altLang="en-US" sz="1600" i="1">
                            <a:effectLst/>
                            <a:latin typeface="Cambria Math" panose="02040503050406030204" pitchFamily="18" charset="0"/>
                            <a:cs typeface="Times New Roman" panose="02020603050405020304" pitchFamily="18" charset="0"/>
                          </a:rPr>
                        </m:ctrlPr>
                      </m:dPr>
                      <m:e>
                        <m:m>
                          <m:mPr>
                            <m:mcs>
                              <m:mc>
                                <m:mcPr>
                                  <m:count m:val="1"/>
                                  <m:mcJc m:val="center"/>
                                </m:mcPr>
                              </m:mc>
                            </m:mcs>
                            <m:ctrlPr>
                              <a:rPr lang="en-US" altLang="en-US" sz="1600" i="1">
                                <a:effectLst/>
                                <a:latin typeface="Cambria Math" panose="02040503050406030204" pitchFamily="18" charset="0"/>
                                <a:cs typeface="Times New Roman" panose="02020603050405020304" pitchFamily="18" charset="0"/>
                              </a:rPr>
                            </m:ctrlPr>
                          </m:mPr>
                          <m:mr>
                            <m:e>
                              <m:r>
                                <m:rPr>
                                  <m:brk m:alnAt="7"/>
                                </m:rPr>
                                <a:rPr lang="en-US" altLang="en-US" sz="1600" i="1">
                                  <a:effectLst/>
                                  <a:latin typeface="Cambria Math" panose="02040503050406030204" pitchFamily="18" charset="0"/>
                                  <a:cs typeface="Times New Roman" panose="02020603050405020304" pitchFamily="18" charset="0"/>
                                </a:rPr>
                                <m:t>𝑛</m:t>
                              </m:r>
                            </m:e>
                          </m:mr>
                          <m:mr>
                            <m:e>
                              <m:r>
                                <a:rPr lang="en-US" altLang="en-US" sz="1600" i="1">
                                  <a:effectLst/>
                                  <a:latin typeface="Cambria Math" panose="02040503050406030204" pitchFamily="18" charset="0"/>
                                  <a:cs typeface="Times New Roman" panose="02020603050405020304" pitchFamily="18" charset="0"/>
                                </a:rPr>
                                <m:t>𝑐𝑛</m:t>
                              </m:r>
                            </m:e>
                          </m:mr>
                        </m:m>
                      </m:e>
                    </m:d>
                  </m:oMath>
                </a14:m>
                <a:endParaRPr lang="en-US" altLang="en-US" sz="2400" dirty="0">
                  <a:effectLst/>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B7FB4340-CD2D-4B25-8A34-0303DA290A08}"/>
                  </a:ext>
                </a:extLst>
              </p:cNvPr>
              <p:cNvSpPr txBox="1">
                <a:spLocks noRot="1" noChangeAspect="1" noMove="1" noResize="1" noEditPoints="1" noAdjustHandles="1" noChangeArrowheads="1" noChangeShapeType="1" noTextEdit="1"/>
              </p:cNvSpPr>
              <p:nvPr/>
            </p:nvSpPr>
            <p:spPr>
              <a:xfrm>
                <a:off x="152400" y="228600"/>
                <a:ext cx="9296400" cy="3047437"/>
              </a:xfrm>
              <a:prstGeom prst="rect">
                <a:avLst/>
              </a:prstGeom>
              <a:blipFill>
                <a:blip r:embed="rId10"/>
                <a:stretch>
                  <a:fillRect l="-984" t="-1603" b="-2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5107D77-E894-49C9-AD6E-50C7E3ED95CD}"/>
                  </a:ext>
                </a:extLst>
              </p:cNvPr>
              <p:cNvSpPr txBox="1"/>
              <p:nvPr/>
            </p:nvSpPr>
            <p:spPr>
              <a:xfrm>
                <a:off x="457199" y="3318476"/>
                <a:ext cx="3678775" cy="565219"/>
              </a:xfrm>
              <a:prstGeom prst="rect">
                <a:avLst/>
              </a:prstGeom>
              <a:noFill/>
            </p:spPr>
            <p:txBody>
              <a:bodyPr wrap="square" rtlCol="0">
                <a:spAutoFit/>
              </a:bodyPr>
              <a:lstStyle/>
              <a:p>
                <a:pPr algn="l"/>
                <a:r>
                  <a:rPr lang="en-US" altLang="en-US" sz="2400" dirty="0">
                    <a:effectLst/>
                    <a:cs typeface="Times New Roman" panose="02020603050405020304" pitchFamily="18" charset="0"/>
                  </a:rPr>
                  <a:t>|</a:t>
                </a:r>
                <a:r>
                  <a:rPr lang="en-US" altLang="en-US" sz="2400" i="1" dirty="0">
                    <a:effectLst/>
                    <a:cs typeface="Times New Roman" panose="02020603050405020304" pitchFamily="18" charset="0"/>
                  </a:rPr>
                  <a:t>S</a:t>
                </a:r>
                <a:r>
                  <a:rPr lang="en-US" altLang="en-US" sz="2400" i="1" baseline="-25000" dirty="0">
                    <a:latin typeface="Times New Roman"/>
                    <a:cs typeface="Times New Roman" panose="02020603050405020304" pitchFamily="18" charset="0"/>
                    <a:sym typeface="Symbol" panose="05050102010706020507" pitchFamily="18" charset="2"/>
                  </a:rPr>
                  <a:t>0.5n</a:t>
                </a:r>
                <a:r>
                  <a:rPr lang="en-US" altLang="en-US" sz="2400" dirty="0">
                    <a:effectLst/>
                    <a:cs typeface="Times New Roman" panose="02020603050405020304" pitchFamily="18" charset="0"/>
                  </a:rPr>
                  <a:t>| = </a:t>
                </a:r>
                <a14:m>
                  <m:oMath xmlns:m="http://schemas.openxmlformats.org/officeDocument/2006/math">
                    <m:d>
                      <m:dPr>
                        <m:ctrlPr>
                          <a:rPr lang="en-US" altLang="en-US" sz="160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altLang="en-US" sz="1600" i="1">
                                <a:effectLst/>
                                <a:latin typeface="Cambria Math" panose="02040503050406030204" pitchFamily="18" charset="0"/>
                                <a:cs typeface="Times New Roman" panose="02020603050405020304" pitchFamily="18" charset="0"/>
                              </a:rPr>
                            </m:ctrlPr>
                          </m:mPr>
                          <m:mr>
                            <m:e>
                              <m:r>
                                <m:rPr>
                                  <m:brk m:alnAt="7"/>
                                </m:rPr>
                                <a:rPr lang="en-US" altLang="en-US" sz="1600" i="1">
                                  <a:effectLst/>
                                  <a:latin typeface="Cambria Math" panose="02040503050406030204" pitchFamily="18" charset="0"/>
                                  <a:cs typeface="Times New Roman" panose="02020603050405020304" pitchFamily="18" charset="0"/>
                                </a:rPr>
                                <m:t>𝑛</m:t>
                              </m:r>
                            </m:e>
                          </m:mr>
                          <m:mr>
                            <m:e>
                              <m:r>
                                <a:rPr lang="en-US" altLang="en-US" sz="1600" b="0" i="1" smtClean="0">
                                  <a:effectLst/>
                                  <a:latin typeface="Cambria Math" panose="02040503050406030204" pitchFamily="18" charset="0"/>
                                  <a:cs typeface="Times New Roman" panose="02020603050405020304" pitchFamily="18" charset="0"/>
                                </a:rPr>
                                <m:t>0.5</m:t>
                              </m:r>
                              <m:r>
                                <a:rPr lang="en-US" altLang="en-US" sz="1600" i="1">
                                  <a:effectLst/>
                                  <a:latin typeface="Cambria Math" panose="02040503050406030204" pitchFamily="18" charset="0"/>
                                  <a:cs typeface="Times New Roman" panose="02020603050405020304" pitchFamily="18" charset="0"/>
                                </a:rPr>
                                <m:t>𝑛</m:t>
                              </m:r>
                            </m:e>
                          </m:mr>
                        </m:m>
                      </m:e>
                    </m:d>
                    <m:r>
                      <a:rPr lang="en-US" altLang="en-US" sz="1600" i="1">
                        <a:effectLst/>
                        <a:latin typeface="Cambria Math" panose="02040503050406030204" pitchFamily="18" charset="0"/>
                        <a:cs typeface="Times New Roman" panose="02020603050405020304" pitchFamily="18" charset="0"/>
                      </a:rPr>
                      <m:t> </m:t>
                    </m:r>
                  </m:oMath>
                </a14:m>
                <a:r>
                  <a:rPr lang="en-US" altLang="en-US" sz="2400" dirty="0">
                    <a:latin typeface="Times New Roman"/>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14:m>
                  <m:oMath xmlns:m="http://schemas.openxmlformats.org/officeDocument/2006/math">
                    <m:f>
                      <m:fPr>
                        <m:type m:val="skw"/>
                        <m:ctrlPr>
                          <a:rPr lang="en-US" altLang="en-US" sz="2400" i="1" dirty="0" smtClean="0">
                            <a:effectLst/>
                            <a:latin typeface="Cambria Math" panose="02040503050406030204" pitchFamily="18" charset="0"/>
                            <a:cs typeface="Times New Roman" panose="02020603050405020304" pitchFamily="18" charset="0"/>
                          </a:rPr>
                        </m:ctrlPr>
                      </m:fPr>
                      <m:num>
                        <m:sSup>
                          <m:sSupPr>
                            <m:ctrlPr>
                              <a:rPr lang="en-US" altLang="en-US" sz="2400" i="1" dirty="0" smtClean="0">
                                <a:effectLst/>
                                <a:latin typeface="Cambria Math" panose="02040503050406030204" pitchFamily="18" charset="0"/>
                                <a:cs typeface="Times New Roman" panose="02020603050405020304" pitchFamily="18" charset="0"/>
                              </a:rPr>
                            </m:ctrlPr>
                          </m:sSupPr>
                          <m:e>
                            <m:r>
                              <a:rPr lang="en-US" altLang="en-US" sz="2400" b="0" i="1" dirty="0" smtClean="0">
                                <a:effectLst/>
                                <a:latin typeface="Cambria Math" panose="02040503050406030204" pitchFamily="18" charset="0"/>
                                <a:cs typeface="Times New Roman" panose="02020603050405020304" pitchFamily="18" charset="0"/>
                              </a:rPr>
                              <m:t>2</m:t>
                            </m:r>
                          </m:e>
                          <m:sup>
                            <m:r>
                              <a:rPr lang="en-US" altLang="en-US" sz="2400" b="0" i="1" dirty="0" smtClean="0">
                                <a:effectLst/>
                                <a:latin typeface="Cambria Math" panose="02040503050406030204" pitchFamily="18" charset="0"/>
                                <a:cs typeface="Times New Roman" panose="02020603050405020304" pitchFamily="18" charset="0"/>
                              </a:rPr>
                              <m:t>𝑛</m:t>
                            </m:r>
                          </m:sup>
                        </m:sSup>
                      </m:num>
                      <m:den>
                        <m:rad>
                          <m:radPr>
                            <m:degHide m:val="on"/>
                            <m:ctrlPr>
                              <a:rPr lang="en-US" altLang="en-US" sz="2400" i="1" dirty="0" smtClean="0">
                                <a:effectLst/>
                                <a:latin typeface="Cambria Math" panose="02040503050406030204" pitchFamily="18" charset="0"/>
                                <a:cs typeface="Times New Roman" panose="02020603050405020304" pitchFamily="18" charset="0"/>
                              </a:rPr>
                            </m:ctrlPr>
                          </m:radPr>
                          <m:deg/>
                          <m:e>
                            <m:r>
                              <a:rPr lang="en-US" altLang="en-US" sz="2400" b="0" i="1" dirty="0" smtClean="0">
                                <a:effectLst/>
                                <a:latin typeface="Cambria Math" panose="02040503050406030204" pitchFamily="18" charset="0"/>
                                <a:cs typeface="Times New Roman" panose="02020603050405020304" pitchFamily="18" charset="0"/>
                              </a:rPr>
                              <m:t>𝑛</m:t>
                            </m:r>
                          </m:e>
                        </m:rad>
                      </m:den>
                    </m:f>
                  </m:oMath>
                </a14:m>
                <a:endParaRPr lang="en-US" altLang="en-US" sz="2400" dirty="0">
                  <a:effectLst/>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A5107D77-E894-49C9-AD6E-50C7E3ED95CD}"/>
                  </a:ext>
                </a:extLst>
              </p:cNvPr>
              <p:cNvSpPr txBox="1">
                <a:spLocks noRot="1" noChangeAspect="1" noMove="1" noResize="1" noEditPoints="1" noAdjustHandles="1" noChangeArrowheads="1" noChangeShapeType="1" noTextEdit="1"/>
              </p:cNvSpPr>
              <p:nvPr/>
            </p:nvSpPr>
            <p:spPr>
              <a:xfrm>
                <a:off x="457199" y="3318476"/>
                <a:ext cx="3678775" cy="565219"/>
              </a:xfrm>
              <a:prstGeom prst="rect">
                <a:avLst/>
              </a:prstGeom>
              <a:blipFill>
                <a:blip r:embed="rId11"/>
                <a:stretch>
                  <a:fillRect l="-2488" t="-6452"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F807B23-9A46-43C5-979A-B2B38F446928}"/>
                  </a:ext>
                </a:extLst>
              </p:cNvPr>
              <p:cNvSpPr txBox="1"/>
              <p:nvPr/>
            </p:nvSpPr>
            <p:spPr>
              <a:xfrm>
                <a:off x="345744" y="3812210"/>
                <a:ext cx="3216485" cy="462050"/>
              </a:xfrm>
              <a:prstGeom prst="rect">
                <a:avLst/>
              </a:prstGeom>
              <a:noFill/>
            </p:spPr>
            <p:txBody>
              <a:bodyPr wrap="square" rtlCol="0">
                <a:spAutoFit/>
              </a:bodyPr>
              <a:lstStyle/>
              <a:p>
                <a:pPr algn="l"/>
                <a:r>
                  <a:rPr lang="en-US" altLang="en-US" sz="2400" dirty="0">
                    <a:effectLst/>
                    <a:cs typeface="Times New Roman" panose="02020603050405020304" pitchFamily="18" charset="0"/>
                  </a:rPr>
                  <a:t>|</a:t>
                </a:r>
                <a:r>
                  <a:rPr lang="en-US" altLang="en-US" sz="2400" i="1" dirty="0">
                    <a:effectLst/>
                    <a:cs typeface="Times New Roman" panose="02020603050405020304" pitchFamily="18" charset="0"/>
                  </a:rPr>
                  <a:t>S</a:t>
                </a:r>
                <a:r>
                  <a:rPr lang="en-US" altLang="en-US" sz="2400" i="1" baseline="-25000" dirty="0">
                    <a:latin typeface="Times New Roman"/>
                    <a:cs typeface="Times New Roman" panose="02020603050405020304" pitchFamily="18" charset="0"/>
                    <a:sym typeface="Symbol" panose="05050102010706020507" pitchFamily="18" charset="2"/>
                  </a:rPr>
                  <a:t>0.49n</a:t>
                </a:r>
                <a:r>
                  <a:rPr lang="en-US" altLang="en-US" sz="2400" dirty="0">
                    <a:effectLst/>
                    <a:cs typeface="Times New Roman" panose="02020603050405020304" pitchFamily="18" charset="0"/>
                  </a:rPr>
                  <a:t>| =</a:t>
                </a:r>
                <a14:m>
                  <m:oMath xmlns:m="http://schemas.openxmlformats.org/officeDocument/2006/math">
                    <m:r>
                      <a:rPr lang="en-US" altLang="en-US" sz="1600" dirty="0" smtClean="0">
                        <a:effectLst/>
                        <a:latin typeface="Cambria Math" panose="02040503050406030204" pitchFamily="18" charset="0"/>
                        <a:cs typeface="Times New Roman" panose="02020603050405020304" pitchFamily="18" charset="0"/>
                      </a:rPr>
                      <m:t> </m:t>
                    </m:r>
                    <m:d>
                      <m:dPr>
                        <m:ctrlPr>
                          <a:rPr lang="en-US" altLang="en-US" sz="160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altLang="en-US" sz="1600" i="1">
                                <a:effectLst/>
                                <a:latin typeface="Cambria Math" panose="02040503050406030204" pitchFamily="18" charset="0"/>
                                <a:cs typeface="Times New Roman" panose="02020603050405020304" pitchFamily="18" charset="0"/>
                              </a:rPr>
                            </m:ctrlPr>
                          </m:mPr>
                          <m:mr>
                            <m:e>
                              <m:r>
                                <m:rPr>
                                  <m:brk m:alnAt="7"/>
                                </m:rPr>
                                <a:rPr lang="en-US" altLang="en-US" sz="1600" i="1">
                                  <a:effectLst/>
                                  <a:latin typeface="Cambria Math" panose="02040503050406030204" pitchFamily="18" charset="0"/>
                                  <a:cs typeface="Times New Roman" panose="02020603050405020304" pitchFamily="18" charset="0"/>
                                </a:rPr>
                                <m:t>𝑛</m:t>
                              </m:r>
                            </m:e>
                          </m:mr>
                          <m:mr>
                            <m:e>
                              <m:r>
                                <a:rPr lang="en-US" altLang="en-US" sz="1600" b="0" i="1" smtClean="0">
                                  <a:effectLst/>
                                  <a:latin typeface="Cambria Math" panose="02040503050406030204" pitchFamily="18" charset="0"/>
                                  <a:cs typeface="Times New Roman" panose="02020603050405020304" pitchFamily="18" charset="0"/>
                                </a:rPr>
                                <m:t>0.49</m:t>
                              </m:r>
                              <m:r>
                                <a:rPr lang="en-US" altLang="en-US" sz="1600" i="1">
                                  <a:effectLst/>
                                  <a:latin typeface="Cambria Math" panose="02040503050406030204" pitchFamily="18" charset="0"/>
                                  <a:cs typeface="Times New Roman" panose="02020603050405020304" pitchFamily="18" charset="0"/>
                                </a:rPr>
                                <m:t>𝑛</m:t>
                              </m:r>
                            </m:e>
                          </m:mr>
                        </m:m>
                      </m:e>
                    </m:d>
                    <m:r>
                      <a:rPr lang="en-US" altLang="en-US" sz="1600" i="1">
                        <a:effectLst/>
                        <a:latin typeface="Cambria Math" panose="02040503050406030204" pitchFamily="18" charset="0"/>
                        <a:cs typeface="Times New Roman" panose="02020603050405020304" pitchFamily="18" charset="0"/>
                      </a:rPr>
                      <m:t> </m:t>
                    </m:r>
                  </m:oMath>
                </a14:m>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0.9997n</a:t>
                </a:r>
                <a:endParaRPr lang="en-US" altLang="en-US" sz="2400" dirty="0">
                  <a:effectLst/>
                  <a:cs typeface="Times New Roman" panose="02020603050405020304" pitchFamily="18" charset="0"/>
                </a:endParaRPr>
              </a:p>
            </p:txBody>
          </p:sp>
        </mc:Choice>
        <mc:Fallback xmlns="">
          <p:sp>
            <p:nvSpPr>
              <p:cNvPr id="89" name="TextBox 88">
                <a:extLst>
                  <a:ext uri="{FF2B5EF4-FFF2-40B4-BE49-F238E27FC236}">
                    <a16:creationId xmlns:a16="http://schemas.microsoft.com/office/drawing/2014/main" id="{9F807B23-9A46-43C5-979A-B2B38F446928}"/>
                  </a:ext>
                </a:extLst>
              </p:cNvPr>
              <p:cNvSpPr txBox="1">
                <a:spLocks noRot="1" noChangeAspect="1" noMove="1" noResize="1" noEditPoints="1" noAdjustHandles="1" noChangeArrowheads="1" noChangeShapeType="1" noTextEdit="1"/>
              </p:cNvSpPr>
              <p:nvPr/>
            </p:nvSpPr>
            <p:spPr>
              <a:xfrm>
                <a:off x="345744" y="3812210"/>
                <a:ext cx="3216485" cy="462050"/>
              </a:xfrm>
              <a:prstGeom prst="rect">
                <a:avLst/>
              </a:prstGeom>
              <a:blipFill>
                <a:blip r:embed="rId12"/>
                <a:stretch>
                  <a:fillRect l="-3036" t="-17105" b="-28947"/>
                </a:stretch>
              </a:blipFill>
            </p:spPr>
            <p:txBody>
              <a:bodyPr/>
              <a:lstStyle/>
              <a:p>
                <a:r>
                  <a:rPr lang="en-US">
                    <a:noFill/>
                  </a:rPr>
                  <a:t> </a:t>
                </a:r>
              </a:p>
            </p:txBody>
          </p:sp>
        </mc:Fallback>
      </mc:AlternateContent>
      <p:sp>
        <p:nvSpPr>
          <p:cNvPr id="91" name="TextBox 90">
            <a:extLst>
              <a:ext uri="{FF2B5EF4-FFF2-40B4-BE49-F238E27FC236}">
                <a16:creationId xmlns:a16="http://schemas.microsoft.com/office/drawing/2014/main" id="{84B46E90-BA44-48B5-9C5E-1B1882471652}"/>
              </a:ext>
            </a:extLst>
          </p:cNvPr>
          <p:cNvSpPr txBox="1"/>
          <p:nvPr/>
        </p:nvSpPr>
        <p:spPr>
          <a:xfrm>
            <a:off x="1563189" y="2820156"/>
            <a:ext cx="1482633" cy="462050"/>
          </a:xfrm>
          <a:prstGeom prst="rect">
            <a:avLst/>
          </a:prstGeom>
          <a:noFill/>
        </p:spPr>
        <p:txBody>
          <a:bodyPr wrap="square" rtlCol="0">
            <a:spAutoFit/>
          </a:bodyPr>
          <a:lstStyle/>
          <a:p>
            <a:pPr algn="l"/>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H(c)</a:t>
            </a:r>
            <a:r>
              <a:rPr lang="el-GR" altLang="en-US" sz="2400" baseline="30000" dirty="0">
                <a:latin typeface="Times New Roman"/>
                <a:cs typeface="Times New Roman" panose="02020603050405020304" pitchFamily="18" charset="0"/>
                <a:sym typeface="Symbol" panose="05050102010706020507" pitchFamily="18" charset="2"/>
              </a:rPr>
              <a:t>‧</a:t>
            </a:r>
            <a:r>
              <a:rPr lang="en-US" altLang="en-US" sz="2400" i="1" baseline="30000" dirty="0">
                <a:effectLst/>
                <a:cs typeface="Times New Roman" panose="02020603050405020304" pitchFamily="18" charset="0"/>
              </a:rPr>
              <a:t>n</a:t>
            </a:r>
            <a:endParaRPr lang="en-US" altLang="en-US" sz="2400" dirty="0">
              <a:effectLst/>
              <a:cs typeface="Times New Roman" panose="02020603050405020304" pitchFamily="18" charset="0"/>
            </a:endParaRPr>
          </a:p>
        </p:txBody>
      </p:sp>
      <p:sp>
        <p:nvSpPr>
          <p:cNvPr id="92" name="TextBox 91">
            <a:extLst>
              <a:ext uri="{FF2B5EF4-FFF2-40B4-BE49-F238E27FC236}">
                <a16:creationId xmlns:a16="http://schemas.microsoft.com/office/drawing/2014/main" id="{89F53773-1921-442C-9F06-683CAB4FCDB6}"/>
              </a:ext>
            </a:extLst>
          </p:cNvPr>
          <p:cNvSpPr txBox="1"/>
          <p:nvPr/>
        </p:nvSpPr>
        <p:spPr>
          <a:xfrm>
            <a:off x="3077390" y="2793468"/>
            <a:ext cx="4390210" cy="830997"/>
          </a:xfrm>
          <a:prstGeom prst="rect">
            <a:avLst/>
          </a:prstGeom>
          <a:noFill/>
        </p:spPr>
        <p:txBody>
          <a:bodyPr wrap="square" rtlCol="0">
            <a:spAutoFit/>
          </a:bodyPr>
          <a:lstStyle/>
          <a:p>
            <a:pPr algn="l"/>
            <a:r>
              <a:rPr lang="en-US" altLang="en-US" sz="2400" i="1" dirty="0">
                <a:effectLst/>
                <a:cs typeface="Times New Roman" panose="02020603050405020304" pitchFamily="18" charset="0"/>
              </a:rPr>
              <a:t>H(c) = -[c log</a:t>
            </a:r>
            <a:r>
              <a:rPr lang="en-US" altLang="en-US" sz="2400" i="1" baseline="-25000" dirty="0">
                <a:effectLst/>
                <a:cs typeface="Times New Roman" panose="02020603050405020304" pitchFamily="18" charset="0"/>
              </a:rPr>
              <a:t>2</a:t>
            </a:r>
            <a:r>
              <a:rPr lang="en-US" altLang="en-US" sz="2400" i="1" dirty="0">
                <a:effectLst/>
                <a:cs typeface="Times New Roman" panose="02020603050405020304" pitchFamily="18" charset="0"/>
              </a:rPr>
              <a:t>(c)+(1-c)log</a:t>
            </a:r>
            <a:r>
              <a:rPr lang="en-US" altLang="en-US" sz="2400" i="1" baseline="-25000" dirty="0">
                <a:effectLst/>
                <a:cs typeface="Times New Roman" panose="02020603050405020304" pitchFamily="18" charset="0"/>
              </a:rPr>
              <a:t>2</a:t>
            </a:r>
            <a:r>
              <a:rPr lang="en-US" altLang="en-US" sz="2400" i="1" dirty="0">
                <a:effectLst/>
                <a:cs typeface="Times New Roman" panose="02020603050405020304" pitchFamily="18" charset="0"/>
              </a:rPr>
              <a:t>(1-c)]</a:t>
            </a:r>
            <a:br>
              <a:rPr lang="en-US" altLang="en-US" sz="2400" i="1" dirty="0">
                <a:effectLst/>
                <a:cs typeface="Times New Roman" panose="02020603050405020304" pitchFamily="18" charset="0"/>
              </a:rPr>
            </a:br>
            <a:r>
              <a:rPr lang="en-US" altLang="en-US" sz="2400" i="1" dirty="0">
                <a:effectLst/>
                <a:cs typeface="Times New Roman" panose="02020603050405020304" pitchFamily="18" charset="0"/>
              </a:rPr>
              <a:t>  (Shannon’s Entropy Function</a:t>
            </a:r>
            <a:endParaRPr lang="en-US" altLang="en-US" sz="2400" dirty="0">
              <a:effectLs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6D4DAF83-8CA1-43A9-B288-F50F0BD04534}"/>
                  </a:ext>
                </a:extLst>
              </p:cNvPr>
              <p:cNvSpPr txBox="1"/>
              <p:nvPr/>
            </p:nvSpPr>
            <p:spPr>
              <a:xfrm>
                <a:off x="609600" y="4283400"/>
                <a:ext cx="3216476" cy="462050"/>
              </a:xfrm>
              <a:prstGeom prst="rect">
                <a:avLst/>
              </a:prstGeom>
              <a:noFill/>
            </p:spPr>
            <p:txBody>
              <a:bodyPr wrap="square" rtlCol="0">
                <a:spAutoFit/>
              </a:bodyPr>
              <a:lstStyle/>
              <a:p>
                <a:pPr algn="l"/>
                <a:r>
                  <a:rPr lang="en-US" altLang="en-US" sz="2400" dirty="0">
                    <a:effectLst/>
                    <a:cs typeface="Times New Roman" panose="02020603050405020304" pitchFamily="18" charset="0"/>
                  </a:rPr>
                  <a:t>|</a:t>
                </a:r>
                <a:r>
                  <a:rPr lang="en-US" altLang="en-US" sz="2400" i="1" dirty="0">
                    <a:effectLst/>
                    <a:cs typeface="Times New Roman" panose="02020603050405020304" pitchFamily="18" charset="0"/>
                  </a:rPr>
                  <a:t>S</a:t>
                </a:r>
                <a:r>
                  <a:rPr lang="en-US" altLang="en-US" sz="2400" i="1" baseline="-25000" dirty="0">
                    <a:latin typeface="Times New Roman"/>
                    <a:cs typeface="Times New Roman" panose="02020603050405020304" pitchFamily="18" charset="0"/>
                    <a:sym typeface="Symbol" panose="05050102010706020507" pitchFamily="18" charset="2"/>
                  </a:rPr>
                  <a:t>0</a:t>
                </a:r>
                <a:r>
                  <a:rPr lang="en-US" altLang="en-US" sz="2400" dirty="0">
                    <a:effectLst/>
                    <a:cs typeface="Times New Roman" panose="02020603050405020304" pitchFamily="18" charset="0"/>
                  </a:rPr>
                  <a:t>|  =    </a:t>
                </a:r>
                <a14:m>
                  <m:oMath xmlns:m="http://schemas.openxmlformats.org/officeDocument/2006/math">
                    <m:d>
                      <m:dPr>
                        <m:ctrlPr>
                          <a:rPr lang="en-US" altLang="en-US" sz="160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altLang="en-US" sz="1600" i="1">
                                <a:effectLst/>
                                <a:latin typeface="Cambria Math" panose="02040503050406030204" pitchFamily="18" charset="0"/>
                                <a:cs typeface="Times New Roman" panose="02020603050405020304" pitchFamily="18" charset="0"/>
                              </a:rPr>
                            </m:ctrlPr>
                          </m:mPr>
                          <m:mr>
                            <m:e>
                              <m:r>
                                <m:rPr>
                                  <m:brk m:alnAt="7"/>
                                </m:rPr>
                                <a:rPr lang="en-US" altLang="en-US" sz="1600" i="1">
                                  <a:effectLst/>
                                  <a:latin typeface="Cambria Math" panose="02040503050406030204" pitchFamily="18" charset="0"/>
                                  <a:cs typeface="Times New Roman" panose="02020603050405020304" pitchFamily="18" charset="0"/>
                                </a:rPr>
                                <m:t>𝑛</m:t>
                              </m:r>
                            </m:e>
                          </m:mr>
                          <m:mr>
                            <m:e>
                              <m:r>
                                <a:rPr lang="en-US" altLang="en-US" sz="1600" b="0" i="1" smtClean="0">
                                  <a:effectLst/>
                                  <a:latin typeface="Cambria Math" panose="02040503050406030204" pitchFamily="18" charset="0"/>
                                  <a:cs typeface="Times New Roman" panose="02020603050405020304" pitchFamily="18" charset="0"/>
                                </a:rPr>
                                <m:t>0</m:t>
                              </m:r>
                            </m:e>
                          </m:mr>
                        </m:m>
                      </m:e>
                    </m:d>
                    <m:r>
                      <a:rPr lang="en-US" altLang="en-US" sz="1600" i="1">
                        <a:effectLst/>
                        <a:latin typeface="Cambria Math" panose="02040503050406030204" pitchFamily="18" charset="0"/>
                        <a:cs typeface="Times New Roman" panose="02020603050405020304" pitchFamily="18" charset="0"/>
                      </a:rPr>
                      <m:t> </m:t>
                    </m:r>
                    <m:r>
                      <a:rPr lang="en-US" altLang="en-US" sz="1600" b="0" i="1" smtClean="0">
                        <a:effectLst/>
                        <a:latin typeface="Cambria Math" panose="02040503050406030204" pitchFamily="18" charset="0"/>
                        <a:cs typeface="Times New Roman" panose="02020603050405020304" pitchFamily="18" charset="0"/>
                      </a:rPr>
                      <m:t>    </m:t>
                    </m:r>
                  </m:oMath>
                </a14:m>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a:t>
                </a:r>
                <a:r>
                  <a:rPr lang="en-US" altLang="en-US" sz="2400" i="1" dirty="0">
                    <a:effectLst/>
                    <a:cs typeface="Times New Roman" panose="02020603050405020304" pitchFamily="18" charset="0"/>
                  </a:rPr>
                  <a:t> = 1</a:t>
                </a:r>
                <a:endParaRPr lang="en-US" altLang="en-US" sz="2400" dirty="0">
                  <a:effectLst/>
                  <a:cs typeface="Times New Roman" panose="02020603050405020304" pitchFamily="18" charset="0"/>
                </a:endParaRPr>
              </a:p>
            </p:txBody>
          </p:sp>
        </mc:Choice>
        <mc:Fallback xmlns="">
          <p:sp>
            <p:nvSpPr>
              <p:cNvPr id="93" name="TextBox 92">
                <a:extLst>
                  <a:ext uri="{FF2B5EF4-FFF2-40B4-BE49-F238E27FC236}">
                    <a16:creationId xmlns:a16="http://schemas.microsoft.com/office/drawing/2014/main" id="{6D4DAF83-8CA1-43A9-B288-F50F0BD04534}"/>
                  </a:ext>
                </a:extLst>
              </p:cNvPr>
              <p:cNvSpPr txBox="1">
                <a:spLocks noRot="1" noChangeAspect="1" noMove="1" noResize="1" noEditPoints="1" noAdjustHandles="1" noChangeArrowheads="1" noChangeShapeType="1" noTextEdit="1"/>
              </p:cNvSpPr>
              <p:nvPr/>
            </p:nvSpPr>
            <p:spPr>
              <a:xfrm>
                <a:off x="609600" y="4283400"/>
                <a:ext cx="3216476" cy="462050"/>
              </a:xfrm>
              <a:prstGeom prst="rect">
                <a:avLst/>
              </a:prstGeom>
              <a:blipFill>
                <a:blip r:embed="rId13"/>
                <a:stretch>
                  <a:fillRect l="-2841" t="-18667" b="-29333"/>
                </a:stretch>
              </a:blipFill>
            </p:spPr>
            <p:txBody>
              <a:bodyPr/>
              <a:lstStyle/>
              <a:p>
                <a:r>
                  <a:rPr lang="en-US">
                    <a:noFill/>
                  </a:rPr>
                  <a:t> </a:t>
                </a:r>
              </a:p>
            </p:txBody>
          </p:sp>
        </mc:Fallback>
      </mc:AlternateContent>
      <p:grpSp>
        <p:nvGrpSpPr>
          <p:cNvPr id="94" name="Group 93">
            <a:extLst>
              <a:ext uri="{FF2B5EF4-FFF2-40B4-BE49-F238E27FC236}">
                <a16:creationId xmlns:a16="http://schemas.microsoft.com/office/drawing/2014/main" id="{0A86430E-FD7B-490F-9A12-E72F88463394}"/>
              </a:ext>
            </a:extLst>
          </p:cNvPr>
          <p:cNvGrpSpPr/>
          <p:nvPr/>
        </p:nvGrpSpPr>
        <p:grpSpPr>
          <a:xfrm>
            <a:off x="3614777" y="3604690"/>
            <a:ext cx="5229349" cy="3100910"/>
            <a:chOff x="935620" y="2168852"/>
            <a:chExt cx="6836780" cy="3571818"/>
          </a:xfrm>
        </p:grpSpPr>
        <p:cxnSp>
          <p:nvCxnSpPr>
            <p:cNvPr id="95" name="Straight Connector 94">
              <a:extLst>
                <a:ext uri="{FF2B5EF4-FFF2-40B4-BE49-F238E27FC236}">
                  <a16:creationId xmlns:a16="http://schemas.microsoft.com/office/drawing/2014/main" id="{9FD3D679-7B2D-4B7B-BBB2-5A8758FB2FC5}"/>
                </a:ext>
              </a:extLst>
            </p:cNvPr>
            <p:cNvCxnSpPr/>
            <p:nvPr/>
          </p:nvCxnSpPr>
          <p:spPr bwMode="auto">
            <a:xfrm>
              <a:off x="1676400" y="5181600"/>
              <a:ext cx="5867400" cy="0"/>
            </a:xfrm>
            <a:prstGeom prst="line">
              <a:avLst/>
            </a:prstGeom>
            <a:noFill/>
            <a:ln w="6350" cap="sq" cmpd="sng" algn="ctr">
              <a:solidFill>
                <a:schemeClr val="accent2"/>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3871FFF1-9B7D-452F-97FF-978BF71417BD}"/>
                </a:ext>
              </a:extLst>
            </p:cNvPr>
            <p:cNvCxnSpPr>
              <a:cxnSpLocks/>
            </p:cNvCxnSpPr>
            <p:nvPr/>
          </p:nvCxnSpPr>
          <p:spPr bwMode="auto">
            <a:xfrm flipV="1">
              <a:off x="1852242" y="2438400"/>
              <a:ext cx="0" cy="2952206"/>
            </a:xfrm>
            <a:prstGeom prst="line">
              <a:avLst/>
            </a:prstGeom>
            <a:noFill/>
            <a:ln w="6350" cap="sq" cmpd="sng" algn="ctr">
              <a:solidFill>
                <a:schemeClr val="accent2"/>
              </a:solidFill>
              <a:prstDash val="solid"/>
              <a:round/>
              <a:headEnd type="none" w="med" len="med"/>
              <a:tailEnd type="none" w="med" len="med"/>
            </a:ln>
            <a:effectLst/>
          </p:spPr>
        </p:cxnSp>
        <p:sp>
          <p:nvSpPr>
            <p:cNvPr id="97" name="TextBox 96">
              <a:extLst>
                <a:ext uri="{FF2B5EF4-FFF2-40B4-BE49-F238E27FC236}">
                  <a16:creationId xmlns:a16="http://schemas.microsoft.com/office/drawing/2014/main" id="{93E02F5A-7A44-499C-983E-53E5A8166B88}"/>
                </a:ext>
              </a:extLst>
            </p:cNvPr>
            <p:cNvSpPr txBox="1"/>
            <p:nvPr/>
          </p:nvSpPr>
          <p:spPr>
            <a:xfrm>
              <a:off x="7315200" y="5208896"/>
              <a:ext cx="457200" cy="531774"/>
            </a:xfrm>
            <a:prstGeom prst="rect">
              <a:avLst/>
            </a:prstGeom>
            <a:noFill/>
          </p:spPr>
          <p:txBody>
            <a:bodyPr wrap="square" rtlCol="0">
              <a:spAutoFit/>
            </a:bodyPr>
            <a:lstStyle/>
            <a:p>
              <a:pPr algn="l"/>
              <a:r>
                <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endParaRPr lang="en-US" altLang="en-US" sz="2400" dirty="0">
                <a:effectLst/>
                <a:cs typeface="Times New Roman" panose="02020603050405020304" pitchFamily="18" charset="0"/>
              </a:endParaRPr>
            </a:p>
          </p:txBody>
        </p:sp>
        <p:sp>
          <p:nvSpPr>
            <p:cNvPr id="98" name="TextBox 97">
              <a:extLst>
                <a:ext uri="{FF2B5EF4-FFF2-40B4-BE49-F238E27FC236}">
                  <a16:creationId xmlns:a16="http://schemas.microsoft.com/office/drawing/2014/main" id="{24B0678C-692A-472E-908C-1889A0AABE1C}"/>
                </a:ext>
              </a:extLst>
            </p:cNvPr>
            <p:cNvSpPr txBox="1"/>
            <p:nvPr/>
          </p:nvSpPr>
          <p:spPr>
            <a:xfrm>
              <a:off x="935620" y="2168852"/>
              <a:ext cx="1151838" cy="531774"/>
            </a:xfrm>
            <a:prstGeom prst="rect">
              <a:avLst/>
            </a:prstGeom>
            <a:noFill/>
          </p:spPr>
          <p:txBody>
            <a:bodyPr wrap="square" rtlCol="0">
              <a:spAutoFit/>
            </a:bodyPr>
            <a:lstStyle/>
            <a:p>
              <a:pPr algn="l"/>
              <a:r>
                <a:rPr lang="en-US" altLang="en-US" sz="2400" i="1" dirty="0">
                  <a:effectLst/>
                  <a:cs typeface="Times New Roman" panose="02020603050405020304" pitchFamily="18" charset="0"/>
                </a:rPr>
                <a:t>H(c)</a:t>
              </a:r>
            </a:p>
          </p:txBody>
        </p:sp>
        <p:sp>
          <p:nvSpPr>
            <p:cNvPr id="99" name="Freeform: Shape 98">
              <a:extLst>
                <a:ext uri="{FF2B5EF4-FFF2-40B4-BE49-F238E27FC236}">
                  <a16:creationId xmlns:a16="http://schemas.microsoft.com/office/drawing/2014/main" id="{70FA6FEC-B1AB-448D-8183-F59BE3AC5CDA}"/>
                </a:ext>
              </a:extLst>
            </p:cNvPr>
            <p:cNvSpPr/>
            <p:nvPr/>
          </p:nvSpPr>
          <p:spPr bwMode="auto">
            <a:xfrm>
              <a:off x="1854926" y="3146584"/>
              <a:ext cx="5277394" cy="2052433"/>
            </a:xfrm>
            <a:custGeom>
              <a:avLst/>
              <a:gdLst>
                <a:gd name="connsiteX0" fmla="*/ 0 w 5277394"/>
                <a:gd name="connsiteY0" fmla="*/ 2625636 h 2625636"/>
                <a:gd name="connsiteX1" fmla="*/ 2521131 w 5277394"/>
                <a:gd name="connsiteY1" fmla="*/ 2 h 2625636"/>
                <a:gd name="connsiteX2" fmla="*/ 5277394 w 5277394"/>
                <a:gd name="connsiteY2" fmla="*/ 2612573 h 2625636"/>
                <a:gd name="connsiteX0" fmla="*/ 0 w 5277394"/>
                <a:gd name="connsiteY0" fmla="*/ 2052433 h 2052433"/>
                <a:gd name="connsiteX1" fmla="*/ 2480188 w 5277394"/>
                <a:gd name="connsiteY1" fmla="*/ 5 h 2052433"/>
                <a:gd name="connsiteX2" fmla="*/ 5277394 w 5277394"/>
                <a:gd name="connsiteY2" fmla="*/ 2039370 h 2052433"/>
              </a:gdLst>
              <a:ahLst/>
              <a:cxnLst>
                <a:cxn ang="0">
                  <a:pos x="connsiteX0" y="connsiteY0"/>
                </a:cxn>
                <a:cxn ang="0">
                  <a:pos x="connsiteX1" y="connsiteY1"/>
                </a:cxn>
                <a:cxn ang="0">
                  <a:pos x="connsiteX2" y="connsiteY2"/>
                </a:cxn>
              </a:cxnLst>
              <a:rect l="l" t="t" r="r" b="b"/>
              <a:pathLst>
                <a:path w="5277394" h="2052433">
                  <a:moveTo>
                    <a:pt x="0" y="2052433"/>
                  </a:moveTo>
                  <a:cubicBezTo>
                    <a:pt x="820782" y="740704"/>
                    <a:pt x="1600622" y="2182"/>
                    <a:pt x="2480188" y="5"/>
                  </a:cubicBezTo>
                  <a:cubicBezTo>
                    <a:pt x="3359754" y="-2172"/>
                    <a:pt x="4339045" y="731996"/>
                    <a:pt x="5277394" y="2039370"/>
                  </a:cubicBezTo>
                </a:path>
              </a:pathLst>
            </a:custGeom>
            <a:noFill/>
            <a:ln w="9525" cap="sq" cmpd="sng" algn="ctr">
              <a:solidFill>
                <a:schemeClr val="accent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16" name="TextBox 115">
            <a:extLst>
              <a:ext uri="{FF2B5EF4-FFF2-40B4-BE49-F238E27FC236}">
                <a16:creationId xmlns:a16="http://schemas.microsoft.com/office/drawing/2014/main" id="{73713476-C329-4F84-AA3F-C5155395D702}"/>
              </a:ext>
            </a:extLst>
          </p:cNvPr>
          <p:cNvSpPr txBox="1"/>
          <p:nvPr/>
        </p:nvSpPr>
        <p:spPr>
          <a:xfrm>
            <a:off x="7746274" y="2068176"/>
            <a:ext cx="729943" cy="461665"/>
          </a:xfrm>
          <a:prstGeom prst="rect">
            <a:avLst/>
          </a:prstGeom>
          <a:noFill/>
        </p:spPr>
        <p:txBody>
          <a:bodyPr wrap="square" rtlCol="0">
            <a:spAutoFit/>
          </a:bodyPr>
          <a:lstStyle/>
          <a:p>
            <a:pPr algn="l"/>
            <a:r>
              <a:rPr lang="en-US" altLang="en-US" sz="2400" i="1" dirty="0">
                <a:latin typeface="Times New Roman"/>
                <a:cs typeface="Times New Roman" panose="02020603050405020304" pitchFamily="18" charset="0"/>
                <a:sym typeface="Symbol" panose="05050102010706020507" pitchFamily="18" charset="2"/>
              </a:rPr>
              <a:t>cn</a:t>
            </a:r>
            <a:endParaRPr lang="en-US" altLang="en-US" sz="2400" dirty="0">
              <a:effectLst/>
              <a:cs typeface="Times New Roman" panose="02020603050405020304" pitchFamily="18" charset="0"/>
            </a:endParaRPr>
          </a:p>
        </p:txBody>
      </p:sp>
      <p:sp>
        <p:nvSpPr>
          <p:cNvPr id="117" name="TextBox 116">
            <a:extLst>
              <a:ext uri="{FF2B5EF4-FFF2-40B4-BE49-F238E27FC236}">
                <a16:creationId xmlns:a16="http://schemas.microsoft.com/office/drawing/2014/main" id="{B1DFEC4B-D2C3-4E58-B05D-9C13553FDC22}"/>
              </a:ext>
            </a:extLst>
          </p:cNvPr>
          <p:cNvSpPr txBox="1"/>
          <p:nvPr/>
        </p:nvSpPr>
        <p:spPr>
          <a:xfrm>
            <a:off x="789296" y="2174636"/>
            <a:ext cx="533400" cy="338554"/>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cn</a:t>
            </a:r>
            <a:endParaRPr lang="en-US" altLang="en-US" sz="2400" baseline="-25000" dirty="0">
              <a:effectLst/>
              <a:cs typeface="Times New Roman" panose="02020603050405020304" pitchFamily="18" charset="0"/>
            </a:endParaRPr>
          </a:p>
        </p:txBody>
      </p:sp>
    </p:spTree>
    <p:extLst>
      <p:ext uri="{BB962C8B-B14F-4D97-AF65-F5344CB8AC3E}">
        <p14:creationId xmlns:p14="http://schemas.microsoft.com/office/powerpoint/2010/main" val="314517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anim calcmode="lin" valueType="num">
                                      <p:cBhvr additive="base">
                                        <p:cTn id="35" dur="500" fill="hold"/>
                                        <p:tgtEl>
                                          <p:spTgt spid="117"/>
                                        </p:tgtEl>
                                        <p:attrNameLst>
                                          <p:attrName>ppt_x</p:attrName>
                                        </p:attrNameLst>
                                      </p:cBhvr>
                                      <p:tavLst>
                                        <p:tav tm="0">
                                          <p:val>
                                            <p:strVal val="0-#ppt_w/2"/>
                                          </p:val>
                                        </p:tav>
                                        <p:tav tm="100000">
                                          <p:val>
                                            <p:strVal val="#ppt_x"/>
                                          </p:val>
                                        </p:tav>
                                      </p:tavLst>
                                    </p:anim>
                                    <p:anim calcmode="lin" valueType="num">
                                      <p:cBhvr additive="base">
                                        <p:cTn id="36" dur="500" fill="hold"/>
                                        <p:tgtEl>
                                          <p:spTgt spid="1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anim calcmode="lin" valueType="num">
                                      <p:cBhvr additive="base">
                                        <p:cTn id="39" dur="500" fill="hold"/>
                                        <p:tgtEl>
                                          <p:spTgt spid="116"/>
                                        </p:tgtEl>
                                        <p:attrNameLst>
                                          <p:attrName>ppt_x</p:attrName>
                                        </p:attrNameLst>
                                      </p:cBhvr>
                                      <p:tavLst>
                                        <p:tav tm="0">
                                          <p:val>
                                            <p:strVal val="0-#ppt_w/2"/>
                                          </p:val>
                                        </p:tav>
                                        <p:tav tm="100000">
                                          <p:val>
                                            <p:strVal val="#ppt_x"/>
                                          </p:val>
                                        </p:tav>
                                      </p:tavLst>
                                    </p:anim>
                                    <p:anim calcmode="lin" valueType="num">
                                      <p:cBhvr additive="base">
                                        <p:cTn id="40" dur="5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3">
                                            <p:txEl>
                                              <p:pRg st="6" end="6"/>
                                            </p:txEl>
                                          </p:spTgt>
                                        </p:tgtEl>
                                        <p:attrNameLst>
                                          <p:attrName>style.visibility</p:attrName>
                                        </p:attrNameLst>
                                      </p:cBhvr>
                                      <p:to>
                                        <p:strVal val="visible"/>
                                      </p:to>
                                    </p:set>
                                    <p:anim calcmode="lin" valueType="num">
                                      <p:cBhvr additive="base">
                                        <p:cTn id="45"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3">
                                            <p:txEl>
                                              <p:pRg st="7" end="7"/>
                                            </p:txEl>
                                          </p:spTgt>
                                        </p:tgtEl>
                                        <p:attrNameLst>
                                          <p:attrName>style.visibility</p:attrName>
                                        </p:attrNameLst>
                                      </p:cBhvr>
                                      <p:to>
                                        <p:strVal val="visible"/>
                                      </p:to>
                                    </p:set>
                                    <p:anim calcmode="lin" valueType="num">
                                      <p:cBhvr additive="base">
                                        <p:cTn id="51"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01"/>
                                        </p:tgtEl>
                                        <p:attrNameLst>
                                          <p:attrName>style.visibility</p:attrName>
                                        </p:attrNameLst>
                                      </p:cBhvr>
                                      <p:to>
                                        <p:strVal val="visible"/>
                                      </p:to>
                                    </p:set>
                                    <p:anim calcmode="lin" valueType="num">
                                      <p:cBhvr additive="base">
                                        <p:cTn id="57" dur="500" fill="hold"/>
                                        <p:tgtEl>
                                          <p:spTgt spid="101"/>
                                        </p:tgtEl>
                                        <p:attrNameLst>
                                          <p:attrName>ppt_x</p:attrName>
                                        </p:attrNameLst>
                                      </p:cBhvr>
                                      <p:tavLst>
                                        <p:tav tm="0">
                                          <p:val>
                                            <p:strVal val="0-#ppt_w/2"/>
                                          </p:val>
                                        </p:tav>
                                        <p:tav tm="100000">
                                          <p:val>
                                            <p:strVal val="#ppt_x"/>
                                          </p:val>
                                        </p:tav>
                                      </p:tavLst>
                                    </p:anim>
                                    <p:anim calcmode="lin" valueType="num">
                                      <p:cBhvr additive="base">
                                        <p:cTn id="58"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0-#ppt_w/2"/>
                                          </p:val>
                                        </p:tav>
                                        <p:tav tm="100000">
                                          <p:val>
                                            <p:strVal val="#ppt_x"/>
                                          </p:val>
                                        </p:tav>
                                      </p:tavLst>
                                    </p:anim>
                                    <p:anim calcmode="lin" valueType="num">
                                      <p:cBhvr additive="base">
                                        <p:cTn id="64" dur="500" fill="hold"/>
                                        <p:tgtEl>
                                          <p:spTgt spid="91"/>
                                        </p:tgtEl>
                                        <p:attrNameLst>
                                          <p:attrName>ppt_y</p:attrName>
                                        </p:attrNameLst>
                                      </p:cBhvr>
                                      <p:tavLst>
                                        <p:tav tm="0">
                                          <p:val>
                                            <p:strVal val="#ppt_y"/>
                                          </p:val>
                                        </p:tav>
                                        <p:tav tm="100000">
                                          <p:val>
                                            <p:strVal val="#ppt_y"/>
                                          </p:val>
                                        </p:tav>
                                      </p:tavLst>
                                    </p:anim>
                                  </p:childTnLst>
                                </p:cTn>
                              </p:par>
                              <p:par>
                                <p:cTn id="65" presetID="1" presetClass="exit" presetSubtype="0" fill="hold" nodeType="withEffect">
                                  <p:stCondLst>
                                    <p:cond delay="0"/>
                                  </p:stCondLst>
                                  <p:childTnLst>
                                    <p:set>
                                      <p:cBhvr>
                                        <p:cTn id="66" dur="1" fill="hold">
                                          <p:stCondLst>
                                            <p:cond delay="0"/>
                                          </p:stCondLst>
                                        </p:cTn>
                                        <p:tgtEl>
                                          <p:spTgt spid="10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500" fill="hold"/>
                                        <p:tgtEl>
                                          <p:spTgt spid="92"/>
                                        </p:tgtEl>
                                        <p:attrNameLst>
                                          <p:attrName>ppt_x</p:attrName>
                                        </p:attrNameLst>
                                      </p:cBhvr>
                                      <p:tavLst>
                                        <p:tav tm="0">
                                          <p:val>
                                            <p:strVal val="0-#ppt_w/2"/>
                                          </p:val>
                                        </p:tav>
                                        <p:tav tm="100000">
                                          <p:val>
                                            <p:strVal val="#ppt_x"/>
                                          </p:val>
                                        </p:tav>
                                      </p:tavLst>
                                    </p:anim>
                                    <p:anim calcmode="lin" valueType="num">
                                      <p:cBhvr additive="base">
                                        <p:cTn id="72" dur="500" fill="hold"/>
                                        <p:tgtEl>
                                          <p:spTgt spid="9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94"/>
                                        </p:tgtEl>
                                        <p:attrNameLst>
                                          <p:attrName>style.visibility</p:attrName>
                                        </p:attrNameLst>
                                      </p:cBhvr>
                                      <p:to>
                                        <p:strVal val="visible"/>
                                      </p:to>
                                    </p:set>
                                    <p:anim calcmode="lin" valueType="num">
                                      <p:cBhvr additive="base">
                                        <p:cTn id="75" dur="500" fill="hold"/>
                                        <p:tgtEl>
                                          <p:spTgt spid="94"/>
                                        </p:tgtEl>
                                        <p:attrNameLst>
                                          <p:attrName>ppt_x</p:attrName>
                                        </p:attrNameLst>
                                      </p:cBhvr>
                                      <p:tavLst>
                                        <p:tav tm="0">
                                          <p:val>
                                            <p:strVal val="0-#ppt_w/2"/>
                                          </p:val>
                                        </p:tav>
                                        <p:tav tm="100000">
                                          <p:val>
                                            <p:strVal val="#ppt_x"/>
                                          </p:val>
                                        </p:tav>
                                      </p:tavLst>
                                    </p:anim>
                                    <p:anim calcmode="lin" valueType="num">
                                      <p:cBhvr additive="base">
                                        <p:cTn id="76"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87"/>
                                        </p:tgtEl>
                                        <p:attrNameLst>
                                          <p:attrName>style.visibility</p:attrName>
                                        </p:attrNameLst>
                                      </p:cBhvr>
                                      <p:to>
                                        <p:strVal val="visible"/>
                                      </p:to>
                                    </p:set>
                                    <p:anim calcmode="lin" valueType="num">
                                      <p:cBhvr additive="base">
                                        <p:cTn id="81" dur="500" fill="hold"/>
                                        <p:tgtEl>
                                          <p:spTgt spid="87"/>
                                        </p:tgtEl>
                                        <p:attrNameLst>
                                          <p:attrName>ppt_x</p:attrName>
                                        </p:attrNameLst>
                                      </p:cBhvr>
                                      <p:tavLst>
                                        <p:tav tm="0">
                                          <p:val>
                                            <p:strVal val="0-#ppt_w/2"/>
                                          </p:val>
                                        </p:tav>
                                        <p:tav tm="100000">
                                          <p:val>
                                            <p:strVal val="#ppt_x"/>
                                          </p:val>
                                        </p:tav>
                                      </p:tavLst>
                                    </p:anim>
                                    <p:anim calcmode="lin" valueType="num">
                                      <p:cBhvr additive="base">
                                        <p:cTn id="82"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0-#ppt_w/2"/>
                                          </p:val>
                                        </p:tav>
                                        <p:tav tm="100000">
                                          <p:val>
                                            <p:strVal val="#ppt_x"/>
                                          </p:val>
                                        </p:tav>
                                      </p:tavLst>
                                    </p:anim>
                                    <p:anim calcmode="lin" valueType="num">
                                      <p:cBhvr additive="base">
                                        <p:cTn id="88"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93"/>
                                        </p:tgtEl>
                                        <p:attrNameLst>
                                          <p:attrName>style.visibility</p:attrName>
                                        </p:attrNameLst>
                                      </p:cBhvr>
                                      <p:to>
                                        <p:strVal val="visible"/>
                                      </p:to>
                                    </p:set>
                                    <p:anim calcmode="lin" valueType="num">
                                      <p:cBhvr additive="base">
                                        <p:cTn id="93" dur="500" fill="hold"/>
                                        <p:tgtEl>
                                          <p:spTgt spid="93"/>
                                        </p:tgtEl>
                                        <p:attrNameLst>
                                          <p:attrName>ppt_x</p:attrName>
                                        </p:attrNameLst>
                                      </p:cBhvr>
                                      <p:tavLst>
                                        <p:tav tm="0">
                                          <p:val>
                                            <p:strVal val="0-#ppt_w/2"/>
                                          </p:val>
                                        </p:tav>
                                        <p:tav tm="100000">
                                          <p:val>
                                            <p:strVal val="#ppt_x"/>
                                          </p:val>
                                        </p:tav>
                                      </p:tavLst>
                                    </p:anim>
                                    <p:anim calcmode="lin" valueType="num">
                                      <p:cBhvr additive="base">
                                        <p:cTn id="94"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P spid="91" grpId="0"/>
      <p:bldP spid="92" grpId="0"/>
      <p:bldP spid="93" grpId="0"/>
      <p:bldP spid="116" grpId="0"/>
      <p:bldP spid="1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13" name="TextBox 12">
            <a:extLst>
              <a:ext uri="{FF2B5EF4-FFF2-40B4-BE49-F238E27FC236}">
                <a16:creationId xmlns:a16="http://schemas.microsoft.com/office/drawing/2014/main" id="{B7FB4340-CD2D-4B25-8A34-0303DA290A08}"/>
              </a:ext>
            </a:extLst>
          </p:cNvPr>
          <p:cNvSpPr txBox="1"/>
          <p:nvPr/>
        </p:nvSpPr>
        <p:spPr>
          <a:xfrm>
            <a:off x="152400" y="228600"/>
            <a:ext cx="9296400" cy="2308324"/>
          </a:xfrm>
          <a:prstGeom prst="rect">
            <a:avLst/>
          </a:prstGeom>
          <a:noFill/>
        </p:spPr>
        <p:txBody>
          <a:bodyPr wrap="square" rtlCol="0">
            <a:spAutoFit/>
          </a:bodyPr>
          <a:lstStyle/>
          <a:p>
            <a:pPr marL="0" indent="0" algn="l">
              <a:spcBef>
                <a:spcPct val="0"/>
              </a:spcBef>
              <a:tabLst/>
            </a:pPr>
            <a:r>
              <a:rPr kumimoji="0" lang="en-US" altLang="en-US" sz="24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Example: </a:t>
            </a:r>
          </a:p>
          <a:p>
            <a:pPr marL="0" indent="0" algn="l">
              <a:spcBef>
                <a:spcPct val="0"/>
              </a:spcBef>
              <a:tabLst/>
            </a:pPr>
            <a:r>
              <a:rPr lang="en-US" altLang="en-US" sz="2400" dirty="0">
                <a:effectLst/>
                <a:cs typeface="Times New Roman" panose="02020603050405020304" pitchFamily="18" charset="0"/>
              </a:rPr>
              <a:t>Our micro state is some binary string </a:t>
            </a:r>
            <a:r>
              <a:rPr lang="el-GR" altLang="en-US" sz="2400" dirty="0">
                <a:effectLst/>
                <a:cs typeface="Times New Roman" panose="02020603050405020304" pitchFamily="18" charset="0"/>
                <a:sym typeface="Symbol" panose="05050102010706020507" pitchFamily="18" charset="2"/>
              </a:rPr>
              <a:t>α</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length n.</a:t>
            </a:r>
            <a:r>
              <a:rPr lang="en-US" altLang="en-US" sz="2400" dirty="0">
                <a:effectLst/>
                <a:cs typeface="Times New Roman" panose="02020603050405020304" pitchFamily="18" charset="0"/>
                <a:sym typeface="Symbol" panose="05050102010706020507" pitchFamily="18" charset="2"/>
              </a:rPr>
              <a:t> </a:t>
            </a:r>
            <a:endParaRPr lang="en-US" altLang="en-US" sz="2400" dirty="0">
              <a:effectLst/>
              <a:cs typeface="Times New Roman" panose="02020603050405020304" pitchFamily="18" charset="0"/>
            </a:endParaRPr>
          </a:p>
          <a:p>
            <a:pPr marL="0" indent="0" algn="l">
              <a:spcBef>
                <a:spcPct val="0"/>
              </a:spcBef>
              <a:tabLst/>
            </a:pPr>
            <a:r>
              <a:rPr lang="en-US" altLang="en-US" sz="2400" dirty="0">
                <a:effectLst/>
                <a:cs typeface="Times New Roman" panose="02020603050405020304" pitchFamily="18" charset="0"/>
              </a:rPr>
              <a:t>Our macro property is that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exactly </a:t>
            </a:r>
            <a:r>
              <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0.49</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fraction of its bits are zero. </a:t>
            </a:r>
          </a:p>
          <a:p>
            <a:pPr marL="0" indent="0" algn="l">
              <a:spcBef>
                <a:spcPct val="0"/>
              </a:spcBef>
              <a:tabLst/>
            </a:pPr>
            <a:r>
              <a:rPr lang="en-US" altLang="en-US" sz="2400" dirty="0">
                <a:effectLst/>
                <a:cs typeface="Times New Roman" panose="02020603050405020304" pitchFamily="18" charset="0"/>
              </a:rPr>
              <a:t>N = # of strings of length n with this property</a:t>
            </a:r>
          </a:p>
          <a:p>
            <a:pPr algn="l"/>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log</a:t>
            </a:r>
            <a:r>
              <a:rPr lang="en-US" altLang="en-US" sz="2400" baseline="-25000" dirty="0">
                <a:effectLst/>
                <a:cs typeface="Times New Roman" panose="02020603050405020304" pitchFamily="18" charset="0"/>
                <a:sym typeface="Symbol" panose="05050102010706020507" pitchFamily="18" charset="2"/>
              </a:rPr>
              <a:t>2</a:t>
            </a:r>
            <a:r>
              <a:rPr lang="en-US" altLang="en-US" sz="2400" dirty="0">
                <a:effectLst/>
                <a:cs typeface="Times New Roman" panose="02020603050405020304" pitchFamily="18" charset="0"/>
                <a:sym typeface="Symbol" panose="05050102010706020507" pitchFamily="18" charset="2"/>
              </a:rPr>
              <a:t>(N) = 0.9997n</a:t>
            </a:r>
            <a:endParaRPr lang="en-US" altLang="en-US" sz="2400" dirty="0">
              <a:effectLst/>
              <a:cs typeface="Times New Roman" panose="02020603050405020304" pitchFamily="18" charset="0"/>
            </a:endParaRPr>
          </a:p>
          <a:p>
            <a:pPr algn="l"/>
            <a:r>
              <a:rPr lang="en-US" altLang="en-US" sz="2400" dirty="0">
                <a:effectLst/>
                <a:cs typeface="Times New Roman" panose="02020603050405020304" pitchFamily="18" charset="0"/>
              </a:rPr>
              <a:t>Let </a:t>
            </a:r>
            <a:r>
              <a:rPr lang="en-US" altLang="en-US" sz="2400" i="1" dirty="0">
                <a:effectLst/>
                <a:cs typeface="Times New Roman" panose="02020603050405020304" pitchFamily="18" charset="0"/>
              </a:rPr>
              <a:t>S</a:t>
            </a:r>
            <a:r>
              <a:rPr lang="en-US" altLang="en-US" sz="2400" i="1" baseline="-25000" dirty="0">
                <a:latin typeface="Times New Roman"/>
                <a:cs typeface="Times New Roman" panose="02020603050405020304" pitchFamily="18" charset="0"/>
                <a:sym typeface="Symbol" panose="05050102010706020507" pitchFamily="18" charset="2"/>
              </a:rPr>
              <a:t> </a:t>
            </a:r>
            <a:r>
              <a:rPr lang="en-US" altLang="en-US" sz="2400" i="1" dirty="0">
                <a:latin typeface="Times New Roman"/>
                <a:cs typeface="Times New Roman" panose="02020603050405020304" pitchFamily="18" charset="0"/>
                <a:sym typeface="Symbol" panose="05050102010706020507" pitchFamily="18" charset="2"/>
              </a:rPr>
              <a:t>  </a:t>
            </a:r>
            <a:r>
              <a:rPr lang="en-US" altLang="en-US" sz="2400" i="1" baseline="-25000" dirty="0">
                <a:effectLst/>
                <a:cs typeface="Times New Roman" panose="02020603050405020304" pitchFamily="18" charset="0"/>
                <a:sym typeface="Symbol" panose="05050102010706020507" pitchFamily="18" charset="2"/>
              </a:rPr>
              <a:t>      </a:t>
            </a:r>
            <a:r>
              <a:rPr lang="en-US" altLang="en-US" sz="2400" dirty="0">
                <a:effectLst/>
                <a:cs typeface="Times New Roman" panose="02020603050405020304" pitchFamily="18" charset="0"/>
              </a:rPr>
              <a:t>be the set of binary strings of length </a:t>
            </a:r>
            <a:r>
              <a:rPr lang="en-US" altLang="en-US" sz="2400" i="1" dirty="0">
                <a:effectLst/>
                <a:cs typeface="Times New Roman" panose="02020603050405020304" pitchFamily="18" charset="0"/>
              </a:rPr>
              <a:t>n</a:t>
            </a:r>
            <a:r>
              <a:rPr lang="en-US" altLang="en-US" sz="2400" dirty="0">
                <a:effectLst/>
                <a:cs typeface="Times New Roman" panose="02020603050405020304" pitchFamily="18" charset="0"/>
              </a:rPr>
              <a:t> with exactly      </a:t>
            </a:r>
            <a:r>
              <a:rPr lang="en-US" altLang="en-US" sz="2400" i="1" dirty="0">
                <a:latin typeface="Times New Roman"/>
                <a:cs typeface="Times New Roman" panose="02020603050405020304" pitchFamily="18" charset="0"/>
                <a:sym typeface="Symbol" panose="05050102010706020507" pitchFamily="18" charset="2"/>
              </a:rPr>
              <a:t>     </a:t>
            </a:r>
            <a:r>
              <a:rPr lang="en-US" altLang="en-US" sz="2400" dirty="0">
                <a:effectLst/>
                <a:cs typeface="Times New Roman" panose="02020603050405020304" pitchFamily="18" charset="0"/>
              </a:rPr>
              <a:t>0s.</a:t>
            </a:r>
          </a:p>
        </p:txBody>
      </p:sp>
      <p:sp>
        <p:nvSpPr>
          <p:cNvPr id="32" name="TextBox 31">
            <a:extLst>
              <a:ext uri="{FF2B5EF4-FFF2-40B4-BE49-F238E27FC236}">
                <a16:creationId xmlns:a16="http://schemas.microsoft.com/office/drawing/2014/main" id="{323355B5-A377-46CE-BAED-544FD1C8C368}"/>
              </a:ext>
            </a:extLst>
          </p:cNvPr>
          <p:cNvSpPr txBox="1"/>
          <p:nvPr/>
        </p:nvSpPr>
        <p:spPr>
          <a:xfrm>
            <a:off x="5797197" y="1332411"/>
            <a:ext cx="1369892" cy="462050"/>
          </a:xfrm>
          <a:prstGeom prst="rect">
            <a:avLst/>
          </a:prstGeom>
          <a:noFill/>
        </p:spPr>
        <p:txBody>
          <a:bodyPr wrap="square" rtlCol="0">
            <a:spAutoFit/>
          </a:bodyPr>
          <a:lstStyle/>
          <a:p>
            <a:pPr algn="l"/>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0.9997n</a:t>
            </a:r>
            <a:endParaRPr lang="en-US" altLang="en-US" sz="2400" dirty="0">
              <a:effectLst/>
              <a:cs typeface="Times New Roman" panose="02020603050405020304" pitchFamily="18" charset="0"/>
            </a:endParaRPr>
          </a:p>
        </p:txBody>
      </p:sp>
      <p:sp>
        <p:nvSpPr>
          <p:cNvPr id="36" name="TextBox 35">
            <a:extLst>
              <a:ext uri="{FF2B5EF4-FFF2-40B4-BE49-F238E27FC236}">
                <a16:creationId xmlns:a16="http://schemas.microsoft.com/office/drawing/2014/main" id="{AED26335-315F-46CE-A4BF-C898A0B0340B}"/>
              </a:ext>
            </a:extLst>
          </p:cNvPr>
          <p:cNvSpPr txBox="1"/>
          <p:nvPr/>
        </p:nvSpPr>
        <p:spPr>
          <a:xfrm>
            <a:off x="7560616" y="2098108"/>
            <a:ext cx="1017216" cy="461665"/>
          </a:xfrm>
          <a:prstGeom prst="rect">
            <a:avLst/>
          </a:prstGeom>
          <a:noFill/>
        </p:spPr>
        <p:txBody>
          <a:bodyPr wrap="square" rtlCol="0">
            <a:spAutoFit/>
          </a:bodyPr>
          <a:lstStyle/>
          <a:p>
            <a:pPr algn="l"/>
            <a:r>
              <a:rPr lang="en-US" altLang="en-US" sz="2400" i="1" dirty="0">
                <a:latin typeface="Times New Roman"/>
                <a:cs typeface="Times New Roman" panose="02020603050405020304" pitchFamily="18" charset="0"/>
                <a:sym typeface="Symbol" panose="05050102010706020507" pitchFamily="18" charset="2"/>
              </a:rPr>
              <a:t>0.49n</a:t>
            </a:r>
            <a:endParaRPr lang="en-US" altLang="en-US" sz="2400" dirty="0">
              <a:effectLst/>
              <a:cs typeface="Times New Roman" panose="02020603050405020304" pitchFamily="18" charset="0"/>
            </a:endParaRPr>
          </a:p>
        </p:txBody>
      </p:sp>
      <p:sp>
        <p:nvSpPr>
          <p:cNvPr id="37" name="TextBox 36">
            <a:extLst>
              <a:ext uri="{FF2B5EF4-FFF2-40B4-BE49-F238E27FC236}">
                <a16:creationId xmlns:a16="http://schemas.microsoft.com/office/drawing/2014/main" id="{473DF87B-71B5-4ACF-AC0E-E768FE6CB249}"/>
              </a:ext>
            </a:extLst>
          </p:cNvPr>
          <p:cNvSpPr txBox="1"/>
          <p:nvPr/>
        </p:nvSpPr>
        <p:spPr>
          <a:xfrm>
            <a:off x="789295" y="2204568"/>
            <a:ext cx="773893" cy="338554"/>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0.49n</a:t>
            </a:r>
            <a:endParaRPr lang="en-US" altLang="en-US" sz="2400" baseline="-25000" dirty="0">
              <a:effectLst/>
              <a:cs typeface="Times New Roman" panose="02020603050405020304" pitchFamily="18" charset="0"/>
            </a:endParaRPr>
          </a:p>
        </p:txBody>
      </p:sp>
      <p:grpSp>
        <p:nvGrpSpPr>
          <p:cNvPr id="33" name="Group 32">
            <a:extLst>
              <a:ext uri="{FF2B5EF4-FFF2-40B4-BE49-F238E27FC236}">
                <a16:creationId xmlns:a16="http://schemas.microsoft.com/office/drawing/2014/main" id="{4EF83666-94F8-49D6-AB3A-74A89DA3AA53}"/>
              </a:ext>
            </a:extLst>
          </p:cNvPr>
          <p:cNvGrpSpPr/>
          <p:nvPr/>
        </p:nvGrpSpPr>
        <p:grpSpPr>
          <a:xfrm>
            <a:off x="532168" y="2986929"/>
            <a:ext cx="3201632" cy="3871071"/>
            <a:chOff x="532168" y="2834529"/>
            <a:chExt cx="3201632" cy="3871071"/>
          </a:xfrm>
        </p:grpSpPr>
        <p:sp>
          <p:nvSpPr>
            <p:cNvPr id="34" name="Oval 33">
              <a:extLst>
                <a:ext uri="{FF2B5EF4-FFF2-40B4-BE49-F238E27FC236}">
                  <a16:creationId xmlns:a16="http://schemas.microsoft.com/office/drawing/2014/main" id="{67BC740F-80D4-4E26-BA96-BD905E58C3F3}"/>
                </a:ext>
              </a:extLst>
            </p:cNvPr>
            <p:cNvSpPr/>
            <p:nvPr/>
          </p:nvSpPr>
          <p:spPr bwMode="auto">
            <a:xfrm>
              <a:off x="1295400"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5" name="TextBox 34">
              <a:extLst>
                <a:ext uri="{FF2B5EF4-FFF2-40B4-BE49-F238E27FC236}">
                  <a16:creationId xmlns:a16="http://schemas.microsoft.com/office/drawing/2014/main" id="{2512FA61-DD4A-4BEF-BB3A-07EB4EF74082}"/>
                </a:ext>
              </a:extLst>
            </p:cNvPr>
            <p:cNvSpPr txBox="1"/>
            <p:nvPr/>
          </p:nvSpPr>
          <p:spPr>
            <a:xfrm>
              <a:off x="1905000" y="2834529"/>
              <a:ext cx="1233337" cy="461665"/>
            </a:xfrm>
            <a:prstGeom prst="rect">
              <a:avLst/>
            </a:prstGeom>
            <a:noFill/>
          </p:spPr>
          <p:txBody>
            <a:bodyPr wrap="square" rtlCol="0">
              <a:spAutoFit/>
            </a:bodyPr>
            <a:lstStyle/>
            <a:p>
              <a:pPr algn="l"/>
              <a:r>
                <a:rPr lang="el-GR" altLang="en-US" sz="2400" dirty="0">
                  <a:effectLst/>
                  <a:cs typeface="Times New Roman" panose="02020603050405020304" pitchFamily="18" charset="0"/>
                  <a:sym typeface="Symbol" panose="05050102010706020507" pitchFamily="18" charset="2"/>
                </a:rPr>
                <a:t>α</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dirty="0">
                  <a:effectLst/>
                  <a:cs typeface="Times New Roman" panose="02020603050405020304" pitchFamily="18" charset="0"/>
                </a:rPr>
                <a:t>S</a:t>
              </a:r>
              <a:r>
                <a:rPr lang="en-US" altLang="en-US" sz="2400" i="1" baseline="-25000" dirty="0">
                  <a:latin typeface="Times New Roman"/>
                  <a:cs typeface="Times New Roman" panose="02020603050405020304" pitchFamily="18" charset="0"/>
                  <a:sym typeface="Symbol" panose="05050102010706020507" pitchFamily="18" charset="2"/>
                </a:rPr>
                <a:t>0.49n</a:t>
              </a:r>
              <a:endParaRPr lang="en-US" altLang="en-US" sz="2400" dirty="0">
                <a:effectLst/>
                <a:cs typeface="Times New Roman" panose="02020603050405020304" pitchFamily="18" charset="0"/>
              </a:endParaRPr>
            </a:p>
          </p:txBody>
        </p:sp>
        <p:sp>
          <p:nvSpPr>
            <p:cNvPr id="38" name="TextBox 37">
              <a:extLst>
                <a:ext uri="{FF2B5EF4-FFF2-40B4-BE49-F238E27FC236}">
                  <a16:creationId xmlns:a16="http://schemas.microsoft.com/office/drawing/2014/main" id="{F305D1FC-9667-45B4-93BB-5E3B03D7219C}"/>
                </a:ext>
              </a:extLst>
            </p:cNvPr>
            <p:cNvSpPr txBox="1"/>
            <p:nvPr/>
          </p:nvSpPr>
          <p:spPr>
            <a:xfrm>
              <a:off x="1514475" y="3922693"/>
              <a:ext cx="2126524" cy="2462213"/>
            </a:xfrm>
            <a:prstGeom prst="rect">
              <a:avLst/>
            </a:prstGeom>
            <a:noFill/>
          </p:spPr>
          <p:txBody>
            <a:bodyPr wrap="square">
              <a:spAutoFit/>
            </a:bodyPr>
            <a:lstStyle/>
            <a:p>
              <a:pPr algn="l"/>
              <a:r>
                <a:rPr lang="en-US" sz="1400" dirty="0">
                  <a:effectLst/>
                  <a:cs typeface="Times New Roman" panose="02020603050405020304" pitchFamily="18" charset="0"/>
                </a:rPr>
                <a:t>000000000011111111111</a:t>
              </a:r>
            </a:p>
            <a:p>
              <a:pPr algn="l"/>
              <a:r>
                <a:rPr lang="en-US" sz="1400" dirty="0">
                  <a:effectLst/>
                  <a:cs typeface="Times New Roman" panose="02020603050405020304" pitchFamily="18" charset="0"/>
                </a:rPr>
                <a:t>000000000101111111111</a:t>
              </a:r>
            </a:p>
            <a:p>
              <a:pPr algn="l"/>
              <a:r>
                <a:rPr lang="en-US" sz="1400" dirty="0">
                  <a:effectLst/>
                  <a:cs typeface="Times New Roman" panose="02020603050405020304" pitchFamily="18" charset="0"/>
                </a:rPr>
                <a:t>000000000110111111111</a:t>
              </a:r>
            </a:p>
            <a:p>
              <a:pPr algn="l"/>
              <a:r>
                <a:rPr lang="en-US" sz="1400" dirty="0">
                  <a:effectLst/>
                  <a:cs typeface="Times New Roman" panose="02020603050405020304" pitchFamily="18" charset="0"/>
                </a:rPr>
                <a:t>000000000111011111111</a:t>
              </a: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r>
                <a:rPr lang="en-US" sz="1400" dirty="0">
                  <a:effectLst/>
                  <a:cs typeface="Times New Roman" panose="02020603050405020304" pitchFamily="18" charset="0"/>
                </a:rPr>
                <a:t>111111111110000000000</a:t>
              </a:r>
            </a:p>
          </p:txBody>
        </p:sp>
        <p:sp>
          <p:nvSpPr>
            <p:cNvPr id="39" name="TextBox 38">
              <a:extLst>
                <a:ext uri="{FF2B5EF4-FFF2-40B4-BE49-F238E27FC236}">
                  <a16:creationId xmlns:a16="http://schemas.microsoft.com/office/drawing/2014/main" id="{776A36BC-D4F8-4E46-806E-5CD279DD705B}"/>
                </a:ext>
              </a:extLst>
            </p:cNvPr>
            <p:cNvSpPr txBox="1"/>
            <p:nvPr/>
          </p:nvSpPr>
          <p:spPr>
            <a:xfrm rot="5400000">
              <a:off x="2133599" y="4951486"/>
              <a:ext cx="91440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a:t>
              </a:r>
              <a:endParaRPr lang="en-US" altLang="en-US" sz="2400" dirty="0">
                <a:effectLst/>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4B41203B-418F-4396-BFE6-7F888EF454A4}"/>
                </a:ext>
              </a:extLst>
            </p:cNvPr>
            <p:cNvCxnSpPr/>
            <p:nvPr/>
          </p:nvCxnSpPr>
          <p:spPr bwMode="auto">
            <a:xfrm>
              <a:off x="1589314" y="3936274"/>
              <a:ext cx="1789612" cy="0"/>
            </a:xfrm>
            <a:prstGeom prst="straightConnector1">
              <a:avLst/>
            </a:prstGeom>
            <a:noFill/>
            <a:ln w="6350" cap="sq" cmpd="sng" algn="ctr">
              <a:solidFill>
                <a:schemeClr val="accent5"/>
              </a:solidFill>
              <a:prstDash val="solid"/>
              <a:round/>
              <a:headEnd type="triangle"/>
              <a:tailEnd type="triangle"/>
            </a:ln>
            <a:effectLst/>
          </p:spPr>
        </p:cxnSp>
        <p:cxnSp>
          <p:nvCxnSpPr>
            <p:cNvPr id="41" name="Straight Arrow Connector 40">
              <a:extLst>
                <a:ext uri="{FF2B5EF4-FFF2-40B4-BE49-F238E27FC236}">
                  <a16:creationId xmlns:a16="http://schemas.microsoft.com/office/drawing/2014/main" id="{CAEFAA8B-92C8-4747-AC26-E8954F53D1DF}"/>
                </a:ext>
              </a:extLst>
            </p:cNvPr>
            <p:cNvCxnSpPr>
              <a:cxnSpLocks/>
            </p:cNvCxnSpPr>
            <p:nvPr/>
          </p:nvCxnSpPr>
          <p:spPr bwMode="auto">
            <a:xfrm flipV="1">
              <a:off x="1600200" y="3657600"/>
              <a:ext cx="883920" cy="0"/>
            </a:xfrm>
            <a:prstGeom prst="straightConnector1">
              <a:avLst/>
            </a:prstGeom>
            <a:noFill/>
            <a:ln w="6350" cap="sq" cmpd="sng" algn="ctr">
              <a:solidFill>
                <a:schemeClr val="accent5"/>
              </a:solidFill>
              <a:prstDash val="solid"/>
              <a:round/>
              <a:headEnd type="triangle"/>
              <a:tailEnd type="triangle"/>
            </a:ln>
            <a:effectLst/>
          </p:spPr>
        </p:cxnSp>
        <p:sp>
          <p:nvSpPr>
            <p:cNvPr id="42" name="TextBox 41">
              <a:extLst>
                <a:ext uri="{FF2B5EF4-FFF2-40B4-BE49-F238E27FC236}">
                  <a16:creationId xmlns:a16="http://schemas.microsoft.com/office/drawing/2014/main" id="{6379911C-BEAD-4452-8D7E-44E53F57D52C}"/>
                </a:ext>
              </a:extLst>
            </p:cNvPr>
            <p:cNvSpPr txBox="1"/>
            <p:nvPr/>
          </p:nvSpPr>
          <p:spPr>
            <a:xfrm>
              <a:off x="2362200" y="3474609"/>
              <a:ext cx="304800" cy="461665"/>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n</a:t>
              </a:r>
              <a:endParaRPr lang="en-US" altLang="en-US" sz="2400" dirty="0">
                <a:effectLst/>
                <a:cs typeface="Times New Roman" panose="02020603050405020304" pitchFamily="18" charset="0"/>
              </a:endParaRPr>
            </a:p>
          </p:txBody>
        </p:sp>
        <p:sp>
          <p:nvSpPr>
            <p:cNvPr id="43" name="TextBox 42">
              <a:extLst>
                <a:ext uri="{FF2B5EF4-FFF2-40B4-BE49-F238E27FC236}">
                  <a16:creationId xmlns:a16="http://schemas.microsoft.com/office/drawing/2014/main" id="{C695B2F9-F035-4CD2-B7BB-D6704984F9DB}"/>
                </a:ext>
              </a:extLst>
            </p:cNvPr>
            <p:cNvSpPr txBox="1"/>
            <p:nvPr/>
          </p:nvSpPr>
          <p:spPr>
            <a:xfrm>
              <a:off x="1715589" y="3208998"/>
              <a:ext cx="914400" cy="461665"/>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0.49n</a:t>
              </a:r>
              <a:endParaRPr lang="en-US" altLang="en-US" sz="2400" dirty="0">
                <a:effectLst/>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4631D32C-EC8E-4FDC-92F2-BFD4FED600BD}"/>
                </a:ext>
              </a:extLst>
            </p:cNvPr>
            <p:cNvCxnSpPr>
              <a:cxnSpLocks/>
            </p:cNvCxnSpPr>
            <p:nvPr/>
          </p:nvCxnSpPr>
          <p:spPr bwMode="auto">
            <a:xfrm>
              <a:off x="1503589"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45" name="TextBox 44">
              <a:extLst>
                <a:ext uri="{FF2B5EF4-FFF2-40B4-BE49-F238E27FC236}">
                  <a16:creationId xmlns:a16="http://schemas.microsoft.com/office/drawing/2014/main" id="{A6963F7D-572F-40A3-B521-A3E587562621}"/>
                </a:ext>
              </a:extLst>
            </p:cNvPr>
            <p:cNvSpPr txBox="1"/>
            <p:nvPr/>
          </p:nvSpPr>
          <p:spPr>
            <a:xfrm>
              <a:off x="532168" y="4725118"/>
              <a:ext cx="116873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0.9997n</a:t>
              </a:r>
              <a:endParaRPr lang="en-US" altLang="en-US" sz="2400" dirty="0">
                <a:effectLst/>
                <a:cs typeface="Times New Roman" panose="02020603050405020304" pitchFamily="18" charset="0"/>
              </a:endParaRPr>
            </a:p>
          </p:txBody>
        </p:sp>
      </p:grpSp>
      <p:grpSp>
        <p:nvGrpSpPr>
          <p:cNvPr id="46" name="Group 45">
            <a:extLst>
              <a:ext uri="{FF2B5EF4-FFF2-40B4-BE49-F238E27FC236}">
                <a16:creationId xmlns:a16="http://schemas.microsoft.com/office/drawing/2014/main" id="{563F6C60-9D62-4E6F-9595-3BBBF1CD6C4E}"/>
              </a:ext>
            </a:extLst>
          </p:cNvPr>
          <p:cNvGrpSpPr/>
          <p:nvPr/>
        </p:nvGrpSpPr>
        <p:grpSpPr>
          <a:xfrm>
            <a:off x="5182832" y="3429000"/>
            <a:ext cx="3312379" cy="3429000"/>
            <a:chOff x="5182832" y="3276600"/>
            <a:chExt cx="3312379" cy="3429000"/>
          </a:xfrm>
        </p:grpSpPr>
        <p:sp>
          <p:nvSpPr>
            <p:cNvPr id="47" name="Oval 46">
              <a:extLst>
                <a:ext uri="{FF2B5EF4-FFF2-40B4-BE49-F238E27FC236}">
                  <a16:creationId xmlns:a16="http://schemas.microsoft.com/office/drawing/2014/main" id="{2CBF29A1-D632-4533-8BBA-E62F55FE5386}"/>
                </a:ext>
              </a:extLst>
            </p:cNvPr>
            <p:cNvSpPr/>
            <p:nvPr/>
          </p:nvSpPr>
          <p:spPr bwMode="auto">
            <a:xfrm>
              <a:off x="5182832"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8" name="TextBox 47">
              <a:extLst>
                <a:ext uri="{FF2B5EF4-FFF2-40B4-BE49-F238E27FC236}">
                  <a16:creationId xmlns:a16="http://schemas.microsoft.com/office/drawing/2014/main" id="{22931577-DD64-4E4A-91FA-BBE9D0561999}"/>
                </a:ext>
              </a:extLst>
            </p:cNvPr>
            <p:cNvSpPr txBox="1"/>
            <p:nvPr/>
          </p:nvSpPr>
          <p:spPr>
            <a:xfrm>
              <a:off x="5569676" y="3922693"/>
              <a:ext cx="2126524" cy="2462213"/>
            </a:xfrm>
            <a:prstGeom prst="rect">
              <a:avLst/>
            </a:prstGeom>
            <a:noFill/>
          </p:spPr>
          <p:txBody>
            <a:bodyPr wrap="square">
              <a:spAutoFit/>
            </a:bodyPr>
            <a:lstStyle/>
            <a:p>
              <a:pPr algn="l"/>
              <a:r>
                <a:rPr lang="en-US" sz="1400" dirty="0">
                  <a:effectLst/>
                  <a:cs typeface="Times New Roman" panose="02020603050405020304" pitchFamily="18" charset="0"/>
                </a:rPr>
                <a:t>000000000000000000</a:t>
              </a:r>
            </a:p>
            <a:p>
              <a:pPr algn="l"/>
              <a:r>
                <a:rPr lang="en-US" sz="1400" dirty="0">
                  <a:effectLst/>
                  <a:cs typeface="Times New Roman" panose="02020603050405020304" pitchFamily="18" charset="0"/>
                </a:rPr>
                <a:t>000000000000000001</a:t>
              </a:r>
            </a:p>
            <a:p>
              <a:pPr algn="l"/>
              <a:r>
                <a:rPr lang="en-US" sz="1400" dirty="0">
                  <a:effectLst/>
                  <a:cs typeface="Times New Roman" panose="02020603050405020304" pitchFamily="18" charset="0"/>
                </a:rPr>
                <a:t>000000000000000010</a:t>
              </a:r>
            </a:p>
            <a:p>
              <a:pPr algn="l"/>
              <a:r>
                <a:rPr lang="en-US" sz="1400" dirty="0">
                  <a:effectLst/>
                  <a:cs typeface="Times New Roman" panose="02020603050405020304" pitchFamily="18" charset="0"/>
                </a:rPr>
                <a:t>000000000000000011</a:t>
              </a: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r>
                <a:rPr lang="en-US" sz="1400" dirty="0">
                  <a:effectLst/>
                  <a:cs typeface="Times New Roman" panose="02020603050405020304" pitchFamily="18" charset="0"/>
                </a:rPr>
                <a:t>1111111111111111111</a:t>
              </a:r>
            </a:p>
          </p:txBody>
        </p:sp>
        <p:sp>
          <p:nvSpPr>
            <p:cNvPr id="49" name="TextBox 48">
              <a:extLst>
                <a:ext uri="{FF2B5EF4-FFF2-40B4-BE49-F238E27FC236}">
                  <a16:creationId xmlns:a16="http://schemas.microsoft.com/office/drawing/2014/main" id="{69564B87-6494-4970-B6C1-2616C884F237}"/>
                </a:ext>
              </a:extLst>
            </p:cNvPr>
            <p:cNvSpPr txBox="1"/>
            <p:nvPr/>
          </p:nvSpPr>
          <p:spPr>
            <a:xfrm rot="5400000">
              <a:off x="6188800" y="4951486"/>
              <a:ext cx="91440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a:t>
              </a:r>
              <a:endParaRPr lang="en-US" altLang="en-US" sz="2400" dirty="0">
                <a:effectLst/>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600484E9-11EE-4362-8EF0-004535DFBE77}"/>
                </a:ext>
              </a:extLst>
            </p:cNvPr>
            <p:cNvCxnSpPr>
              <a:cxnSpLocks/>
            </p:cNvCxnSpPr>
            <p:nvPr/>
          </p:nvCxnSpPr>
          <p:spPr bwMode="auto">
            <a:xfrm>
              <a:off x="5644515" y="3962400"/>
              <a:ext cx="1609854" cy="0"/>
            </a:xfrm>
            <a:prstGeom prst="straightConnector1">
              <a:avLst/>
            </a:prstGeom>
            <a:noFill/>
            <a:ln w="6350" cap="sq" cmpd="sng" algn="ctr">
              <a:solidFill>
                <a:schemeClr val="accent5"/>
              </a:solidFill>
              <a:prstDash val="solid"/>
              <a:round/>
              <a:headEnd type="triangle"/>
              <a:tailEnd type="triangle"/>
            </a:ln>
            <a:effectLst/>
          </p:spPr>
        </p:cxnSp>
        <p:sp>
          <p:nvSpPr>
            <p:cNvPr id="51" name="TextBox 50">
              <a:extLst>
                <a:ext uri="{FF2B5EF4-FFF2-40B4-BE49-F238E27FC236}">
                  <a16:creationId xmlns:a16="http://schemas.microsoft.com/office/drawing/2014/main" id="{636F045B-82CC-41F1-8B92-0F97BE3095F9}"/>
                </a:ext>
              </a:extLst>
            </p:cNvPr>
            <p:cNvSpPr txBox="1"/>
            <p:nvPr/>
          </p:nvSpPr>
          <p:spPr>
            <a:xfrm>
              <a:off x="6032863" y="3500735"/>
              <a:ext cx="901051" cy="461665"/>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0.9997n</a:t>
              </a:r>
              <a:endParaRPr lang="en-US" altLang="en-US" sz="2400" dirty="0">
                <a:effectLst/>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id="{93AA9ECF-E851-4D94-8C68-BB76CA72B3DD}"/>
                </a:ext>
              </a:extLst>
            </p:cNvPr>
            <p:cNvCxnSpPr>
              <a:cxnSpLocks/>
            </p:cNvCxnSpPr>
            <p:nvPr/>
          </p:nvCxnSpPr>
          <p:spPr bwMode="auto">
            <a:xfrm>
              <a:off x="7333428"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53" name="TextBox 52">
              <a:extLst>
                <a:ext uri="{FF2B5EF4-FFF2-40B4-BE49-F238E27FC236}">
                  <a16:creationId xmlns:a16="http://schemas.microsoft.com/office/drawing/2014/main" id="{D3B476A8-84A4-4F08-91DC-B9544680E077}"/>
                </a:ext>
              </a:extLst>
            </p:cNvPr>
            <p:cNvSpPr txBox="1"/>
            <p:nvPr/>
          </p:nvSpPr>
          <p:spPr>
            <a:xfrm>
              <a:off x="7326481" y="4725118"/>
              <a:ext cx="116873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0.9997n</a:t>
              </a:r>
              <a:endParaRPr lang="en-US" altLang="en-US" sz="2400" dirty="0">
                <a:effectLst/>
                <a:cs typeface="Times New Roman" panose="02020603050405020304" pitchFamily="18" charset="0"/>
              </a:endParaRPr>
            </a:p>
          </p:txBody>
        </p:sp>
      </p:grpSp>
      <p:grpSp>
        <p:nvGrpSpPr>
          <p:cNvPr id="54" name="Group 53">
            <a:extLst>
              <a:ext uri="{FF2B5EF4-FFF2-40B4-BE49-F238E27FC236}">
                <a16:creationId xmlns:a16="http://schemas.microsoft.com/office/drawing/2014/main" id="{AC484E4A-0F53-46F9-96FB-A88BC66E5F73}"/>
              </a:ext>
            </a:extLst>
          </p:cNvPr>
          <p:cNvGrpSpPr/>
          <p:nvPr/>
        </p:nvGrpSpPr>
        <p:grpSpPr>
          <a:xfrm>
            <a:off x="3461657" y="4058194"/>
            <a:ext cx="2168437" cy="2266406"/>
            <a:chOff x="3461657" y="3905794"/>
            <a:chExt cx="2168437" cy="2266406"/>
          </a:xfrm>
        </p:grpSpPr>
        <p:sp>
          <p:nvSpPr>
            <p:cNvPr id="55" name="Freeform: Shape 54">
              <a:extLst>
                <a:ext uri="{FF2B5EF4-FFF2-40B4-BE49-F238E27FC236}">
                  <a16:creationId xmlns:a16="http://schemas.microsoft.com/office/drawing/2014/main" id="{112947FA-17D2-480F-A039-5B6894BB4220}"/>
                </a:ext>
              </a:extLst>
            </p:cNvPr>
            <p:cNvSpPr/>
            <p:nvPr/>
          </p:nvSpPr>
          <p:spPr bwMode="auto">
            <a:xfrm>
              <a:off x="3461657" y="3905794"/>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6" name="Freeform: Shape 55">
              <a:extLst>
                <a:ext uri="{FF2B5EF4-FFF2-40B4-BE49-F238E27FC236}">
                  <a16:creationId xmlns:a16="http://schemas.microsoft.com/office/drawing/2014/main" id="{24C0C5D2-B566-4232-AAB8-FE84FF60F5B2}"/>
                </a:ext>
              </a:extLst>
            </p:cNvPr>
            <p:cNvSpPr/>
            <p:nvPr/>
          </p:nvSpPr>
          <p:spPr bwMode="auto">
            <a:xfrm>
              <a:off x="3468189" y="4099560"/>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7" name="Freeform: Shape 56">
              <a:extLst>
                <a:ext uri="{FF2B5EF4-FFF2-40B4-BE49-F238E27FC236}">
                  <a16:creationId xmlns:a16="http://schemas.microsoft.com/office/drawing/2014/main" id="{7141CE81-E4AB-44FF-AF0D-B2F577EE2AF8}"/>
                </a:ext>
              </a:extLst>
            </p:cNvPr>
            <p:cNvSpPr/>
            <p:nvPr/>
          </p:nvSpPr>
          <p:spPr bwMode="auto">
            <a:xfrm>
              <a:off x="3474721" y="4293326"/>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8" name="Freeform: Shape 57">
              <a:extLst>
                <a:ext uri="{FF2B5EF4-FFF2-40B4-BE49-F238E27FC236}">
                  <a16:creationId xmlns:a16="http://schemas.microsoft.com/office/drawing/2014/main" id="{97011463-0C24-449D-B0F8-C3C482985E39}"/>
                </a:ext>
              </a:extLst>
            </p:cNvPr>
            <p:cNvSpPr/>
            <p:nvPr/>
          </p:nvSpPr>
          <p:spPr bwMode="auto">
            <a:xfrm>
              <a:off x="3481253" y="4513218"/>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9" name="Freeform: Shape 58">
              <a:extLst>
                <a:ext uri="{FF2B5EF4-FFF2-40B4-BE49-F238E27FC236}">
                  <a16:creationId xmlns:a16="http://schemas.microsoft.com/office/drawing/2014/main" id="{18BD50F5-6DC9-42FA-A364-968FEF08DB6F}"/>
                </a:ext>
              </a:extLst>
            </p:cNvPr>
            <p:cNvSpPr/>
            <p:nvPr/>
          </p:nvSpPr>
          <p:spPr bwMode="auto">
            <a:xfrm>
              <a:off x="3487785" y="6015445"/>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78" name="AutoShape 35">
            <a:extLst>
              <a:ext uri="{FF2B5EF4-FFF2-40B4-BE49-F238E27FC236}">
                <a16:creationId xmlns:a16="http://schemas.microsoft.com/office/drawing/2014/main" id="{7D8BA772-DFA2-4F7B-BE88-456B01E602A5}"/>
              </a:ext>
            </a:extLst>
          </p:cNvPr>
          <p:cNvSpPr>
            <a:spLocks noChangeArrowheads="1"/>
          </p:cNvSpPr>
          <p:nvPr/>
        </p:nvSpPr>
        <p:spPr bwMode="auto">
          <a:xfrm>
            <a:off x="2938095" y="4969990"/>
            <a:ext cx="3199869" cy="1185960"/>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is a crazy mapping.</a:t>
            </a:r>
            <a:br>
              <a:rPr lang="en-US" altLang="en-US" sz="2400" dirty="0">
                <a:solidFill>
                  <a:srgbClr val="FFFFFF"/>
                </a:solidFill>
              </a:rPr>
            </a:br>
            <a:r>
              <a:rPr lang="en-US" altLang="en-US" sz="2400" dirty="0">
                <a:solidFill>
                  <a:srgbClr val="FFFFFF"/>
                </a:solidFill>
              </a:rPr>
              <a:t>Can it be done by a small Java program?</a:t>
            </a:r>
          </a:p>
        </p:txBody>
      </p:sp>
      <p:sp>
        <p:nvSpPr>
          <p:cNvPr id="80" name="TextBox 79">
            <a:extLst>
              <a:ext uri="{FF2B5EF4-FFF2-40B4-BE49-F238E27FC236}">
                <a16:creationId xmlns:a16="http://schemas.microsoft.com/office/drawing/2014/main" id="{72A71B58-96FA-46D0-A5A7-E320DD91C57C}"/>
              </a:ext>
            </a:extLst>
          </p:cNvPr>
          <p:cNvSpPr txBox="1"/>
          <p:nvPr/>
        </p:nvSpPr>
        <p:spPr>
          <a:xfrm>
            <a:off x="5704115" y="2986929"/>
            <a:ext cx="1571896" cy="461665"/>
          </a:xfrm>
          <a:prstGeom prst="rect">
            <a:avLst/>
          </a:prstGeom>
          <a:noFill/>
        </p:spPr>
        <p:txBody>
          <a:bodyPr wrap="square" rtlCol="0">
            <a:spAutoFit/>
          </a:bodyPr>
          <a:lstStyle/>
          <a:p>
            <a:pPr algn="l"/>
            <a:r>
              <a:rPr lang="el-GR" altLang="en-US" sz="2400" dirty="0">
                <a:latin typeface="Times New Roman"/>
                <a:cs typeface="Times New Roman" panose="02020603050405020304" pitchFamily="18" charset="0"/>
                <a:sym typeface="Symbol" panose="05050102010706020507" pitchFamily="18" charset="2"/>
              </a:rPr>
              <a:t>β</a:t>
            </a:r>
            <a:r>
              <a:rPr lang="en-US" altLang="en-US" sz="2400" i="1" dirty="0">
                <a:effectLst/>
                <a:cs typeface="Times New Roman" panose="02020603050405020304" pitchFamily="18" charset="0"/>
              </a:rPr>
              <a:t>Labels</a:t>
            </a:r>
            <a:endParaRPr lang="en-US" altLang="en-US" sz="2400" dirty="0">
              <a:effectLs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6E6442E9-3D10-4C65-A7D4-FFF657657450}"/>
                  </a:ext>
                </a:extLst>
              </p:cNvPr>
              <p:cNvSpPr txBox="1"/>
              <p:nvPr/>
            </p:nvSpPr>
            <p:spPr>
              <a:xfrm>
                <a:off x="345744" y="3812210"/>
                <a:ext cx="3216485" cy="462050"/>
              </a:xfrm>
              <a:prstGeom prst="rect">
                <a:avLst/>
              </a:prstGeom>
              <a:noFill/>
            </p:spPr>
            <p:txBody>
              <a:bodyPr wrap="square" rtlCol="0">
                <a:spAutoFit/>
              </a:bodyPr>
              <a:lstStyle/>
              <a:p>
                <a:pPr algn="l"/>
                <a:r>
                  <a:rPr lang="en-US" altLang="en-US" sz="2400" dirty="0">
                    <a:effectLst/>
                    <a:cs typeface="Times New Roman" panose="02020603050405020304" pitchFamily="18" charset="0"/>
                  </a:rPr>
                  <a:t>|</a:t>
                </a:r>
                <a:r>
                  <a:rPr lang="en-US" altLang="en-US" sz="2400" i="1" dirty="0">
                    <a:effectLst/>
                    <a:cs typeface="Times New Roman" panose="02020603050405020304" pitchFamily="18" charset="0"/>
                  </a:rPr>
                  <a:t>S</a:t>
                </a:r>
                <a:r>
                  <a:rPr lang="en-US" altLang="en-US" sz="2400" i="1" baseline="-25000" dirty="0">
                    <a:latin typeface="Times New Roman"/>
                    <a:cs typeface="Times New Roman" panose="02020603050405020304" pitchFamily="18" charset="0"/>
                    <a:sym typeface="Symbol" panose="05050102010706020507" pitchFamily="18" charset="2"/>
                  </a:rPr>
                  <a:t>0.49n</a:t>
                </a:r>
                <a:r>
                  <a:rPr lang="en-US" altLang="en-US" sz="2400" dirty="0">
                    <a:effectLst/>
                    <a:cs typeface="Times New Roman" panose="02020603050405020304" pitchFamily="18" charset="0"/>
                  </a:rPr>
                  <a:t>| =</a:t>
                </a:r>
                <a14:m>
                  <m:oMath xmlns:m="http://schemas.openxmlformats.org/officeDocument/2006/math">
                    <m:r>
                      <a:rPr lang="en-US" altLang="en-US" sz="1600" dirty="0" smtClean="0">
                        <a:effectLst/>
                        <a:latin typeface="Cambria Math" panose="02040503050406030204" pitchFamily="18" charset="0"/>
                        <a:cs typeface="Times New Roman" panose="02020603050405020304" pitchFamily="18" charset="0"/>
                      </a:rPr>
                      <m:t> </m:t>
                    </m:r>
                    <m:d>
                      <m:dPr>
                        <m:ctrlPr>
                          <a:rPr lang="en-US" altLang="en-US" sz="160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altLang="en-US" sz="1600" i="1">
                                <a:effectLst/>
                                <a:latin typeface="Cambria Math" panose="02040503050406030204" pitchFamily="18" charset="0"/>
                                <a:cs typeface="Times New Roman" panose="02020603050405020304" pitchFamily="18" charset="0"/>
                              </a:rPr>
                            </m:ctrlPr>
                          </m:mPr>
                          <m:mr>
                            <m:e>
                              <m:r>
                                <m:rPr>
                                  <m:brk m:alnAt="7"/>
                                </m:rPr>
                                <a:rPr lang="en-US" altLang="en-US" sz="1600" i="1">
                                  <a:effectLst/>
                                  <a:latin typeface="Cambria Math" panose="02040503050406030204" pitchFamily="18" charset="0"/>
                                  <a:cs typeface="Times New Roman" panose="02020603050405020304" pitchFamily="18" charset="0"/>
                                </a:rPr>
                                <m:t>𝑛</m:t>
                              </m:r>
                            </m:e>
                          </m:mr>
                          <m:mr>
                            <m:e>
                              <m:r>
                                <a:rPr lang="en-US" altLang="en-US" sz="1600" b="0" i="1" smtClean="0">
                                  <a:effectLst/>
                                  <a:latin typeface="Cambria Math" panose="02040503050406030204" pitchFamily="18" charset="0"/>
                                  <a:cs typeface="Times New Roman" panose="02020603050405020304" pitchFamily="18" charset="0"/>
                                </a:rPr>
                                <m:t>0.49</m:t>
                              </m:r>
                              <m:r>
                                <a:rPr lang="en-US" altLang="en-US" sz="1600" i="1">
                                  <a:effectLst/>
                                  <a:latin typeface="Cambria Math" panose="02040503050406030204" pitchFamily="18" charset="0"/>
                                  <a:cs typeface="Times New Roman" panose="02020603050405020304" pitchFamily="18" charset="0"/>
                                </a:rPr>
                                <m:t>𝑛</m:t>
                              </m:r>
                            </m:e>
                          </m:mr>
                        </m:m>
                      </m:e>
                    </m:d>
                    <m:r>
                      <a:rPr lang="en-US" altLang="en-US" sz="1600" i="1">
                        <a:effectLst/>
                        <a:latin typeface="Cambria Math" panose="02040503050406030204" pitchFamily="18" charset="0"/>
                        <a:cs typeface="Times New Roman" panose="02020603050405020304" pitchFamily="18" charset="0"/>
                      </a:rPr>
                      <m:t> </m:t>
                    </m:r>
                  </m:oMath>
                </a14:m>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0.9997n</a:t>
                </a:r>
                <a:endParaRPr lang="en-US" altLang="en-US" sz="2400" dirty="0">
                  <a:effectLst/>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6E6442E9-3D10-4C65-A7D4-FFF657657450}"/>
                  </a:ext>
                </a:extLst>
              </p:cNvPr>
              <p:cNvSpPr txBox="1">
                <a:spLocks noRot="1" noChangeAspect="1" noMove="1" noResize="1" noEditPoints="1" noAdjustHandles="1" noChangeArrowheads="1" noChangeShapeType="1" noTextEdit="1"/>
              </p:cNvSpPr>
              <p:nvPr/>
            </p:nvSpPr>
            <p:spPr>
              <a:xfrm>
                <a:off x="345744" y="3812210"/>
                <a:ext cx="3216485" cy="462050"/>
              </a:xfrm>
              <a:prstGeom prst="rect">
                <a:avLst/>
              </a:prstGeom>
              <a:blipFill>
                <a:blip r:embed="rId3"/>
                <a:stretch>
                  <a:fillRect l="-3036" t="-17105" b="-28947"/>
                </a:stretch>
              </a:blipFill>
            </p:spPr>
            <p:txBody>
              <a:bodyPr/>
              <a:lstStyle/>
              <a:p>
                <a:r>
                  <a:rPr lang="en-US">
                    <a:noFill/>
                  </a:rPr>
                  <a:t> </a:t>
                </a:r>
              </a:p>
            </p:txBody>
          </p:sp>
        </mc:Fallback>
      </mc:AlternateContent>
      <p:sp>
        <p:nvSpPr>
          <p:cNvPr id="83" name="TextBox 82">
            <a:extLst>
              <a:ext uri="{FF2B5EF4-FFF2-40B4-BE49-F238E27FC236}">
                <a16:creationId xmlns:a16="http://schemas.microsoft.com/office/drawing/2014/main" id="{3CBA540F-2E4A-4D71-97CE-D4C0DF006E3E}"/>
              </a:ext>
            </a:extLst>
          </p:cNvPr>
          <p:cNvSpPr txBox="1"/>
          <p:nvPr/>
        </p:nvSpPr>
        <p:spPr>
          <a:xfrm>
            <a:off x="3718560" y="3562184"/>
            <a:ext cx="1854381"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Map(</a:t>
            </a:r>
            <a:r>
              <a:rPr lang="el-GR" altLang="en-US" sz="2400" dirty="0">
                <a:latin typeface="Times New Roman"/>
                <a:cs typeface="Times New Roman" panose="02020603050405020304" pitchFamily="18" charset="0"/>
                <a:sym typeface="Symbol" panose="05050102010706020507" pitchFamily="18" charset="2"/>
              </a:rPr>
              <a:t>β</a:t>
            </a:r>
            <a:r>
              <a:rPr lang="en-US" altLang="en-US" sz="2400" dirty="0">
                <a:effectLst/>
                <a:cs typeface="Times New Roman" panose="02020603050405020304" pitchFamily="18" charset="0"/>
                <a:sym typeface="Symbol" panose="05050102010706020507" pitchFamily="18" charset="2"/>
              </a:rPr>
              <a:t>) = </a:t>
            </a:r>
            <a:r>
              <a:rPr lang="el-GR" altLang="en-US" sz="2400" dirty="0">
                <a:effectLst/>
                <a:cs typeface="Times New Roman" panose="02020603050405020304" pitchFamily="18" charset="0"/>
                <a:sym typeface="Symbol" panose="05050102010706020507" pitchFamily="18" charset="2"/>
              </a:rPr>
              <a:t>α</a:t>
            </a:r>
            <a:endParaRPr lang="en-US" altLang="en-US" sz="2400" dirty="0">
              <a:effectLst/>
              <a:cs typeface="Times New Roman" panose="02020603050405020304" pitchFamily="18" charset="0"/>
            </a:endParaRPr>
          </a:p>
        </p:txBody>
      </p:sp>
    </p:spTree>
    <p:extLst>
      <p:ext uri="{BB962C8B-B14F-4D97-AF65-F5344CB8AC3E}">
        <p14:creationId xmlns:p14="http://schemas.microsoft.com/office/powerpoint/2010/main" val="41377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1" presetClass="exit"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500" fill="hold"/>
                                        <p:tgtEl>
                                          <p:spTgt spid="80"/>
                                        </p:tgtEl>
                                        <p:attrNameLst>
                                          <p:attrName>ppt_x</p:attrName>
                                        </p:attrNameLst>
                                      </p:cBhvr>
                                      <p:tavLst>
                                        <p:tav tm="0">
                                          <p:val>
                                            <p:strVal val="#ppt_x"/>
                                          </p:val>
                                        </p:tav>
                                        <p:tav tm="100000">
                                          <p:val>
                                            <p:strVal val="#ppt_x"/>
                                          </p:val>
                                        </p:tav>
                                      </p:tavLst>
                                    </p:anim>
                                    <p:anim calcmode="lin" valueType="num">
                                      <p:cBhvr additive="base">
                                        <p:cTn id="4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additive="base">
                                        <p:cTn id="57" dur="500" fill="hold"/>
                                        <p:tgtEl>
                                          <p:spTgt spid="78"/>
                                        </p:tgtEl>
                                        <p:attrNameLst>
                                          <p:attrName>ppt_x</p:attrName>
                                        </p:attrNameLst>
                                      </p:cBhvr>
                                      <p:tavLst>
                                        <p:tav tm="0">
                                          <p:val>
                                            <p:strVal val="#ppt_x"/>
                                          </p:val>
                                        </p:tav>
                                        <p:tav tm="100000">
                                          <p:val>
                                            <p:strVal val="#ppt_x"/>
                                          </p:val>
                                        </p:tav>
                                      </p:tavLst>
                                    </p:anim>
                                    <p:anim calcmode="lin" valueType="num">
                                      <p:cBhvr additive="base">
                                        <p:cTn id="58" dur="500" fill="hold"/>
                                        <p:tgtEl>
                                          <p:spTgt spid="7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8">
                                            <p:txEl>
                                              <p:pRg st="0" end="0"/>
                                            </p:txEl>
                                          </p:spTgt>
                                        </p:tgtEl>
                                        <p:attrNameLst>
                                          <p:attrName>style.visibility</p:attrName>
                                        </p:attrNameLst>
                                      </p:cBhvr>
                                      <p:to>
                                        <p:strVal val="visible"/>
                                      </p:to>
                                    </p:set>
                                    <p:anim calcmode="lin" valueType="num">
                                      <p:cBhvr additive="base">
                                        <p:cTn id="6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P spid="78" grpId="0" animBg="1"/>
      <p:bldP spid="80" grpId="0"/>
      <p:bldP spid="82" grpId="0"/>
      <p:bldP spid="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grpSp>
        <p:nvGrpSpPr>
          <p:cNvPr id="46" name="Group 45">
            <a:extLst>
              <a:ext uri="{FF2B5EF4-FFF2-40B4-BE49-F238E27FC236}">
                <a16:creationId xmlns:a16="http://schemas.microsoft.com/office/drawing/2014/main" id="{563F6C60-9D62-4E6F-9595-3BBBF1CD6C4E}"/>
              </a:ext>
            </a:extLst>
          </p:cNvPr>
          <p:cNvGrpSpPr/>
          <p:nvPr/>
        </p:nvGrpSpPr>
        <p:grpSpPr>
          <a:xfrm>
            <a:off x="5182832" y="3429000"/>
            <a:ext cx="3312379" cy="3429000"/>
            <a:chOff x="5182832" y="3276600"/>
            <a:chExt cx="3312379" cy="3429000"/>
          </a:xfrm>
        </p:grpSpPr>
        <p:sp>
          <p:nvSpPr>
            <p:cNvPr id="47" name="Oval 46">
              <a:extLst>
                <a:ext uri="{FF2B5EF4-FFF2-40B4-BE49-F238E27FC236}">
                  <a16:creationId xmlns:a16="http://schemas.microsoft.com/office/drawing/2014/main" id="{2CBF29A1-D632-4533-8BBA-E62F55FE5386}"/>
                </a:ext>
              </a:extLst>
            </p:cNvPr>
            <p:cNvSpPr/>
            <p:nvPr/>
          </p:nvSpPr>
          <p:spPr bwMode="auto">
            <a:xfrm>
              <a:off x="5182832"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8" name="TextBox 47">
              <a:extLst>
                <a:ext uri="{FF2B5EF4-FFF2-40B4-BE49-F238E27FC236}">
                  <a16:creationId xmlns:a16="http://schemas.microsoft.com/office/drawing/2014/main" id="{22931577-DD64-4E4A-91FA-BBE9D0561999}"/>
                </a:ext>
              </a:extLst>
            </p:cNvPr>
            <p:cNvSpPr txBox="1"/>
            <p:nvPr/>
          </p:nvSpPr>
          <p:spPr>
            <a:xfrm>
              <a:off x="5569676" y="3922693"/>
              <a:ext cx="2126524" cy="2462213"/>
            </a:xfrm>
            <a:prstGeom prst="rect">
              <a:avLst/>
            </a:prstGeom>
            <a:noFill/>
          </p:spPr>
          <p:txBody>
            <a:bodyPr wrap="square">
              <a:spAutoFit/>
            </a:bodyPr>
            <a:lstStyle/>
            <a:p>
              <a:pPr algn="l"/>
              <a:r>
                <a:rPr lang="en-US" sz="1400" dirty="0">
                  <a:effectLst/>
                  <a:cs typeface="Times New Roman" panose="02020603050405020304" pitchFamily="18" charset="0"/>
                </a:rPr>
                <a:t>000000000000000000</a:t>
              </a:r>
            </a:p>
            <a:p>
              <a:pPr algn="l"/>
              <a:r>
                <a:rPr lang="en-US" sz="1400" dirty="0">
                  <a:effectLst/>
                  <a:cs typeface="Times New Roman" panose="02020603050405020304" pitchFamily="18" charset="0"/>
                </a:rPr>
                <a:t>000000000000000001</a:t>
              </a:r>
            </a:p>
            <a:p>
              <a:pPr algn="l"/>
              <a:r>
                <a:rPr lang="en-US" sz="1400" dirty="0">
                  <a:effectLst/>
                  <a:cs typeface="Times New Roman" panose="02020603050405020304" pitchFamily="18" charset="0"/>
                </a:rPr>
                <a:t>000000000000000010</a:t>
              </a:r>
            </a:p>
            <a:p>
              <a:pPr algn="l"/>
              <a:r>
                <a:rPr lang="en-US" sz="1400" dirty="0">
                  <a:effectLst/>
                  <a:cs typeface="Times New Roman" panose="02020603050405020304" pitchFamily="18" charset="0"/>
                </a:rPr>
                <a:t>000000000000000011</a:t>
              </a: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r>
                <a:rPr lang="en-US" sz="1400" dirty="0">
                  <a:effectLst/>
                  <a:cs typeface="Times New Roman" panose="02020603050405020304" pitchFamily="18" charset="0"/>
                </a:rPr>
                <a:t>1111111111111111111</a:t>
              </a:r>
            </a:p>
          </p:txBody>
        </p:sp>
        <p:sp>
          <p:nvSpPr>
            <p:cNvPr id="49" name="TextBox 48">
              <a:extLst>
                <a:ext uri="{FF2B5EF4-FFF2-40B4-BE49-F238E27FC236}">
                  <a16:creationId xmlns:a16="http://schemas.microsoft.com/office/drawing/2014/main" id="{69564B87-6494-4970-B6C1-2616C884F237}"/>
                </a:ext>
              </a:extLst>
            </p:cNvPr>
            <p:cNvSpPr txBox="1"/>
            <p:nvPr/>
          </p:nvSpPr>
          <p:spPr>
            <a:xfrm rot="5400000">
              <a:off x="6188800" y="4951486"/>
              <a:ext cx="91440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a:t>
              </a:r>
              <a:endParaRPr lang="en-US" altLang="en-US" sz="2400" dirty="0">
                <a:effectLst/>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600484E9-11EE-4362-8EF0-004535DFBE77}"/>
                </a:ext>
              </a:extLst>
            </p:cNvPr>
            <p:cNvCxnSpPr>
              <a:cxnSpLocks/>
            </p:cNvCxnSpPr>
            <p:nvPr/>
          </p:nvCxnSpPr>
          <p:spPr bwMode="auto">
            <a:xfrm>
              <a:off x="5644515" y="3962400"/>
              <a:ext cx="1609854" cy="0"/>
            </a:xfrm>
            <a:prstGeom prst="straightConnector1">
              <a:avLst/>
            </a:prstGeom>
            <a:noFill/>
            <a:ln w="6350" cap="sq" cmpd="sng" algn="ctr">
              <a:solidFill>
                <a:schemeClr val="accent5"/>
              </a:solidFill>
              <a:prstDash val="solid"/>
              <a:round/>
              <a:headEnd type="triangle"/>
              <a:tailEnd type="triangle"/>
            </a:ln>
            <a:effectLst/>
          </p:spPr>
        </p:cxnSp>
        <p:sp>
          <p:nvSpPr>
            <p:cNvPr id="51" name="TextBox 50">
              <a:extLst>
                <a:ext uri="{FF2B5EF4-FFF2-40B4-BE49-F238E27FC236}">
                  <a16:creationId xmlns:a16="http://schemas.microsoft.com/office/drawing/2014/main" id="{636F045B-82CC-41F1-8B92-0F97BE3095F9}"/>
                </a:ext>
              </a:extLst>
            </p:cNvPr>
            <p:cNvSpPr txBox="1"/>
            <p:nvPr/>
          </p:nvSpPr>
          <p:spPr>
            <a:xfrm>
              <a:off x="6032863" y="3500735"/>
              <a:ext cx="901051" cy="461665"/>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0.9997n</a:t>
              </a:r>
              <a:endParaRPr lang="en-US" altLang="en-US" sz="2400" dirty="0">
                <a:effectLst/>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id="{93AA9ECF-E851-4D94-8C68-BB76CA72B3DD}"/>
                </a:ext>
              </a:extLst>
            </p:cNvPr>
            <p:cNvCxnSpPr>
              <a:cxnSpLocks/>
            </p:cNvCxnSpPr>
            <p:nvPr/>
          </p:nvCxnSpPr>
          <p:spPr bwMode="auto">
            <a:xfrm>
              <a:off x="7333428"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53" name="TextBox 52">
              <a:extLst>
                <a:ext uri="{FF2B5EF4-FFF2-40B4-BE49-F238E27FC236}">
                  <a16:creationId xmlns:a16="http://schemas.microsoft.com/office/drawing/2014/main" id="{D3B476A8-84A4-4F08-91DC-B9544680E077}"/>
                </a:ext>
              </a:extLst>
            </p:cNvPr>
            <p:cNvSpPr txBox="1"/>
            <p:nvPr/>
          </p:nvSpPr>
          <p:spPr>
            <a:xfrm>
              <a:off x="7326481" y="4725118"/>
              <a:ext cx="116873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0.9997n</a:t>
              </a:r>
              <a:endParaRPr lang="en-US" altLang="en-US" sz="2400" dirty="0">
                <a:effectLst/>
                <a:cs typeface="Times New Roman" panose="02020603050405020304" pitchFamily="18" charset="0"/>
              </a:endParaRPr>
            </a:p>
          </p:txBody>
        </p:sp>
      </p:grpSp>
      <p:grpSp>
        <p:nvGrpSpPr>
          <p:cNvPr id="54" name="Group 53">
            <a:extLst>
              <a:ext uri="{FF2B5EF4-FFF2-40B4-BE49-F238E27FC236}">
                <a16:creationId xmlns:a16="http://schemas.microsoft.com/office/drawing/2014/main" id="{AC484E4A-0F53-46F9-96FB-A88BC66E5F73}"/>
              </a:ext>
            </a:extLst>
          </p:cNvPr>
          <p:cNvGrpSpPr/>
          <p:nvPr/>
        </p:nvGrpSpPr>
        <p:grpSpPr>
          <a:xfrm>
            <a:off x="3461657" y="4058194"/>
            <a:ext cx="2168437" cy="2266406"/>
            <a:chOff x="3461657" y="3905794"/>
            <a:chExt cx="2168437" cy="2266406"/>
          </a:xfrm>
        </p:grpSpPr>
        <p:sp>
          <p:nvSpPr>
            <p:cNvPr id="55" name="Freeform: Shape 54">
              <a:extLst>
                <a:ext uri="{FF2B5EF4-FFF2-40B4-BE49-F238E27FC236}">
                  <a16:creationId xmlns:a16="http://schemas.microsoft.com/office/drawing/2014/main" id="{112947FA-17D2-480F-A039-5B6894BB4220}"/>
                </a:ext>
              </a:extLst>
            </p:cNvPr>
            <p:cNvSpPr/>
            <p:nvPr/>
          </p:nvSpPr>
          <p:spPr bwMode="auto">
            <a:xfrm>
              <a:off x="3461657" y="3905794"/>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6" name="Freeform: Shape 55">
              <a:extLst>
                <a:ext uri="{FF2B5EF4-FFF2-40B4-BE49-F238E27FC236}">
                  <a16:creationId xmlns:a16="http://schemas.microsoft.com/office/drawing/2014/main" id="{24C0C5D2-B566-4232-AAB8-FE84FF60F5B2}"/>
                </a:ext>
              </a:extLst>
            </p:cNvPr>
            <p:cNvSpPr/>
            <p:nvPr/>
          </p:nvSpPr>
          <p:spPr bwMode="auto">
            <a:xfrm>
              <a:off x="3468189" y="4099560"/>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7" name="Freeform: Shape 56">
              <a:extLst>
                <a:ext uri="{FF2B5EF4-FFF2-40B4-BE49-F238E27FC236}">
                  <a16:creationId xmlns:a16="http://schemas.microsoft.com/office/drawing/2014/main" id="{7141CE81-E4AB-44FF-AF0D-B2F577EE2AF8}"/>
                </a:ext>
              </a:extLst>
            </p:cNvPr>
            <p:cNvSpPr/>
            <p:nvPr/>
          </p:nvSpPr>
          <p:spPr bwMode="auto">
            <a:xfrm>
              <a:off x="3474721" y="4293326"/>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8" name="Freeform: Shape 57">
              <a:extLst>
                <a:ext uri="{FF2B5EF4-FFF2-40B4-BE49-F238E27FC236}">
                  <a16:creationId xmlns:a16="http://schemas.microsoft.com/office/drawing/2014/main" id="{97011463-0C24-449D-B0F8-C3C482985E39}"/>
                </a:ext>
              </a:extLst>
            </p:cNvPr>
            <p:cNvSpPr/>
            <p:nvPr/>
          </p:nvSpPr>
          <p:spPr bwMode="auto">
            <a:xfrm>
              <a:off x="3481253" y="4513218"/>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9" name="Freeform: Shape 58">
              <a:extLst>
                <a:ext uri="{FF2B5EF4-FFF2-40B4-BE49-F238E27FC236}">
                  <a16:creationId xmlns:a16="http://schemas.microsoft.com/office/drawing/2014/main" id="{18BD50F5-6DC9-42FA-A364-968FEF08DB6F}"/>
                </a:ext>
              </a:extLst>
            </p:cNvPr>
            <p:cNvSpPr/>
            <p:nvPr/>
          </p:nvSpPr>
          <p:spPr bwMode="auto">
            <a:xfrm>
              <a:off x="3487785" y="6015445"/>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3323987"/>
          </a:xfrm>
          <a:prstGeom prst="rect">
            <a:avLst/>
          </a:prstGeom>
          <a:noFill/>
        </p:spPr>
        <p:txBody>
          <a:bodyPr wrap="square" rtlCol="0">
            <a:spAutoFit/>
          </a:bodyPr>
          <a:lstStyle/>
          <a:p>
            <a:pPr algn="l">
              <a:spcBef>
                <a:spcPts val="0"/>
              </a:spcBef>
            </a:pPr>
            <a:r>
              <a:rPr lang="en-US" altLang="en-US" sz="2400" dirty="0">
                <a:solidFill>
                  <a:srgbClr val="FFFF00"/>
                </a:solidFill>
                <a:effectLst/>
                <a:cs typeface="Times New Roman" panose="02020603050405020304" pitchFamily="18" charset="0"/>
                <a:sym typeface="Symbol" panose="05050102010706020507" pitchFamily="18" charset="2"/>
              </a:rPr>
              <a:t>Theorem: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n-US" altLang="en-US" sz="2400" dirty="0">
                <a:effectLst/>
                <a:cs typeface="Times New Roman" panose="02020603050405020304" pitchFamily="18" charset="0"/>
                <a:sym typeface="Symbol" panose="05050102010706020507" pitchFamily="18" charset="2"/>
              </a:rPr>
              <a:t>property) + 1000</a:t>
            </a:r>
          </a:p>
          <a:p>
            <a:pPr algn="l">
              <a:spcBef>
                <a:spcPts val="0"/>
              </a:spcBef>
            </a:pPr>
            <a:r>
              <a:rPr lang="en-US" altLang="en-US" sz="900" dirty="0">
                <a:effectLst/>
                <a:cs typeface="Times New Roman" panose="02020603050405020304" pitchFamily="18" charset="0"/>
                <a:sym typeface="Symbol" panose="05050102010706020507" pitchFamily="18" charset="2"/>
              </a:rPr>
              <a:t> </a:t>
            </a:r>
          </a:p>
          <a:p>
            <a:pPr algn="l">
              <a:spcBef>
                <a:spcPts val="0"/>
              </a:spcBef>
            </a:pPr>
            <a:r>
              <a:rPr lang="en-US" altLang="en-US" sz="2400" dirty="0">
                <a:effectLst/>
                <a:cs typeface="Times New Roman" panose="02020603050405020304" pitchFamily="18" charset="0"/>
                <a:sym typeface="Symbol" panose="05050102010706020507" pitchFamily="18" charset="2"/>
              </a:rPr>
              <a:t>Let </a:t>
            </a:r>
            <a:r>
              <a:rPr lang="en-US" altLang="en-US" sz="2400" dirty="0" err="1">
                <a:solidFill>
                  <a:schemeClr val="tx2"/>
                </a:solidFill>
                <a:effectLst/>
                <a:cs typeface="Times New Roman" panose="02020603050405020304" pitchFamily="18" charset="0"/>
                <a:sym typeface="Symbol" panose="05050102010706020507" pitchFamily="18" charset="2"/>
              </a:rPr>
              <a:t>J</a:t>
            </a:r>
            <a:r>
              <a:rPr lang="en-US" altLang="en-US" sz="2400" baseline="-25000" dirty="0" err="1">
                <a:solidFill>
                  <a:schemeClr val="tx2"/>
                </a:solidFill>
                <a:effectLst/>
                <a:cs typeface="Times New Roman" panose="02020603050405020304" pitchFamily="18" charset="0"/>
                <a:sym typeface="Symbol" panose="05050102010706020507" pitchFamily="18" charset="2"/>
              </a:rPr>
              <a:t>propery</a:t>
            </a:r>
            <a:r>
              <a:rPr lang="en-US" altLang="en-US" sz="2400" dirty="0">
                <a:solidFill>
                  <a:schemeClr val="tx2"/>
                </a:solidFill>
                <a:effectLst/>
                <a:cs typeface="Times New Roman" panose="02020603050405020304" pitchFamily="18" charset="0"/>
                <a:sym typeface="Symbol" panose="05050102010706020507" pitchFamily="18" charset="2"/>
              </a:rPr>
              <a:t>(</a:t>
            </a:r>
            <a:r>
              <a:rPr lang="el-GR" altLang="en-US" sz="2400" dirty="0">
                <a:solidFill>
                  <a:schemeClr val="tx2"/>
                </a:solidFill>
                <a:effectLst/>
                <a:cs typeface="Times New Roman" panose="02020603050405020304" pitchFamily="18" charset="0"/>
                <a:sym typeface="Symbol" panose="05050102010706020507" pitchFamily="18" charset="2"/>
              </a:rPr>
              <a:t>α</a:t>
            </a:r>
            <a:r>
              <a:rPr lang="en-US" altLang="en-US" sz="2400" dirty="0">
                <a:solidFill>
                  <a:schemeClr val="tx2"/>
                </a:solidFill>
                <a:effectLst/>
                <a:cs typeface="Times New Roman" panose="02020603050405020304" pitchFamily="18" charset="0"/>
                <a:sym typeface="Symbol" panose="05050102010706020507" pitchFamily="18" charset="2"/>
              </a:rPr>
              <a:t>) </a:t>
            </a:r>
            <a:r>
              <a:rPr lang="en-US" altLang="en-US" sz="2400" dirty="0">
                <a:effectLst/>
                <a:cs typeface="Times New Roman" panose="02020603050405020304" pitchFamily="18" charset="0"/>
                <a:sym typeface="Symbol" panose="05050102010706020507" pitchFamily="18" charset="2"/>
              </a:rPr>
              <a:t>be a Java program that tests if </a:t>
            </a:r>
            <a:r>
              <a:rPr lang="el-GR" altLang="en-US" sz="2400" dirty="0">
                <a:effectLst/>
                <a:cs typeface="Times New Roman" panose="02020603050405020304" pitchFamily="18" charset="0"/>
                <a:sym typeface="Symbol" panose="05050102010706020507" pitchFamily="18" charset="2"/>
              </a:rPr>
              <a:t>α </a:t>
            </a:r>
            <a:r>
              <a:rPr lang="en-US" altLang="en-US" sz="2400" dirty="0">
                <a:effectLst/>
                <a:cs typeface="Times New Roman" panose="02020603050405020304" pitchFamily="18" charset="0"/>
                <a:sym typeface="Symbol" panose="05050102010706020507" pitchFamily="18" charset="2"/>
              </a:rPr>
              <a:t>has the macro property.</a:t>
            </a:r>
          </a:p>
          <a:p>
            <a:pPr algn="l">
              <a:spcBef>
                <a:spcPts val="0"/>
              </a:spcBef>
            </a:pPr>
            <a:r>
              <a:rPr lang="en-US" altLang="en-US" sz="900" dirty="0">
                <a:effectLst/>
                <a:cs typeface="Times New Roman" panose="02020603050405020304" pitchFamily="18" charset="0"/>
                <a:sym typeface="Symbol" panose="05050102010706020507" pitchFamily="18" charset="2"/>
              </a:rPr>
              <a:t> </a:t>
            </a:r>
          </a:p>
          <a:p>
            <a:pPr algn="l">
              <a:spcBef>
                <a:spcPts val="0"/>
              </a:spcBef>
            </a:pPr>
            <a:r>
              <a:rPr lang="en-US" altLang="en-US" sz="2400" dirty="0">
                <a:effectLst/>
                <a:cs typeface="Times New Roman" panose="02020603050405020304" pitchFamily="18" charset="0"/>
                <a:sym typeface="Symbol" panose="05050102010706020507" pitchFamily="18" charset="2"/>
              </a:rPr>
              <a:t>Let </a:t>
            </a:r>
            <a:r>
              <a:rPr lang="en-US" altLang="en-US" sz="2400" dirty="0" err="1">
                <a:solidFill>
                  <a:schemeClr val="tx2"/>
                </a:solidFill>
                <a:effectLst/>
                <a:cs typeface="Times New Roman" panose="02020603050405020304" pitchFamily="18" charset="0"/>
                <a:sym typeface="Symbol" panose="05050102010706020507" pitchFamily="18" charset="2"/>
              </a:rPr>
              <a:t>J</a:t>
            </a:r>
            <a:r>
              <a:rPr lang="en-US" altLang="en-US" sz="2400" baseline="-25000" dirty="0" err="1">
                <a:solidFill>
                  <a:schemeClr val="tx2"/>
                </a:solidFill>
                <a:effectLst/>
                <a:cs typeface="Times New Roman" panose="02020603050405020304" pitchFamily="18" charset="0"/>
                <a:sym typeface="Symbol" panose="05050102010706020507" pitchFamily="18" charset="2"/>
              </a:rPr>
              <a:t>next</a:t>
            </a:r>
            <a:r>
              <a:rPr lang="en-US" altLang="en-US" sz="2400" dirty="0">
                <a:solidFill>
                  <a:schemeClr val="tx2"/>
                </a:solidFill>
                <a:effectLst/>
                <a:cs typeface="Times New Roman" panose="02020603050405020304" pitchFamily="18" charset="0"/>
                <a:sym typeface="Symbol" panose="05050102010706020507" pitchFamily="18" charset="2"/>
              </a:rPr>
              <a:t>(</a:t>
            </a:r>
            <a:r>
              <a:rPr lang="el-GR" altLang="en-US" sz="2400" dirty="0">
                <a:solidFill>
                  <a:schemeClr val="tx2"/>
                </a:solidFill>
                <a:effectLst/>
                <a:cs typeface="Times New Roman" panose="02020603050405020304" pitchFamily="18" charset="0"/>
                <a:sym typeface="Symbol" panose="05050102010706020507" pitchFamily="18" charset="2"/>
              </a:rPr>
              <a:t>α</a:t>
            </a:r>
            <a:r>
              <a:rPr lang="en-US" altLang="en-US" sz="2400" baseline="-25000" dirty="0" err="1">
                <a:solidFill>
                  <a:schemeClr val="tx2"/>
                </a:solidFill>
                <a:effectLst/>
                <a:cs typeface="Times New Roman" panose="02020603050405020304" pitchFamily="18" charset="0"/>
                <a:sym typeface="Symbol" panose="05050102010706020507" pitchFamily="18" charset="2"/>
              </a:rPr>
              <a:t>i</a:t>
            </a:r>
            <a:r>
              <a:rPr lang="en-US" altLang="en-US" sz="2400" dirty="0">
                <a:solidFill>
                  <a:schemeClr val="tx2"/>
                </a:solidFill>
                <a:effectLst/>
                <a:cs typeface="Times New Roman" panose="02020603050405020304" pitchFamily="18" charset="0"/>
                <a:sym typeface="Symbol" panose="05050102010706020507" pitchFamily="18" charset="2"/>
              </a:rPr>
              <a:t>)=</a:t>
            </a:r>
            <a:r>
              <a:rPr lang="el-GR" altLang="en-US" sz="2400" dirty="0">
                <a:solidFill>
                  <a:schemeClr val="tx2"/>
                </a:solidFill>
                <a:effectLst/>
                <a:cs typeface="Times New Roman" panose="02020603050405020304" pitchFamily="18" charset="0"/>
                <a:sym typeface="Symbol" panose="05050102010706020507" pitchFamily="18" charset="2"/>
              </a:rPr>
              <a:t>α</a:t>
            </a:r>
            <a:r>
              <a:rPr lang="en-US" altLang="en-US" sz="2400" baseline="-25000" dirty="0">
                <a:solidFill>
                  <a:schemeClr val="tx2"/>
                </a:solidFill>
                <a:effectLst/>
                <a:cs typeface="Times New Roman" panose="02020603050405020304" pitchFamily="18" charset="0"/>
                <a:sym typeface="Symbol" panose="05050102010706020507" pitchFamily="18" charset="2"/>
              </a:rPr>
              <a:t>i+1 </a:t>
            </a:r>
            <a:r>
              <a:rPr lang="en-US" altLang="en-US" sz="2400" dirty="0">
                <a:effectLst/>
                <a:cs typeface="Times New Roman" panose="02020603050405020304" pitchFamily="18" charset="0"/>
                <a:sym typeface="Symbol" panose="05050102010706020507" pitchFamily="18" charset="2"/>
              </a:rPr>
              <a:t>return the next string with this property.</a:t>
            </a:r>
          </a:p>
          <a:p>
            <a:pPr algn="l">
              <a:spcBef>
                <a:spcPts val="0"/>
              </a:spcBef>
            </a:pPr>
            <a:r>
              <a:rPr lang="en-US" altLang="en-US" sz="2400" dirty="0">
                <a:effectLst/>
                <a:cs typeface="Times New Roman" panose="02020603050405020304" pitchFamily="18" charset="0"/>
                <a:sym typeface="Symbol" panose="05050102010706020507" pitchFamily="18" charset="2"/>
              </a:rPr>
              <a:t>     loop</a:t>
            </a:r>
          </a:p>
          <a:p>
            <a:pPr algn="l">
              <a:spcBef>
                <a:spcPts val="0"/>
              </a:spcBef>
            </a:pPr>
            <a:r>
              <a:rPr lang="en-US" altLang="en-US" sz="2400" dirty="0">
                <a:effectLst/>
                <a:cs typeface="Times New Roman" panose="02020603050405020304" pitchFamily="18" charset="0"/>
                <a:sym typeface="Symbol" panose="05050102010706020507" pitchFamily="18" charset="2"/>
              </a:rPr>
              <a:t>         </a:t>
            </a:r>
            <a:r>
              <a:rPr lang="el-GR" altLang="en-US" sz="2400" dirty="0">
                <a:effectLst/>
                <a:cs typeface="Times New Roman" panose="02020603050405020304" pitchFamily="18" charset="0"/>
                <a:sym typeface="Symbol" panose="05050102010706020507" pitchFamily="18" charset="2"/>
              </a:rPr>
              <a:t>α</a:t>
            </a:r>
            <a:r>
              <a:rPr lang="en-US" altLang="en-US" sz="2400" baseline="-25000" dirty="0" err="1">
                <a:effectLst/>
                <a:cs typeface="Times New Roman" panose="02020603050405020304" pitchFamily="18" charset="0"/>
                <a:sym typeface="Symbol" panose="05050102010706020507" pitchFamily="18" charset="2"/>
              </a:rPr>
              <a:t>i</a:t>
            </a:r>
            <a:r>
              <a:rPr lang="en-US" altLang="en-US" sz="2400" dirty="0">
                <a:effectLst/>
                <a:cs typeface="Times New Roman" panose="02020603050405020304" pitchFamily="18" charset="0"/>
                <a:sym typeface="Symbol" panose="05050102010706020507" pitchFamily="18" charset="2"/>
              </a:rPr>
              <a:t> = </a:t>
            </a:r>
            <a:r>
              <a:rPr lang="el-GR" altLang="en-US" sz="2400" dirty="0">
                <a:effectLst/>
                <a:cs typeface="Times New Roman" panose="02020603050405020304" pitchFamily="18" charset="0"/>
                <a:sym typeface="Symbol" panose="05050102010706020507" pitchFamily="18" charset="2"/>
              </a:rPr>
              <a:t>α</a:t>
            </a:r>
            <a:r>
              <a:rPr lang="en-US" altLang="en-US" sz="2400" baseline="-25000" dirty="0" err="1">
                <a:effectLst/>
                <a:cs typeface="Times New Roman" panose="02020603050405020304" pitchFamily="18" charset="0"/>
                <a:sym typeface="Symbol" panose="05050102010706020507" pitchFamily="18" charset="2"/>
              </a:rPr>
              <a:t>i</a:t>
            </a:r>
            <a:r>
              <a:rPr lang="en-US" altLang="en-US" sz="2400" baseline="-25000" dirty="0">
                <a:effectLst/>
                <a:cs typeface="Times New Roman" panose="02020603050405020304" pitchFamily="18" charset="0"/>
                <a:sym typeface="Symbol" panose="05050102010706020507" pitchFamily="18" charset="2"/>
              </a:rPr>
              <a:t> </a:t>
            </a:r>
            <a:r>
              <a:rPr lang="en-US" altLang="en-US" sz="2400" dirty="0">
                <a:effectLst/>
                <a:cs typeface="Times New Roman" panose="02020603050405020304" pitchFamily="18" charset="0"/>
                <a:sym typeface="Symbol" panose="05050102010706020507" pitchFamily="18" charset="2"/>
              </a:rPr>
              <a:t>+1</a:t>
            </a:r>
          </a:p>
          <a:p>
            <a:pPr algn="l">
              <a:spcBef>
                <a:spcPts val="0"/>
              </a:spcBef>
            </a:pPr>
            <a:r>
              <a:rPr lang="en-US" altLang="en-US" sz="2400" dirty="0">
                <a:effectLst/>
                <a:cs typeface="Times New Roman" panose="02020603050405020304" pitchFamily="18" charset="0"/>
                <a:sym typeface="Symbol" panose="05050102010706020507" pitchFamily="18" charset="2"/>
              </a:rPr>
              <a:t>         if(</a:t>
            </a:r>
            <a:r>
              <a:rPr lang="en-US" altLang="en-US" sz="2400" dirty="0" err="1">
                <a:effectLst/>
                <a:cs typeface="Times New Roman" panose="02020603050405020304" pitchFamily="18" charset="0"/>
                <a:sym typeface="Symbol" panose="05050102010706020507" pitchFamily="18" charset="2"/>
              </a:rPr>
              <a:t>J</a:t>
            </a:r>
            <a:r>
              <a:rPr lang="en-US" altLang="en-US" sz="2400" baseline="-25000" dirty="0" err="1">
                <a:effectLst/>
                <a:cs typeface="Times New Roman" panose="02020603050405020304" pitchFamily="18" charset="0"/>
                <a:sym typeface="Symbol" panose="05050102010706020507" pitchFamily="18" charset="2"/>
              </a:rPr>
              <a:t>propery</a:t>
            </a:r>
            <a:r>
              <a:rPr lang="en-US" altLang="en-US" sz="2400" dirty="0">
                <a:effectLst/>
                <a:cs typeface="Times New Roman" panose="02020603050405020304" pitchFamily="18" charset="0"/>
                <a:sym typeface="Symbol" panose="05050102010706020507" pitchFamily="18" charset="2"/>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return(</a:t>
            </a:r>
            <a:r>
              <a:rPr lang="el-GR" altLang="en-US" sz="2400" dirty="0">
                <a:effectLst/>
                <a:cs typeface="Times New Roman" panose="02020603050405020304" pitchFamily="18" charset="0"/>
                <a:sym typeface="Symbol" panose="05050102010706020507" pitchFamily="18" charset="2"/>
              </a:rPr>
              <a:t>α</a:t>
            </a:r>
            <a:r>
              <a:rPr lang="en-US" altLang="en-US" sz="2400" baseline="-25000" dirty="0" err="1">
                <a:effectLst/>
                <a:cs typeface="Times New Roman" panose="02020603050405020304" pitchFamily="18" charset="0"/>
                <a:sym typeface="Symbol" panose="05050102010706020507" pitchFamily="18" charset="2"/>
              </a:rPr>
              <a:t>i</a:t>
            </a:r>
            <a:r>
              <a:rPr lang="en-US" altLang="en-US" sz="2400" dirty="0">
                <a:effectLst/>
                <a:cs typeface="Times New Roman" panose="02020603050405020304" pitchFamily="18" charset="0"/>
                <a:sym typeface="Symbol" panose="05050102010706020507" pitchFamily="18" charset="2"/>
              </a:rPr>
              <a:t>)</a:t>
            </a:r>
          </a:p>
          <a:p>
            <a:pPr algn="l">
              <a:spcBef>
                <a:spcPts val="0"/>
              </a:spcBef>
            </a:pPr>
            <a:endParaRPr lang="en-US" altLang="en-US" sz="2400" dirty="0">
              <a:effectLst/>
              <a:cs typeface="Times New Roman" panose="02020603050405020304" pitchFamily="18" charset="0"/>
              <a:sym typeface="Symbol" panose="05050102010706020507" pitchFamily="18" charset="2"/>
            </a:endParaRPr>
          </a:p>
          <a:p>
            <a:pPr algn="l">
              <a:spcBef>
                <a:spcPts val="0"/>
              </a:spcBef>
            </a:pPr>
            <a:endParaRPr lang="en-US" altLang="en-US" sz="2400" dirty="0">
              <a:effectLst/>
              <a:cs typeface="Times New Roman" panose="02020603050405020304" pitchFamily="18" charset="0"/>
              <a:sym typeface="Symbol" panose="05050102010706020507" pitchFamily="18" charset="2"/>
            </a:endParaRPr>
          </a:p>
        </p:txBody>
      </p:sp>
      <p:grpSp>
        <p:nvGrpSpPr>
          <p:cNvPr id="61" name="Group 60">
            <a:extLst>
              <a:ext uri="{FF2B5EF4-FFF2-40B4-BE49-F238E27FC236}">
                <a16:creationId xmlns:a16="http://schemas.microsoft.com/office/drawing/2014/main" id="{18E8156D-58E1-427C-9F3C-C02592B8F071}"/>
              </a:ext>
            </a:extLst>
          </p:cNvPr>
          <p:cNvGrpSpPr/>
          <p:nvPr/>
        </p:nvGrpSpPr>
        <p:grpSpPr>
          <a:xfrm>
            <a:off x="532168" y="2986929"/>
            <a:ext cx="3201632" cy="3871071"/>
            <a:chOff x="532168" y="2834529"/>
            <a:chExt cx="3201632" cy="3871071"/>
          </a:xfrm>
        </p:grpSpPr>
        <p:sp>
          <p:nvSpPr>
            <p:cNvPr id="62" name="Oval 61">
              <a:extLst>
                <a:ext uri="{FF2B5EF4-FFF2-40B4-BE49-F238E27FC236}">
                  <a16:creationId xmlns:a16="http://schemas.microsoft.com/office/drawing/2014/main" id="{9AA71E8F-9D95-4E7F-939C-DF96C8CA253F}"/>
                </a:ext>
              </a:extLst>
            </p:cNvPr>
            <p:cNvSpPr/>
            <p:nvPr/>
          </p:nvSpPr>
          <p:spPr bwMode="auto">
            <a:xfrm>
              <a:off x="1295400"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3" name="TextBox 62">
              <a:extLst>
                <a:ext uri="{FF2B5EF4-FFF2-40B4-BE49-F238E27FC236}">
                  <a16:creationId xmlns:a16="http://schemas.microsoft.com/office/drawing/2014/main" id="{53E850C9-2B21-43C3-96AC-456DC5C0893A}"/>
                </a:ext>
              </a:extLst>
            </p:cNvPr>
            <p:cNvSpPr txBox="1"/>
            <p:nvPr/>
          </p:nvSpPr>
          <p:spPr>
            <a:xfrm>
              <a:off x="1905000" y="2834529"/>
              <a:ext cx="1233337" cy="461665"/>
            </a:xfrm>
            <a:prstGeom prst="rect">
              <a:avLst/>
            </a:prstGeom>
            <a:noFill/>
          </p:spPr>
          <p:txBody>
            <a:bodyPr wrap="square" rtlCol="0">
              <a:spAutoFit/>
            </a:bodyPr>
            <a:lstStyle/>
            <a:p>
              <a:pPr algn="l"/>
              <a:r>
                <a:rPr lang="el-GR" altLang="en-US" sz="2400" dirty="0">
                  <a:effectLst/>
                  <a:cs typeface="Times New Roman" panose="02020603050405020304" pitchFamily="18" charset="0"/>
                  <a:sym typeface="Symbol" panose="05050102010706020507" pitchFamily="18" charset="2"/>
                </a:rPr>
                <a:t>α</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dirty="0">
                  <a:effectLst/>
                  <a:cs typeface="Times New Roman" panose="02020603050405020304" pitchFamily="18" charset="0"/>
                </a:rPr>
                <a:t>S</a:t>
              </a:r>
              <a:r>
                <a:rPr lang="en-US" altLang="en-US" sz="2400" i="1" baseline="-25000" dirty="0">
                  <a:latin typeface="Times New Roman"/>
                  <a:cs typeface="Times New Roman" panose="02020603050405020304" pitchFamily="18" charset="0"/>
                  <a:sym typeface="Symbol" panose="05050102010706020507" pitchFamily="18" charset="2"/>
                </a:rPr>
                <a:t>0.49n</a:t>
              </a:r>
              <a:endParaRPr lang="en-US" altLang="en-US" sz="2400" dirty="0">
                <a:effectLst/>
                <a:cs typeface="Times New Roman" panose="02020603050405020304" pitchFamily="18" charset="0"/>
              </a:endParaRPr>
            </a:p>
          </p:txBody>
        </p:sp>
        <p:sp>
          <p:nvSpPr>
            <p:cNvPr id="64" name="TextBox 63">
              <a:extLst>
                <a:ext uri="{FF2B5EF4-FFF2-40B4-BE49-F238E27FC236}">
                  <a16:creationId xmlns:a16="http://schemas.microsoft.com/office/drawing/2014/main" id="{90E39BA6-AB51-4822-8113-534E30F319D0}"/>
                </a:ext>
              </a:extLst>
            </p:cNvPr>
            <p:cNvSpPr txBox="1"/>
            <p:nvPr/>
          </p:nvSpPr>
          <p:spPr>
            <a:xfrm>
              <a:off x="1514475" y="3922693"/>
              <a:ext cx="2126524" cy="2462213"/>
            </a:xfrm>
            <a:prstGeom prst="rect">
              <a:avLst/>
            </a:prstGeom>
            <a:noFill/>
          </p:spPr>
          <p:txBody>
            <a:bodyPr wrap="square">
              <a:spAutoFit/>
            </a:bodyPr>
            <a:lstStyle/>
            <a:p>
              <a:pPr algn="l"/>
              <a:r>
                <a:rPr lang="en-US" sz="1400" dirty="0">
                  <a:effectLst/>
                  <a:cs typeface="Times New Roman" panose="02020603050405020304" pitchFamily="18" charset="0"/>
                </a:rPr>
                <a:t>000000000011111111111</a:t>
              </a:r>
            </a:p>
            <a:p>
              <a:pPr algn="l"/>
              <a:r>
                <a:rPr lang="en-US" sz="1400" dirty="0">
                  <a:effectLst/>
                  <a:cs typeface="Times New Roman" panose="02020603050405020304" pitchFamily="18" charset="0"/>
                </a:rPr>
                <a:t>000000000101111111111</a:t>
              </a:r>
            </a:p>
            <a:p>
              <a:pPr algn="l"/>
              <a:r>
                <a:rPr lang="en-US" sz="1400" dirty="0">
                  <a:effectLst/>
                  <a:cs typeface="Times New Roman" panose="02020603050405020304" pitchFamily="18" charset="0"/>
                </a:rPr>
                <a:t>000000000110111111111</a:t>
              </a:r>
            </a:p>
            <a:p>
              <a:pPr algn="l"/>
              <a:r>
                <a:rPr lang="en-US" sz="1400" dirty="0">
                  <a:effectLst/>
                  <a:cs typeface="Times New Roman" panose="02020603050405020304" pitchFamily="18" charset="0"/>
                </a:rPr>
                <a:t>000000000111011111111</a:t>
              </a: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r>
                <a:rPr lang="en-US" sz="1400" dirty="0">
                  <a:effectLst/>
                  <a:cs typeface="Times New Roman" panose="02020603050405020304" pitchFamily="18" charset="0"/>
                </a:rPr>
                <a:t>111111111110000000000</a:t>
              </a:r>
            </a:p>
          </p:txBody>
        </p:sp>
        <p:sp>
          <p:nvSpPr>
            <p:cNvPr id="65" name="TextBox 64">
              <a:extLst>
                <a:ext uri="{FF2B5EF4-FFF2-40B4-BE49-F238E27FC236}">
                  <a16:creationId xmlns:a16="http://schemas.microsoft.com/office/drawing/2014/main" id="{08D3B563-020F-44B2-927B-A7A1DEDCC7E8}"/>
                </a:ext>
              </a:extLst>
            </p:cNvPr>
            <p:cNvSpPr txBox="1"/>
            <p:nvPr/>
          </p:nvSpPr>
          <p:spPr>
            <a:xfrm rot="5400000">
              <a:off x="2133599" y="4951486"/>
              <a:ext cx="91440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a:t>
              </a:r>
              <a:endParaRPr lang="en-US" altLang="en-US" sz="2400" dirty="0">
                <a:effectLst/>
                <a:cs typeface="Times New Roman" panose="02020603050405020304" pitchFamily="18" charset="0"/>
              </a:endParaRPr>
            </a:p>
          </p:txBody>
        </p:sp>
        <p:cxnSp>
          <p:nvCxnSpPr>
            <p:cNvPr id="66" name="Straight Arrow Connector 65">
              <a:extLst>
                <a:ext uri="{FF2B5EF4-FFF2-40B4-BE49-F238E27FC236}">
                  <a16:creationId xmlns:a16="http://schemas.microsoft.com/office/drawing/2014/main" id="{0A15BDDE-8CEF-4A8D-81AF-C15BE2FDFB6D}"/>
                </a:ext>
              </a:extLst>
            </p:cNvPr>
            <p:cNvCxnSpPr/>
            <p:nvPr/>
          </p:nvCxnSpPr>
          <p:spPr bwMode="auto">
            <a:xfrm>
              <a:off x="1589314" y="3936274"/>
              <a:ext cx="1789612" cy="0"/>
            </a:xfrm>
            <a:prstGeom prst="straightConnector1">
              <a:avLst/>
            </a:prstGeom>
            <a:noFill/>
            <a:ln w="6350" cap="sq" cmpd="sng" algn="ctr">
              <a:solidFill>
                <a:schemeClr val="accent5"/>
              </a:solidFill>
              <a:prstDash val="solid"/>
              <a:round/>
              <a:headEnd type="triangle"/>
              <a:tailEnd type="triangle"/>
            </a:ln>
            <a:effectLst/>
          </p:spPr>
        </p:cxnSp>
        <p:cxnSp>
          <p:nvCxnSpPr>
            <p:cNvPr id="67" name="Straight Arrow Connector 66">
              <a:extLst>
                <a:ext uri="{FF2B5EF4-FFF2-40B4-BE49-F238E27FC236}">
                  <a16:creationId xmlns:a16="http://schemas.microsoft.com/office/drawing/2014/main" id="{CDF9B248-986D-47BE-852E-68FCE028E040}"/>
                </a:ext>
              </a:extLst>
            </p:cNvPr>
            <p:cNvCxnSpPr>
              <a:cxnSpLocks/>
            </p:cNvCxnSpPr>
            <p:nvPr/>
          </p:nvCxnSpPr>
          <p:spPr bwMode="auto">
            <a:xfrm flipV="1">
              <a:off x="1600200" y="3657600"/>
              <a:ext cx="883920" cy="0"/>
            </a:xfrm>
            <a:prstGeom prst="straightConnector1">
              <a:avLst/>
            </a:prstGeom>
            <a:noFill/>
            <a:ln w="6350" cap="sq" cmpd="sng" algn="ctr">
              <a:solidFill>
                <a:schemeClr val="accent5"/>
              </a:solidFill>
              <a:prstDash val="solid"/>
              <a:round/>
              <a:headEnd type="triangle"/>
              <a:tailEnd type="triangle"/>
            </a:ln>
            <a:effectLst/>
          </p:spPr>
        </p:cxnSp>
        <p:sp>
          <p:nvSpPr>
            <p:cNvPr id="68" name="TextBox 67">
              <a:extLst>
                <a:ext uri="{FF2B5EF4-FFF2-40B4-BE49-F238E27FC236}">
                  <a16:creationId xmlns:a16="http://schemas.microsoft.com/office/drawing/2014/main" id="{F7373915-0045-46D0-AC97-ED435A995950}"/>
                </a:ext>
              </a:extLst>
            </p:cNvPr>
            <p:cNvSpPr txBox="1"/>
            <p:nvPr/>
          </p:nvSpPr>
          <p:spPr>
            <a:xfrm>
              <a:off x="2362200" y="3474609"/>
              <a:ext cx="304800" cy="461665"/>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n</a:t>
              </a:r>
              <a:endParaRPr lang="en-US" altLang="en-US" sz="2400" dirty="0">
                <a:effectLst/>
                <a:cs typeface="Times New Roman" panose="02020603050405020304" pitchFamily="18" charset="0"/>
              </a:endParaRPr>
            </a:p>
          </p:txBody>
        </p:sp>
        <p:sp>
          <p:nvSpPr>
            <p:cNvPr id="69" name="TextBox 68">
              <a:extLst>
                <a:ext uri="{FF2B5EF4-FFF2-40B4-BE49-F238E27FC236}">
                  <a16:creationId xmlns:a16="http://schemas.microsoft.com/office/drawing/2014/main" id="{F1CD3067-6821-468A-A5C4-542C258AA69F}"/>
                </a:ext>
              </a:extLst>
            </p:cNvPr>
            <p:cNvSpPr txBox="1"/>
            <p:nvPr/>
          </p:nvSpPr>
          <p:spPr>
            <a:xfrm>
              <a:off x="1715589" y="3208998"/>
              <a:ext cx="914400" cy="461665"/>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0.49n</a:t>
              </a:r>
              <a:endParaRPr lang="en-US" altLang="en-US" sz="2400" dirty="0">
                <a:effectLst/>
                <a:cs typeface="Times New Roman" panose="02020603050405020304" pitchFamily="18" charset="0"/>
              </a:endParaRPr>
            </a:p>
          </p:txBody>
        </p:sp>
        <p:cxnSp>
          <p:nvCxnSpPr>
            <p:cNvPr id="70" name="Straight Arrow Connector 69">
              <a:extLst>
                <a:ext uri="{FF2B5EF4-FFF2-40B4-BE49-F238E27FC236}">
                  <a16:creationId xmlns:a16="http://schemas.microsoft.com/office/drawing/2014/main" id="{373F0E00-6490-4EC3-A55B-B2BEF4DCA9D5}"/>
                </a:ext>
              </a:extLst>
            </p:cNvPr>
            <p:cNvCxnSpPr>
              <a:cxnSpLocks/>
            </p:cNvCxnSpPr>
            <p:nvPr/>
          </p:nvCxnSpPr>
          <p:spPr bwMode="auto">
            <a:xfrm>
              <a:off x="1503589"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71" name="TextBox 70">
              <a:extLst>
                <a:ext uri="{FF2B5EF4-FFF2-40B4-BE49-F238E27FC236}">
                  <a16:creationId xmlns:a16="http://schemas.microsoft.com/office/drawing/2014/main" id="{A433C9A0-5FB9-4F22-96BA-2C02A786AB85}"/>
                </a:ext>
              </a:extLst>
            </p:cNvPr>
            <p:cNvSpPr txBox="1"/>
            <p:nvPr/>
          </p:nvSpPr>
          <p:spPr>
            <a:xfrm>
              <a:off x="532168" y="4725118"/>
              <a:ext cx="116873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0.9997n</a:t>
              </a:r>
              <a:endParaRPr lang="en-US" altLang="en-US" sz="2400" dirty="0">
                <a:effectLst/>
                <a:cs typeface="Times New Roman" panose="02020603050405020304" pitchFamily="18" charset="0"/>
              </a:endParaRPr>
            </a:p>
          </p:txBody>
        </p:sp>
      </p:grpSp>
      <p:sp>
        <p:nvSpPr>
          <p:cNvPr id="72" name="TextBox 71">
            <a:extLst>
              <a:ext uri="{FF2B5EF4-FFF2-40B4-BE49-F238E27FC236}">
                <a16:creationId xmlns:a16="http://schemas.microsoft.com/office/drawing/2014/main" id="{8E96A270-E3ED-4D1C-BABD-84300814CDF6}"/>
              </a:ext>
            </a:extLst>
          </p:cNvPr>
          <p:cNvSpPr txBox="1"/>
          <p:nvPr/>
        </p:nvSpPr>
        <p:spPr>
          <a:xfrm>
            <a:off x="5704115" y="2986929"/>
            <a:ext cx="1571896" cy="461665"/>
          </a:xfrm>
          <a:prstGeom prst="rect">
            <a:avLst/>
          </a:prstGeom>
          <a:noFill/>
        </p:spPr>
        <p:txBody>
          <a:bodyPr wrap="square" rtlCol="0">
            <a:spAutoFit/>
          </a:bodyPr>
          <a:lstStyle/>
          <a:p>
            <a:pPr algn="l"/>
            <a:r>
              <a:rPr lang="el-GR" altLang="en-US" sz="2400" dirty="0">
                <a:latin typeface="Times New Roman"/>
                <a:cs typeface="Times New Roman" panose="02020603050405020304" pitchFamily="18" charset="0"/>
                <a:sym typeface="Symbol" panose="05050102010706020507" pitchFamily="18" charset="2"/>
              </a:rPr>
              <a:t>β</a:t>
            </a:r>
            <a:r>
              <a:rPr lang="en-US" altLang="en-US" sz="2400" i="1" dirty="0">
                <a:effectLst/>
                <a:cs typeface="Times New Roman" panose="02020603050405020304" pitchFamily="18" charset="0"/>
              </a:rPr>
              <a:t>Labels</a:t>
            </a:r>
            <a:endParaRPr lang="en-US" altLang="en-US" sz="2400" dirty="0">
              <a:effectLst/>
              <a:cs typeface="Times New Roman" panose="02020603050405020304" pitchFamily="18" charset="0"/>
            </a:endParaRPr>
          </a:p>
        </p:txBody>
      </p:sp>
      <p:sp>
        <p:nvSpPr>
          <p:cNvPr id="74" name="TextBox 73">
            <a:extLst>
              <a:ext uri="{FF2B5EF4-FFF2-40B4-BE49-F238E27FC236}">
                <a16:creationId xmlns:a16="http://schemas.microsoft.com/office/drawing/2014/main" id="{5E615E31-DA36-4149-B753-6C759AECDBA5}"/>
              </a:ext>
            </a:extLst>
          </p:cNvPr>
          <p:cNvSpPr txBox="1"/>
          <p:nvPr/>
        </p:nvSpPr>
        <p:spPr>
          <a:xfrm>
            <a:off x="3718560" y="3562184"/>
            <a:ext cx="1854381"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Map(</a:t>
            </a:r>
            <a:r>
              <a:rPr lang="el-GR" altLang="en-US" sz="2400" dirty="0">
                <a:latin typeface="Times New Roman"/>
                <a:cs typeface="Times New Roman" panose="02020603050405020304" pitchFamily="18" charset="0"/>
                <a:sym typeface="Symbol" panose="05050102010706020507" pitchFamily="18" charset="2"/>
              </a:rPr>
              <a:t>β</a:t>
            </a:r>
            <a:r>
              <a:rPr lang="en-US" altLang="en-US" sz="2400" dirty="0">
                <a:effectLst/>
                <a:cs typeface="Times New Roman" panose="02020603050405020304" pitchFamily="18" charset="0"/>
                <a:sym typeface="Symbol" panose="05050102010706020507" pitchFamily="18" charset="2"/>
              </a:rPr>
              <a:t>) = </a:t>
            </a:r>
            <a:r>
              <a:rPr lang="el-GR" altLang="en-US" sz="2400" dirty="0">
                <a:effectLst/>
                <a:cs typeface="Times New Roman" panose="02020603050405020304" pitchFamily="18" charset="0"/>
                <a:sym typeface="Symbol" panose="05050102010706020507" pitchFamily="18" charset="2"/>
              </a:rPr>
              <a:t>α</a:t>
            </a:r>
            <a:endParaRPr lang="en-US" altLang="en-US" sz="2400" dirty="0">
              <a:effectLst/>
              <a:cs typeface="Times New Roman" panose="02020603050405020304" pitchFamily="18" charset="0"/>
            </a:endParaRPr>
          </a:p>
        </p:txBody>
      </p:sp>
      <p:sp>
        <p:nvSpPr>
          <p:cNvPr id="75" name="TextBox 74">
            <a:extLst>
              <a:ext uri="{FF2B5EF4-FFF2-40B4-BE49-F238E27FC236}">
                <a16:creationId xmlns:a16="http://schemas.microsoft.com/office/drawing/2014/main" id="{638F7F86-A090-4C26-8E74-EF5B0F969219}"/>
              </a:ext>
            </a:extLst>
          </p:cNvPr>
          <p:cNvSpPr txBox="1"/>
          <p:nvPr/>
        </p:nvSpPr>
        <p:spPr>
          <a:xfrm>
            <a:off x="1212817" y="4496519"/>
            <a:ext cx="495028" cy="523220"/>
          </a:xfrm>
          <a:prstGeom prst="rect">
            <a:avLst/>
          </a:prstGeom>
          <a:noFill/>
        </p:spPr>
        <p:txBody>
          <a:bodyPr wrap="square">
            <a:spAutoFit/>
          </a:bodyPr>
          <a:lstStyle/>
          <a:p>
            <a:pPr algn="l"/>
            <a:r>
              <a:rPr lang="el-GR" altLang="en-US" sz="1400" dirty="0">
                <a:solidFill>
                  <a:schemeClr val="tx2"/>
                </a:solidFill>
                <a:effectLst/>
                <a:cs typeface="Times New Roman" panose="02020603050405020304" pitchFamily="18" charset="0"/>
                <a:sym typeface="Symbol" panose="05050102010706020507" pitchFamily="18" charset="2"/>
              </a:rPr>
              <a:t>α</a:t>
            </a:r>
            <a:r>
              <a:rPr lang="en-US" altLang="en-US" sz="1400" baseline="-25000" dirty="0" err="1">
                <a:solidFill>
                  <a:schemeClr val="tx2"/>
                </a:solidFill>
                <a:effectLst/>
                <a:cs typeface="Times New Roman" panose="02020603050405020304" pitchFamily="18" charset="0"/>
                <a:sym typeface="Symbol" panose="05050102010706020507" pitchFamily="18" charset="2"/>
              </a:rPr>
              <a:t>i</a:t>
            </a:r>
            <a:endParaRPr lang="en-US" altLang="en-US" sz="1400" baseline="-25000" dirty="0">
              <a:solidFill>
                <a:schemeClr val="tx2"/>
              </a:solidFill>
              <a:effectLst/>
              <a:cs typeface="Times New Roman" panose="02020603050405020304" pitchFamily="18" charset="0"/>
              <a:sym typeface="Symbol" panose="05050102010706020507" pitchFamily="18" charset="2"/>
            </a:endParaRPr>
          </a:p>
          <a:p>
            <a:pPr algn="l"/>
            <a:r>
              <a:rPr lang="el-GR" altLang="en-US" sz="1400" dirty="0">
                <a:solidFill>
                  <a:schemeClr val="tx2"/>
                </a:solidFill>
                <a:effectLst/>
                <a:cs typeface="Times New Roman" panose="02020603050405020304" pitchFamily="18" charset="0"/>
                <a:sym typeface="Symbol" panose="05050102010706020507" pitchFamily="18" charset="2"/>
              </a:rPr>
              <a:t>α</a:t>
            </a:r>
            <a:r>
              <a:rPr lang="en-US" altLang="en-US" sz="1400" baseline="-25000" dirty="0">
                <a:solidFill>
                  <a:schemeClr val="tx2"/>
                </a:solidFill>
                <a:effectLst/>
                <a:cs typeface="Times New Roman" panose="02020603050405020304" pitchFamily="18" charset="0"/>
                <a:sym typeface="Symbol" panose="05050102010706020507" pitchFamily="18" charset="2"/>
              </a:rPr>
              <a:t>i+1</a:t>
            </a:r>
            <a:endParaRPr lang="en-US" sz="1400" dirty="0">
              <a:effectLst/>
              <a:cs typeface="Times New Roman" panose="02020603050405020304" pitchFamily="18" charset="0"/>
            </a:endParaRPr>
          </a:p>
        </p:txBody>
      </p:sp>
      <p:sp>
        <p:nvSpPr>
          <p:cNvPr id="76" name="AutoShape 35">
            <a:extLst>
              <a:ext uri="{FF2B5EF4-FFF2-40B4-BE49-F238E27FC236}">
                <a16:creationId xmlns:a16="http://schemas.microsoft.com/office/drawing/2014/main" id="{FE22BEDD-52A5-493A-9251-6E644557EB1A}"/>
              </a:ext>
            </a:extLst>
          </p:cNvPr>
          <p:cNvSpPr>
            <a:spLocks noChangeArrowheads="1"/>
          </p:cNvSpPr>
          <p:nvPr/>
        </p:nvSpPr>
        <p:spPr bwMode="auto">
          <a:xfrm>
            <a:off x="2938095" y="4969990"/>
            <a:ext cx="3199869" cy="1185960"/>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is a crazy mapping.</a:t>
            </a:r>
            <a:br>
              <a:rPr lang="en-US" altLang="en-US" sz="2400" dirty="0">
                <a:solidFill>
                  <a:srgbClr val="FFFFFF"/>
                </a:solidFill>
              </a:rPr>
            </a:br>
            <a:r>
              <a:rPr lang="en-US" altLang="en-US" sz="2400" dirty="0">
                <a:solidFill>
                  <a:srgbClr val="FFFFFF"/>
                </a:solidFill>
              </a:rPr>
              <a:t>Can it be done by a small Java program?</a:t>
            </a:r>
          </a:p>
        </p:txBody>
      </p:sp>
    </p:spTree>
    <p:extLst>
      <p:ext uri="{BB962C8B-B14F-4D97-AF65-F5344CB8AC3E}">
        <p14:creationId xmlns:p14="http://schemas.microsoft.com/office/powerpoint/2010/main" val="22979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
                                            <p:txEl>
                                              <p:pRg st="2" end="2"/>
                                            </p:txEl>
                                          </p:spTgt>
                                        </p:tgtEl>
                                        <p:attrNameLst>
                                          <p:attrName>style.visibility</p:attrName>
                                        </p:attrNameLst>
                                      </p:cBhvr>
                                      <p:to>
                                        <p:strVal val="visible"/>
                                      </p:to>
                                    </p:set>
                                    <p:anim calcmode="lin" valueType="num">
                                      <p:cBhvr additive="base">
                                        <p:cTn id="13" dur="500" fill="hold"/>
                                        <p:tgtEl>
                                          <p:spTgt spid="6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
                                            <p:txEl>
                                              <p:pRg st="4" end="4"/>
                                            </p:txEl>
                                          </p:spTgt>
                                        </p:tgtEl>
                                        <p:attrNameLst>
                                          <p:attrName>style.visibility</p:attrName>
                                        </p:attrNameLst>
                                      </p:cBhvr>
                                      <p:to>
                                        <p:strVal val="visible"/>
                                      </p:to>
                                    </p:set>
                                    <p:anim calcmode="lin" valueType="num">
                                      <p:cBhvr additive="base">
                                        <p:cTn id="19" dur="500" fill="hold"/>
                                        <p:tgtEl>
                                          <p:spTgt spid="6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fill="hold"/>
                                        <p:tgtEl>
                                          <p:spTgt spid="75"/>
                                        </p:tgtEl>
                                        <p:attrNameLst>
                                          <p:attrName>ppt_x</p:attrName>
                                        </p:attrNameLst>
                                      </p:cBhvr>
                                      <p:tavLst>
                                        <p:tav tm="0">
                                          <p:val>
                                            <p:strVal val="0-#ppt_w/2"/>
                                          </p:val>
                                        </p:tav>
                                        <p:tav tm="100000">
                                          <p:val>
                                            <p:strVal val="#ppt_x"/>
                                          </p:val>
                                        </p:tav>
                                      </p:tavLst>
                                    </p:anim>
                                    <p:anim calcmode="lin" valueType="num">
                                      <p:cBhvr additive="base">
                                        <p:cTn id="26"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0">
                                            <p:txEl>
                                              <p:pRg st="5" end="5"/>
                                            </p:txEl>
                                          </p:spTgt>
                                        </p:tgtEl>
                                        <p:attrNameLst>
                                          <p:attrName>style.visibility</p:attrName>
                                        </p:attrNameLst>
                                      </p:cBhvr>
                                      <p:to>
                                        <p:strVal val="visible"/>
                                      </p:to>
                                    </p:set>
                                    <p:anim calcmode="lin" valueType="num">
                                      <p:cBhvr additive="base">
                                        <p:cTn id="31" dur="500" fill="hold"/>
                                        <p:tgtEl>
                                          <p:spTgt spid="6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0">
                                            <p:txEl>
                                              <p:pRg st="6" end="6"/>
                                            </p:txEl>
                                          </p:spTgt>
                                        </p:tgtEl>
                                        <p:attrNameLst>
                                          <p:attrName>style.visibility</p:attrName>
                                        </p:attrNameLst>
                                      </p:cBhvr>
                                      <p:to>
                                        <p:strVal val="visible"/>
                                      </p:to>
                                    </p:set>
                                    <p:anim calcmode="lin" valueType="num">
                                      <p:cBhvr additive="base">
                                        <p:cTn id="35" dur="500" fill="hold"/>
                                        <p:tgtEl>
                                          <p:spTgt spid="60">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0">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0">
                                            <p:txEl>
                                              <p:pRg st="7" end="7"/>
                                            </p:txEl>
                                          </p:spTgt>
                                        </p:tgtEl>
                                        <p:attrNameLst>
                                          <p:attrName>style.visibility</p:attrName>
                                        </p:attrNameLst>
                                      </p:cBhvr>
                                      <p:to>
                                        <p:strVal val="visible"/>
                                      </p:to>
                                    </p:set>
                                    <p:anim calcmode="lin" valueType="num">
                                      <p:cBhvr additive="base">
                                        <p:cTn id="39" dur="500" fill="hold"/>
                                        <p:tgtEl>
                                          <p:spTgt spid="60">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grpSp>
        <p:nvGrpSpPr>
          <p:cNvPr id="46" name="Group 45">
            <a:extLst>
              <a:ext uri="{FF2B5EF4-FFF2-40B4-BE49-F238E27FC236}">
                <a16:creationId xmlns:a16="http://schemas.microsoft.com/office/drawing/2014/main" id="{563F6C60-9D62-4E6F-9595-3BBBF1CD6C4E}"/>
              </a:ext>
            </a:extLst>
          </p:cNvPr>
          <p:cNvGrpSpPr/>
          <p:nvPr/>
        </p:nvGrpSpPr>
        <p:grpSpPr>
          <a:xfrm>
            <a:off x="5182832" y="3429000"/>
            <a:ext cx="3312379" cy="3429000"/>
            <a:chOff x="5182832" y="3276600"/>
            <a:chExt cx="3312379" cy="3429000"/>
          </a:xfrm>
        </p:grpSpPr>
        <p:sp>
          <p:nvSpPr>
            <p:cNvPr id="47" name="Oval 46">
              <a:extLst>
                <a:ext uri="{FF2B5EF4-FFF2-40B4-BE49-F238E27FC236}">
                  <a16:creationId xmlns:a16="http://schemas.microsoft.com/office/drawing/2014/main" id="{2CBF29A1-D632-4533-8BBA-E62F55FE5386}"/>
                </a:ext>
              </a:extLst>
            </p:cNvPr>
            <p:cNvSpPr/>
            <p:nvPr/>
          </p:nvSpPr>
          <p:spPr bwMode="auto">
            <a:xfrm>
              <a:off x="5182832"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8" name="TextBox 47">
              <a:extLst>
                <a:ext uri="{FF2B5EF4-FFF2-40B4-BE49-F238E27FC236}">
                  <a16:creationId xmlns:a16="http://schemas.microsoft.com/office/drawing/2014/main" id="{22931577-DD64-4E4A-91FA-BBE9D0561999}"/>
                </a:ext>
              </a:extLst>
            </p:cNvPr>
            <p:cNvSpPr txBox="1"/>
            <p:nvPr/>
          </p:nvSpPr>
          <p:spPr>
            <a:xfrm>
              <a:off x="5569676" y="3922693"/>
              <a:ext cx="2126524" cy="2462213"/>
            </a:xfrm>
            <a:prstGeom prst="rect">
              <a:avLst/>
            </a:prstGeom>
            <a:noFill/>
          </p:spPr>
          <p:txBody>
            <a:bodyPr wrap="square">
              <a:spAutoFit/>
            </a:bodyPr>
            <a:lstStyle/>
            <a:p>
              <a:pPr algn="l"/>
              <a:r>
                <a:rPr lang="en-US" sz="1400" dirty="0">
                  <a:effectLst/>
                  <a:cs typeface="Times New Roman" panose="02020603050405020304" pitchFamily="18" charset="0"/>
                </a:rPr>
                <a:t>000000000000000000</a:t>
              </a:r>
            </a:p>
            <a:p>
              <a:pPr algn="l"/>
              <a:r>
                <a:rPr lang="en-US" sz="1400" dirty="0">
                  <a:effectLst/>
                  <a:cs typeface="Times New Roman" panose="02020603050405020304" pitchFamily="18" charset="0"/>
                </a:rPr>
                <a:t>000000000000000001</a:t>
              </a:r>
            </a:p>
            <a:p>
              <a:pPr algn="l"/>
              <a:r>
                <a:rPr lang="en-US" sz="1400" dirty="0">
                  <a:effectLst/>
                  <a:cs typeface="Times New Roman" panose="02020603050405020304" pitchFamily="18" charset="0"/>
                </a:rPr>
                <a:t>000000000000000010</a:t>
              </a:r>
            </a:p>
            <a:p>
              <a:pPr algn="l"/>
              <a:r>
                <a:rPr lang="en-US" sz="1400" dirty="0">
                  <a:effectLst/>
                  <a:cs typeface="Times New Roman" panose="02020603050405020304" pitchFamily="18" charset="0"/>
                </a:rPr>
                <a:t>000000000000000011</a:t>
              </a: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r>
                <a:rPr lang="en-US" sz="1400" dirty="0">
                  <a:effectLst/>
                  <a:cs typeface="Times New Roman" panose="02020603050405020304" pitchFamily="18" charset="0"/>
                </a:rPr>
                <a:t>1111111111111111111</a:t>
              </a:r>
            </a:p>
          </p:txBody>
        </p:sp>
        <p:sp>
          <p:nvSpPr>
            <p:cNvPr id="49" name="TextBox 48">
              <a:extLst>
                <a:ext uri="{FF2B5EF4-FFF2-40B4-BE49-F238E27FC236}">
                  <a16:creationId xmlns:a16="http://schemas.microsoft.com/office/drawing/2014/main" id="{69564B87-6494-4970-B6C1-2616C884F237}"/>
                </a:ext>
              </a:extLst>
            </p:cNvPr>
            <p:cNvSpPr txBox="1"/>
            <p:nvPr/>
          </p:nvSpPr>
          <p:spPr>
            <a:xfrm rot="5400000">
              <a:off x="6188800" y="4951486"/>
              <a:ext cx="91440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a:t>
              </a:r>
              <a:endParaRPr lang="en-US" altLang="en-US" sz="2400" dirty="0">
                <a:effectLst/>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600484E9-11EE-4362-8EF0-004535DFBE77}"/>
                </a:ext>
              </a:extLst>
            </p:cNvPr>
            <p:cNvCxnSpPr>
              <a:cxnSpLocks/>
            </p:cNvCxnSpPr>
            <p:nvPr/>
          </p:nvCxnSpPr>
          <p:spPr bwMode="auto">
            <a:xfrm>
              <a:off x="5644515" y="3962400"/>
              <a:ext cx="1609854" cy="0"/>
            </a:xfrm>
            <a:prstGeom prst="straightConnector1">
              <a:avLst/>
            </a:prstGeom>
            <a:noFill/>
            <a:ln w="6350" cap="sq" cmpd="sng" algn="ctr">
              <a:solidFill>
                <a:schemeClr val="accent5"/>
              </a:solidFill>
              <a:prstDash val="solid"/>
              <a:round/>
              <a:headEnd type="triangle"/>
              <a:tailEnd type="triangle"/>
            </a:ln>
            <a:effectLst/>
          </p:spPr>
        </p:cxnSp>
        <p:sp>
          <p:nvSpPr>
            <p:cNvPr id="51" name="TextBox 50">
              <a:extLst>
                <a:ext uri="{FF2B5EF4-FFF2-40B4-BE49-F238E27FC236}">
                  <a16:creationId xmlns:a16="http://schemas.microsoft.com/office/drawing/2014/main" id="{636F045B-82CC-41F1-8B92-0F97BE3095F9}"/>
                </a:ext>
              </a:extLst>
            </p:cNvPr>
            <p:cNvSpPr txBox="1"/>
            <p:nvPr/>
          </p:nvSpPr>
          <p:spPr>
            <a:xfrm>
              <a:off x="6032863" y="3500735"/>
              <a:ext cx="901051" cy="461665"/>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0.9997n</a:t>
              </a:r>
              <a:endParaRPr lang="en-US" altLang="en-US" sz="2400" dirty="0">
                <a:effectLst/>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id="{93AA9ECF-E851-4D94-8C68-BB76CA72B3DD}"/>
                </a:ext>
              </a:extLst>
            </p:cNvPr>
            <p:cNvCxnSpPr>
              <a:cxnSpLocks/>
            </p:cNvCxnSpPr>
            <p:nvPr/>
          </p:nvCxnSpPr>
          <p:spPr bwMode="auto">
            <a:xfrm>
              <a:off x="7333428"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53" name="TextBox 52">
              <a:extLst>
                <a:ext uri="{FF2B5EF4-FFF2-40B4-BE49-F238E27FC236}">
                  <a16:creationId xmlns:a16="http://schemas.microsoft.com/office/drawing/2014/main" id="{D3B476A8-84A4-4F08-91DC-B9544680E077}"/>
                </a:ext>
              </a:extLst>
            </p:cNvPr>
            <p:cNvSpPr txBox="1"/>
            <p:nvPr/>
          </p:nvSpPr>
          <p:spPr>
            <a:xfrm>
              <a:off x="7326481" y="4725118"/>
              <a:ext cx="116873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0.9997n</a:t>
              </a:r>
              <a:endParaRPr lang="en-US" altLang="en-US" sz="2400" dirty="0">
                <a:effectLst/>
                <a:cs typeface="Times New Roman" panose="02020603050405020304" pitchFamily="18" charset="0"/>
              </a:endParaRPr>
            </a:p>
          </p:txBody>
        </p:sp>
      </p:grpSp>
      <p:grpSp>
        <p:nvGrpSpPr>
          <p:cNvPr id="54" name="Group 53">
            <a:extLst>
              <a:ext uri="{FF2B5EF4-FFF2-40B4-BE49-F238E27FC236}">
                <a16:creationId xmlns:a16="http://schemas.microsoft.com/office/drawing/2014/main" id="{AC484E4A-0F53-46F9-96FB-A88BC66E5F73}"/>
              </a:ext>
            </a:extLst>
          </p:cNvPr>
          <p:cNvGrpSpPr/>
          <p:nvPr/>
        </p:nvGrpSpPr>
        <p:grpSpPr>
          <a:xfrm>
            <a:off x="3461657" y="4058194"/>
            <a:ext cx="2168437" cy="2266406"/>
            <a:chOff x="3461657" y="3905794"/>
            <a:chExt cx="2168437" cy="2266406"/>
          </a:xfrm>
        </p:grpSpPr>
        <p:sp>
          <p:nvSpPr>
            <p:cNvPr id="55" name="Freeform: Shape 54">
              <a:extLst>
                <a:ext uri="{FF2B5EF4-FFF2-40B4-BE49-F238E27FC236}">
                  <a16:creationId xmlns:a16="http://schemas.microsoft.com/office/drawing/2014/main" id="{112947FA-17D2-480F-A039-5B6894BB4220}"/>
                </a:ext>
              </a:extLst>
            </p:cNvPr>
            <p:cNvSpPr/>
            <p:nvPr/>
          </p:nvSpPr>
          <p:spPr bwMode="auto">
            <a:xfrm>
              <a:off x="3461657" y="3905794"/>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6" name="Freeform: Shape 55">
              <a:extLst>
                <a:ext uri="{FF2B5EF4-FFF2-40B4-BE49-F238E27FC236}">
                  <a16:creationId xmlns:a16="http://schemas.microsoft.com/office/drawing/2014/main" id="{24C0C5D2-B566-4232-AAB8-FE84FF60F5B2}"/>
                </a:ext>
              </a:extLst>
            </p:cNvPr>
            <p:cNvSpPr/>
            <p:nvPr/>
          </p:nvSpPr>
          <p:spPr bwMode="auto">
            <a:xfrm>
              <a:off x="3468189" y="4099560"/>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7" name="Freeform: Shape 56">
              <a:extLst>
                <a:ext uri="{FF2B5EF4-FFF2-40B4-BE49-F238E27FC236}">
                  <a16:creationId xmlns:a16="http://schemas.microsoft.com/office/drawing/2014/main" id="{7141CE81-E4AB-44FF-AF0D-B2F577EE2AF8}"/>
                </a:ext>
              </a:extLst>
            </p:cNvPr>
            <p:cNvSpPr/>
            <p:nvPr/>
          </p:nvSpPr>
          <p:spPr bwMode="auto">
            <a:xfrm>
              <a:off x="3474721" y="4293326"/>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8" name="Freeform: Shape 57">
              <a:extLst>
                <a:ext uri="{FF2B5EF4-FFF2-40B4-BE49-F238E27FC236}">
                  <a16:creationId xmlns:a16="http://schemas.microsoft.com/office/drawing/2014/main" id="{97011463-0C24-449D-B0F8-C3C482985E39}"/>
                </a:ext>
              </a:extLst>
            </p:cNvPr>
            <p:cNvSpPr/>
            <p:nvPr/>
          </p:nvSpPr>
          <p:spPr bwMode="auto">
            <a:xfrm>
              <a:off x="3481253" y="4513218"/>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9" name="Freeform: Shape 58">
              <a:extLst>
                <a:ext uri="{FF2B5EF4-FFF2-40B4-BE49-F238E27FC236}">
                  <a16:creationId xmlns:a16="http://schemas.microsoft.com/office/drawing/2014/main" id="{18BD50F5-6DC9-42FA-A364-968FEF08DB6F}"/>
                </a:ext>
              </a:extLst>
            </p:cNvPr>
            <p:cNvSpPr/>
            <p:nvPr/>
          </p:nvSpPr>
          <p:spPr bwMode="auto">
            <a:xfrm>
              <a:off x="3487785" y="6015445"/>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3185487"/>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Theorem: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n-US" altLang="en-US" sz="2400" dirty="0">
                <a:effectLst/>
                <a:cs typeface="Times New Roman" panose="02020603050405020304" pitchFamily="18" charset="0"/>
                <a:sym typeface="Symbol" panose="05050102010706020507" pitchFamily="18" charset="2"/>
              </a:rPr>
              <a:t>property) + 1000</a:t>
            </a:r>
          </a:p>
          <a:p>
            <a:pPr algn="l">
              <a:spcBef>
                <a:spcPts val="0"/>
              </a:spcBef>
            </a:pPr>
            <a:r>
              <a:rPr lang="en-US" altLang="en-US" sz="900" dirty="0">
                <a:effectLst/>
                <a:cs typeface="Times New Roman" panose="02020603050405020304" pitchFamily="18" charset="0"/>
                <a:sym typeface="Symbol" panose="05050102010706020507" pitchFamily="18" charset="2"/>
              </a:rPr>
              <a:t> </a:t>
            </a:r>
          </a:p>
          <a:p>
            <a:pPr algn="l">
              <a:spcBef>
                <a:spcPts val="0"/>
              </a:spcBef>
            </a:pPr>
            <a:r>
              <a:rPr lang="en-US" altLang="en-US" sz="2400" dirty="0">
                <a:effectLst/>
                <a:cs typeface="Times New Roman" panose="02020603050405020304" pitchFamily="18" charset="0"/>
                <a:sym typeface="Symbol" panose="05050102010706020507" pitchFamily="18" charset="2"/>
              </a:rPr>
              <a:t>Let </a:t>
            </a:r>
            <a:r>
              <a:rPr lang="en-US" altLang="en-US" sz="2400" dirty="0" err="1">
                <a:solidFill>
                  <a:schemeClr val="tx2"/>
                </a:solidFill>
                <a:effectLst/>
                <a:cs typeface="Times New Roman" panose="02020603050405020304" pitchFamily="18" charset="0"/>
                <a:sym typeface="Symbol" panose="05050102010706020507" pitchFamily="18" charset="2"/>
              </a:rPr>
              <a:t>J</a:t>
            </a:r>
            <a:r>
              <a:rPr lang="en-US" altLang="en-US" sz="2400" baseline="-25000" dirty="0" err="1">
                <a:solidFill>
                  <a:schemeClr val="tx2"/>
                </a:solidFill>
                <a:effectLst/>
                <a:cs typeface="Times New Roman" panose="02020603050405020304" pitchFamily="18" charset="0"/>
                <a:sym typeface="Symbol" panose="05050102010706020507" pitchFamily="18" charset="2"/>
              </a:rPr>
              <a:t>map</a:t>
            </a:r>
            <a:r>
              <a:rPr lang="en-US" altLang="en-US" sz="2400" dirty="0">
                <a:solidFill>
                  <a:schemeClr val="tx2"/>
                </a:solidFill>
                <a:effectLst/>
                <a:cs typeface="Times New Roman" panose="02020603050405020304" pitchFamily="18" charset="0"/>
                <a:sym typeface="Symbol" panose="05050102010706020507" pitchFamily="18" charset="2"/>
              </a:rPr>
              <a:t>(</a:t>
            </a:r>
            <a:r>
              <a:rPr lang="el-GR" altLang="en-US" sz="2400" dirty="0">
                <a:solidFill>
                  <a:schemeClr val="tx2"/>
                </a:solidFill>
                <a:latin typeface="Times New Roman"/>
                <a:cs typeface="Times New Roman" panose="02020603050405020304" pitchFamily="18" charset="0"/>
                <a:sym typeface="Symbol" panose="05050102010706020507" pitchFamily="18" charset="2"/>
              </a:rPr>
              <a:t>β</a:t>
            </a:r>
            <a:r>
              <a:rPr lang="en-US" altLang="en-US" sz="2400" dirty="0">
                <a:solidFill>
                  <a:schemeClr val="tx2"/>
                </a:solidFill>
                <a:effectLst/>
                <a:cs typeface="Times New Roman" panose="02020603050405020304" pitchFamily="18" charset="0"/>
                <a:sym typeface="Symbol" panose="05050102010706020507" pitchFamily="18" charset="2"/>
              </a:rPr>
              <a:t>)=</a:t>
            </a:r>
            <a:r>
              <a:rPr lang="el-GR" altLang="en-US" sz="2400" dirty="0">
                <a:solidFill>
                  <a:schemeClr val="tx2"/>
                </a:solidFill>
                <a:effectLst/>
                <a:cs typeface="Times New Roman" panose="02020603050405020304" pitchFamily="18" charset="0"/>
                <a:sym typeface="Symbol" panose="05050102010706020507" pitchFamily="18" charset="2"/>
              </a:rPr>
              <a:t>α </a:t>
            </a:r>
            <a:r>
              <a:rPr lang="en-US" altLang="en-US" sz="2400" dirty="0">
                <a:effectLst/>
                <a:cs typeface="Times New Roman" panose="02020603050405020304" pitchFamily="18" charset="0"/>
                <a:sym typeface="Symbol" panose="05050102010706020507" pitchFamily="18" charset="2"/>
              </a:rPr>
              <a:t>prints the string </a:t>
            </a:r>
            <a:r>
              <a:rPr lang="el-GR" altLang="en-US" sz="2400" dirty="0">
                <a:effectLst/>
                <a:cs typeface="Times New Roman" panose="02020603050405020304" pitchFamily="18" charset="0"/>
                <a:sym typeface="Symbol" panose="05050102010706020507" pitchFamily="18" charset="2"/>
              </a:rPr>
              <a:t>α </a:t>
            </a:r>
            <a:r>
              <a:rPr lang="en-US" altLang="en-US" sz="2400" dirty="0">
                <a:effectLst/>
                <a:cs typeface="Times New Roman" panose="02020603050405020304" pitchFamily="18" charset="0"/>
                <a:sym typeface="Symbol" panose="05050102010706020507" pitchFamily="18" charset="2"/>
              </a:rPr>
              <a:t>mapped to label </a:t>
            </a:r>
            <a:r>
              <a:rPr lang="el-GR" altLang="en-US" sz="2400" dirty="0">
                <a:latin typeface="Times New Roman"/>
                <a:cs typeface="Times New Roman" panose="02020603050405020304" pitchFamily="18" charset="0"/>
                <a:sym typeface="Symbol" panose="05050102010706020507" pitchFamily="18" charset="2"/>
              </a:rPr>
              <a:t>β</a:t>
            </a:r>
            <a:r>
              <a:rPr lang="en-US" altLang="en-US" sz="2400" dirty="0">
                <a:effectLst/>
                <a:cs typeface="Times New Roman" panose="02020603050405020304" pitchFamily="18" charset="0"/>
                <a:sym typeface="Symbol" panose="05050102010706020507" pitchFamily="18" charset="2"/>
              </a:rPr>
              <a:t>.</a:t>
            </a:r>
          </a:p>
          <a:p>
            <a:pPr algn="l">
              <a:spcBef>
                <a:spcPts val="0"/>
              </a:spcBef>
            </a:pPr>
            <a:r>
              <a:rPr lang="en-US" altLang="en-US" sz="2400" dirty="0">
                <a:effectLst/>
                <a:cs typeface="Times New Roman" panose="02020603050405020304" pitchFamily="18" charset="0"/>
                <a:sym typeface="Symbol" panose="05050102010706020507" pitchFamily="18" charset="2"/>
              </a:rPr>
              <a:t>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a:t>
            </a:r>
            <a:r>
              <a:rPr lang="en-US" altLang="en-US" sz="2400" dirty="0" err="1">
                <a:effectLst/>
                <a:cs typeface="Times New Roman" panose="02020603050405020304" pitchFamily="18" charset="0"/>
                <a:sym typeface="Symbol" panose="05050102010706020507" pitchFamily="18" charset="2"/>
              </a:rPr>
              <a:t>J</a:t>
            </a:r>
            <a:r>
              <a:rPr lang="en-US" altLang="en-US" sz="2400" baseline="-25000" dirty="0" err="1">
                <a:effectLst/>
                <a:cs typeface="Times New Roman" panose="02020603050405020304" pitchFamily="18" charset="0"/>
                <a:sym typeface="Symbol" panose="05050102010706020507" pitchFamily="18" charset="2"/>
              </a:rPr>
              <a:t>next</a:t>
            </a:r>
            <a:r>
              <a:rPr lang="en-US" altLang="en-US" sz="2400" dirty="0">
                <a:effectLst/>
                <a:cs typeface="Times New Roman" panose="02020603050405020304" pitchFamily="18" charset="0"/>
                <a:sym typeface="Symbol" panose="05050102010706020507" pitchFamily="18" charset="2"/>
              </a:rPr>
              <a:t>( 000000….0-1 )</a:t>
            </a:r>
          </a:p>
          <a:p>
            <a:pPr algn="l">
              <a:spcBef>
                <a:spcPts val="0"/>
              </a:spcBef>
            </a:pPr>
            <a:r>
              <a:rPr lang="en-US" altLang="en-US" sz="2400" dirty="0">
                <a:effectLst/>
                <a:cs typeface="Times New Roman" panose="02020603050405020304" pitchFamily="18" charset="0"/>
                <a:sym typeface="Symbol" panose="05050102010706020507" pitchFamily="18" charset="2"/>
              </a:rPr>
              <a:t>    loop </a:t>
            </a:r>
            <a:r>
              <a:rPr lang="en-US" altLang="en-US" sz="2400" dirty="0" err="1">
                <a:effectLst/>
                <a:cs typeface="Times New Roman" panose="02020603050405020304" pitchFamily="18" charset="0"/>
                <a:sym typeface="Symbol" panose="05050102010706020507" pitchFamily="18" charset="2"/>
              </a:rPr>
              <a:t>i</a:t>
            </a:r>
            <a:r>
              <a:rPr lang="en-US" altLang="en-US" sz="2400" dirty="0">
                <a:effectLst/>
                <a:cs typeface="Times New Roman" panose="02020603050405020304" pitchFamily="18" charset="0"/>
                <a:sym typeface="Symbol" panose="05050102010706020507" pitchFamily="18" charset="2"/>
              </a:rPr>
              <a:t>=1..</a:t>
            </a:r>
            <a:r>
              <a:rPr lang="el-GR" altLang="en-US" sz="2400" dirty="0">
                <a:latin typeface="Times New Roman"/>
                <a:cs typeface="Times New Roman" panose="02020603050405020304" pitchFamily="18" charset="0"/>
                <a:sym typeface="Symbol" panose="05050102010706020507" pitchFamily="18" charset="2"/>
              </a:rPr>
              <a:t>β</a:t>
            </a:r>
            <a:endParaRPr lang="en-US" altLang="en-US" sz="2400" dirty="0">
              <a:latin typeface="Times New Roman"/>
              <a:cs typeface="Times New Roman" panose="02020603050405020304" pitchFamily="18" charset="0"/>
              <a:sym typeface="Symbol" panose="05050102010706020507" pitchFamily="18" charset="2"/>
            </a:endParaRPr>
          </a:p>
          <a:p>
            <a:pPr algn="l">
              <a:spcBef>
                <a:spcPts val="0"/>
              </a:spcBef>
            </a:pPr>
            <a:r>
              <a:rPr lang="en-US" altLang="en-US" sz="2400" dirty="0">
                <a:effectLst/>
                <a:cs typeface="Times New Roman" panose="02020603050405020304" pitchFamily="18" charset="0"/>
                <a:sym typeface="Symbol" panose="05050102010706020507" pitchFamily="18" charset="2"/>
              </a:rPr>
              <a:t>         </a:t>
            </a:r>
            <a:r>
              <a:rPr lang="el-GR" altLang="en-US" sz="2400" dirty="0">
                <a:effectLst/>
                <a:cs typeface="Times New Roman" panose="02020603050405020304" pitchFamily="18" charset="0"/>
                <a:sym typeface="Symbol" panose="05050102010706020507" pitchFamily="18" charset="2"/>
              </a:rPr>
              <a:t>α </a:t>
            </a:r>
            <a:r>
              <a:rPr lang="en-US" altLang="en-US" sz="2400" dirty="0">
                <a:effectLst/>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J</a:t>
            </a:r>
            <a:r>
              <a:rPr lang="en-US" altLang="en-US" sz="2400" baseline="-25000" dirty="0" err="1">
                <a:effectLst/>
                <a:cs typeface="Times New Roman" panose="02020603050405020304" pitchFamily="18" charset="0"/>
                <a:sym typeface="Symbol" panose="05050102010706020507" pitchFamily="18" charset="2"/>
              </a:rPr>
              <a:t>next</a:t>
            </a:r>
            <a:r>
              <a:rPr lang="en-US" altLang="en-US" sz="2400" dirty="0">
                <a:effectLst/>
                <a:cs typeface="Times New Roman" panose="02020603050405020304" pitchFamily="18" charset="0"/>
                <a:sym typeface="Symbol" panose="05050102010706020507" pitchFamily="18" charset="2"/>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algn="l">
              <a:spcBef>
                <a:spcPts val="0"/>
              </a:spcBef>
            </a:pPr>
            <a:r>
              <a:rPr lang="en-US" altLang="en-US" sz="2400" dirty="0">
                <a:effectLst/>
                <a:cs typeface="Times New Roman" panose="02020603050405020304" pitchFamily="18" charset="0"/>
                <a:sym typeface="Symbol" panose="05050102010706020507" pitchFamily="18" charset="2"/>
              </a:rPr>
              <a:t>    print(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algn="l">
              <a:spcBef>
                <a:spcPts val="0"/>
              </a:spcBef>
            </a:pPr>
            <a:endParaRPr lang="en-US" altLang="en-US" sz="2400" dirty="0">
              <a:effectLst/>
              <a:cs typeface="Times New Roman" panose="02020603050405020304" pitchFamily="18" charset="0"/>
              <a:sym typeface="Symbol" panose="05050102010706020507" pitchFamily="18" charset="2"/>
            </a:endParaRPr>
          </a:p>
          <a:p>
            <a:pPr algn="l">
              <a:spcBef>
                <a:spcPts val="0"/>
              </a:spcBef>
            </a:pPr>
            <a:endParaRPr lang="en-US" altLang="en-US" sz="2400" dirty="0">
              <a:effectLst/>
              <a:cs typeface="Times New Roman" panose="02020603050405020304" pitchFamily="18" charset="0"/>
              <a:sym typeface="Symbol" panose="05050102010706020507" pitchFamily="18" charset="2"/>
            </a:endParaRPr>
          </a:p>
        </p:txBody>
      </p:sp>
      <p:grpSp>
        <p:nvGrpSpPr>
          <p:cNvPr id="61" name="Group 60">
            <a:extLst>
              <a:ext uri="{FF2B5EF4-FFF2-40B4-BE49-F238E27FC236}">
                <a16:creationId xmlns:a16="http://schemas.microsoft.com/office/drawing/2014/main" id="{18E8156D-58E1-427C-9F3C-C02592B8F071}"/>
              </a:ext>
            </a:extLst>
          </p:cNvPr>
          <p:cNvGrpSpPr/>
          <p:nvPr/>
        </p:nvGrpSpPr>
        <p:grpSpPr>
          <a:xfrm>
            <a:off x="532168" y="2986929"/>
            <a:ext cx="3201632" cy="3871071"/>
            <a:chOff x="532168" y="2834529"/>
            <a:chExt cx="3201632" cy="3871071"/>
          </a:xfrm>
        </p:grpSpPr>
        <p:sp>
          <p:nvSpPr>
            <p:cNvPr id="62" name="Oval 61">
              <a:extLst>
                <a:ext uri="{FF2B5EF4-FFF2-40B4-BE49-F238E27FC236}">
                  <a16:creationId xmlns:a16="http://schemas.microsoft.com/office/drawing/2014/main" id="{9AA71E8F-9D95-4E7F-939C-DF96C8CA253F}"/>
                </a:ext>
              </a:extLst>
            </p:cNvPr>
            <p:cNvSpPr/>
            <p:nvPr/>
          </p:nvSpPr>
          <p:spPr bwMode="auto">
            <a:xfrm>
              <a:off x="1295400"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3" name="TextBox 62">
              <a:extLst>
                <a:ext uri="{FF2B5EF4-FFF2-40B4-BE49-F238E27FC236}">
                  <a16:creationId xmlns:a16="http://schemas.microsoft.com/office/drawing/2014/main" id="{53E850C9-2B21-43C3-96AC-456DC5C0893A}"/>
                </a:ext>
              </a:extLst>
            </p:cNvPr>
            <p:cNvSpPr txBox="1"/>
            <p:nvPr/>
          </p:nvSpPr>
          <p:spPr>
            <a:xfrm>
              <a:off x="1905000" y="2834529"/>
              <a:ext cx="1233337" cy="461665"/>
            </a:xfrm>
            <a:prstGeom prst="rect">
              <a:avLst/>
            </a:prstGeom>
            <a:noFill/>
          </p:spPr>
          <p:txBody>
            <a:bodyPr wrap="square" rtlCol="0">
              <a:spAutoFit/>
            </a:bodyPr>
            <a:lstStyle/>
            <a:p>
              <a:pPr algn="l"/>
              <a:r>
                <a:rPr lang="el-GR" altLang="en-US" sz="2400" dirty="0">
                  <a:effectLst/>
                  <a:cs typeface="Times New Roman" panose="02020603050405020304" pitchFamily="18" charset="0"/>
                  <a:sym typeface="Symbol" panose="05050102010706020507" pitchFamily="18" charset="2"/>
                </a:rPr>
                <a:t>α</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dirty="0">
                  <a:effectLst/>
                  <a:cs typeface="Times New Roman" panose="02020603050405020304" pitchFamily="18" charset="0"/>
                </a:rPr>
                <a:t>S</a:t>
              </a:r>
              <a:r>
                <a:rPr lang="en-US" altLang="en-US" sz="2400" i="1" baseline="-25000" dirty="0">
                  <a:latin typeface="Times New Roman"/>
                  <a:cs typeface="Times New Roman" panose="02020603050405020304" pitchFamily="18" charset="0"/>
                  <a:sym typeface="Symbol" panose="05050102010706020507" pitchFamily="18" charset="2"/>
                </a:rPr>
                <a:t>0.49n</a:t>
              </a:r>
              <a:endParaRPr lang="en-US" altLang="en-US" sz="2400" dirty="0">
                <a:effectLst/>
                <a:cs typeface="Times New Roman" panose="02020603050405020304" pitchFamily="18" charset="0"/>
              </a:endParaRPr>
            </a:p>
          </p:txBody>
        </p:sp>
        <p:sp>
          <p:nvSpPr>
            <p:cNvPr id="64" name="TextBox 63">
              <a:extLst>
                <a:ext uri="{FF2B5EF4-FFF2-40B4-BE49-F238E27FC236}">
                  <a16:creationId xmlns:a16="http://schemas.microsoft.com/office/drawing/2014/main" id="{90E39BA6-AB51-4822-8113-534E30F319D0}"/>
                </a:ext>
              </a:extLst>
            </p:cNvPr>
            <p:cNvSpPr txBox="1"/>
            <p:nvPr/>
          </p:nvSpPr>
          <p:spPr>
            <a:xfrm>
              <a:off x="1514475" y="3922693"/>
              <a:ext cx="2126524" cy="2462213"/>
            </a:xfrm>
            <a:prstGeom prst="rect">
              <a:avLst/>
            </a:prstGeom>
            <a:noFill/>
          </p:spPr>
          <p:txBody>
            <a:bodyPr wrap="square">
              <a:spAutoFit/>
            </a:bodyPr>
            <a:lstStyle/>
            <a:p>
              <a:pPr algn="l"/>
              <a:r>
                <a:rPr lang="en-US" sz="1400" dirty="0">
                  <a:effectLst/>
                  <a:cs typeface="Times New Roman" panose="02020603050405020304" pitchFamily="18" charset="0"/>
                </a:rPr>
                <a:t>000000000011111111111</a:t>
              </a:r>
            </a:p>
            <a:p>
              <a:pPr algn="l"/>
              <a:r>
                <a:rPr lang="en-US" sz="1400" dirty="0">
                  <a:effectLst/>
                  <a:cs typeface="Times New Roman" panose="02020603050405020304" pitchFamily="18" charset="0"/>
                </a:rPr>
                <a:t>000000000101111111111</a:t>
              </a:r>
            </a:p>
            <a:p>
              <a:pPr algn="l"/>
              <a:r>
                <a:rPr lang="en-US" sz="1400" dirty="0">
                  <a:effectLst/>
                  <a:cs typeface="Times New Roman" panose="02020603050405020304" pitchFamily="18" charset="0"/>
                </a:rPr>
                <a:t>000000000110111111111</a:t>
              </a:r>
            </a:p>
            <a:p>
              <a:pPr algn="l"/>
              <a:r>
                <a:rPr lang="en-US" sz="1400" dirty="0">
                  <a:effectLst/>
                  <a:cs typeface="Times New Roman" panose="02020603050405020304" pitchFamily="18" charset="0"/>
                </a:rPr>
                <a:t>000000000111011111111</a:t>
              </a: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endParaRPr lang="en-US" sz="1400" dirty="0">
                <a:effectLst/>
                <a:cs typeface="Times New Roman" panose="02020603050405020304" pitchFamily="18" charset="0"/>
              </a:endParaRPr>
            </a:p>
            <a:p>
              <a:pPr algn="l"/>
              <a:r>
                <a:rPr lang="en-US" sz="1400" dirty="0">
                  <a:effectLst/>
                  <a:cs typeface="Times New Roman" panose="02020603050405020304" pitchFamily="18" charset="0"/>
                </a:rPr>
                <a:t>111111111110000000000</a:t>
              </a:r>
            </a:p>
          </p:txBody>
        </p:sp>
        <p:sp>
          <p:nvSpPr>
            <p:cNvPr id="65" name="TextBox 64">
              <a:extLst>
                <a:ext uri="{FF2B5EF4-FFF2-40B4-BE49-F238E27FC236}">
                  <a16:creationId xmlns:a16="http://schemas.microsoft.com/office/drawing/2014/main" id="{08D3B563-020F-44B2-927B-A7A1DEDCC7E8}"/>
                </a:ext>
              </a:extLst>
            </p:cNvPr>
            <p:cNvSpPr txBox="1"/>
            <p:nvPr/>
          </p:nvSpPr>
          <p:spPr>
            <a:xfrm rot="5400000">
              <a:off x="2133599" y="4951486"/>
              <a:ext cx="91440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a:t>
              </a:r>
              <a:endParaRPr lang="en-US" altLang="en-US" sz="2400" dirty="0">
                <a:effectLst/>
                <a:cs typeface="Times New Roman" panose="02020603050405020304" pitchFamily="18" charset="0"/>
              </a:endParaRPr>
            </a:p>
          </p:txBody>
        </p:sp>
        <p:cxnSp>
          <p:nvCxnSpPr>
            <p:cNvPr id="66" name="Straight Arrow Connector 65">
              <a:extLst>
                <a:ext uri="{FF2B5EF4-FFF2-40B4-BE49-F238E27FC236}">
                  <a16:creationId xmlns:a16="http://schemas.microsoft.com/office/drawing/2014/main" id="{0A15BDDE-8CEF-4A8D-81AF-C15BE2FDFB6D}"/>
                </a:ext>
              </a:extLst>
            </p:cNvPr>
            <p:cNvCxnSpPr/>
            <p:nvPr/>
          </p:nvCxnSpPr>
          <p:spPr bwMode="auto">
            <a:xfrm>
              <a:off x="1589314" y="3936274"/>
              <a:ext cx="1789612" cy="0"/>
            </a:xfrm>
            <a:prstGeom prst="straightConnector1">
              <a:avLst/>
            </a:prstGeom>
            <a:noFill/>
            <a:ln w="6350" cap="sq" cmpd="sng" algn="ctr">
              <a:solidFill>
                <a:schemeClr val="accent5"/>
              </a:solidFill>
              <a:prstDash val="solid"/>
              <a:round/>
              <a:headEnd type="triangle"/>
              <a:tailEnd type="triangle"/>
            </a:ln>
            <a:effectLst/>
          </p:spPr>
        </p:cxnSp>
        <p:cxnSp>
          <p:nvCxnSpPr>
            <p:cNvPr id="67" name="Straight Arrow Connector 66">
              <a:extLst>
                <a:ext uri="{FF2B5EF4-FFF2-40B4-BE49-F238E27FC236}">
                  <a16:creationId xmlns:a16="http://schemas.microsoft.com/office/drawing/2014/main" id="{CDF9B248-986D-47BE-852E-68FCE028E040}"/>
                </a:ext>
              </a:extLst>
            </p:cNvPr>
            <p:cNvCxnSpPr>
              <a:cxnSpLocks/>
            </p:cNvCxnSpPr>
            <p:nvPr/>
          </p:nvCxnSpPr>
          <p:spPr bwMode="auto">
            <a:xfrm flipV="1">
              <a:off x="1600200" y="3657600"/>
              <a:ext cx="883920" cy="0"/>
            </a:xfrm>
            <a:prstGeom prst="straightConnector1">
              <a:avLst/>
            </a:prstGeom>
            <a:noFill/>
            <a:ln w="6350" cap="sq" cmpd="sng" algn="ctr">
              <a:solidFill>
                <a:schemeClr val="accent5"/>
              </a:solidFill>
              <a:prstDash val="solid"/>
              <a:round/>
              <a:headEnd type="triangle"/>
              <a:tailEnd type="triangle"/>
            </a:ln>
            <a:effectLst/>
          </p:spPr>
        </p:cxnSp>
        <p:sp>
          <p:nvSpPr>
            <p:cNvPr id="68" name="TextBox 67">
              <a:extLst>
                <a:ext uri="{FF2B5EF4-FFF2-40B4-BE49-F238E27FC236}">
                  <a16:creationId xmlns:a16="http://schemas.microsoft.com/office/drawing/2014/main" id="{F7373915-0045-46D0-AC97-ED435A995950}"/>
                </a:ext>
              </a:extLst>
            </p:cNvPr>
            <p:cNvSpPr txBox="1"/>
            <p:nvPr/>
          </p:nvSpPr>
          <p:spPr>
            <a:xfrm>
              <a:off x="2362200" y="3474609"/>
              <a:ext cx="304800" cy="461665"/>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n</a:t>
              </a:r>
              <a:endParaRPr lang="en-US" altLang="en-US" sz="2400" dirty="0">
                <a:effectLst/>
                <a:cs typeface="Times New Roman" panose="02020603050405020304" pitchFamily="18" charset="0"/>
              </a:endParaRPr>
            </a:p>
          </p:txBody>
        </p:sp>
        <p:sp>
          <p:nvSpPr>
            <p:cNvPr id="69" name="TextBox 68">
              <a:extLst>
                <a:ext uri="{FF2B5EF4-FFF2-40B4-BE49-F238E27FC236}">
                  <a16:creationId xmlns:a16="http://schemas.microsoft.com/office/drawing/2014/main" id="{F1CD3067-6821-468A-A5C4-542C258AA69F}"/>
                </a:ext>
              </a:extLst>
            </p:cNvPr>
            <p:cNvSpPr txBox="1"/>
            <p:nvPr/>
          </p:nvSpPr>
          <p:spPr>
            <a:xfrm>
              <a:off x="1715589" y="3208998"/>
              <a:ext cx="914400" cy="461665"/>
            </a:xfrm>
            <a:prstGeom prst="rect">
              <a:avLst/>
            </a:prstGeom>
            <a:noFill/>
          </p:spPr>
          <p:txBody>
            <a:bodyPr wrap="square" rtlCol="0">
              <a:spAutoFit/>
            </a:bodyPr>
            <a:lstStyle/>
            <a:p>
              <a:pPr algn="l"/>
              <a:r>
                <a:rPr lang="en-US" altLang="en-US" sz="2400" i="1" baseline="-25000" dirty="0">
                  <a:latin typeface="Times New Roman"/>
                  <a:cs typeface="Times New Roman" panose="02020603050405020304" pitchFamily="18" charset="0"/>
                  <a:sym typeface="Symbol" panose="05050102010706020507" pitchFamily="18" charset="2"/>
                </a:rPr>
                <a:t>0.49n</a:t>
              </a:r>
              <a:endParaRPr lang="en-US" altLang="en-US" sz="2400" dirty="0">
                <a:effectLst/>
                <a:cs typeface="Times New Roman" panose="02020603050405020304" pitchFamily="18" charset="0"/>
              </a:endParaRPr>
            </a:p>
          </p:txBody>
        </p:sp>
        <p:cxnSp>
          <p:nvCxnSpPr>
            <p:cNvPr id="70" name="Straight Arrow Connector 69">
              <a:extLst>
                <a:ext uri="{FF2B5EF4-FFF2-40B4-BE49-F238E27FC236}">
                  <a16:creationId xmlns:a16="http://schemas.microsoft.com/office/drawing/2014/main" id="{373F0E00-6490-4EC3-A55B-B2BEF4DCA9D5}"/>
                </a:ext>
              </a:extLst>
            </p:cNvPr>
            <p:cNvCxnSpPr>
              <a:cxnSpLocks/>
            </p:cNvCxnSpPr>
            <p:nvPr/>
          </p:nvCxnSpPr>
          <p:spPr bwMode="auto">
            <a:xfrm>
              <a:off x="1503589"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71" name="TextBox 70">
              <a:extLst>
                <a:ext uri="{FF2B5EF4-FFF2-40B4-BE49-F238E27FC236}">
                  <a16:creationId xmlns:a16="http://schemas.microsoft.com/office/drawing/2014/main" id="{A433C9A0-5FB9-4F22-96BA-2C02A786AB85}"/>
                </a:ext>
              </a:extLst>
            </p:cNvPr>
            <p:cNvSpPr txBox="1"/>
            <p:nvPr/>
          </p:nvSpPr>
          <p:spPr>
            <a:xfrm>
              <a:off x="532168" y="4725118"/>
              <a:ext cx="1168730"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2</a:t>
              </a:r>
              <a:r>
                <a:rPr lang="en-US" altLang="en-US" sz="2400" i="1" baseline="30000" dirty="0">
                  <a:effectLst/>
                  <a:cs typeface="Times New Roman" panose="02020603050405020304" pitchFamily="18" charset="0"/>
                </a:rPr>
                <a:t>0.9997n</a:t>
              </a:r>
              <a:endParaRPr lang="en-US" altLang="en-US" sz="2400" dirty="0">
                <a:effectLst/>
                <a:cs typeface="Times New Roman" panose="02020603050405020304" pitchFamily="18" charset="0"/>
              </a:endParaRPr>
            </a:p>
          </p:txBody>
        </p:sp>
      </p:grpSp>
      <p:sp>
        <p:nvSpPr>
          <p:cNvPr id="78" name="AutoShape 35">
            <a:extLst>
              <a:ext uri="{FF2B5EF4-FFF2-40B4-BE49-F238E27FC236}">
                <a16:creationId xmlns:a16="http://schemas.microsoft.com/office/drawing/2014/main" id="{7D8BA772-DFA2-4F7B-BE88-456B01E602A5}"/>
              </a:ext>
            </a:extLst>
          </p:cNvPr>
          <p:cNvSpPr>
            <a:spLocks noChangeArrowheads="1"/>
          </p:cNvSpPr>
          <p:nvPr/>
        </p:nvSpPr>
        <p:spPr bwMode="auto">
          <a:xfrm>
            <a:off x="2938095" y="4969990"/>
            <a:ext cx="3199869" cy="1185960"/>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is a crazy mapping.</a:t>
            </a:r>
            <a:br>
              <a:rPr lang="en-US" altLang="en-US" sz="2400" dirty="0">
                <a:solidFill>
                  <a:srgbClr val="FFFFFF"/>
                </a:solidFill>
              </a:rPr>
            </a:br>
            <a:r>
              <a:rPr lang="en-US" altLang="en-US" sz="2400" dirty="0">
                <a:solidFill>
                  <a:srgbClr val="FFFFFF"/>
                </a:solidFill>
              </a:rPr>
              <a:t>Can it be done by a small Java program?</a:t>
            </a:r>
          </a:p>
        </p:txBody>
      </p:sp>
      <p:sp>
        <p:nvSpPr>
          <p:cNvPr id="72" name="TextBox 71">
            <a:extLst>
              <a:ext uri="{FF2B5EF4-FFF2-40B4-BE49-F238E27FC236}">
                <a16:creationId xmlns:a16="http://schemas.microsoft.com/office/drawing/2014/main" id="{8E96A270-E3ED-4D1C-BABD-84300814CDF6}"/>
              </a:ext>
            </a:extLst>
          </p:cNvPr>
          <p:cNvSpPr txBox="1"/>
          <p:nvPr/>
        </p:nvSpPr>
        <p:spPr>
          <a:xfrm>
            <a:off x="5704115" y="2986929"/>
            <a:ext cx="1571896" cy="461665"/>
          </a:xfrm>
          <a:prstGeom prst="rect">
            <a:avLst/>
          </a:prstGeom>
          <a:noFill/>
        </p:spPr>
        <p:txBody>
          <a:bodyPr wrap="square" rtlCol="0">
            <a:spAutoFit/>
          </a:bodyPr>
          <a:lstStyle/>
          <a:p>
            <a:pPr algn="l"/>
            <a:r>
              <a:rPr lang="el-GR" altLang="en-US" sz="2400" dirty="0">
                <a:latin typeface="Times New Roman"/>
                <a:cs typeface="Times New Roman" panose="02020603050405020304" pitchFamily="18" charset="0"/>
                <a:sym typeface="Symbol" panose="05050102010706020507" pitchFamily="18" charset="2"/>
              </a:rPr>
              <a:t>β</a:t>
            </a:r>
            <a:r>
              <a:rPr lang="en-US" altLang="en-US" sz="2400" i="1" dirty="0">
                <a:effectLst/>
                <a:cs typeface="Times New Roman" panose="02020603050405020304" pitchFamily="18" charset="0"/>
              </a:rPr>
              <a:t>Labels</a:t>
            </a:r>
            <a:endParaRPr lang="en-US" altLang="en-US" sz="2400" dirty="0">
              <a:effectLst/>
              <a:cs typeface="Times New Roman" panose="02020603050405020304" pitchFamily="18" charset="0"/>
            </a:endParaRPr>
          </a:p>
        </p:txBody>
      </p:sp>
      <p:sp>
        <p:nvSpPr>
          <p:cNvPr id="74" name="TextBox 73">
            <a:extLst>
              <a:ext uri="{FF2B5EF4-FFF2-40B4-BE49-F238E27FC236}">
                <a16:creationId xmlns:a16="http://schemas.microsoft.com/office/drawing/2014/main" id="{5E615E31-DA36-4149-B753-6C759AECDBA5}"/>
              </a:ext>
            </a:extLst>
          </p:cNvPr>
          <p:cNvSpPr txBox="1"/>
          <p:nvPr/>
        </p:nvSpPr>
        <p:spPr>
          <a:xfrm>
            <a:off x="3718560" y="3562184"/>
            <a:ext cx="1854381" cy="461665"/>
          </a:xfrm>
          <a:prstGeom prst="rect">
            <a:avLst/>
          </a:prstGeom>
          <a:noFill/>
        </p:spPr>
        <p:txBody>
          <a:bodyPr wrap="square" rtlCol="0">
            <a:spAutoFit/>
          </a:bodyPr>
          <a:lstStyle/>
          <a:p>
            <a:pPr algn="l"/>
            <a:r>
              <a:rPr lang="en-US" altLang="en-US" sz="2400" i="1" dirty="0">
                <a:effectLst/>
                <a:cs typeface="Times New Roman" panose="02020603050405020304" pitchFamily="18" charset="0"/>
              </a:rPr>
              <a:t>Map(</a:t>
            </a:r>
            <a:r>
              <a:rPr lang="el-GR" altLang="en-US" sz="2400" dirty="0">
                <a:latin typeface="Times New Roman"/>
                <a:cs typeface="Times New Roman" panose="02020603050405020304" pitchFamily="18" charset="0"/>
                <a:sym typeface="Symbol" panose="05050102010706020507" pitchFamily="18" charset="2"/>
              </a:rPr>
              <a:t>β</a:t>
            </a:r>
            <a:r>
              <a:rPr lang="en-US" altLang="en-US" sz="2400" dirty="0">
                <a:effectLst/>
                <a:cs typeface="Times New Roman" panose="02020603050405020304" pitchFamily="18" charset="0"/>
                <a:sym typeface="Symbol" panose="05050102010706020507" pitchFamily="18" charset="2"/>
              </a:rPr>
              <a:t>) = </a:t>
            </a:r>
            <a:r>
              <a:rPr lang="el-GR" altLang="en-US" sz="2400" dirty="0">
                <a:effectLst/>
                <a:cs typeface="Times New Roman" panose="02020603050405020304" pitchFamily="18" charset="0"/>
                <a:sym typeface="Symbol" panose="05050102010706020507" pitchFamily="18" charset="2"/>
              </a:rPr>
              <a:t>α</a:t>
            </a:r>
            <a:endParaRPr lang="en-US" altLang="en-US" sz="2400" dirty="0">
              <a:effectLst/>
              <a:cs typeface="Times New Roman" panose="02020603050405020304" pitchFamily="18" charset="0"/>
            </a:endParaRPr>
          </a:p>
        </p:txBody>
      </p:sp>
      <p:sp>
        <p:nvSpPr>
          <p:cNvPr id="75" name="TextBox 74">
            <a:extLst>
              <a:ext uri="{FF2B5EF4-FFF2-40B4-BE49-F238E27FC236}">
                <a16:creationId xmlns:a16="http://schemas.microsoft.com/office/drawing/2014/main" id="{638F7F86-A090-4C26-8E74-EF5B0F969219}"/>
              </a:ext>
            </a:extLst>
          </p:cNvPr>
          <p:cNvSpPr txBox="1"/>
          <p:nvPr/>
        </p:nvSpPr>
        <p:spPr>
          <a:xfrm>
            <a:off x="1212817" y="4496519"/>
            <a:ext cx="495028" cy="523220"/>
          </a:xfrm>
          <a:prstGeom prst="rect">
            <a:avLst/>
          </a:prstGeom>
          <a:noFill/>
        </p:spPr>
        <p:txBody>
          <a:bodyPr wrap="square">
            <a:spAutoFit/>
          </a:bodyPr>
          <a:lstStyle/>
          <a:p>
            <a:pPr algn="l"/>
            <a:r>
              <a:rPr lang="el-GR" altLang="en-US" sz="1400" dirty="0">
                <a:solidFill>
                  <a:schemeClr val="tx2"/>
                </a:solidFill>
                <a:effectLst/>
                <a:cs typeface="Times New Roman" panose="02020603050405020304" pitchFamily="18" charset="0"/>
                <a:sym typeface="Symbol" panose="05050102010706020507" pitchFamily="18" charset="2"/>
              </a:rPr>
              <a:t>α</a:t>
            </a:r>
            <a:r>
              <a:rPr lang="en-US" altLang="en-US" sz="1400" baseline="-25000" dirty="0" err="1">
                <a:solidFill>
                  <a:schemeClr val="tx2"/>
                </a:solidFill>
                <a:effectLst/>
                <a:cs typeface="Times New Roman" panose="02020603050405020304" pitchFamily="18" charset="0"/>
                <a:sym typeface="Symbol" panose="05050102010706020507" pitchFamily="18" charset="2"/>
              </a:rPr>
              <a:t>i</a:t>
            </a:r>
            <a:endParaRPr lang="en-US" altLang="en-US" sz="1400" baseline="-25000" dirty="0">
              <a:solidFill>
                <a:schemeClr val="tx2"/>
              </a:solidFill>
              <a:effectLst/>
              <a:cs typeface="Times New Roman" panose="02020603050405020304" pitchFamily="18" charset="0"/>
              <a:sym typeface="Symbol" panose="05050102010706020507" pitchFamily="18" charset="2"/>
            </a:endParaRPr>
          </a:p>
          <a:p>
            <a:pPr algn="l"/>
            <a:r>
              <a:rPr lang="el-GR" altLang="en-US" sz="1400" dirty="0">
                <a:solidFill>
                  <a:schemeClr val="tx2"/>
                </a:solidFill>
                <a:effectLst/>
                <a:cs typeface="Times New Roman" panose="02020603050405020304" pitchFamily="18" charset="0"/>
                <a:sym typeface="Symbol" panose="05050102010706020507" pitchFamily="18" charset="2"/>
              </a:rPr>
              <a:t>α</a:t>
            </a:r>
            <a:r>
              <a:rPr lang="en-US" altLang="en-US" sz="1400" baseline="-25000" dirty="0">
                <a:solidFill>
                  <a:schemeClr val="tx2"/>
                </a:solidFill>
                <a:effectLst/>
                <a:cs typeface="Times New Roman" panose="02020603050405020304" pitchFamily="18" charset="0"/>
                <a:sym typeface="Symbol" panose="05050102010706020507" pitchFamily="18" charset="2"/>
              </a:rPr>
              <a:t>i+1</a:t>
            </a:r>
            <a:endParaRPr lang="en-US" sz="1400" dirty="0">
              <a:effectLst/>
              <a:cs typeface="Times New Roman" panose="02020603050405020304" pitchFamily="18" charset="0"/>
            </a:endParaRPr>
          </a:p>
        </p:txBody>
      </p:sp>
      <p:sp>
        <p:nvSpPr>
          <p:cNvPr id="33" name="AutoShape 35">
            <a:extLst>
              <a:ext uri="{FF2B5EF4-FFF2-40B4-BE49-F238E27FC236}">
                <a16:creationId xmlns:a16="http://schemas.microsoft.com/office/drawing/2014/main" id="{4D589E42-A09A-4160-87A9-424BFB1CAB33}"/>
              </a:ext>
            </a:extLst>
          </p:cNvPr>
          <p:cNvSpPr>
            <a:spLocks noChangeArrowheads="1"/>
          </p:cNvSpPr>
          <p:nvPr/>
        </p:nvSpPr>
        <p:spPr bwMode="auto">
          <a:xfrm>
            <a:off x="3733800" y="1453564"/>
            <a:ext cx="4920573" cy="1634187"/>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program does print our string.</a:t>
            </a:r>
          </a:p>
          <a:p>
            <a:pPr algn="ctr" defTabSz="685800" eaLnBrk="1" fontAlgn="auto" hangingPunct="1">
              <a:spcBef>
                <a:spcPct val="0"/>
              </a:spcBef>
              <a:spcAft>
                <a:spcPts val="0"/>
              </a:spcAft>
              <a:buNone/>
            </a:pPr>
            <a:r>
              <a:rPr lang="en-US" altLang="en-US" sz="2400" dirty="0">
                <a:solidFill>
                  <a:srgbClr val="FFFFFF"/>
                </a:solidFill>
              </a:rPr>
              <a:t>Its running time is horrific.</a:t>
            </a:r>
          </a:p>
          <a:p>
            <a:pPr algn="ctr" defTabSz="685800" eaLnBrk="1" fontAlgn="auto" hangingPunct="1">
              <a:spcBef>
                <a:spcPct val="0"/>
              </a:spcBef>
              <a:spcAft>
                <a:spcPts val="0"/>
              </a:spcAft>
              <a:buNone/>
            </a:pPr>
            <a:r>
              <a:rPr lang="en-US" altLang="en-US" sz="2400" dirty="0">
                <a:solidFill>
                  <a:srgbClr val="FFFFFF"/>
                </a:solidFill>
              </a:rPr>
              <a:t>But what we care about is the number of bits to describe the program.</a:t>
            </a:r>
          </a:p>
        </p:txBody>
      </p:sp>
    </p:spTree>
    <p:extLst>
      <p:ext uri="{BB962C8B-B14F-4D97-AF65-F5344CB8AC3E}">
        <p14:creationId xmlns:p14="http://schemas.microsoft.com/office/powerpoint/2010/main" val="82967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xEl>
                                              <p:pRg st="2" end="2"/>
                                            </p:txEl>
                                          </p:spTgt>
                                        </p:tgtEl>
                                        <p:attrNameLst>
                                          <p:attrName>style.visibility</p:attrName>
                                        </p:attrNameLst>
                                      </p:cBhvr>
                                      <p:to>
                                        <p:strVal val="visible"/>
                                      </p:to>
                                    </p:set>
                                    <p:anim calcmode="lin" valueType="num">
                                      <p:cBhvr additive="base">
                                        <p:cTn id="7" dur="500" fill="hold"/>
                                        <p:tgtEl>
                                          <p:spTgt spid="6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
                                            <p:txEl>
                                              <p:pRg st="3" end="3"/>
                                            </p:txEl>
                                          </p:spTgt>
                                        </p:tgtEl>
                                        <p:attrNameLst>
                                          <p:attrName>style.visibility</p:attrName>
                                        </p:attrNameLst>
                                      </p:cBhvr>
                                      <p:to>
                                        <p:strVal val="visible"/>
                                      </p:to>
                                    </p:set>
                                    <p:anim calcmode="lin" valueType="num">
                                      <p:cBhvr additive="base">
                                        <p:cTn id="13" dur="500" fill="hold"/>
                                        <p:tgtEl>
                                          <p:spTgt spid="6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0">
                                            <p:txEl>
                                              <p:pRg st="4" end="4"/>
                                            </p:txEl>
                                          </p:spTgt>
                                        </p:tgtEl>
                                        <p:attrNameLst>
                                          <p:attrName>style.visibility</p:attrName>
                                        </p:attrNameLst>
                                      </p:cBhvr>
                                      <p:to>
                                        <p:strVal val="visible"/>
                                      </p:to>
                                    </p:set>
                                    <p:anim calcmode="lin" valueType="num">
                                      <p:cBhvr additive="base">
                                        <p:cTn id="17" dur="500" fill="hold"/>
                                        <p:tgtEl>
                                          <p:spTgt spid="60">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0">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0">
                                            <p:txEl>
                                              <p:pRg st="5" end="5"/>
                                            </p:txEl>
                                          </p:spTgt>
                                        </p:tgtEl>
                                        <p:attrNameLst>
                                          <p:attrName>style.visibility</p:attrName>
                                        </p:attrNameLst>
                                      </p:cBhvr>
                                      <p:to>
                                        <p:strVal val="visible"/>
                                      </p:to>
                                    </p:set>
                                    <p:anim calcmode="lin" valueType="num">
                                      <p:cBhvr additive="base">
                                        <p:cTn id="21" dur="500" fill="hold"/>
                                        <p:tgtEl>
                                          <p:spTgt spid="60">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0">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0">
                                            <p:txEl>
                                              <p:pRg st="6" end="6"/>
                                            </p:txEl>
                                          </p:spTgt>
                                        </p:tgtEl>
                                        <p:attrNameLst>
                                          <p:attrName>style.visibility</p:attrName>
                                        </p:attrNameLst>
                                      </p:cBhvr>
                                      <p:to>
                                        <p:strVal val="visible"/>
                                      </p:to>
                                    </p:set>
                                    <p:anim calcmode="lin" valueType="num">
                                      <p:cBhvr additive="base">
                                        <p:cTn id="25" dur="500" fill="hold"/>
                                        <p:tgtEl>
                                          <p:spTgt spid="6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xEl>
                                              <p:pRg st="1" end="1"/>
                                            </p:txEl>
                                          </p:spTgt>
                                        </p:tgtEl>
                                        <p:attrNameLst>
                                          <p:attrName>style.visibility</p:attrName>
                                        </p:attrNameLst>
                                      </p:cBhvr>
                                      <p:to>
                                        <p:strVal val="visible"/>
                                      </p:to>
                                    </p:set>
                                    <p:anim calcmode="lin" valueType="num">
                                      <p:cBhvr additive="base">
                                        <p:cTn id="41"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
                                            <p:txEl>
                                              <p:pRg st="2" end="2"/>
                                            </p:txEl>
                                          </p:spTgt>
                                        </p:tgtEl>
                                        <p:attrNameLst>
                                          <p:attrName>style.visibility</p:attrName>
                                        </p:attrNameLst>
                                      </p:cBhvr>
                                      <p:to>
                                        <p:strVal val="visible"/>
                                      </p:to>
                                    </p:set>
                                    <p:anim calcmode="lin" valueType="num">
                                      <p:cBhvr additive="base">
                                        <p:cTn id="47"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800515"/>
            <a:ext cx="7143943" cy="341632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1800" dirty="0">
                <a:effectLst>
                  <a:outerShdw blurRad="38100" dist="38100" dir="2700000" algn="tl">
                    <a:srgbClr val="000000"/>
                  </a:outerShdw>
                </a:effectLst>
              </a:rPr>
              <a:t> </a:t>
            </a: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a</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a</a:t>
            </a:r>
            <a:r>
              <a:rPr lang="en-US" sz="2400" dirty="0">
                <a:effectLst>
                  <a:outerShdw blurRad="38100" dist="38100" dir="2700000" algn="tl">
                    <a:srgbClr val="000000"/>
                  </a:outerShdw>
                </a:effectLst>
                <a:sym typeface="Symbol" panose="05050102010706020507" pitchFamily="18" charset="2"/>
              </a:rPr>
              <a:t> is a </a:t>
            </a:r>
            <a:r>
              <a:rPr lang="en-US" sz="2400" dirty="0" err="1">
                <a:effectLst>
                  <a:outerShdw blurRad="38100" dist="38100" dir="2700000" algn="tl">
                    <a:srgbClr val="000000"/>
                  </a:outerShdw>
                </a:effectLst>
                <a:sym typeface="Symbol" panose="05050102010706020507" pitchFamily="18" charset="2"/>
              </a:rPr>
              <a:t>planck</a:t>
            </a:r>
            <a:r>
              <a:rPr lang="en-US" sz="2400" dirty="0">
                <a:effectLst>
                  <a:outerShdw blurRad="38100" dist="38100" dir="2700000" algn="tl">
                    <a:srgbClr val="000000"/>
                  </a:outerShdw>
                </a:effectLst>
                <a:sym typeface="Symbol" panose="05050102010706020507" pitchFamily="18" charset="2"/>
              </a:rPr>
              <a:t> size quantum in the universe }</a:t>
            </a:r>
          </a:p>
          <a:p>
            <a:pPr algn="l">
              <a:defRPr/>
            </a:pPr>
            <a:r>
              <a:rPr lang="en-US" sz="2400" dirty="0">
                <a:effectLst>
                  <a:outerShdw blurRad="38100" dist="38100" dir="2700000" algn="tl">
                    <a:srgbClr val="000000"/>
                  </a:outerShdw>
                </a:effectLst>
                <a:sym typeface="Symbol" panose="05050102010706020507" pitchFamily="18" charset="2"/>
              </a:rPr>
              <a:t>         Planck’s length     = 10</a:t>
            </a:r>
            <a:r>
              <a:rPr lang="en-US" sz="2400" baseline="30000" dirty="0">
                <a:effectLst>
                  <a:outerShdw blurRad="38100" dist="38100" dir="2700000" algn="tl">
                    <a:srgbClr val="000000"/>
                  </a:outerShdw>
                </a:effectLst>
                <a:sym typeface="Symbol" panose="05050102010706020507" pitchFamily="18" charset="2"/>
              </a:rPr>
              <a:t>-35 </a:t>
            </a:r>
            <a:r>
              <a:rPr lang="en-US" sz="2400" dirty="0">
                <a:effectLst>
                  <a:outerShdw blurRad="38100" dist="38100" dir="2700000" algn="tl">
                    <a:srgbClr val="000000"/>
                  </a:outerShdw>
                </a:effectLst>
                <a:sym typeface="Symbol" panose="05050102010706020507" pitchFamily="18" charset="2"/>
              </a:rPr>
              <a:t>m.</a:t>
            </a:r>
          </a:p>
          <a:p>
            <a:pPr algn="l">
              <a:defRPr/>
            </a:pPr>
            <a:r>
              <a:rPr lang="en-US" sz="2400" dirty="0">
                <a:effectLst>
                  <a:outerShdw blurRad="38100" dist="38100" dir="2700000" algn="tl">
                    <a:srgbClr val="000000"/>
                  </a:outerShdw>
                </a:effectLst>
                <a:sym typeface="Symbol" panose="05050102010706020507" pitchFamily="18" charset="2"/>
              </a:rPr>
              <a:t>         Width of universe = 100 billion light years</a:t>
            </a:r>
          </a:p>
          <a:p>
            <a:pPr algn="l">
              <a:defRPr/>
            </a:pPr>
            <a:r>
              <a:rPr lang="en-US" sz="2400" dirty="0">
                <a:effectLst>
                  <a:outerShdw blurRad="38100" dist="38100" dir="2700000" algn="tl">
                    <a:srgbClr val="000000"/>
                  </a:outerShdw>
                </a:effectLst>
                <a:sym typeface="Symbol" panose="05050102010706020507" pitchFamily="18" charset="2"/>
              </a:rPr>
              <a:t>                                       = 10</a:t>
            </a:r>
            <a:r>
              <a:rPr lang="en-US" sz="2400" baseline="30000" dirty="0">
                <a:effectLst>
                  <a:outerShdw blurRad="38100" dist="38100" dir="2700000" algn="tl">
                    <a:srgbClr val="000000"/>
                  </a:outerShdw>
                </a:effectLst>
                <a:sym typeface="Symbol" panose="05050102010706020507" pitchFamily="18" charset="2"/>
              </a:rPr>
              <a:t>27 </a:t>
            </a:r>
            <a:r>
              <a:rPr lang="en-US" sz="2400" dirty="0">
                <a:effectLst>
                  <a:outerShdw blurRad="38100" dist="38100" dir="2700000" algn="tl">
                    <a:srgbClr val="000000"/>
                  </a:outerShdw>
                </a:effectLst>
                <a:sym typeface="Symbol" panose="05050102010706020507" pitchFamily="18" charset="2"/>
              </a:rPr>
              <a:t>m.</a:t>
            </a:r>
          </a:p>
          <a:p>
            <a:pPr algn="l">
              <a:defRPr/>
            </a:pPr>
            <a:r>
              <a:rPr lang="en-US" sz="2400" dirty="0">
                <a:effectLst>
                  <a:outerShdw blurRad="38100" dist="38100" dir="2700000" algn="tl">
                    <a:srgbClr val="000000"/>
                  </a:outerShdw>
                </a:effectLst>
                <a:sym typeface="Symbol" panose="05050102010706020507" pitchFamily="18" charset="2"/>
              </a:rPr>
              <a:t>                                       = 10</a:t>
            </a:r>
            <a:r>
              <a:rPr lang="en-US" sz="2400" baseline="30000" dirty="0">
                <a:effectLst>
                  <a:outerShdw blurRad="38100" dist="38100" dir="2700000" algn="tl">
                    <a:srgbClr val="000000"/>
                  </a:outerShdw>
                </a:effectLst>
                <a:sym typeface="Symbol" panose="05050102010706020507" pitchFamily="18" charset="2"/>
              </a:rPr>
              <a:t>62</a:t>
            </a:r>
            <a:r>
              <a:rPr lang="en-US" sz="2400" dirty="0">
                <a:effectLst>
                  <a:outerShdw blurRad="38100" dist="38100" dir="2700000" algn="tl">
                    <a:srgbClr val="000000"/>
                  </a:outerShdw>
                </a:effectLst>
                <a:sym typeface="Symbol" panose="05050102010706020507" pitchFamily="18" charset="2"/>
              </a:rPr>
              <a:t> </a:t>
            </a:r>
            <a:r>
              <a:rPr lang="en-US" sz="2400" dirty="0" err="1">
                <a:effectLst>
                  <a:outerShdw blurRad="38100" dist="38100" dir="2700000" algn="tl">
                    <a:srgbClr val="000000"/>
                  </a:outerShdw>
                </a:effectLst>
                <a:sym typeface="Symbol" panose="05050102010706020507" pitchFamily="18" charset="2"/>
              </a:rPr>
              <a:t>planck’s</a:t>
            </a:r>
            <a:r>
              <a:rPr lang="en-US" sz="2400" dirty="0">
                <a:effectLst>
                  <a:outerShdw blurRad="38100" dist="38100" dir="2700000" algn="tl">
                    <a:srgbClr val="000000"/>
                  </a:outerShdw>
                </a:effectLst>
                <a:sym typeface="Symbol" panose="05050102010706020507" pitchFamily="18" charset="2"/>
              </a:rPr>
              <a:t> lengths. </a:t>
            </a:r>
          </a:p>
          <a:p>
            <a:pPr algn="l">
              <a:defRPr/>
            </a:pPr>
            <a:r>
              <a:rPr lang="en-US" sz="2400" dirty="0">
                <a:effectLst>
                  <a:outerShdw blurRad="38100" dist="38100" dir="2700000" algn="tl">
                    <a:srgbClr val="000000"/>
                  </a:outerShdw>
                </a:effectLst>
              </a:rPr>
              <a:t>|S| = volume = (width)</a:t>
            </a:r>
            <a:r>
              <a:rPr lang="en-US" sz="2400" baseline="30000" dirty="0">
                <a:effectLst>
                  <a:outerShdw blurRad="38100" dist="38100" dir="2700000" algn="tl">
                    <a:srgbClr val="000000"/>
                  </a:outerShdw>
                </a:effectLst>
                <a:sym typeface="Symbol" panose="05050102010706020507" pitchFamily="18" charset="2"/>
              </a:rPr>
              <a:t>3</a:t>
            </a:r>
            <a:r>
              <a:rPr lang="en-US" sz="2400" dirty="0">
                <a:effectLst>
                  <a:outerShdw blurRad="38100" dist="38100" dir="2700000" algn="tl">
                    <a:srgbClr val="000000"/>
                  </a:outerShdw>
                </a:effectLst>
              </a:rPr>
              <a:t> = </a:t>
            </a:r>
            <a:r>
              <a:rPr lang="en-US" sz="2400" dirty="0">
                <a:effectLst>
                  <a:outerShdw blurRad="38100" dist="38100" dir="2700000" algn="tl">
                    <a:srgbClr val="000000"/>
                  </a:outerShdw>
                </a:effectLst>
                <a:sym typeface="Symbol" panose="05050102010706020507" pitchFamily="18" charset="2"/>
              </a:rPr>
              <a:t>10</a:t>
            </a:r>
            <a:r>
              <a:rPr lang="en-US" sz="2400" baseline="30000" dirty="0">
                <a:effectLst>
                  <a:outerShdw blurRad="38100" dist="38100" dir="2700000" algn="tl">
                    <a:srgbClr val="000000"/>
                  </a:outerShdw>
                </a:effectLst>
                <a:sym typeface="Symbol" panose="05050102010706020507" pitchFamily="18" charset="2"/>
              </a:rPr>
              <a:t>186</a:t>
            </a:r>
            <a:r>
              <a:rPr lang="en-US" sz="2400" dirty="0">
                <a:effectLst>
                  <a:outerShdw blurRad="38100" dist="38100" dir="2700000" algn="tl">
                    <a:srgbClr val="000000"/>
                  </a:outerShdw>
                </a:effectLst>
                <a:sym typeface="Symbol" panose="05050102010706020507" pitchFamily="18" charset="2"/>
              </a:rPr>
              <a:t> </a:t>
            </a:r>
            <a:r>
              <a:rPr lang="en-US" sz="2400" dirty="0" err="1">
                <a:effectLst>
                  <a:outerShdw blurRad="38100" dist="38100" dir="2700000" algn="tl">
                    <a:srgbClr val="000000"/>
                  </a:outerShdw>
                </a:effectLst>
                <a:sym typeface="Symbol" panose="05050102010706020507" pitchFamily="18" charset="2"/>
              </a:rPr>
              <a:t>planck</a:t>
            </a:r>
            <a:r>
              <a:rPr lang="en-US" sz="2400" dirty="0">
                <a:effectLst>
                  <a:outerShdw blurRad="38100" dist="38100" dir="2700000" algn="tl">
                    <a:srgbClr val="000000"/>
                  </a:outerShdw>
                </a:effectLst>
                <a:sym typeface="Symbol" panose="05050102010706020507" pitchFamily="18" charset="2"/>
              </a:rPr>
              <a:t> size quantum </a:t>
            </a:r>
          </a:p>
          <a:p>
            <a:pPr algn="l">
              <a:defRPr/>
            </a:pPr>
            <a:r>
              <a:rPr lang="en-US" sz="2400" dirty="0">
                <a:effectLst>
                  <a:outerShdw blurRad="38100" dist="38100" dir="2700000" algn="tl">
                    <a:srgbClr val="000000"/>
                  </a:outerShdw>
                </a:effectLst>
                <a:sym typeface="Symbol" panose="05050102010706020507" pitchFamily="18" charset="2"/>
              </a:rPr>
              <a:t>     = </a:t>
            </a:r>
            <a:r>
              <a:rPr lang="en-US" sz="2400" dirty="0">
                <a:solidFill>
                  <a:schemeClr val="tx2"/>
                </a:solidFill>
                <a:effectLst>
                  <a:outerShdw blurRad="38100" dist="38100" dir="2700000" algn="tl">
                    <a:srgbClr val="000000"/>
                  </a:outerShdw>
                </a:effectLst>
                <a:sym typeface="Symbol" panose="05050102010706020507" pitchFamily="18" charset="2"/>
              </a:rPr>
              <a:t>finite</a:t>
            </a:r>
          </a:p>
          <a:p>
            <a:pPr algn="l">
              <a:defRPr/>
            </a:pPr>
            <a:r>
              <a:rPr lang="en-US" sz="2400" dirty="0">
                <a:effectLst>
                  <a:outerShdw blurRad="38100" dist="38100" dir="2700000" algn="tl">
                    <a:srgbClr val="000000"/>
                  </a:outerShdw>
                </a:effectLst>
                <a:sym typeface="Symbol" panose="05050102010706020507" pitchFamily="18" charset="2"/>
              </a:rPr>
              <a:t>               Anything bigger is not really of this reality.</a:t>
            </a:r>
          </a:p>
          <a:p>
            <a:pPr algn="l">
              <a:defRPr/>
            </a:pPr>
            <a:r>
              <a:rPr lang="en-US" sz="2400" dirty="0">
                <a:effectLst>
                  <a:outerShdw blurRad="38100" dist="38100" dir="2700000" algn="tl">
                    <a:srgbClr val="000000"/>
                  </a:outerShdw>
                </a:effectLst>
              </a:rPr>
              <a:t> </a:t>
            </a: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200" b="1" dirty="0">
                <a:solidFill>
                  <a:schemeClr val="tx2"/>
                </a:solidFill>
                <a:effectLst>
                  <a:outerShdw blurRad="38100" dist="38100" dir="2700000" algn="tl">
                    <a:srgbClr val="000000"/>
                  </a:outerShdw>
                </a:effectLst>
                <a:latin typeface="Arial Rounded MT Bold" pitchFamily="34" charset="0"/>
              </a:rPr>
              <a:t>Finite</a:t>
            </a:r>
          </a:p>
        </p:txBody>
      </p:sp>
    </p:spTree>
    <p:extLst>
      <p:ext uri="{BB962C8B-B14F-4D97-AF65-F5344CB8AC3E}">
        <p14:creationId xmlns:p14="http://schemas.microsoft.com/office/powerpoint/2010/main" val="34307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54423">
                                            <p:txEl>
                                              <p:pRg st="0" end="0"/>
                                            </p:txEl>
                                          </p:spTgt>
                                        </p:tgtEl>
                                        <p:attrNameLst>
                                          <p:attrName>style.visibility</p:attrName>
                                        </p:attrNameLst>
                                      </p:cBhvr>
                                      <p:to>
                                        <p:strVal val="visible"/>
                                      </p:to>
                                    </p:set>
                                    <p:anim calcmode="lin" valueType="num">
                                      <p:cBhvr additive="base">
                                        <p:cTn id="13" dur="500" fill="hold"/>
                                        <p:tgtEl>
                                          <p:spTgt spid="12544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44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54423">
                                            <p:txEl>
                                              <p:pRg st="1" end="1"/>
                                            </p:txEl>
                                          </p:spTgt>
                                        </p:tgtEl>
                                        <p:attrNameLst>
                                          <p:attrName>style.visibility</p:attrName>
                                        </p:attrNameLst>
                                      </p:cBhvr>
                                      <p:to>
                                        <p:strVal val="visible"/>
                                      </p:to>
                                    </p:set>
                                    <p:anim calcmode="lin" valueType="num">
                                      <p:cBhvr additive="base">
                                        <p:cTn id="19" dur="500" fill="hold"/>
                                        <p:tgtEl>
                                          <p:spTgt spid="12544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44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54423">
                                            <p:txEl>
                                              <p:pRg st="2" end="2"/>
                                            </p:txEl>
                                          </p:spTgt>
                                        </p:tgtEl>
                                        <p:attrNameLst>
                                          <p:attrName>style.visibility</p:attrName>
                                        </p:attrNameLst>
                                      </p:cBhvr>
                                      <p:to>
                                        <p:strVal val="visible"/>
                                      </p:to>
                                    </p:set>
                                    <p:anim calcmode="lin" valueType="num">
                                      <p:cBhvr additive="base">
                                        <p:cTn id="25" dur="500" fill="hold"/>
                                        <p:tgtEl>
                                          <p:spTgt spid="12544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44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54423">
                                            <p:txEl>
                                              <p:pRg st="3" end="3"/>
                                            </p:txEl>
                                          </p:spTgt>
                                        </p:tgtEl>
                                        <p:attrNameLst>
                                          <p:attrName>style.visibility</p:attrName>
                                        </p:attrNameLst>
                                      </p:cBhvr>
                                      <p:to>
                                        <p:strVal val="visible"/>
                                      </p:to>
                                    </p:set>
                                    <p:anim calcmode="lin" valueType="num">
                                      <p:cBhvr additive="base">
                                        <p:cTn id="31" dur="500" fill="hold"/>
                                        <p:tgtEl>
                                          <p:spTgt spid="12544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44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54423">
                                            <p:txEl>
                                              <p:pRg st="4" end="4"/>
                                            </p:txEl>
                                          </p:spTgt>
                                        </p:tgtEl>
                                        <p:attrNameLst>
                                          <p:attrName>style.visibility</p:attrName>
                                        </p:attrNameLst>
                                      </p:cBhvr>
                                      <p:to>
                                        <p:strVal val="visible"/>
                                      </p:to>
                                    </p:set>
                                    <p:anim calcmode="lin" valueType="num">
                                      <p:cBhvr additive="base">
                                        <p:cTn id="37" dur="500" fill="hold"/>
                                        <p:tgtEl>
                                          <p:spTgt spid="125442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544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54423">
                                            <p:txEl>
                                              <p:pRg st="5" end="5"/>
                                            </p:txEl>
                                          </p:spTgt>
                                        </p:tgtEl>
                                        <p:attrNameLst>
                                          <p:attrName>style.visibility</p:attrName>
                                        </p:attrNameLst>
                                      </p:cBhvr>
                                      <p:to>
                                        <p:strVal val="visible"/>
                                      </p:to>
                                    </p:set>
                                    <p:anim calcmode="lin" valueType="num">
                                      <p:cBhvr additive="base">
                                        <p:cTn id="43" dur="500" fill="hold"/>
                                        <p:tgtEl>
                                          <p:spTgt spid="125442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544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254423">
                                            <p:txEl>
                                              <p:pRg st="6" end="6"/>
                                            </p:txEl>
                                          </p:spTgt>
                                        </p:tgtEl>
                                        <p:attrNameLst>
                                          <p:attrName>style.visibility</p:attrName>
                                        </p:attrNameLst>
                                      </p:cBhvr>
                                      <p:to>
                                        <p:strVal val="visible"/>
                                      </p:to>
                                    </p:set>
                                    <p:anim calcmode="lin" valueType="num">
                                      <p:cBhvr additive="base">
                                        <p:cTn id="49" dur="500" fill="hold"/>
                                        <p:tgtEl>
                                          <p:spTgt spid="125442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544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254423">
                                            <p:txEl>
                                              <p:pRg st="7" end="7"/>
                                            </p:txEl>
                                          </p:spTgt>
                                        </p:tgtEl>
                                        <p:attrNameLst>
                                          <p:attrName>style.visibility</p:attrName>
                                        </p:attrNameLst>
                                      </p:cBhvr>
                                      <p:to>
                                        <p:strVal val="visible"/>
                                      </p:to>
                                    </p:set>
                                    <p:anim calcmode="lin" valueType="num">
                                      <p:cBhvr additive="base">
                                        <p:cTn id="55" dur="500" fill="hold"/>
                                        <p:tgtEl>
                                          <p:spTgt spid="125442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544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3185487"/>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Theorem: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n-US" altLang="en-US" sz="2400" dirty="0">
                <a:effectLst/>
                <a:cs typeface="Times New Roman" panose="02020603050405020304" pitchFamily="18" charset="0"/>
                <a:sym typeface="Symbol" panose="05050102010706020507" pitchFamily="18" charset="2"/>
              </a:rPr>
              <a:t>property) + 1000</a:t>
            </a:r>
          </a:p>
          <a:p>
            <a:pPr algn="l">
              <a:spcBef>
                <a:spcPts val="0"/>
              </a:spcBef>
            </a:pPr>
            <a:r>
              <a:rPr lang="en-US" altLang="en-US" sz="900" dirty="0">
                <a:effectLst/>
                <a:cs typeface="Times New Roman" panose="02020603050405020304" pitchFamily="18" charset="0"/>
                <a:sym typeface="Symbol" panose="05050102010706020507" pitchFamily="18" charset="2"/>
              </a:rPr>
              <a:t> </a:t>
            </a:r>
          </a:p>
          <a:p>
            <a:pPr algn="l">
              <a:spcBef>
                <a:spcPts val="0"/>
              </a:spcBef>
            </a:pPr>
            <a:r>
              <a:rPr lang="en-US" altLang="en-US" sz="2400" dirty="0">
                <a:effectLst/>
                <a:cs typeface="Times New Roman" panose="02020603050405020304" pitchFamily="18" charset="0"/>
                <a:sym typeface="Symbol" panose="05050102010706020507" pitchFamily="18" charset="2"/>
              </a:rPr>
              <a:t>Let </a:t>
            </a:r>
            <a:r>
              <a:rPr lang="en-US" altLang="en-US" sz="2400" dirty="0" err="1">
                <a:solidFill>
                  <a:schemeClr val="tx2"/>
                </a:solidFill>
                <a:effectLst/>
                <a:cs typeface="Times New Roman" panose="02020603050405020304" pitchFamily="18" charset="0"/>
                <a:sym typeface="Symbol" panose="05050102010706020507" pitchFamily="18" charset="2"/>
              </a:rPr>
              <a:t>J</a:t>
            </a:r>
            <a:r>
              <a:rPr lang="en-US" altLang="en-US" sz="2400" baseline="-25000" dirty="0" err="1">
                <a:solidFill>
                  <a:schemeClr val="tx2"/>
                </a:solidFill>
                <a:effectLst/>
                <a:cs typeface="Times New Roman" panose="02020603050405020304" pitchFamily="18" charset="0"/>
                <a:sym typeface="Symbol" panose="05050102010706020507" pitchFamily="18" charset="2"/>
              </a:rPr>
              <a:t>map</a:t>
            </a:r>
            <a:r>
              <a:rPr lang="en-US" altLang="en-US" sz="2400" dirty="0">
                <a:solidFill>
                  <a:schemeClr val="tx2"/>
                </a:solidFill>
                <a:effectLst/>
                <a:cs typeface="Times New Roman" panose="02020603050405020304" pitchFamily="18" charset="0"/>
                <a:sym typeface="Symbol" panose="05050102010706020507" pitchFamily="18" charset="2"/>
              </a:rPr>
              <a:t>(</a:t>
            </a:r>
            <a:r>
              <a:rPr lang="el-GR" altLang="en-US" sz="2400" dirty="0">
                <a:solidFill>
                  <a:schemeClr val="tx2"/>
                </a:solidFill>
                <a:latin typeface="Times New Roman"/>
                <a:cs typeface="Times New Roman" panose="02020603050405020304" pitchFamily="18" charset="0"/>
                <a:sym typeface="Symbol" panose="05050102010706020507" pitchFamily="18" charset="2"/>
              </a:rPr>
              <a:t>β</a:t>
            </a:r>
            <a:r>
              <a:rPr lang="en-US" altLang="en-US" sz="2400" dirty="0">
                <a:solidFill>
                  <a:schemeClr val="tx2"/>
                </a:solidFill>
                <a:effectLst/>
                <a:cs typeface="Times New Roman" panose="02020603050405020304" pitchFamily="18" charset="0"/>
                <a:sym typeface="Symbol" panose="05050102010706020507" pitchFamily="18" charset="2"/>
              </a:rPr>
              <a:t>)=</a:t>
            </a:r>
            <a:r>
              <a:rPr lang="el-GR" altLang="en-US" sz="2400" dirty="0">
                <a:solidFill>
                  <a:schemeClr val="tx2"/>
                </a:solidFill>
                <a:effectLst/>
                <a:cs typeface="Times New Roman" panose="02020603050405020304" pitchFamily="18" charset="0"/>
                <a:sym typeface="Symbol" panose="05050102010706020507" pitchFamily="18" charset="2"/>
              </a:rPr>
              <a:t>α </a:t>
            </a:r>
            <a:r>
              <a:rPr lang="en-US" altLang="en-US" sz="2400" dirty="0">
                <a:effectLst/>
                <a:cs typeface="Times New Roman" panose="02020603050405020304" pitchFamily="18" charset="0"/>
                <a:sym typeface="Symbol" panose="05050102010706020507" pitchFamily="18" charset="2"/>
              </a:rPr>
              <a:t>prints the string </a:t>
            </a:r>
            <a:r>
              <a:rPr lang="el-GR" altLang="en-US" sz="2400" dirty="0">
                <a:effectLst/>
                <a:cs typeface="Times New Roman" panose="02020603050405020304" pitchFamily="18" charset="0"/>
                <a:sym typeface="Symbol" panose="05050102010706020507" pitchFamily="18" charset="2"/>
              </a:rPr>
              <a:t>α </a:t>
            </a:r>
            <a:r>
              <a:rPr lang="en-US" altLang="en-US" sz="2400" dirty="0">
                <a:effectLst/>
                <a:cs typeface="Times New Roman" panose="02020603050405020304" pitchFamily="18" charset="0"/>
                <a:sym typeface="Symbol" panose="05050102010706020507" pitchFamily="18" charset="2"/>
              </a:rPr>
              <a:t>mapped to label </a:t>
            </a:r>
            <a:r>
              <a:rPr lang="el-GR" altLang="en-US" sz="2400" dirty="0">
                <a:latin typeface="Times New Roman"/>
                <a:cs typeface="Times New Roman" panose="02020603050405020304" pitchFamily="18" charset="0"/>
                <a:sym typeface="Symbol" panose="05050102010706020507" pitchFamily="18" charset="2"/>
              </a:rPr>
              <a:t>β</a:t>
            </a:r>
            <a:r>
              <a:rPr lang="en-US" altLang="en-US" sz="2400" dirty="0">
                <a:effectLst/>
                <a:cs typeface="Times New Roman" panose="02020603050405020304" pitchFamily="18" charset="0"/>
                <a:sym typeface="Symbol" panose="05050102010706020507" pitchFamily="18" charset="2"/>
              </a:rPr>
              <a:t>.</a:t>
            </a:r>
          </a:p>
          <a:p>
            <a:pPr algn="l">
              <a:spcBef>
                <a:spcPts val="0"/>
              </a:spcBef>
            </a:pPr>
            <a:r>
              <a:rPr lang="en-US" altLang="en-US" sz="2400" dirty="0">
                <a:effectLst/>
                <a:cs typeface="Times New Roman" panose="02020603050405020304" pitchFamily="18" charset="0"/>
                <a:sym typeface="Symbol" panose="05050102010706020507" pitchFamily="18" charset="2"/>
              </a:rPr>
              <a:t>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a:t>
            </a:r>
            <a:r>
              <a:rPr lang="en-US" altLang="en-US" sz="2400" dirty="0" err="1">
                <a:effectLst/>
                <a:cs typeface="Times New Roman" panose="02020603050405020304" pitchFamily="18" charset="0"/>
                <a:sym typeface="Symbol" panose="05050102010706020507" pitchFamily="18" charset="2"/>
              </a:rPr>
              <a:t>J</a:t>
            </a:r>
            <a:r>
              <a:rPr lang="en-US" altLang="en-US" sz="2400" baseline="-25000" dirty="0" err="1">
                <a:effectLst/>
                <a:cs typeface="Times New Roman" panose="02020603050405020304" pitchFamily="18" charset="0"/>
                <a:sym typeface="Symbol" panose="05050102010706020507" pitchFamily="18" charset="2"/>
              </a:rPr>
              <a:t>next</a:t>
            </a:r>
            <a:r>
              <a:rPr lang="en-US" altLang="en-US" sz="2400" dirty="0">
                <a:effectLst/>
                <a:cs typeface="Times New Roman" panose="02020603050405020304" pitchFamily="18" charset="0"/>
                <a:sym typeface="Symbol" panose="05050102010706020507" pitchFamily="18" charset="2"/>
              </a:rPr>
              <a:t>( 000000….0 )</a:t>
            </a:r>
          </a:p>
          <a:p>
            <a:pPr algn="l">
              <a:spcBef>
                <a:spcPts val="0"/>
              </a:spcBef>
            </a:pPr>
            <a:r>
              <a:rPr lang="en-US" altLang="en-US" sz="2400" dirty="0">
                <a:effectLst/>
                <a:cs typeface="Times New Roman" panose="02020603050405020304" pitchFamily="18" charset="0"/>
                <a:sym typeface="Symbol" panose="05050102010706020507" pitchFamily="18" charset="2"/>
              </a:rPr>
              <a:t>    loop </a:t>
            </a:r>
            <a:r>
              <a:rPr lang="en-US" altLang="en-US" sz="2400" dirty="0" err="1">
                <a:effectLst/>
                <a:cs typeface="Times New Roman" panose="02020603050405020304" pitchFamily="18" charset="0"/>
                <a:sym typeface="Symbol" panose="05050102010706020507" pitchFamily="18" charset="2"/>
              </a:rPr>
              <a:t>i</a:t>
            </a:r>
            <a:r>
              <a:rPr lang="en-US" altLang="en-US" sz="2400" dirty="0">
                <a:effectLst/>
                <a:cs typeface="Times New Roman" panose="02020603050405020304" pitchFamily="18" charset="0"/>
                <a:sym typeface="Symbol" panose="05050102010706020507" pitchFamily="18" charset="2"/>
              </a:rPr>
              <a:t>=1..</a:t>
            </a:r>
            <a:r>
              <a:rPr lang="el-GR" altLang="en-US" sz="2400" dirty="0">
                <a:latin typeface="Times New Roman"/>
                <a:cs typeface="Times New Roman" panose="02020603050405020304" pitchFamily="18" charset="0"/>
                <a:sym typeface="Symbol" panose="05050102010706020507" pitchFamily="18" charset="2"/>
              </a:rPr>
              <a:t>β</a:t>
            </a:r>
            <a:endParaRPr lang="en-US" altLang="en-US" sz="2400" dirty="0">
              <a:latin typeface="Times New Roman"/>
              <a:cs typeface="Times New Roman" panose="02020603050405020304" pitchFamily="18" charset="0"/>
              <a:sym typeface="Symbol" panose="05050102010706020507" pitchFamily="18" charset="2"/>
            </a:endParaRPr>
          </a:p>
          <a:p>
            <a:pPr algn="l">
              <a:spcBef>
                <a:spcPts val="0"/>
              </a:spcBef>
            </a:pPr>
            <a:r>
              <a:rPr lang="en-US" altLang="en-US" sz="2400" dirty="0">
                <a:effectLst/>
                <a:cs typeface="Times New Roman" panose="02020603050405020304" pitchFamily="18" charset="0"/>
                <a:sym typeface="Symbol" panose="05050102010706020507" pitchFamily="18" charset="2"/>
              </a:rPr>
              <a:t>         </a:t>
            </a:r>
            <a:r>
              <a:rPr lang="el-GR" altLang="en-US" sz="2400" dirty="0">
                <a:effectLst/>
                <a:cs typeface="Times New Roman" panose="02020603050405020304" pitchFamily="18" charset="0"/>
                <a:sym typeface="Symbol" panose="05050102010706020507" pitchFamily="18" charset="2"/>
              </a:rPr>
              <a:t>α </a:t>
            </a:r>
            <a:r>
              <a:rPr lang="en-US" altLang="en-US" sz="2400" dirty="0">
                <a:effectLst/>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J</a:t>
            </a:r>
            <a:r>
              <a:rPr lang="en-US" altLang="en-US" sz="2400" baseline="-25000" dirty="0" err="1">
                <a:effectLst/>
                <a:cs typeface="Times New Roman" panose="02020603050405020304" pitchFamily="18" charset="0"/>
                <a:sym typeface="Symbol" panose="05050102010706020507" pitchFamily="18" charset="2"/>
              </a:rPr>
              <a:t>next</a:t>
            </a:r>
            <a:r>
              <a:rPr lang="en-US" altLang="en-US" sz="2400" dirty="0">
                <a:effectLst/>
                <a:cs typeface="Times New Roman" panose="02020603050405020304" pitchFamily="18" charset="0"/>
                <a:sym typeface="Symbol" panose="05050102010706020507" pitchFamily="18" charset="2"/>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algn="l">
              <a:spcBef>
                <a:spcPts val="0"/>
              </a:spcBef>
            </a:pPr>
            <a:r>
              <a:rPr lang="en-US" altLang="en-US" sz="2400" dirty="0">
                <a:effectLst/>
                <a:cs typeface="Times New Roman" panose="02020603050405020304" pitchFamily="18" charset="0"/>
                <a:sym typeface="Symbol" panose="05050102010706020507" pitchFamily="18" charset="2"/>
              </a:rPr>
              <a:t>    print(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algn="l">
              <a:spcBef>
                <a:spcPts val="0"/>
              </a:spcBef>
            </a:pPr>
            <a:endParaRPr lang="en-US" altLang="en-US" sz="2400" dirty="0">
              <a:effectLst/>
              <a:cs typeface="Times New Roman" panose="02020603050405020304" pitchFamily="18" charset="0"/>
              <a:sym typeface="Symbol" panose="05050102010706020507" pitchFamily="18" charset="2"/>
            </a:endParaRPr>
          </a:p>
          <a:p>
            <a:pPr algn="l">
              <a:spcBef>
                <a:spcPts val="0"/>
              </a:spcBef>
            </a:pPr>
            <a:endParaRPr lang="en-US" altLang="en-US" sz="2400" dirty="0">
              <a:effectLst/>
              <a:cs typeface="Times New Roman" panose="02020603050405020304" pitchFamily="18" charset="0"/>
              <a:sym typeface="Symbol" panose="05050102010706020507" pitchFamily="18" charset="2"/>
            </a:endParaRPr>
          </a:p>
        </p:txBody>
      </p:sp>
      <p:sp>
        <p:nvSpPr>
          <p:cNvPr id="33" name="AutoShape 35">
            <a:extLst>
              <a:ext uri="{FF2B5EF4-FFF2-40B4-BE49-F238E27FC236}">
                <a16:creationId xmlns:a16="http://schemas.microsoft.com/office/drawing/2014/main" id="{072C47D4-C784-4AB7-8427-6B5E2CF88878}"/>
              </a:ext>
            </a:extLst>
          </p:cNvPr>
          <p:cNvSpPr>
            <a:spLocks noChangeArrowheads="1"/>
          </p:cNvSpPr>
          <p:nvPr/>
        </p:nvSpPr>
        <p:spPr bwMode="auto">
          <a:xfrm>
            <a:off x="1104900" y="3149600"/>
            <a:ext cx="6934200" cy="1676400"/>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effectLst/>
                <a:cs typeface="Times New Roman" panose="02020603050405020304" pitchFamily="18" charset="0"/>
                <a:sym typeface="Symbol" panose="05050102010706020507" pitchFamily="18" charset="2"/>
              </a:rPr>
              <a:t> # bits to d</a:t>
            </a:r>
            <a:r>
              <a:rPr lang="en-US" altLang="en-US" sz="2400" dirty="0"/>
              <a:t>escribe </a:t>
            </a:r>
            <a:r>
              <a:rPr lang="en-US" altLang="en-US" sz="2400" dirty="0" err="1">
                <a:effectLst/>
                <a:cs typeface="Times New Roman" panose="02020603050405020304" pitchFamily="18" charset="0"/>
                <a:sym typeface="Symbol" panose="05050102010706020507" pitchFamily="18" charset="2"/>
              </a:rPr>
              <a:t>J</a:t>
            </a:r>
            <a:r>
              <a:rPr lang="en-US" altLang="en-US" sz="2400" baseline="-25000" dirty="0" err="1">
                <a:effectLst/>
                <a:cs typeface="Times New Roman" panose="02020603050405020304" pitchFamily="18" charset="0"/>
                <a:sym typeface="Symbol" panose="05050102010706020507" pitchFamily="18" charset="2"/>
              </a:rPr>
              <a:t>map</a:t>
            </a:r>
            <a:r>
              <a:rPr lang="en-US" altLang="en-US" sz="2400" dirty="0">
                <a:effectLst/>
                <a:cs typeface="Times New Roman" panose="02020603050405020304" pitchFamily="18" charset="0"/>
                <a:sym typeface="Symbol" panose="05050102010706020507" pitchFamily="18" charset="2"/>
              </a:rPr>
              <a:t>(</a:t>
            </a:r>
            <a:r>
              <a:rPr lang="el-GR" altLang="en-US" sz="2400" dirty="0">
                <a:latin typeface="Times New Roman"/>
                <a:cs typeface="Times New Roman" panose="02020603050405020304" pitchFamily="18" charset="0"/>
                <a:sym typeface="Symbol" panose="05050102010706020507" pitchFamily="18" charset="2"/>
              </a:rPr>
              <a:t>β</a:t>
            </a:r>
            <a:r>
              <a:rPr lang="en-US" altLang="en-US" sz="2400" dirty="0">
                <a:effectLst/>
                <a:cs typeface="Times New Roman" panose="02020603050405020304" pitchFamily="18" charset="0"/>
                <a:sym typeface="Symbol" panose="05050102010706020507" pitchFamily="18" charset="2"/>
              </a:rPr>
              <a:t>)</a:t>
            </a:r>
          </a:p>
          <a:p>
            <a:pPr defTabSz="685800" eaLnBrk="1" fontAlgn="auto" hangingPunct="1">
              <a:spcBef>
                <a:spcPct val="0"/>
              </a:spcBef>
              <a:spcAft>
                <a:spcPts val="0"/>
              </a:spcAft>
              <a:buNone/>
            </a:pPr>
            <a:r>
              <a:rPr lang="en-US" altLang="en-US" sz="2400" dirty="0">
                <a:effectLst/>
                <a:cs typeface="Times New Roman" panose="02020603050405020304" pitchFamily="18" charset="0"/>
                <a:sym typeface="Symbol" panose="05050102010706020507" pitchFamily="18" charset="2"/>
              </a:rPr>
              <a:t>   =     </a:t>
            </a:r>
          </a:p>
          <a:p>
            <a:pPr defTabSz="685800" eaLnBrk="1" fontAlgn="auto" hangingPunct="1">
              <a:spcBef>
                <a:spcPct val="0"/>
              </a:spcBef>
              <a:spcAft>
                <a:spcPts val="0"/>
              </a:spcAft>
              <a:buNone/>
            </a:pPr>
            <a:r>
              <a:rPr lang="en-US" altLang="en-US" sz="2400" dirty="0">
                <a:effectLst/>
                <a:cs typeface="Times New Roman" panose="02020603050405020304" pitchFamily="18" charset="0"/>
                <a:sym typeface="Symbol" panose="05050102010706020507" pitchFamily="18" charset="2"/>
              </a:rPr>
              <a:t>               log</a:t>
            </a:r>
            <a:r>
              <a:rPr lang="en-US" altLang="en-US" sz="2400" baseline="-25000" dirty="0">
                <a:effectLst/>
                <a:cs typeface="Times New Roman" panose="02020603050405020304" pitchFamily="18" charset="0"/>
                <a:sym typeface="Symbol" panose="05050102010706020507" pitchFamily="18" charset="2"/>
              </a:rPr>
              <a:t>2</a:t>
            </a:r>
            <a:r>
              <a:rPr lang="en-US" altLang="en-US" sz="2400" dirty="0">
                <a:effectLst/>
                <a:cs typeface="Times New Roman" panose="02020603050405020304" pitchFamily="18" charset="0"/>
                <a:sym typeface="Symbol" panose="05050102010706020507" pitchFamily="18" charset="2"/>
              </a:rPr>
              <a:t>(N)</a:t>
            </a:r>
          </a:p>
          <a:p>
            <a:pPr defTabSz="685800" eaLnBrk="1" fontAlgn="auto" hangingPunct="1">
              <a:spcBef>
                <a:spcPct val="0"/>
              </a:spcBef>
              <a:spcAft>
                <a:spcPts val="0"/>
              </a:spcAft>
              <a:buNone/>
            </a:pPr>
            <a:r>
              <a:rPr lang="en-US" altLang="en-US" sz="2400" dirty="0">
                <a:effectLst/>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p>
          <a:p>
            <a:pPr defTabSz="685800" eaLnBrk="1" fontAlgn="auto" hangingPunct="1">
              <a:spcBef>
                <a:spcPct val="0"/>
              </a:spcBef>
              <a:spcAft>
                <a:spcPts val="0"/>
              </a:spcAft>
              <a:buNone/>
            </a:pPr>
            <a:endParaRPr lang="en-US" altLang="en-US" sz="2400" dirty="0"/>
          </a:p>
        </p:txBody>
      </p:sp>
      <p:sp>
        <p:nvSpPr>
          <p:cNvPr id="35" name="Oval 34">
            <a:extLst>
              <a:ext uri="{FF2B5EF4-FFF2-40B4-BE49-F238E27FC236}">
                <a16:creationId xmlns:a16="http://schemas.microsoft.com/office/drawing/2014/main" id="{35799B5D-BCFD-41BD-945C-5C46849D59CA}"/>
              </a:ext>
            </a:extLst>
          </p:cNvPr>
          <p:cNvSpPr/>
          <p:nvPr/>
        </p:nvSpPr>
        <p:spPr bwMode="auto">
          <a:xfrm>
            <a:off x="1733005" y="1855195"/>
            <a:ext cx="266890" cy="291849"/>
          </a:xfrm>
          <a:prstGeom prst="ellipse">
            <a:avLst/>
          </a:prstGeom>
          <a:noFill/>
          <a:ln w="127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6" name="TextBox 35">
            <a:extLst>
              <a:ext uri="{FF2B5EF4-FFF2-40B4-BE49-F238E27FC236}">
                <a16:creationId xmlns:a16="http://schemas.microsoft.com/office/drawing/2014/main" id="{E4837564-5E40-4DE4-8978-863AC586E08E}"/>
              </a:ext>
            </a:extLst>
          </p:cNvPr>
          <p:cNvSpPr txBox="1"/>
          <p:nvPr/>
        </p:nvSpPr>
        <p:spPr>
          <a:xfrm>
            <a:off x="3657600" y="1402140"/>
            <a:ext cx="3962400" cy="1569660"/>
          </a:xfrm>
          <a:prstGeom prst="rect">
            <a:avLst/>
          </a:prstGeom>
          <a:noFill/>
        </p:spPr>
        <p:txBody>
          <a:bodyPr wrap="square" rtlCol="0">
            <a:spAutoFit/>
          </a:bodyPr>
          <a:lstStyle/>
          <a:p>
            <a:pPr algn="l">
              <a:spcBef>
                <a:spcPts val="0"/>
              </a:spcBef>
            </a:pPr>
            <a:r>
              <a:rPr lang="en-US" altLang="en-US" sz="2400" dirty="0" err="1">
                <a:effectLst/>
                <a:cs typeface="Times New Roman" panose="02020603050405020304" pitchFamily="18" charset="0"/>
                <a:sym typeface="Symbol" panose="05050102010706020507" pitchFamily="18" charset="2"/>
              </a:rPr>
              <a:t>J</a:t>
            </a:r>
            <a:r>
              <a:rPr lang="en-US" altLang="en-US" sz="2400" baseline="-25000" dirty="0" err="1">
                <a:effectLst/>
                <a:cs typeface="Times New Roman" panose="02020603050405020304" pitchFamily="18" charset="0"/>
                <a:sym typeface="Symbol" panose="05050102010706020507" pitchFamily="18" charset="2"/>
              </a:rPr>
              <a:t>next</a:t>
            </a:r>
            <a:r>
              <a:rPr lang="en-US" altLang="en-US" sz="2400" dirty="0">
                <a:effectLst/>
                <a:cs typeface="Times New Roman" panose="02020603050405020304" pitchFamily="18" charset="0"/>
                <a:sym typeface="Symbol" panose="05050102010706020507" pitchFamily="18" charset="2"/>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p>
          <a:p>
            <a:pPr algn="l">
              <a:spcBef>
                <a:spcPts val="0"/>
              </a:spcBef>
            </a:pPr>
            <a:r>
              <a:rPr lang="en-US" altLang="en-US" sz="2400" dirty="0">
                <a:effectLst/>
                <a:cs typeface="Times New Roman" panose="02020603050405020304" pitchFamily="18" charset="0"/>
                <a:sym typeface="Symbol" panose="05050102010706020507" pitchFamily="18" charset="2"/>
              </a:rPr>
              <a:t>    loop</a:t>
            </a:r>
          </a:p>
          <a:p>
            <a:pPr algn="l">
              <a:spcBef>
                <a:spcPts val="0"/>
              </a:spcBef>
            </a:pPr>
            <a:r>
              <a:rPr lang="en-US" altLang="en-US" sz="2400" dirty="0">
                <a:effectLst/>
                <a:cs typeface="Times New Roman" panose="02020603050405020304" pitchFamily="18" charset="0"/>
                <a:sym typeface="Symbol" panose="05050102010706020507" pitchFamily="18" charset="2"/>
              </a:rPr>
              <a:t>         </a:t>
            </a:r>
            <a:r>
              <a:rPr lang="el-GR" altLang="en-US" sz="2400" dirty="0">
                <a:effectLst/>
                <a:cs typeface="Times New Roman" panose="02020603050405020304" pitchFamily="18" charset="0"/>
                <a:sym typeface="Symbol" panose="05050102010706020507" pitchFamily="18" charset="2"/>
              </a:rPr>
              <a:t>α</a:t>
            </a:r>
            <a:r>
              <a:rPr lang="en-US" altLang="en-US" sz="2400" baseline="-25000" dirty="0" err="1">
                <a:effectLst/>
                <a:cs typeface="Times New Roman" panose="02020603050405020304" pitchFamily="18" charset="0"/>
                <a:sym typeface="Symbol" panose="05050102010706020507" pitchFamily="18" charset="2"/>
              </a:rPr>
              <a:t>i</a:t>
            </a:r>
            <a:r>
              <a:rPr lang="en-US" altLang="en-US" sz="2400" dirty="0">
                <a:effectLst/>
                <a:cs typeface="Times New Roman" panose="02020603050405020304" pitchFamily="18" charset="0"/>
                <a:sym typeface="Symbol" panose="05050102010706020507" pitchFamily="18" charset="2"/>
              </a:rPr>
              <a:t> = </a:t>
            </a:r>
            <a:r>
              <a:rPr lang="el-GR" altLang="en-US" sz="2400" dirty="0">
                <a:effectLst/>
                <a:cs typeface="Times New Roman" panose="02020603050405020304" pitchFamily="18" charset="0"/>
                <a:sym typeface="Symbol" panose="05050102010706020507" pitchFamily="18" charset="2"/>
              </a:rPr>
              <a:t>α</a:t>
            </a:r>
            <a:r>
              <a:rPr lang="en-US" altLang="en-US" sz="2400" baseline="-25000" dirty="0" err="1">
                <a:effectLst/>
                <a:cs typeface="Times New Roman" panose="02020603050405020304" pitchFamily="18" charset="0"/>
                <a:sym typeface="Symbol" panose="05050102010706020507" pitchFamily="18" charset="2"/>
              </a:rPr>
              <a:t>i</a:t>
            </a:r>
            <a:r>
              <a:rPr lang="en-US" altLang="en-US" sz="2400" baseline="-25000" dirty="0">
                <a:effectLst/>
                <a:cs typeface="Times New Roman" panose="02020603050405020304" pitchFamily="18" charset="0"/>
                <a:sym typeface="Symbol" panose="05050102010706020507" pitchFamily="18" charset="2"/>
              </a:rPr>
              <a:t> </a:t>
            </a:r>
            <a:r>
              <a:rPr lang="en-US" altLang="en-US" sz="2400" dirty="0">
                <a:effectLst/>
                <a:cs typeface="Times New Roman" panose="02020603050405020304" pitchFamily="18" charset="0"/>
                <a:sym typeface="Symbol" panose="05050102010706020507" pitchFamily="18" charset="2"/>
              </a:rPr>
              <a:t>+1</a:t>
            </a:r>
          </a:p>
          <a:p>
            <a:pPr algn="l">
              <a:spcBef>
                <a:spcPts val="0"/>
              </a:spcBef>
            </a:pPr>
            <a:r>
              <a:rPr lang="en-US" altLang="en-US" sz="2400" dirty="0">
                <a:effectLst/>
                <a:cs typeface="Times New Roman" panose="02020603050405020304" pitchFamily="18" charset="0"/>
                <a:sym typeface="Symbol" panose="05050102010706020507" pitchFamily="18" charset="2"/>
              </a:rPr>
              <a:t>         if(</a:t>
            </a:r>
            <a:r>
              <a:rPr lang="en-US" altLang="en-US" sz="2400" dirty="0" err="1">
                <a:effectLst/>
                <a:cs typeface="Times New Roman" panose="02020603050405020304" pitchFamily="18" charset="0"/>
                <a:sym typeface="Symbol" panose="05050102010706020507" pitchFamily="18" charset="2"/>
              </a:rPr>
              <a:t>J</a:t>
            </a:r>
            <a:r>
              <a:rPr lang="en-US" altLang="en-US" sz="2400" baseline="-25000" dirty="0" err="1">
                <a:effectLst/>
                <a:cs typeface="Times New Roman" panose="02020603050405020304" pitchFamily="18" charset="0"/>
                <a:sym typeface="Symbol" panose="05050102010706020507" pitchFamily="18" charset="2"/>
              </a:rPr>
              <a:t>propery</a:t>
            </a:r>
            <a:r>
              <a:rPr lang="en-US" altLang="en-US" sz="2400" dirty="0">
                <a:effectLst/>
                <a:cs typeface="Times New Roman" panose="02020603050405020304" pitchFamily="18" charset="0"/>
                <a:sym typeface="Symbol" panose="05050102010706020507" pitchFamily="18" charset="2"/>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return(</a:t>
            </a:r>
            <a:r>
              <a:rPr lang="el-GR" altLang="en-US" sz="2400" dirty="0">
                <a:effectLst/>
                <a:cs typeface="Times New Roman" panose="02020603050405020304" pitchFamily="18" charset="0"/>
                <a:sym typeface="Symbol" panose="05050102010706020507" pitchFamily="18" charset="2"/>
              </a:rPr>
              <a:t>α</a:t>
            </a:r>
            <a:r>
              <a:rPr lang="en-US" altLang="en-US" sz="2400" baseline="-25000" dirty="0" err="1">
                <a:effectLst/>
                <a:cs typeface="Times New Roman" panose="02020603050405020304" pitchFamily="18" charset="0"/>
                <a:sym typeface="Symbol" panose="05050102010706020507" pitchFamily="18" charset="2"/>
              </a:rPr>
              <a:t>i</a:t>
            </a:r>
            <a:r>
              <a:rPr lang="en-US" altLang="en-US" sz="2400" dirty="0">
                <a:effectLst/>
                <a:cs typeface="Times New Roman" panose="02020603050405020304" pitchFamily="18" charset="0"/>
                <a:sym typeface="Symbol" panose="05050102010706020507" pitchFamily="18" charset="2"/>
              </a:rPr>
              <a:t>)</a:t>
            </a:r>
          </a:p>
        </p:txBody>
      </p:sp>
      <p:sp>
        <p:nvSpPr>
          <p:cNvPr id="37" name="Oval 36">
            <a:extLst>
              <a:ext uri="{FF2B5EF4-FFF2-40B4-BE49-F238E27FC236}">
                <a16:creationId xmlns:a16="http://schemas.microsoft.com/office/drawing/2014/main" id="{2E5E8FF6-4BE7-4C7E-A7DB-670347825668}"/>
              </a:ext>
            </a:extLst>
          </p:cNvPr>
          <p:cNvSpPr/>
          <p:nvPr/>
        </p:nvSpPr>
        <p:spPr bwMode="auto">
          <a:xfrm>
            <a:off x="4618170" y="2503057"/>
            <a:ext cx="952690" cy="484944"/>
          </a:xfrm>
          <a:prstGeom prst="ellipse">
            <a:avLst/>
          </a:prstGeom>
          <a:noFill/>
          <a:ln w="127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Oval 7">
            <a:extLst>
              <a:ext uri="{FF2B5EF4-FFF2-40B4-BE49-F238E27FC236}">
                <a16:creationId xmlns:a16="http://schemas.microsoft.com/office/drawing/2014/main" id="{59130A11-B01A-420D-9672-5E0A1371A443}"/>
              </a:ext>
            </a:extLst>
          </p:cNvPr>
          <p:cNvSpPr/>
          <p:nvPr/>
        </p:nvSpPr>
        <p:spPr bwMode="auto">
          <a:xfrm>
            <a:off x="433050" y="1375653"/>
            <a:ext cx="3046024" cy="1755577"/>
          </a:xfrm>
          <a:prstGeom prst="ellipse">
            <a:avLst/>
          </a:prstGeom>
          <a:noFill/>
          <a:ln w="127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TextBox 8">
            <a:extLst>
              <a:ext uri="{FF2B5EF4-FFF2-40B4-BE49-F238E27FC236}">
                <a16:creationId xmlns:a16="http://schemas.microsoft.com/office/drawing/2014/main" id="{1C15E8E3-38F1-49C5-B175-89791E5C0E36}"/>
              </a:ext>
            </a:extLst>
          </p:cNvPr>
          <p:cNvSpPr txBox="1"/>
          <p:nvPr/>
        </p:nvSpPr>
        <p:spPr>
          <a:xfrm>
            <a:off x="4839789" y="3551555"/>
            <a:ext cx="2590800" cy="461665"/>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a:t>
            </a:r>
            <a:r>
              <a:rPr lang="en-US" altLang="en-US" sz="2400" dirty="0" err="1">
                <a:effectLst/>
                <a:cs typeface="Times New Roman" panose="02020603050405020304" pitchFamily="18" charset="0"/>
                <a:sym typeface="Symbol" panose="05050102010706020507" pitchFamily="18" charset="2"/>
              </a:rPr>
              <a:t>J</a:t>
            </a:r>
            <a:r>
              <a:rPr lang="en-US" altLang="en-US" sz="2400" baseline="-25000" dirty="0" err="1">
                <a:effectLst/>
                <a:cs typeface="Times New Roman" panose="02020603050405020304" pitchFamily="18" charset="0"/>
                <a:sym typeface="Symbol" panose="05050102010706020507" pitchFamily="18" charset="2"/>
              </a:rPr>
              <a:t>propery</a:t>
            </a:r>
            <a:r>
              <a:rPr lang="en-US" altLang="en-US" sz="2400" dirty="0">
                <a:effectLst/>
                <a:cs typeface="Times New Roman" panose="02020603050405020304" pitchFamily="18" charset="0"/>
                <a:sym typeface="Symbol" panose="05050102010706020507" pitchFamily="18" charset="2"/>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a:t>
            </a:r>
            <a:r>
              <a:rPr lang="en-US" altLang="en-US" sz="2400" dirty="0">
                <a:effectLst/>
                <a:cs typeface="Times New Roman" panose="02020603050405020304" pitchFamily="18" charset="0"/>
                <a:sym typeface="Symbol" panose="05050102010706020507" pitchFamily="18" charset="2"/>
              </a:rPr>
              <a:t> </a:t>
            </a:r>
          </a:p>
        </p:txBody>
      </p:sp>
      <p:sp>
        <p:nvSpPr>
          <p:cNvPr id="10" name="TextBox 9">
            <a:extLst>
              <a:ext uri="{FF2B5EF4-FFF2-40B4-BE49-F238E27FC236}">
                <a16:creationId xmlns:a16="http://schemas.microsoft.com/office/drawing/2014/main" id="{32DACF36-2E97-4A85-AC8A-54FBCCD093C0}"/>
              </a:ext>
            </a:extLst>
          </p:cNvPr>
          <p:cNvSpPr txBox="1"/>
          <p:nvPr/>
        </p:nvSpPr>
        <p:spPr>
          <a:xfrm>
            <a:off x="6832963" y="3552261"/>
            <a:ext cx="1143000" cy="461665"/>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1000</a:t>
            </a:r>
          </a:p>
        </p:txBody>
      </p:sp>
      <p:sp>
        <p:nvSpPr>
          <p:cNvPr id="12" name="TextBox 11">
            <a:extLst>
              <a:ext uri="{FF2B5EF4-FFF2-40B4-BE49-F238E27FC236}">
                <a16:creationId xmlns:a16="http://schemas.microsoft.com/office/drawing/2014/main" id="{B9DDBA34-F280-404D-B16D-A3C28A3FE2AF}"/>
              </a:ext>
            </a:extLst>
          </p:cNvPr>
          <p:cNvSpPr txBox="1"/>
          <p:nvPr/>
        </p:nvSpPr>
        <p:spPr>
          <a:xfrm>
            <a:off x="4038600" y="4280263"/>
            <a:ext cx="2931522" cy="461665"/>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n-US" altLang="en-US" sz="2400" dirty="0">
                <a:effectLst/>
                <a:cs typeface="Times New Roman" panose="02020603050405020304" pitchFamily="18" charset="0"/>
                <a:sym typeface="Symbol" panose="05050102010706020507" pitchFamily="18" charset="2"/>
              </a:rPr>
              <a:t>property)</a:t>
            </a:r>
          </a:p>
        </p:txBody>
      </p:sp>
      <p:sp>
        <p:nvSpPr>
          <p:cNvPr id="13" name="TextBox 12">
            <a:extLst>
              <a:ext uri="{FF2B5EF4-FFF2-40B4-BE49-F238E27FC236}">
                <a16:creationId xmlns:a16="http://schemas.microsoft.com/office/drawing/2014/main" id="{DB97571C-0C25-49EF-83B0-59FCF0920C78}"/>
              </a:ext>
            </a:extLst>
          </p:cNvPr>
          <p:cNvSpPr txBox="1"/>
          <p:nvPr/>
        </p:nvSpPr>
        <p:spPr>
          <a:xfrm>
            <a:off x="6579326" y="4275798"/>
            <a:ext cx="1143000" cy="461665"/>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+ 1000</a:t>
            </a:r>
          </a:p>
        </p:txBody>
      </p:sp>
      <p:sp>
        <p:nvSpPr>
          <p:cNvPr id="14" name="TextBox 13">
            <a:extLst>
              <a:ext uri="{FF2B5EF4-FFF2-40B4-BE49-F238E27FC236}">
                <a16:creationId xmlns:a16="http://schemas.microsoft.com/office/drawing/2014/main" id="{35150314-A05F-4B45-8BBA-0D83B335BB52}"/>
              </a:ext>
            </a:extLst>
          </p:cNvPr>
          <p:cNvSpPr txBox="1"/>
          <p:nvPr/>
        </p:nvSpPr>
        <p:spPr>
          <a:xfrm>
            <a:off x="2560321" y="3543062"/>
            <a:ext cx="2534194" cy="461665"/>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a:t>
            </a:r>
            <a:r>
              <a:rPr lang="el-GR" altLang="en-US" sz="2400" dirty="0">
                <a:latin typeface="Times New Roman"/>
                <a:cs typeface="Times New Roman" panose="02020603050405020304" pitchFamily="18" charset="0"/>
                <a:sym typeface="Symbol" panose="05050102010706020507" pitchFamily="18" charset="2"/>
              </a:rPr>
              <a:t>β</a:t>
            </a:r>
            <a:r>
              <a:rPr lang="en-US" altLang="en-US" sz="2400" dirty="0">
                <a:latin typeface="Times New Roman"/>
                <a:cs typeface="Times New Roman" panose="02020603050405020304" pitchFamily="18" charset="0"/>
                <a:sym typeface="Symbol" panose="05050102010706020507" pitchFamily="18" charset="2"/>
              </a:rPr>
              <a:t>|                +</a:t>
            </a:r>
            <a:endParaRPr lang="en-US" altLang="en-US" sz="2400" dirty="0">
              <a:effectLst/>
              <a:cs typeface="Times New Roman" panose="02020603050405020304" pitchFamily="18" charset="0"/>
              <a:sym typeface="Symbol" panose="05050102010706020507" pitchFamily="18" charset="2"/>
            </a:endParaRPr>
          </a:p>
        </p:txBody>
      </p:sp>
      <p:sp>
        <p:nvSpPr>
          <p:cNvPr id="15" name="TextBox 14">
            <a:extLst>
              <a:ext uri="{FF2B5EF4-FFF2-40B4-BE49-F238E27FC236}">
                <a16:creationId xmlns:a16="http://schemas.microsoft.com/office/drawing/2014/main" id="{7542E21A-41D9-4ABD-A56E-F31595FF1FA9}"/>
              </a:ext>
            </a:extLst>
          </p:cNvPr>
          <p:cNvSpPr txBox="1"/>
          <p:nvPr/>
        </p:nvSpPr>
        <p:spPr>
          <a:xfrm>
            <a:off x="1334589" y="4280263"/>
            <a:ext cx="411479" cy="461665"/>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a:t>
            </a:r>
          </a:p>
        </p:txBody>
      </p:sp>
    </p:spTree>
    <p:extLst>
      <p:ext uri="{BB962C8B-B14F-4D97-AF65-F5344CB8AC3E}">
        <p14:creationId xmlns:p14="http://schemas.microsoft.com/office/powerpoint/2010/main" val="397367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additive="base">
                                        <p:cTn id="1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6">
                                            <p:txEl>
                                              <p:pRg st="1" end="1"/>
                                            </p:txEl>
                                          </p:spTgt>
                                        </p:tgtEl>
                                        <p:attrNameLst>
                                          <p:attrName>style.visibility</p:attrName>
                                        </p:attrNameLst>
                                      </p:cBhvr>
                                      <p:to>
                                        <p:strVal val="visible"/>
                                      </p:to>
                                    </p:set>
                                    <p:anim calcmode="lin" valueType="num">
                                      <p:cBhvr additive="base">
                                        <p:cTn id="37"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6">
                                            <p:txEl>
                                              <p:pRg st="2" end="2"/>
                                            </p:txEl>
                                          </p:spTgt>
                                        </p:tgtEl>
                                        <p:attrNameLst>
                                          <p:attrName>style.visibility</p:attrName>
                                        </p:attrNameLst>
                                      </p:cBhvr>
                                      <p:to>
                                        <p:strVal val="visible"/>
                                      </p:to>
                                    </p:set>
                                    <p:anim calcmode="lin" valueType="num">
                                      <p:cBhvr additive="base">
                                        <p:cTn id="41"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6">
                                            <p:txEl>
                                              <p:pRg st="3" end="3"/>
                                            </p:txEl>
                                          </p:spTgt>
                                        </p:tgtEl>
                                        <p:attrNameLst>
                                          <p:attrName>style.visibility</p:attrName>
                                        </p:attrNameLst>
                                      </p:cBhvr>
                                      <p:to>
                                        <p:strVal val="visible"/>
                                      </p:to>
                                    </p:set>
                                    <p:anim calcmode="lin" valueType="num">
                                      <p:cBhvr additive="base">
                                        <p:cTn id="45" dur="500" fill="hold"/>
                                        <p:tgtEl>
                                          <p:spTgt spid="36">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0" nodeType="clickEffect">
                                  <p:stCondLst>
                                    <p:cond delay="0"/>
                                  </p:stCondLst>
                                  <p:childTnLst>
                                    <p:animRot by="21600000">
                                      <p:cBhvr>
                                        <p:cTn id="50" dur="500" fill="hold"/>
                                        <p:tgtEl>
                                          <p:spTgt spid="10">
                                            <p:txEl>
                                              <p:pRg st="0" end="0"/>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 calcmode="lin" valueType="num">
                                      <p:cBhvr additive="base">
                                        <p:cTn id="6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 calcmode="lin" valueType="num">
                                      <p:cBhvr additive="base">
                                        <p:cTn id="7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3">
                                            <p:txEl>
                                              <p:pRg st="0" end="0"/>
                                            </p:txEl>
                                          </p:spTgt>
                                        </p:tgtEl>
                                        <p:attrNameLst>
                                          <p:attrName>style.visibility</p:attrName>
                                        </p:attrNameLst>
                                      </p:cBhvr>
                                      <p:to>
                                        <p:strVal val="visible"/>
                                      </p:to>
                                    </p:set>
                                    <p:anim calcmode="lin" valueType="num">
                                      <p:cBhvr additive="base">
                                        <p:cTn id="7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500" fill="hold"/>
                                        <p:tgtEl>
                                          <p:spTgt spid="35"/>
                                        </p:tgtEl>
                                        <p:attrNameLst>
                                          <p:attrName>ppt_x</p:attrName>
                                        </p:attrNameLst>
                                      </p:cBhvr>
                                      <p:tavLst>
                                        <p:tav tm="0">
                                          <p:val>
                                            <p:strVal val="0-#ppt_w/2"/>
                                          </p:val>
                                        </p:tav>
                                        <p:tav tm="100000">
                                          <p:val>
                                            <p:strVal val="#ppt_x"/>
                                          </p:val>
                                        </p:tav>
                                      </p:tavLst>
                                    </p:anim>
                                    <p:anim calcmode="lin" valueType="num">
                                      <p:cBhvr additive="base">
                                        <p:cTn id="8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4">
                                            <p:txEl>
                                              <p:pRg st="0" end="0"/>
                                            </p:txEl>
                                          </p:spTgt>
                                        </p:tgtEl>
                                        <p:attrNameLst>
                                          <p:attrName>style.visibility</p:attrName>
                                        </p:attrNameLst>
                                      </p:cBhvr>
                                      <p:to>
                                        <p:strVal val="visible"/>
                                      </p:to>
                                    </p:set>
                                    <p:anim calcmode="lin" valueType="num">
                                      <p:cBhvr additive="base">
                                        <p:cTn id="8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3">
                                            <p:txEl>
                                              <p:pRg st="2" end="2"/>
                                            </p:txEl>
                                          </p:spTgt>
                                        </p:tgtEl>
                                        <p:attrNameLst>
                                          <p:attrName>style.visibility</p:attrName>
                                        </p:attrNameLst>
                                      </p:cBhvr>
                                      <p:to>
                                        <p:strVal val="visible"/>
                                      </p:to>
                                    </p:set>
                                    <p:anim calcmode="lin" valueType="num">
                                      <p:cBhvr additive="base">
                                        <p:cTn id="93"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3">
                                            <p:txEl>
                                              <p:pRg st="3" end="3"/>
                                            </p:txEl>
                                          </p:spTgt>
                                        </p:tgtEl>
                                        <p:attrNameLst>
                                          <p:attrName>style.visibility</p:attrName>
                                        </p:attrNameLst>
                                      </p:cBhvr>
                                      <p:to>
                                        <p:strVal val="visible"/>
                                      </p:to>
                                    </p:set>
                                    <p:anim calcmode="lin" valueType="num">
                                      <p:cBhvr additive="base">
                                        <p:cTn id="99"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2" presetClass="emph" presetSubtype="0" fill="hold" nodeType="clickEffect">
                                  <p:stCondLst>
                                    <p:cond delay="0"/>
                                  </p:stCondLst>
                                  <p:childTnLst>
                                    <p:animRot by="120000">
                                      <p:cBhvr>
                                        <p:cTn id="104" dur="60" fill="hold">
                                          <p:stCondLst>
                                            <p:cond delay="0"/>
                                          </p:stCondLst>
                                        </p:cTn>
                                        <p:tgtEl>
                                          <p:spTgt spid="60">
                                            <p:txEl>
                                              <p:pRg st="0" end="0"/>
                                            </p:txEl>
                                          </p:spTgt>
                                        </p:tgtEl>
                                        <p:attrNameLst>
                                          <p:attrName>r</p:attrName>
                                        </p:attrNameLst>
                                      </p:cBhvr>
                                    </p:animRot>
                                    <p:animRot by="-240000">
                                      <p:cBhvr>
                                        <p:cTn id="105" dur="120" fill="hold">
                                          <p:stCondLst>
                                            <p:cond delay="120"/>
                                          </p:stCondLst>
                                        </p:cTn>
                                        <p:tgtEl>
                                          <p:spTgt spid="60">
                                            <p:txEl>
                                              <p:pRg st="0" end="0"/>
                                            </p:txEl>
                                          </p:spTgt>
                                        </p:tgtEl>
                                        <p:attrNameLst>
                                          <p:attrName>r</p:attrName>
                                        </p:attrNameLst>
                                      </p:cBhvr>
                                    </p:animRot>
                                    <p:animRot by="240000">
                                      <p:cBhvr>
                                        <p:cTn id="106" dur="120" fill="hold">
                                          <p:stCondLst>
                                            <p:cond delay="240"/>
                                          </p:stCondLst>
                                        </p:cTn>
                                        <p:tgtEl>
                                          <p:spTgt spid="60">
                                            <p:txEl>
                                              <p:pRg st="0" end="0"/>
                                            </p:txEl>
                                          </p:spTgt>
                                        </p:tgtEl>
                                        <p:attrNameLst>
                                          <p:attrName>r</p:attrName>
                                        </p:attrNameLst>
                                      </p:cBhvr>
                                    </p:animRot>
                                    <p:animRot by="-240000">
                                      <p:cBhvr>
                                        <p:cTn id="107" dur="120" fill="hold">
                                          <p:stCondLst>
                                            <p:cond delay="360"/>
                                          </p:stCondLst>
                                        </p:cTn>
                                        <p:tgtEl>
                                          <p:spTgt spid="60">
                                            <p:txEl>
                                              <p:pRg st="0" end="0"/>
                                            </p:txEl>
                                          </p:spTgt>
                                        </p:tgtEl>
                                        <p:attrNameLst>
                                          <p:attrName>r</p:attrName>
                                        </p:attrNameLst>
                                      </p:cBhvr>
                                    </p:animRot>
                                    <p:animRot by="120000">
                                      <p:cBhvr>
                                        <p:cTn id="108" dur="120" fill="hold">
                                          <p:stCondLst>
                                            <p:cond delay="480"/>
                                          </p:stCondLst>
                                        </p:cTn>
                                        <p:tgtEl>
                                          <p:spTgt spid="6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8" grpId="0" animBg="1"/>
      <p:bldP spid="10"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5170646"/>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Theorem: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n-US" altLang="en-US" sz="2400" dirty="0">
                <a:effectLst/>
                <a:cs typeface="Times New Roman" panose="02020603050405020304" pitchFamily="18" charset="0"/>
                <a:sym typeface="Symbol" panose="05050102010706020507" pitchFamily="18" charset="2"/>
              </a:rPr>
              <a:t>property) + 1000</a:t>
            </a:r>
            <a:r>
              <a:rPr lang="en-US" altLang="en-US" sz="1400" dirty="0">
                <a:effectLst/>
                <a:cs typeface="Times New Roman" panose="02020603050405020304" pitchFamily="18" charset="0"/>
                <a:sym typeface="Symbol" panose="05050102010706020507" pitchFamily="18" charset="2"/>
              </a:rPr>
              <a:t>  </a:t>
            </a:r>
          </a:p>
          <a:p>
            <a:pPr algn="l">
              <a:spcBef>
                <a:spcPts val="0"/>
              </a:spcBef>
            </a:pPr>
            <a:endParaRPr lang="en-US" altLang="en-US" sz="1400" dirty="0">
              <a:effectLst/>
              <a:cs typeface="Times New Roman" panose="02020603050405020304" pitchFamily="18" charset="0"/>
              <a:sym typeface="Symbol" panose="05050102010706020507" pitchFamily="18" charset="2"/>
            </a:endParaRPr>
          </a:p>
          <a:p>
            <a:pPr algn="l">
              <a:spcBef>
                <a:spcPts val="0"/>
              </a:spcBef>
            </a:pPr>
            <a:endParaRPr lang="en-US" altLang="en-US" sz="1400" dirty="0">
              <a:effectLst/>
              <a:cs typeface="Times New Roman" panose="02020603050405020304" pitchFamily="18" charset="0"/>
              <a:sym typeface="Symbol" panose="05050102010706020507" pitchFamily="18" charset="2"/>
            </a:endParaRPr>
          </a:p>
          <a:p>
            <a:pPr algn="l">
              <a:spcBef>
                <a:spcPts val="0"/>
              </a:spcBef>
            </a:pPr>
            <a:endParaRPr lang="en-US" altLang="en-US" sz="2400" dirty="0">
              <a:effectLst/>
              <a:cs typeface="Times New Roman" panose="02020603050405020304" pitchFamily="18" charset="0"/>
              <a:sym typeface="Symbol" panose="05050102010706020507" pitchFamily="18" charset="2"/>
            </a:endParaRPr>
          </a:p>
          <a:p>
            <a:pPr algn="l">
              <a:spcBef>
                <a:spcPts val="0"/>
              </a:spcBef>
            </a:pPr>
            <a:endParaRPr lang="en-US" altLang="en-US" sz="2400" dirty="0">
              <a:effectLst/>
              <a:cs typeface="Times New Roman" panose="02020603050405020304" pitchFamily="18" charset="0"/>
              <a:sym typeface="Symbol" panose="05050102010706020507" pitchFamily="18" charset="2"/>
            </a:endParaRPr>
          </a:p>
          <a:p>
            <a:pPr algn="l">
              <a:spcBef>
                <a:spcPts val="0"/>
              </a:spcBef>
            </a:pPr>
            <a:endParaRPr lang="en-US" altLang="en-US" sz="2400" dirty="0">
              <a:effectLst/>
              <a:cs typeface="Times New Roman" panose="02020603050405020304" pitchFamily="18" charset="0"/>
              <a:sym typeface="Symbol" panose="05050102010706020507" pitchFamily="18" charset="2"/>
            </a:endParaRPr>
          </a:p>
          <a:p>
            <a:pPr algn="l">
              <a:spcBef>
                <a:spcPts val="0"/>
              </a:spcBef>
            </a:pPr>
            <a:endParaRPr lang="en-US" altLang="en-US" sz="2400" dirty="0">
              <a:effectLst/>
              <a:cs typeface="Times New Roman" panose="02020603050405020304" pitchFamily="18" charset="0"/>
              <a:sym typeface="Symbol" panose="05050102010706020507" pitchFamily="18" charset="2"/>
            </a:endParaRPr>
          </a:p>
          <a:p>
            <a:pPr algn="l">
              <a:spcBef>
                <a:spcPts val="0"/>
              </a:spcBef>
            </a:pPr>
            <a:r>
              <a:rPr lang="en-US" altLang="en-US" sz="2400" dirty="0">
                <a:effectLst/>
                <a:cs typeface="Times New Roman" panose="02020603050405020304" pitchFamily="18" charset="0"/>
                <a:sym typeface="Symbol" panose="05050102010706020507" pitchFamily="18" charset="2"/>
              </a:rPr>
              <a:t>Theorem: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 0.</a:t>
            </a:r>
            <a:endParaRPr lang="en-US" altLang="en-US" sz="2400" dirty="0">
              <a:effectLst/>
              <a:cs typeface="Times New Roman" panose="02020603050405020304" pitchFamily="18" charset="0"/>
              <a:sym typeface="Symbol" panose="05050102010706020507" pitchFamily="18" charset="2"/>
            </a:endParaRPr>
          </a:p>
          <a:p>
            <a:pPr algn="l">
              <a:spcBef>
                <a:spcPts val="0"/>
              </a:spcBef>
            </a:pPr>
            <a:r>
              <a:rPr lang="en-US" altLang="en-US" sz="1400" dirty="0">
                <a:effectLst/>
                <a:cs typeface="Times New Roman" panose="02020603050405020304" pitchFamily="18" charset="0"/>
              </a:rPr>
              <a:t>  </a:t>
            </a:r>
          </a:p>
          <a:p>
            <a:pPr algn="l">
              <a:spcBef>
                <a:spcPts val="0"/>
              </a:spcBef>
            </a:pPr>
            <a:r>
              <a:rPr lang="en-US" altLang="en-US" sz="2400" dirty="0">
                <a:effectLst/>
                <a:cs typeface="Times New Roman" panose="02020603050405020304" pitchFamily="18" charset="0"/>
              </a:rPr>
              <a:t>Define the Macro State of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to be</a:t>
            </a:r>
          </a:p>
          <a:p>
            <a:pPr algn="l">
              <a:spcBef>
                <a:spcPts val="0"/>
              </a:spcBef>
            </a:pPr>
            <a:r>
              <a:rPr lang="en-US" altLang="en-US" sz="2400" dirty="0">
                <a:effectLst/>
                <a:cs typeface="Times New Roman" panose="02020603050405020304" pitchFamily="18" charset="0"/>
                <a:sym typeface="Symbol" panose="05050102010706020507" pitchFamily="18" charset="2"/>
              </a:rPr>
              <a:t>    those strings that are exactly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algn="l">
              <a:spcBef>
                <a:spcPts val="0"/>
              </a:spcBef>
            </a:pPr>
            <a:r>
              <a:rPr lang="en-US" altLang="en-US" sz="1400" dirty="0">
                <a:effectLst/>
                <a:cs typeface="Times New Roman" panose="02020603050405020304" pitchFamily="18" charset="0"/>
              </a:rPr>
              <a:t> </a:t>
            </a:r>
            <a:endParaRPr lang="en-US" altLang="en-US" sz="1400" dirty="0">
              <a:effectLst/>
              <a:cs typeface="Times New Roman" panose="02020603050405020304" pitchFamily="18" charset="0"/>
              <a:sym typeface="Symbol" panose="05050102010706020507" pitchFamily="18" charset="2"/>
            </a:endParaRPr>
          </a:p>
          <a:p>
            <a:pPr algn="l">
              <a:spcBef>
                <a:spcPts val="0"/>
              </a:spcBef>
            </a:pPr>
            <a:r>
              <a:rPr lang="en-US" altLang="en-US" sz="2400" dirty="0">
                <a:effectLst/>
                <a:cs typeface="Times New Roman" panose="02020603050405020304" pitchFamily="18" charset="0"/>
                <a:sym typeface="Symbol" panose="05050102010706020507" pitchFamily="18" charset="2"/>
              </a:rPr>
              <a:t>N = 1.</a:t>
            </a:r>
          </a:p>
          <a:p>
            <a:pPr algn="l">
              <a:spcBef>
                <a:spcPts val="1200"/>
              </a:spcBef>
            </a:pP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log</a:t>
            </a:r>
            <a:r>
              <a:rPr lang="en-US" altLang="en-US" sz="2400" baseline="-25000" dirty="0">
                <a:effectLst/>
                <a:cs typeface="Times New Roman" panose="02020603050405020304" pitchFamily="18" charset="0"/>
                <a:sym typeface="Symbol" panose="05050102010706020507" pitchFamily="18" charset="2"/>
              </a:rPr>
              <a:t>2</a:t>
            </a:r>
            <a:r>
              <a:rPr lang="en-US" altLang="en-US" sz="2400" dirty="0">
                <a:effectLst/>
                <a:cs typeface="Times New Roman" panose="02020603050405020304" pitchFamily="18" charset="0"/>
                <a:sym typeface="Symbol" panose="05050102010706020507" pitchFamily="18" charset="2"/>
              </a:rPr>
              <a:t>(N) = 0.</a:t>
            </a:r>
          </a:p>
          <a:p>
            <a:pPr algn="l">
              <a:spcBef>
                <a:spcPts val="0"/>
              </a:spcBef>
            </a:pPr>
            <a:endParaRPr lang="en-US" altLang="en-US" sz="2400" dirty="0">
              <a:effectLst/>
              <a:cs typeface="Times New Roman" panose="02020603050405020304" pitchFamily="18" charset="0"/>
              <a:sym typeface="Symbol" panose="05050102010706020507" pitchFamily="18" charset="2"/>
            </a:endParaRPr>
          </a:p>
        </p:txBody>
      </p:sp>
      <p:sp>
        <p:nvSpPr>
          <p:cNvPr id="6" name="AutoShape 35">
            <a:extLst>
              <a:ext uri="{FF2B5EF4-FFF2-40B4-BE49-F238E27FC236}">
                <a16:creationId xmlns:a16="http://schemas.microsoft.com/office/drawing/2014/main" id="{90E82FA9-77EF-4CAE-9726-8451F54714F4}"/>
              </a:ext>
            </a:extLst>
          </p:cNvPr>
          <p:cNvSpPr>
            <a:spLocks noChangeArrowheads="1"/>
          </p:cNvSpPr>
          <p:nvPr/>
        </p:nvSpPr>
        <p:spPr bwMode="auto">
          <a:xfrm>
            <a:off x="982163" y="1072337"/>
            <a:ext cx="7179673" cy="1626137"/>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is a measure of this one string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defTabSz="685800" eaLnBrk="1" fontAlgn="auto" hangingPunct="1">
              <a:spcBef>
                <a:spcPct val="0"/>
              </a:spcBef>
              <a:spcAft>
                <a:spcPts val="0"/>
              </a:spcAft>
              <a:buNone/>
            </a:pPr>
            <a:r>
              <a:rPr lang="en-US" altLang="en-US" sz="2400" dirty="0">
                <a:effectLst/>
                <a:cs typeface="Times New Roman" panose="02020603050405020304" pitchFamily="18" charset="0"/>
                <a:sym typeface="Symbol" panose="05050102010706020507" pitchFamily="18" charset="2"/>
              </a:rPr>
              <a:t>This measure depends on the definition of “macro state”.</a:t>
            </a:r>
          </a:p>
          <a:p>
            <a:pPr defTabSz="685800" eaLnBrk="1" fontAlgn="auto" hangingPunct="1">
              <a:spcBef>
                <a:spcPct val="0"/>
              </a:spcBef>
              <a:spcAft>
                <a:spcPts val="0"/>
              </a:spcAft>
              <a:buNone/>
            </a:pPr>
            <a:r>
              <a:rPr lang="en-US" altLang="en-US" sz="2400" dirty="0">
                <a:effectLst/>
                <a:cs typeface="Times New Roman" panose="02020603050405020304" pitchFamily="18" charset="0"/>
                <a:sym typeface="Symbol" panose="05050102010706020507" pitchFamily="18" charset="2"/>
              </a:rPr>
              <a:t>Maybe by changing this definition, </a:t>
            </a:r>
          </a:p>
          <a:p>
            <a:pPr defTabSz="685800" eaLnBrk="1" fontAlgn="auto" hangingPunct="1">
              <a:spcBef>
                <a:spcPct val="0"/>
              </a:spcBef>
              <a:spcAft>
                <a:spcPts val="0"/>
              </a:spcAft>
              <a:buNone/>
            </a:pPr>
            <a:r>
              <a:rPr lang="en-US" altLang="en-US" sz="2400" dirty="0">
                <a:effectLst/>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can be smaller.</a:t>
            </a:r>
            <a:endParaRPr lang="en-US" altLang="en-US" sz="2400" dirty="0"/>
          </a:p>
        </p:txBody>
      </p:sp>
      <p:sp>
        <p:nvSpPr>
          <p:cNvPr id="7" name="AutoShape 35">
            <a:extLst>
              <a:ext uri="{FF2B5EF4-FFF2-40B4-BE49-F238E27FC236}">
                <a16:creationId xmlns:a16="http://schemas.microsoft.com/office/drawing/2014/main" id="{A8119B6A-A5CE-405F-8EB8-B577F268C889}"/>
              </a:ext>
            </a:extLst>
          </p:cNvPr>
          <p:cNvSpPr>
            <a:spLocks noChangeArrowheads="1"/>
          </p:cNvSpPr>
          <p:nvPr/>
        </p:nvSpPr>
        <p:spPr bwMode="auto">
          <a:xfrm>
            <a:off x="381000" y="5334000"/>
            <a:ext cx="6286500" cy="1328058"/>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effectLst/>
                <a:cs typeface="Times New Roman" panose="02020603050405020304" pitchFamily="18" charset="0"/>
              </a:rPr>
              <a:t>No.</a:t>
            </a:r>
          </a:p>
          <a:p>
            <a:pPr algn="ctr" defTabSz="685800" eaLnBrk="1" fontAlgn="auto" hangingPunct="1">
              <a:spcBef>
                <a:spcPct val="0"/>
              </a:spcBef>
              <a:spcAft>
                <a:spcPts val="0"/>
              </a:spcAft>
              <a:buNone/>
            </a:pPr>
            <a:r>
              <a:rPr lang="en-US" altLang="en-US" sz="2400" dirty="0">
                <a:effectLst/>
                <a:cs typeface="Times New Roman" panose="02020603050405020304" pitchFamily="18" charset="0"/>
              </a:rPr>
              <a:t>A macro property needs to be identifiable to ????</a:t>
            </a:r>
          </a:p>
          <a:p>
            <a:pPr algn="ctr" defTabSz="685800" eaLnBrk="1" fontAlgn="auto" hangingPunct="1">
              <a:spcBef>
                <a:spcPct val="0"/>
              </a:spcBef>
              <a:spcAft>
                <a:spcPts val="0"/>
              </a:spcAft>
              <a:buNone/>
            </a:pPr>
            <a:r>
              <a:rPr lang="en-US" altLang="en-US" sz="2400" dirty="0">
                <a:effectLst/>
                <a:cs typeface="Times New Roman" panose="02020603050405020304" pitchFamily="18" charset="0"/>
              </a:rPr>
              <a:t>to </a:t>
            </a:r>
            <a:r>
              <a:rPr lang="en-US" altLang="en-US" sz="2400" dirty="0" err="1">
                <a:effectLst/>
                <a:cs typeface="Times New Roman" panose="02020603050405020304" pitchFamily="18" charset="0"/>
              </a:rPr>
              <a:t>meer</a:t>
            </a:r>
            <a:r>
              <a:rPr lang="en-US" altLang="en-US" sz="2400" dirty="0">
                <a:effectLst/>
                <a:cs typeface="Times New Roman" panose="02020603050405020304" pitchFamily="18" charset="0"/>
              </a:rPr>
              <a:t> </a:t>
            </a:r>
            <a:r>
              <a:rPr lang="en-US" altLang="en-US" sz="2400">
                <a:effectLst/>
                <a:cs typeface="Times New Roman" panose="02020603050405020304" pitchFamily="18" charset="0"/>
              </a:rPr>
              <a:t>humans observing </a:t>
            </a:r>
            <a:r>
              <a:rPr lang="en-US" altLang="en-US" sz="2400" dirty="0">
                <a:effectLst/>
                <a:cs typeface="Times New Roman" panose="02020603050405020304" pitchFamily="18" charset="0"/>
              </a:rPr>
              <a:t>the physical space.</a:t>
            </a:r>
            <a:endParaRPr lang="en-US" altLang="en-US" sz="2400" dirty="0"/>
          </a:p>
        </p:txBody>
      </p:sp>
      <p:grpSp>
        <p:nvGrpSpPr>
          <p:cNvPr id="4" name="Group 3">
            <a:extLst>
              <a:ext uri="{FF2B5EF4-FFF2-40B4-BE49-F238E27FC236}">
                <a16:creationId xmlns:a16="http://schemas.microsoft.com/office/drawing/2014/main" id="{68BA8E95-BB15-4968-9148-FDED0C19D6D7}"/>
              </a:ext>
            </a:extLst>
          </p:cNvPr>
          <p:cNvGrpSpPr/>
          <p:nvPr/>
        </p:nvGrpSpPr>
        <p:grpSpPr>
          <a:xfrm>
            <a:off x="4572000" y="3276600"/>
            <a:ext cx="4837611" cy="1143000"/>
            <a:chOff x="4572000" y="3276600"/>
            <a:chExt cx="4837611" cy="1143000"/>
          </a:xfrm>
        </p:grpSpPr>
        <p:sp>
          <p:nvSpPr>
            <p:cNvPr id="9" name="TextBox 8">
              <a:extLst>
                <a:ext uri="{FF2B5EF4-FFF2-40B4-BE49-F238E27FC236}">
                  <a16:creationId xmlns:a16="http://schemas.microsoft.com/office/drawing/2014/main" id="{360FE7BC-E81B-455F-9193-CF621F2E5279}"/>
                </a:ext>
              </a:extLst>
            </p:cNvPr>
            <p:cNvSpPr txBox="1"/>
            <p:nvPr/>
          </p:nvSpPr>
          <p:spPr>
            <a:xfrm>
              <a:off x="4647111" y="3429000"/>
              <a:ext cx="4762500" cy="830997"/>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For this definition of “Macro State”</a:t>
              </a:r>
            </a:p>
            <a:p>
              <a:pPr algn="l">
                <a:spcBef>
                  <a:spcPts val="0"/>
                </a:spcBef>
              </a:pPr>
              <a:r>
                <a:rPr lang="en-US" altLang="en-US" sz="2400" dirty="0">
                  <a:effectLst/>
                  <a:cs typeface="Times New Roman" panose="02020603050405020304" pitchFamily="18" charset="0"/>
                </a:rPr>
                <a:t>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n-US" altLang="en-US" sz="2400" dirty="0">
                  <a:effectLst/>
                  <a:cs typeface="Times New Roman" panose="02020603050405020304" pitchFamily="18" charset="0"/>
                  <a:sym typeface="Symbol" panose="05050102010706020507" pitchFamily="18" charset="2"/>
                </a:rPr>
                <a:t>property) =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n-US" altLang="en-US" sz="1400" dirty="0">
                  <a:effectLst/>
                  <a:cs typeface="Times New Roman" panose="02020603050405020304" pitchFamily="18" charset="0"/>
                  <a:sym typeface="Symbol" panose="05050102010706020507" pitchFamily="18" charset="2"/>
                </a:rPr>
                <a:t>  </a:t>
              </a:r>
            </a:p>
          </p:txBody>
        </p:sp>
        <p:cxnSp>
          <p:nvCxnSpPr>
            <p:cNvPr id="3" name="Straight Connector 2">
              <a:extLst>
                <a:ext uri="{FF2B5EF4-FFF2-40B4-BE49-F238E27FC236}">
                  <a16:creationId xmlns:a16="http://schemas.microsoft.com/office/drawing/2014/main" id="{C97E4DFD-3D4A-4117-A8B7-7A97444A2C62}"/>
                </a:ext>
              </a:extLst>
            </p:cNvPr>
            <p:cNvCxnSpPr/>
            <p:nvPr/>
          </p:nvCxnSpPr>
          <p:spPr bwMode="auto">
            <a:xfrm flipV="1">
              <a:off x="4572000" y="3276600"/>
              <a:ext cx="0" cy="1143000"/>
            </a:xfrm>
            <a:prstGeom prst="line">
              <a:avLst/>
            </a:prstGeom>
            <a:noFill/>
            <a:ln w="6350" cap="sq" cmpd="sng" algn="ctr">
              <a:solidFill>
                <a:schemeClr val="accent2"/>
              </a:solidFill>
              <a:prstDash val="solid"/>
              <a:round/>
              <a:headEnd type="none" w="med" len="med"/>
              <a:tailEnd type="none" w="med" len="med"/>
            </a:ln>
            <a:effectLst/>
          </p:spPr>
        </p:cxnSp>
      </p:grpSp>
    </p:spTree>
    <p:extLst>
      <p:ext uri="{BB962C8B-B14F-4D97-AF65-F5344CB8AC3E}">
        <p14:creationId xmlns:p14="http://schemas.microsoft.com/office/powerpoint/2010/main" val="176868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0">
                                            <p:txEl>
                                              <p:pRg st="7" end="7"/>
                                            </p:txEl>
                                          </p:spTgt>
                                        </p:tgtEl>
                                        <p:attrNameLst>
                                          <p:attrName>style.visibility</p:attrName>
                                        </p:attrNameLst>
                                      </p:cBhvr>
                                      <p:to>
                                        <p:strVal val="visible"/>
                                      </p:to>
                                    </p:set>
                                    <p:anim calcmode="lin" valueType="num">
                                      <p:cBhvr additive="base">
                                        <p:cTn id="35" dur="500" fill="hold"/>
                                        <p:tgtEl>
                                          <p:spTgt spid="60">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60">
                                            <p:txEl>
                                              <p:pRg st="9" end="9"/>
                                            </p:txEl>
                                          </p:spTgt>
                                        </p:tgtEl>
                                        <p:attrNameLst>
                                          <p:attrName>style.visibility</p:attrName>
                                        </p:attrNameLst>
                                      </p:cBhvr>
                                      <p:to>
                                        <p:strVal val="visible"/>
                                      </p:to>
                                    </p:set>
                                    <p:anim calcmode="lin" valueType="num">
                                      <p:cBhvr additive="base">
                                        <p:cTn id="41" dur="500" fill="hold"/>
                                        <p:tgtEl>
                                          <p:spTgt spid="60">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60">
                                            <p:txEl>
                                              <p:pRg st="10" end="10"/>
                                            </p:txEl>
                                          </p:spTgt>
                                        </p:tgtEl>
                                        <p:attrNameLst>
                                          <p:attrName>style.visibility</p:attrName>
                                        </p:attrNameLst>
                                      </p:cBhvr>
                                      <p:to>
                                        <p:strVal val="visible"/>
                                      </p:to>
                                    </p:set>
                                    <p:anim calcmode="lin" valueType="num">
                                      <p:cBhvr additive="base">
                                        <p:cTn id="47" dur="500" fill="hold"/>
                                        <p:tgtEl>
                                          <p:spTgt spid="60">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60">
                                            <p:txEl>
                                              <p:pRg st="12" end="12"/>
                                            </p:txEl>
                                          </p:spTgt>
                                        </p:tgtEl>
                                        <p:attrNameLst>
                                          <p:attrName>style.visibility</p:attrName>
                                        </p:attrNameLst>
                                      </p:cBhvr>
                                      <p:to>
                                        <p:strVal val="visible"/>
                                      </p:to>
                                    </p:set>
                                    <p:anim calcmode="lin" valueType="num">
                                      <p:cBhvr additive="base">
                                        <p:cTn id="53" dur="500" fill="hold"/>
                                        <p:tgtEl>
                                          <p:spTgt spid="60">
                                            <p:txEl>
                                              <p:pRg st="12" end="1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0">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60">
                                            <p:txEl>
                                              <p:pRg st="13" end="13"/>
                                            </p:txEl>
                                          </p:spTgt>
                                        </p:tgtEl>
                                        <p:attrNameLst>
                                          <p:attrName>style.visibility</p:attrName>
                                        </p:attrNameLst>
                                      </p:cBhvr>
                                      <p:to>
                                        <p:strVal val="visible"/>
                                      </p:to>
                                    </p:set>
                                    <p:anim calcmode="lin" valueType="num">
                                      <p:cBhvr additive="base">
                                        <p:cTn id="59" dur="500" fill="hold"/>
                                        <p:tgtEl>
                                          <p:spTgt spid="60">
                                            <p:txEl>
                                              <p:pRg st="13" end="1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60">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
                                            <p:txEl>
                                              <p:pRg st="0" end="0"/>
                                            </p:txEl>
                                          </p:spTgt>
                                        </p:tgtEl>
                                        <p:attrNameLst>
                                          <p:attrName>style.visibility</p:attrName>
                                        </p:attrNameLst>
                                      </p:cBhvr>
                                      <p:to>
                                        <p:strVal val="visible"/>
                                      </p:to>
                                    </p:set>
                                    <p:anim calcmode="lin" valueType="num">
                                      <p:cBhvr additive="base">
                                        <p:cTn id="6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anim calcmode="lin" valueType="num">
                                      <p:cBhvr additive="base">
                                        <p:cTn id="7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2" end="2"/>
                                            </p:txEl>
                                          </p:spTgt>
                                        </p:tgtEl>
                                        <p:attrNameLst>
                                          <p:attrName>style.visibility</p:attrName>
                                        </p:attrNameLst>
                                      </p:cBhvr>
                                      <p:to>
                                        <p:strVal val="visible"/>
                                      </p:to>
                                    </p:set>
                                    <p:anim calcmode="lin" valueType="num">
                                      <p:cBhvr additive="base">
                                        <p:cTn id="8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5109091"/>
          </a:xfrm>
          <a:prstGeom prst="rect">
            <a:avLst/>
          </a:prstGeom>
          <a:noFill/>
        </p:spPr>
        <p:txBody>
          <a:bodyPr wrap="square" rtlCol="0">
            <a:spAutoFit/>
          </a:bodyPr>
          <a:lstStyle/>
          <a:p>
            <a:pPr algn="l">
              <a:spcBef>
                <a:spcPts val="0"/>
              </a:spcBef>
            </a:pPr>
            <a:r>
              <a:rPr lang="en-US" altLang="en-US" sz="2400" dirty="0">
                <a:effectLst/>
                <a:cs typeface="Times New Roman" panose="02020603050405020304" pitchFamily="18" charset="0"/>
                <a:sym typeface="Symbol" panose="05050102010706020507" pitchFamily="18" charset="2"/>
              </a:rPr>
              <a:t>Theorem: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n-US" altLang="en-US" sz="2400" dirty="0">
                <a:effectLst/>
                <a:cs typeface="Times New Roman" panose="02020603050405020304" pitchFamily="18" charset="0"/>
                <a:sym typeface="Symbol" panose="05050102010706020507" pitchFamily="18" charset="2"/>
              </a:rPr>
              <a:t>property) + 1000</a:t>
            </a:r>
          </a:p>
          <a:p>
            <a:pPr algn="l">
              <a:spcBef>
                <a:spcPts val="0"/>
              </a:spcBef>
            </a:pPr>
            <a:r>
              <a:rPr lang="en-US" altLang="en-US" sz="900" dirty="0">
                <a:effectLst/>
                <a:cs typeface="Times New Roman" panose="02020603050405020304" pitchFamily="18" charset="0"/>
                <a:sym typeface="Symbol" panose="05050102010706020507" pitchFamily="18" charset="2"/>
              </a:rPr>
              <a:t> </a:t>
            </a:r>
          </a:p>
          <a:p>
            <a:pPr algn="l">
              <a:spcBef>
                <a:spcPts val="0"/>
              </a:spcBef>
            </a:pPr>
            <a:endParaRPr lang="en-US" altLang="en-US" sz="900" dirty="0">
              <a:effectLst/>
              <a:cs typeface="Times New Roman" panose="02020603050405020304" pitchFamily="18" charset="0"/>
              <a:sym typeface="Symbol" panose="05050102010706020507" pitchFamily="18" charset="2"/>
            </a:endParaRPr>
          </a:p>
          <a:p>
            <a:pPr algn="l">
              <a:spcBef>
                <a:spcPts val="0"/>
              </a:spcBef>
            </a:pPr>
            <a:endParaRPr lang="en-US" altLang="en-US" sz="900" dirty="0">
              <a:effectLst/>
              <a:cs typeface="Times New Roman" panose="02020603050405020304" pitchFamily="18" charset="0"/>
              <a:sym typeface="Symbol" panose="05050102010706020507" pitchFamily="18" charset="2"/>
            </a:endParaRPr>
          </a:p>
          <a:p>
            <a:pPr algn="l">
              <a:spcBef>
                <a:spcPts val="0"/>
              </a:spcBef>
            </a:pPr>
            <a:endParaRPr lang="en-US" altLang="en-US" sz="900" dirty="0">
              <a:effectLst/>
              <a:cs typeface="Times New Roman" panose="02020603050405020304" pitchFamily="18" charset="0"/>
              <a:sym typeface="Symbol" panose="05050102010706020507" pitchFamily="18" charset="2"/>
            </a:endParaRPr>
          </a:p>
          <a:p>
            <a:pPr algn="l">
              <a:spcBef>
                <a:spcPts val="0"/>
              </a:spcBef>
            </a:pPr>
            <a:r>
              <a:rPr lang="en-US" altLang="en-US" sz="2400" dirty="0">
                <a:effectLst/>
                <a:cs typeface="Times New Roman" panose="02020603050405020304" pitchFamily="18" charset="0"/>
                <a:sym typeface="Symbol" panose="05050102010706020507" pitchFamily="18" charset="2"/>
              </a:rPr>
              <a:t>Theorem: </a:t>
            </a: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 </a:t>
            </a:r>
            <a:r>
              <a:rPr lang="en-US" altLang="en-US" sz="2400" dirty="0" err="1">
                <a:effectLst/>
                <a:cs typeface="Times New Roman" panose="02020603050405020304" pitchFamily="18" charset="0"/>
              </a:rPr>
              <a:t>Kolmog</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algn="l">
              <a:spcBef>
                <a:spcPts val="1200"/>
              </a:spcBef>
            </a:pPr>
            <a:r>
              <a:rPr lang="en-US" altLang="en-US" sz="2400" dirty="0">
                <a:effectLst/>
                <a:cs typeface="Times New Roman" panose="02020603050405020304" pitchFamily="18" charset="0"/>
              </a:rPr>
              <a:t>Let E = Kolmogorov Complexity of our Micro State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endParaRPr lang="en-US" altLang="en-US" sz="2400" dirty="0">
              <a:effectLst/>
              <a:cs typeface="Times New Roman" panose="02020603050405020304" pitchFamily="18" charset="0"/>
            </a:endParaRPr>
          </a:p>
          <a:p>
            <a:pPr algn="l">
              <a:spcBef>
                <a:spcPts val="0"/>
              </a:spcBef>
            </a:pPr>
            <a:r>
              <a:rPr lang="en-US" altLang="en-US" sz="1400" dirty="0">
                <a:effectLst/>
                <a:cs typeface="Times New Roman" panose="02020603050405020304" pitchFamily="18" charset="0"/>
              </a:rPr>
              <a:t>  </a:t>
            </a:r>
          </a:p>
          <a:p>
            <a:pPr algn="l">
              <a:spcBef>
                <a:spcPts val="0"/>
              </a:spcBef>
            </a:pPr>
            <a:r>
              <a:rPr lang="en-US" altLang="en-US" sz="2400" dirty="0">
                <a:effectLst/>
                <a:cs typeface="Times New Roman" panose="02020603050405020304" pitchFamily="18" charset="0"/>
              </a:rPr>
              <a:t>Define the Macro State of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to be</a:t>
            </a:r>
          </a:p>
          <a:p>
            <a:pPr algn="l">
              <a:spcBef>
                <a:spcPts val="0"/>
              </a:spcBef>
            </a:pPr>
            <a:r>
              <a:rPr lang="en-US" altLang="en-US" sz="2400" dirty="0">
                <a:effectLst/>
                <a:cs typeface="Times New Roman" panose="02020603050405020304" pitchFamily="18" charset="0"/>
                <a:sym typeface="Symbol" panose="05050102010706020507" pitchFamily="18" charset="2"/>
              </a:rPr>
              <a:t>    those strings where E is the minimum number of bits needed </a:t>
            </a:r>
            <a:br>
              <a:rPr lang="en-US" altLang="en-US" sz="2400" dirty="0">
                <a:effectLst/>
                <a:cs typeface="Times New Roman" panose="02020603050405020304" pitchFamily="18" charset="0"/>
                <a:sym typeface="Symbol" panose="05050102010706020507" pitchFamily="18" charset="2"/>
              </a:rPr>
            </a:br>
            <a:r>
              <a:rPr lang="en-US" altLang="en-US" sz="2400" dirty="0">
                <a:effectLst/>
                <a:cs typeface="Times New Roman" panose="02020603050405020304" pitchFamily="18" charset="0"/>
                <a:sym typeface="Symbol" panose="05050102010706020507" pitchFamily="18" charset="2"/>
              </a:rPr>
              <a:t>    to describe a Java program that outputs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a:t>
            </a:r>
          </a:p>
          <a:p>
            <a:pPr algn="l">
              <a:spcBef>
                <a:spcPts val="0"/>
              </a:spcBef>
            </a:pPr>
            <a:r>
              <a:rPr lang="en-US" altLang="en-US" sz="1400" dirty="0">
                <a:effectLst/>
                <a:cs typeface="Times New Roman" panose="02020603050405020304" pitchFamily="18" charset="0"/>
              </a:rPr>
              <a:t> </a:t>
            </a:r>
            <a:endParaRPr lang="en-US" altLang="en-US" sz="1400" dirty="0">
              <a:effectLst/>
              <a:cs typeface="Times New Roman" panose="02020603050405020304" pitchFamily="18" charset="0"/>
              <a:sym typeface="Symbol" panose="05050102010706020507" pitchFamily="18" charset="2"/>
            </a:endParaRPr>
          </a:p>
          <a:p>
            <a:pPr algn="l">
              <a:spcBef>
                <a:spcPts val="0"/>
              </a:spcBef>
            </a:pPr>
            <a:r>
              <a:rPr lang="en-US" altLang="en-US" sz="2400" dirty="0">
                <a:effectLst/>
                <a:cs typeface="Times New Roman" panose="02020603050405020304" pitchFamily="18" charset="0"/>
                <a:sym typeface="Symbol" panose="05050102010706020507" pitchFamily="18" charset="2"/>
              </a:rPr>
              <a:t>N = the number of micro states consistent with </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’s macro state</a:t>
            </a:r>
          </a:p>
          <a:p>
            <a:pPr algn="l">
              <a:spcBef>
                <a:spcPts val="0"/>
              </a:spcBef>
            </a:pPr>
            <a:r>
              <a:rPr lang="en-US" altLang="en-US" sz="2400" dirty="0">
                <a:effectLst/>
                <a:cs typeface="Times New Roman" panose="02020603050405020304" pitchFamily="18" charset="0"/>
                <a:sym typeface="Symbol" panose="05050102010706020507" pitchFamily="18" charset="2"/>
              </a:rPr>
              <a:t>    = the number of Java programs with E bits</a:t>
            </a:r>
          </a:p>
          <a:p>
            <a:pPr algn="l">
              <a:spcBef>
                <a:spcPts val="0"/>
              </a:spcBef>
            </a:pPr>
            <a:r>
              <a:rPr lang="en-US" altLang="en-US" sz="2400" dirty="0">
                <a:effectLst/>
                <a:cs typeface="Times New Roman" panose="02020603050405020304" pitchFamily="18" charset="0"/>
                <a:sym typeface="Symbol" panose="05050102010706020507" pitchFamily="18" charset="2"/>
              </a:rPr>
              <a:t>    = 2</a:t>
            </a:r>
            <a:r>
              <a:rPr lang="en-US" altLang="en-US" sz="2400" baseline="30000" dirty="0">
                <a:effectLst/>
                <a:cs typeface="Times New Roman" panose="02020603050405020304" pitchFamily="18" charset="0"/>
                <a:sym typeface="Symbol" panose="05050102010706020507" pitchFamily="18" charset="2"/>
              </a:rPr>
              <a:t>E</a:t>
            </a:r>
            <a:r>
              <a:rPr lang="en-US" altLang="en-US" sz="2400" dirty="0">
                <a:effectLst/>
                <a:cs typeface="Times New Roman" panose="02020603050405020304" pitchFamily="18" charset="0"/>
                <a:sym typeface="Symbol" panose="05050102010706020507" pitchFamily="18" charset="2"/>
              </a:rPr>
              <a:t>.</a:t>
            </a:r>
          </a:p>
          <a:p>
            <a:pPr algn="l">
              <a:spcBef>
                <a:spcPts val="1200"/>
              </a:spcBef>
            </a:pPr>
            <a:r>
              <a:rPr lang="en-US" altLang="en-US" sz="2400" dirty="0" err="1">
                <a:effectLst/>
                <a:cs typeface="Times New Roman" panose="02020603050405020304" pitchFamily="18" charset="0"/>
                <a:sym typeface="Symbol" panose="05050102010706020507" pitchFamily="18" charset="2"/>
              </a:rPr>
              <a:t>ThermoEntropy</a:t>
            </a:r>
            <a:r>
              <a:rPr lang="en-US" altLang="en-US" sz="2400" dirty="0">
                <a:effectLst/>
                <a:cs typeface="Times New Roman" panose="02020603050405020304" pitchFamily="18" charset="0"/>
              </a:rPr>
              <a:t>(</a:t>
            </a:r>
            <a:r>
              <a:rPr lang="el-GR" altLang="en-US" sz="2400" dirty="0">
                <a:effectLst/>
                <a:cs typeface="Times New Roman" panose="02020603050405020304" pitchFamily="18" charset="0"/>
                <a:sym typeface="Symbol" panose="05050102010706020507" pitchFamily="18" charset="2"/>
              </a:rPr>
              <a:t>α</a:t>
            </a:r>
            <a:r>
              <a:rPr lang="en-US" altLang="en-US" sz="2400" dirty="0">
                <a:effectLst/>
                <a:cs typeface="Times New Roman" panose="02020603050405020304" pitchFamily="18" charset="0"/>
                <a:sym typeface="Symbol" panose="05050102010706020507" pitchFamily="18" charset="2"/>
              </a:rPr>
              <a:t>) = log</a:t>
            </a:r>
            <a:r>
              <a:rPr lang="en-US" altLang="en-US" sz="2400" baseline="-25000" dirty="0">
                <a:effectLst/>
                <a:cs typeface="Times New Roman" panose="02020603050405020304" pitchFamily="18" charset="0"/>
                <a:sym typeface="Symbol" panose="05050102010706020507" pitchFamily="18" charset="2"/>
              </a:rPr>
              <a:t>2</a:t>
            </a:r>
            <a:r>
              <a:rPr lang="en-US" altLang="en-US" sz="2400" dirty="0">
                <a:effectLst/>
                <a:cs typeface="Times New Roman" panose="02020603050405020304" pitchFamily="18" charset="0"/>
                <a:sym typeface="Symbol" panose="05050102010706020507" pitchFamily="18" charset="2"/>
              </a:rPr>
              <a:t>(N) = E.</a:t>
            </a:r>
          </a:p>
        </p:txBody>
      </p:sp>
      <p:sp>
        <p:nvSpPr>
          <p:cNvPr id="33" name="AutoShape 35">
            <a:extLst>
              <a:ext uri="{FF2B5EF4-FFF2-40B4-BE49-F238E27FC236}">
                <a16:creationId xmlns:a16="http://schemas.microsoft.com/office/drawing/2014/main" id="{072C47D4-C784-4AB7-8427-6B5E2CF88878}"/>
              </a:ext>
            </a:extLst>
          </p:cNvPr>
          <p:cNvSpPr>
            <a:spLocks noChangeArrowheads="1"/>
          </p:cNvSpPr>
          <p:nvPr/>
        </p:nvSpPr>
        <p:spPr bwMode="auto">
          <a:xfrm>
            <a:off x="3390900" y="968494"/>
            <a:ext cx="1752600" cy="442883"/>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a:effectLst/>
                <a:cs typeface="Times New Roman" panose="02020603050405020304" pitchFamily="18" charset="0"/>
              </a:rPr>
              <a:t>Is this tight?</a:t>
            </a:r>
            <a:endParaRPr lang="en-US" altLang="en-US" sz="2400" dirty="0"/>
          </a:p>
        </p:txBody>
      </p:sp>
      <p:sp>
        <p:nvSpPr>
          <p:cNvPr id="37" name="Oval 36">
            <a:extLst>
              <a:ext uri="{FF2B5EF4-FFF2-40B4-BE49-F238E27FC236}">
                <a16:creationId xmlns:a16="http://schemas.microsoft.com/office/drawing/2014/main" id="{2E5E8FF6-4BE7-4C7E-A7DB-670347825668}"/>
              </a:ext>
            </a:extLst>
          </p:cNvPr>
          <p:cNvSpPr/>
          <p:nvPr/>
        </p:nvSpPr>
        <p:spPr bwMode="auto">
          <a:xfrm>
            <a:off x="2857500" y="575191"/>
            <a:ext cx="533400" cy="470521"/>
          </a:xfrm>
          <a:prstGeom prst="ellipse">
            <a:avLst/>
          </a:prstGeom>
          <a:noFill/>
          <a:ln w="127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0143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additive="base">
                                        <p:cTn id="1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0">
                                            <p:txEl>
                                              <p:pRg st="5" end="5"/>
                                            </p:txEl>
                                          </p:spTgt>
                                        </p:tgtEl>
                                        <p:attrNameLst>
                                          <p:attrName>style.visibility</p:attrName>
                                        </p:attrNameLst>
                                      </p:cBhvr>
                                      <p:to>
                                        <p:strVal val="visible"/>
                                      </p:to>
                                    </p:set>
                                    <p:anim calcmode="lin" valueType="num">
                                      <p:cBhvr additive="base">
                                        <p:cTn id="21" dur="500" fill="hold"/>
                                        <p:tgtEl>
                                          <p:spTgt spid="60">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0">
                                            <p:txEl>
                                              <p:pRg st="6" end="6"/>
                                            </p:txEl>
                                          </p:spTgt>
                                        </p:tgtEl>
                                        <p:attrNameLst>
                                          <p:attrName>style.visibility</p:attrName>
                                        </p:attrNameLst>
                                      </p:cBhvr>
                                      <p:to>
                                        <p:strVal val="visible"/>
                                      </p:to>
                                    </p:set>
                                    <p:anim calcmode="lin" valueType="num">
                                      <p:cBhvr additive="base">
                                        <p:cTn id="27" dur="500" fill="hold"/>
                                        <p:tgtEl>
                                          <p:spTgt spid="60">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0">
                                            <p:txEl>
                                              <p:pRg st="8" end="8"/>
                                            </p:txEl>
                                          </p:spTgt>
                                        </p:tgtEl>
                                        <p:attrNameLst>
                                          <p:attrName>style.visibility</p:attrName>
                                        </p:attrNameLst>
                                      </p:cBhvr>
                                      <p:to>
                                        <p:strVal val="visible"/>
                                      </p:to>
                                    </p:set>
                                    <p:anim calcmode="lin" valueType="num">
                                      <p:cBhvr additive="base">
                                        <p:cTn id="33" dur="500" fill="hold"/>
                                        <p:tgtEl>
                                          <p:spTgt spid="60">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0">
                                            <p:txEl>
                                              <p:pRg st="9" end="9"/>
                                            </p:txEl>
                                          </p:spTgt>
                                        </p:tgtEl>
                                        <p:attrNameLst>
                                          <p:attrName>style.visibility</p:attrName>
                                        </p:attrNameLst>
                                      </p:cBhvr>
                                      <p:to>
                                        <p:strVal val="visible"/>
                                      </p:to>
                                    </p:set>
                                    <p:anim calcmode="lin" valueType="num">
                                      <p:cBhvr additive="base">
                                        <p:cTn id="39" dur="500" fill="hold"/>
                                        <p:tgtEl>
                                          <p:spTgt spid="60">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60">
                                            <p:txEl>
                                              <p:pRg st="11" end="11"/>
                                            </p:txEl>
                                          </p:spTgt>
                                        </p:tgtEl>
                                        <p:attrNameLst>
                                          <p:attrName>style.visibility</p:attrName>
                                        </p:attrNameLst>
                                      </p:cBhvr>
                                      <p:to>
                                        <p:strVal val="visible"/>
                                      </p:to>
                                    </p:set>
                                    <p:anim calcmode="lin" valueType="num">
                                      <p:cBhvr additive="base">
                                        <p:cTn id="45" dur="500" fill="hold"/>
                                        <p:tgtEl>
                                          <p:spTgt spid="60">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60">
                                            <p:txEl>
                                              <p:pRg st="12" end="12"/>
                                            </p:txEl>
                                          </p:spTgt>
                                        </p:tgtEl>
                                        <p:attrNameLst>
                                          <p:attrName>style.visibility</p:attrName>
                                        </p:attrNameLst>
                                      </p:cBhvr>
                                      <p:to>
                                        <p:strVal val="visible"/>
                                      </p:to>
                                    </p:set>
                                    <p:anim calcmode="lin" valueType="num">
                                      <p:cBhvr additive="base">
                                        <p:cTn id="51" dur="500" fill="hold"/>
                                        <p:tgtEl>
                                          <p:spTgt spid="60">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0">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0">
                                            <p:txEl>
                                              <p:pRg st="13" end="13"/>
                                            </p:txEl>
                                          </p:spTgt>
                                        </p:tgtEl>
                                        <p:attrNameLst>
                                          <p:attrName>style.visibility</p:attrName>
                                        </p:attrNameLst>
                                      </p:cBhvr>
                                      <p:to>
                                        <p:strVal val="visible"/>
                                      </p:to>
                                    </p:set>
                                    <p:anim calcmode="lin" valueType="num">
                                      <p:cBhvr additive="base">
                                        <p:cTn id="57" dur="500" fill="hold"/>
                                        <p:tgtEl>
                                          <p:spTgt spid="60">
                                            <p:txEl>
                                              <p:pRg st="13" end="1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0">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60">
                                            <p:txEl>
                                              <p:pRg st="14" end="14"/>
                                            </p:txEl>
                                          </p:spTgt>
                                        </p:tgtEl>
                                        <p:attrNameLst>
                                          <p:attrName>style.visibility</p:attrName>
                                        </p:attrNameLst>
                                      </p:cBhvr>
                                      <p:to>
                                        <p:strVal val="visible"/>
                                      </p:to>
                                    </p:set>
                                    <p:anim calcmode="lin" valueType="num">
                                      <p:cBhvr additive="base">
                                        <p:cTn id="63" dur="500" fill="hold"/>
                                        <p:tgtEl>
                                          <p:spTgt spid="60">
                                            <p:txEl>
                                              <p:pRg st="14" end="14"/>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60">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2"/>
          <p:cNvSpPr>
            <a:spLocks noChangeArrowheads="1"/>
          </p:cNvSpPr>
          <p:nvPr/>
        </p:nvSpPr>
        <p:spPr bwMode="auto">
          <a:xfrm>
            <a:off x="685800" y="1981200"/>
            <a:ext cx="7772400" cy="1143000"/>
          </a:xfrm>
          <a:prstGeom prst="rect">
            <a:avLst/>
          </a:prstGeom>
          <a:noFill/>
          <a:ln w="9525">
            <a:noFill/>
            <a:miter lim="800000"/>
            <a:headEnd/>
            <a:tailEnd/>
          </a:ln>
          <a:effectLst/>
        </p:spPr>
        <p:txBody>
          <a:bodyPr anchor="ctr"/>
          <a:lstStyle/>
          <a:p>
            <a:pPr>
              <a:defRPr/>
            </a:pPr>
            <a:r>
              <a:rPr lang="en-US" sz="6000" b="1" dirty="0">
                <a:solidFill>
                  <a:schemeClr val="tx2"/>
                </a:solidFill>
                <a:effectLst>
                  <a:outerShdw blurRad="38100" dist="38100" dir="2700000" algn="tl">
                    <a:srgbClr val="000000"/>
                  </a:outerShdw>
                </a:effectLst>
                <a:latin typeface="Arial Rounded MT Bold" pitchFamily="34" charset="0"/>
              </a:rPr>
              <a:t>End</a:t>
            </a:r>
          </a:p>
        </p:txBody>
      </p:sp>
    </p:spTree>
    <p:extLst>
      <p:ext uri="{BB962C8B-B14F-4D97-AF65-F5344CB8AC3E}">
        <p14:creationId xmlns:p14="http://schemas.microsoft.com/office/powerpoint/2010/main" val="56624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12" name="Text Box 8"/>
          <p:cNvSpPr txBox="1">
            <a:spLocks noChangeArrowheads="1"/>
          </p:cNvSpPr>
          <p:nvPr/>
        </p:nvSpPr>
        <p:spPr bwMode="auto">
          <a:xfrm>
            <a:off x="228600" y="1065213"/>
            <a:ext cx="9210675" cy="438626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A finite set contains some integer number of elements.</a:t>
            </a:r>
          </a:p>
          <a:p>
            <a:pPr algn="l">
              <a:buFontTx/>
              <a:buChar char="•"/>
              <a:defRPr/>
            </a:pPr>
            <a:r>
              <a:rPr lang="en-US" dirty="0">
                <a:effectLst>
                  <a:outerShdw blurRad="38100" dist="38100" dir="2700000" algn="tl">
                    <a:srgbClr val="000000"/>
                  </a:outerShdw>
                </a:effectLst>
              </a:rPr>
              <a:t>{     , 4,       } </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The size of an infinite set is bigger than any integer.</a:t>
            </a:r>
          </a:p>
          <a:p>
            <a:pPr algn="l">
              <a:buFontTx/>
              <a:buChar char="•"/>
              <a:defRPr/>
            </a:pPr>
            <a:r>
              <a:rPr lang="en-US" dirty="0">
                <a:effectLst>
                  <a:outerShdw blurRad="38100" dist="38100" dir="2700000" algn="tl">
                    <a:srgbClr val="000000"/>
                  </a:outerShdw>
                </a:effectLst>
              </a:rPr>
              <a:t>The set of natural numbers </a:t>
            </a:r>
            <a:r>
              <a:rPr lang="en-US" i="1" dirty="0">
                <a:effectLst>
                  <a:outerShdw blurRad="38100" dist="38100" dir="2700000" algn="tl">
                    <a:srgbClr val="000000"/>
                  </a:outerShdw>
                </a:effectLst>
                <a:cs typeface="Times New Roman" pitchFamily="18" charset="0"/>
              </a:rPr>
              <a:t>N</a:t>
            </a:r>
            <a:r>
              <a:rPr lang="en-US" dirty="0">
                <a:effectLst>
                  <a:outerShdw blurRad="38100" dist="38100" dir="2700000" algn="tl">
                    <a:srgbClr val="000000"/>
                  </a:outerShdw>
                </a:effectLst>
              </a:rPr>
              <a:t> = {1,2,3,4,…  } </a:t>
            </a:r>
          </a:p>
          <a:p>
            <a:pPr algn="l">
              <a:buFontTx/>
              <a:buChar char="•"/>
              <a:defRPr/>
            </a:pPr>
            <a:r>
              <a:rPr lang="en-US" dirty="0">
                <a:effectLst>
                  <a:outerShdw blurRad="38100" dist="38100" dir="2700000" algn="tl">
                    <a:srgbClr val="000000"/>
                  </a:outerShdw>
                </a:effectLst>
              </a:rPr>
              <a:t>The set of fractions             </a:t>
            </a:r>
            <a:r>
              <a:rPr lang="en-US" i="1" dirty="0">
                <a:effectLst>
                  <a:outerShdw blurRad="38100" dist="38100" dir="2700000" algn="tl">
                    <a:srgbClr val="000000"/>
                  </a:outerShdw>
                </a:effectLst>
              </a:rPr>
              <a:t>Q</a:t>
            </a:r>
            <a:r>
              <a:rPr lang="en-US" dirty="0">
                <a:effectLst>
                  <a:outerShdw blurRad="38100" dist="38100" dir="2700000" algn="tl">
                    <a:srgbClr val="000000"/>
                  </a:outerShdw>
                </a:effectLst>
              </a:rPr>
              <a:t> = {</a:t>
            </a:r>
            <a:r>
              <a:rPr lang="en-US" baseline="30000" dirty="0">
                <a:effectLst>
                  <a:outerShdw blurRad="38100" dist="38100" dir="2700000" algn="tl">
                    <a:srgbClr val="000000"/>
                  </a:outerShdw>
                </a:effectLst>
              </a:rPr>
              <a:t>1</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2</a:t>
            </a:r>
            <a:r>
              <a:rPr lang="en-US" dirty="0">
                <a:effectLst>
                  <a:outerShdw blurRad="38100" dist="38100" dir="2700000" algn="tl">
                    <a:srgbClr val="000000"/>
                  </a:outerShdw>
                </a:effectLst>
              </a:rPr>
              <a:t>, </a:t>
            </a: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r>
              <a:rPr lang="en-US" dirty="0">
                <a:effectLst>
                  <a:outerShdw blurRad="38100" dist="38100" dir="2700000" algn="tl">
                    <a:srgbClr val="000000"/>
                  </a:outerShdw>
                </a:effectLst>
              </a:rPr>
              <a:t>, ...  } </a:t>
            </a:r>
          </a:p>
          <a:p>
            <a:pPr algn="l">
              <a:buFontTx/>
              <a:buChar char="•"/>
              <a:defRPr/>
            </a:pPr>
            <a:r>
              <a:rPr lang="en-US" dirty="0">
                <a:effectLst>
                  <a:outerShdw blurRad="38100" dist="38100" dir="2700000" algn="tl">
                    <a:srgbClr val="000000"/>
                  </a:outerShdw>
                </a:effectLst>
              </a:rPr>
              <a:t>The set of </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          </a:t>
            </a:r>
            <a:r>
              <a:rPr lang="en-US" i="1" dirty="0">
                <a:effectLst>
                  <a:outerShdw blurRad="38100" dist="38100" dir="2700000" algn="tl">
                    <a:srgbClr val="000000"/>
                  </a:outerShdw>
                </a:effectLst>
              </a:rPr>
              <a:t>R </a:t>
            </a:r>
            <a:r>
              <a:rPr lang="en-US" dirty="0">
                <a:effectLst>
                  <a:outerShdw blurRad="38100" dist="38100" dir="2700000" algn="tl">
                    <a:srgbClr val="000000"/>
                  </a:outerShdw>
                </a:effectLst>
              </a:rPr>
              <a:t>= {2.34323…, 34.2233…, </a:t>
            </a:r>
            <a:r>
              <a:rPr lang="en-US" dirty="0">
                <a:effectLst>
                  <a:outerShdw blurRad="38100" dist="38100" dir="2700000" algn="tl">
                    <a:srgbClr val="000000"/>
                  </a:outerShdw>
                </a:effectLst>
                <a:latin typeface="Symbol" pitchFamily="18" charset="2"/>
                <a:sym typeface="Symbol" pitchFamily="18" charset="2"/>
              </a:rPr>
              <a:t>, </a:t>
            </a:r>
            <a:r>
              <a:rPr lang="en-US" dirty="0">
                <a:effectLst>
                  <a:outerShdw blurRad="38100" dist="38100" dir="2700000" algn="tl">
                    <a:srgbClr val="000000"/>
                  </a:outerShdw>
                </a:effectLst>
                <a:sym typeface="Symbol" pitchFamily="18" charset="2"/>
              </a:rPr>
              <a:t>e, …}</a:t>
            </a:r>
          </a:p>
          <a:p>
            <a:pPr algn="l">
              <a:buFontTx/>
              <a:buChar char="•"/>
              <a:defRPr/>
            </a:pPr>
            <a:endParaRPr lang="en-US" sz="900" dirty="0">
              <a:effectLst>
                <a:outerShdw blurRad="38100" dist="38100" dir="2700000" algn="tl">
                  <a:srgbClr val="000000"/>
                </a:outerShdw>
              </a:effectLst>
              <a:sym typeface="Symbol" pitchFamily="18" charset="2"/>
            </a:endParaRPr>
          </a:p>
          <a:p>
            <a:pPr algn="l">
              <a:defRPr/>
            </a:pPr>
            <a:r>
              <a:rPr lang="en-US" dirty="0">
                <a:effectLst>
                  <a:outerShdw blurRad="38100" dist="38100" dir="2700000" algn="tl">
                    <a:srgbClr val="000000"/>
                  </a:outerShdw>
                </a:effectLst>
                <a:sym typeface="Symbol" pitchFamily="18" charset="2"/>
              </a:rPr>
              <a:t>Are these infinite sets the same “size”?</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Two sets have the same size </a:t>
            </a:r>
          </a:p>
          <a:p>
            <a:pPr algn="l">
              <a:defRPr/>
            </a:pPr>
            <a:r>
              <a:rPr lang="en-US" dirty="0">
                <a:effectLst>
                  <a:outerShdw blurRad="38100" dist="38100" dir="2700000" algn="tl">
                    <a:srgbClr val="000000"/>
                  </a:outerShdw>
                </a:effectLst>
              </a:rPr>
              <a:t>if there is a </a:t>
            </a:r>
            <a:r>
              <a:rPr lang="en-US" dirty="0" err="1">
                <a:effectLst>
                  <a:outerShdw blurRad="38100" dist="38100" dir="2700000" algn="tl">
                    <a:srgbClr val="000000"/>
                  </a:outerShdw>
                </a:effectLst>
              </a:rPr>
              <a:t>bijection</a:t>
            </a:r>
            <a:r>
              <a:rPr lang="en-US" dirty="0">
                <a:effectLst>
                  <a:outerShdw blurRad="38100" dist="38100" dir="2700000" algn="tl">
                    <a:srgbClr val="000000"/>
                  </a:outerShdw>
                </a:effectLst>
              </a:rPr>
              <a:t> between them.</a:t>
            </a:r>
            <a:endParaRPr lang="en-US" dirty="0">
              <a:effectLst>
                <a:outerShdw blurRad="38100" dist="38100" dir="2700000" algn="tl">
                  <a:srgbClr val="000000"/>
                </a:outerShdw>
              </a:effectLst>
              <a:sym typeface="Symbol" pitchFamily="18" charset="2"/>
            </a:endParaRPr>
          </a:p>
        </p:txBody>
      </p:sp>
      <p:grpSp>
        <p:nvGrpSpPr>
          <p:cNvPr id="2" name="Group 25"/>
          <p:cNvGrpSpPr>
            <a:grpSpLocks/>
          </p:cNvGrpSpPr>
          <p:nvPr/>
        </p:nvGrpSpPr>
        <p:grpSpPr bwMode="auto">
          <a:xfrm>
            <a:off x="838200" y="1549400"/>
            <a:ext cx="1447800" cy="488950"/>
            <a:chOff x="528" y="988"/>
            <a:chExt cx="912" cy="308"/>
          </a:xfrm>
        </p:grpSpPr>
        <p:pic>
          <p:nvPicPr>
            <p:cNvPr id="3090" name="Picture 11"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 y="988"/>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1"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 y="100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2"/>
          <p:cNvGrpSpPr>
            <a:grpSpLocks/>
          </p:cNvGrpSpPr>
          <p:nvPr/>
        </p:nvGrpSpPr>
        <p:grpSpPr bwMode="auto">
          <a:xfrm>
            <a:off x="2286000" y="5405438"/>
            <a:ext cx="4572000" cy="723900"/>
            <a:chOff x="1440" y="3405"/>
            <a:chExt cx="2880" cy="456"/>
          </a:xfrm>
        </p:grpSpPr>
        <p:sp>
          <p:nvSpPr>
            <p:cNvPr id="1122330" name="Rectangle 26"/>
            <p:cNvSpPr>
              <a:spLocks noChangeArrowheads="1"/>
            </p:cNvSpPr>
            <p:nvPr/>
          </p:nvSpPr>
          <p:spPr bwMode="auto">
            <a:xfrm>
              <a:off x="1440" y="3405"/>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     , 4,       }|</a:t>
              </a:r>
            </a:p>
            <a:p>
              <a:pPr algn="l">
                <a:spcBef>
                  <a:spcPct val="50000"/>
                </a:spcBef>
                <a:buFontTx/>
                <a:buChar char="•"/>
                <a:defRPr/>
              </a:pPr>
              <a:endParaRPr lang="en-US" sz="900">
                <a:effectLst>
                  <a:outerShdw blurRad="38100" dist="38100" dir="2700000" algn="tl">
                    <a:srgbClr val="000000"/>
                  </a:outerShdw>
                </a:effectLst>
              </a:endParaRPr>
            </a:p>
          </p:txBody>
        </p:sp>
        <p:pic>
          <p:nvPicPr>
            <p:cNvPr id="3088" name="Picture 32"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 y="3477"/>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33"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497"/>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2338" name="Text Box 34"/>
          <p:cNvSpPr txBox="1">
            <a:spLocks noChangeArrowheads="1"/>
          </p:cNvSpPr>
          <p:nvPr/>
        </p:nvSpPr>
        <p:spPr bwMode="auto">
          <a:xfrm>
            <a:off x="1981200" y="6099175"/>
            <a:ext cx="26574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a:t>
            </a:r>
          </a:p>
        </p:txBody>
      </p:sp>
      <p:grpSp>
        <p:nvGrpSpPr>
          <p:cNvPr id="4" name="Group 39"/>
          <p:cNvGrpSpPr>
            <a:grpSpLocks/>
          </p:cNvGrpSpPr>
          <p:nvPr/>
        </p:nvGrpSpPr>
        <p:grpSpPr bwMode="auto">
          <a:xfrm>
            <a:off x="2971800" y="5911850"/>
            <a:ext cx="990600" cy="249238"/>
            <a:chOff x="1872" y="3491"/>
            <a:chExt cx="624" cy="157"/>
          </a:xfrm>
        </p:grpSpPr>
        <p:sp>
          <p:nvSpPr>
            <p:cNvPr id="1122340" name="Line 36"/>
            <p:cNvSpPr>
              <a:spLocks noChangeShapeType="1"/>
            </p:cNvSpPr>
            <p:nvPr/>
          </p:nvSpPr>
          <p:spPr bwMode="auto">
            <a:xfrm>
              <a:off x="2240" y="3515"/>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122341" name="Line 37"/>
            <p:cNvSpPr>
              <a:spLocks noChangeShapeType="1"/>
            </p:cNvSpPr>
            <p:nvPr/>
          </p:nvSpPr>
          <p:spPr bwMode="auto">
            <a:xfrm>
              <a:off x="1872" y="3504"/>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122342" name="Line 38"/>
            <p:cNvSpPr>
              <a:spLocks noChangeShapeType="1"/>
            </p:cNvSpPr>
            <p:nvPr/>
          </p:nvSpPr>
          <p:spPr bwMode="auto">
            <a:xfrm>
              <a:off x="2496" y="3491"/>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grpSp>
      <p:sp>
        <p:nvSpPr>
          <p:cNvPr id="1122344" name="Text Box 40"/>
          <p:cNvSpPr txBox="1">
            <a:spLocks noChangeArrowheads="1"/>
          </p:cNvSpPr>
          <p:nvPr/>
        </p:nvSpPr>
        <p:spPr bwMode="auto">
          <a:xfrm>
            <a:off x="4364038" y="6110288"/>
            <a:ext cx="1016000" cy="51911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 3</a:t>
            </a:r>
          </a:p>
        </p:txBody>
      </p:sp>
      <p:sp>
        <p:nvSpPr>
          <p:cNvPr id="1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6" name="Group 5"/>
          <p:cNvGrpSpPr>
            <a:grpSpLocks/>
          </p:cNvGrpSpPr>
          <p:nvPr/>
        </p:nvGrpSpPr>
        <p:grpSpPr bwMode="auto">
          <a:xfrm>
            <a:off x="6996113" y="4097338"/>
            <a:ext cx="1919287" cy="2698750"/>
            <a:chOff x="6996285" y="4096888"/>
            <a:chExt cx="1919115" cy="2699557"/>
          </a:xfrm>
        </p:grpSpPr>
        <p:pic>
          <p:nvPicPr>
            <p:cNvPr id="3082" name="Picture 5" descr="CantorGe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096888"/>
              <a:ext cx="1752600" cy="23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96285" y="6334344"/>
              <a:ext cx="1919115" cy="462101"/>
            </a:xfrm>
            <a:prstGeom prst="rect">
              <a:avLst/>
            </a:prstGeom>
          </p:spPr>
          <p:txBody>
            <a:bodyPr wrap="none">
              <a:spAutoFit/>
            </a:bodyPr>
            <a:lstStyle/>
            <a:p>
              <a:pPr>
                <a:defRPr/>
              </a:pPr>
              <a:r>
                <a:rPr lang="en-US" sz="2400" dirty="0"/>
                <a:t>Cantor (1874)</a:t>
              </a:r>
              <a:endParaRPr lang="en-CA" sz="24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22312">
                                            <p:txEl>
                                              <p:pRg st="0" end="0"/>
                                            </p:txEl>
                                          </p:spTgt>
                                        </p:tgtEl>
                                        <p:attrNameLst>
                                          <p:attrName>style.visibility</p:attrName>
                                        </p:attrNameLst>
                                      </p:cBhvr>
                                      <p:to>
                                        <p:strVal val="visible"/>
                                      </p:to>
                                    </p:set>
                                    <p:anim calcmode="lin" valueType="num">
                                      <p:cBhvr additive="base">
                                        <p:cTn id="7" dur="500" fill="hold"/>
                                        <p:tgtEl>
                                          <p:spTgt spid="11223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23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2312">
                                            <p:txEl>
                                              <p:pRg st="1" end="1"/>
                                            </p:txEl>
                                          </p:spTgt>
                                        </p:tgtEl>
                                        <p:attrNameLst>
                                          <p:attrName>style.visibility</p:attrName>
                                        </p:attrNameLst>
                                      </p:cBhvr>
                                      <p:to>
                                        <p:strVal val="visible"/>
                                      </p:to>
                                    </p:set>
                                    <p:anim calcmode="lin" valueType="num">
                                      <p:cBhvr additive="base">
                                        <p:cTn id="11" dur="500" fill="hold"/>
                                        <p:tgtEl>
                                          <p:spTgt spid="11223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23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122312">
                                            <p:txEl>
                                              <p:pRg st="3" end="3"/>
                                            </p:txEl>
                                          </p:spTgt>
                                        </p:tgtEl>
                                        <p:attrNameLst>
                                          <p:attrName>style.visibility</p:attrName>
                                        </p:attrNameLst>
                                      </p:cBhvr>
                                      <p:to>
                                        <p:strVal val="visible"/>
                                      </p:to>
                                    </p:set>
                                    <p:anim calcmode="lin" valueType="num">
                                      <p:cBhvr additive="base">
                                        <p:cTn id="21" dur="500" fill="hold"/>
                                        <p:tgtEl>
                                          <p:spTgt spid="11223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23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22312">
                                            <p:txEl>
                                              <p:pRg st="4" end="4"/>
                                            </p:txEl>
                                          </p:spTgt>
                                        </p:tgtEl>
                                        <p:attrNameLst>
                                          <p:attrName>style.visibility</p:attrName>
                                        </p:attrNameLst>
                                      </p:cBhvr>
                                      <p:to>
                                        <p:strVal val="visible"/>
                                      </p:to>
                                    </p:set>
                                    <p:anim calcmode="lin" valueType="num">
                                      <p:cBhvr additive="base">
                                        <p:cTn id="27" dur="500" fill="hold"/>
                                        <p:tgtEl>
                                          <p:spTgt spid="112231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23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122312">
                                            <p:txEl>
                                              <p:pRg st="5" end="5"/>
                                            </p:txEl>
                                          </p:spTgt>
                                        </p:tgtEl>
                                        <p:attrNameLst>
                                          <p:attrName>style.visibility</p:attrName>
                                        </p:attrNameLst>
                                      </p:cBhvr>
                                      <p:to>
                                        <p:strVal val="visible"/>
                                      </p:to>
                                    </p:set>
                                    <p:anim calcmode="lin" valueType="num">
                                      <p:cBhvr additive="base">
                                        <p:cTn id="33" dur="500" fill="hold"/>
                                        <p:tgtEl>
                                          <p:spTgt spid="11223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23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122312">
                                            <p:txEl>
                                              <p:pRg st="6" end="6"/>
                                            </p:txEl>
                                          </p:spTgt>
                                        </p:tgtEl>
                                        <p:attrNameLst>
                                          <p:attrName>style.visibility</p:attrName>
                                        </p:attrNameLst>
                                      </p:cBhvr>
                                      <p:to>
                                        <p:strVal val="visible"/>
                                      </p:to>
                                    </p:set>
                                    <p:anim calcmode="lin" valueType="num">
                                      <p:cBhvr additive="base">
                                        <p:cTn id="39" dur="500" fill="hold"/>
                                        <p:tgtEl>
                                          <p:spTgt spid="112231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23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122312">
                                            <p:txEl>
                                              <p:pRg st="8" end="8"/>
                                            </p:txEl>
                                          </p:spTgt>
                                        </p:tgtEl>
                                        <p:attrNameLst>
                                          <p:attrName>style.visibility</p:attrName>
                                        </p:attrNameLst>
                                      </p:cBhvr>
                                      <p:to>
                                        <p:strVal val="visible"/>
                                      </p:to>
                                    </p:set>
                                    <p:anim calcmode="lin" valueType="num">
                                      <p:cBhvr additive="base">
                                        <p:cTn id="45" dur="500" fill="hold"/>
                                        <p:tgtEl>
                                          <p:spTgt spid="112231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223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22312">
                                            <p:txEl>
                                              <p:pRg st="10" end="10"/>
                                            </p:txEl>
                                          </p:spTgt>
                                        </p:tgtEl>
                                        <p:attrNameLst>
                                          <p:attrName>style.visibility</p:attrName>
                                        </p:attrNameLst>
                                      </p:cBhvr>
                                      <p:to>
                                        <p:strVal val="visible"/>
                                      </p:to>
                                    </p:set>
                                    <p:anim calcmode="lin" valueType="num">
                                      <p:cBhvr additive="base">
                                        <p:cTn id="51" dur="500" fill="hold"/>
                                        <p:tgtEl>
                                          <p:spTgt spid="112231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2312">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22338"/>
                                        </p:tgtEl>
                                        <p:attrNameLst>
                                          <p:attrName>style.visibility</p:attrName>
                                        </p:attrNameLst>
                                      </p:cBhvr>
                                      <p:to>
                                        <p:strVal val="visible"/>
                                      </p:to>
                                    </p:set>
                                    <p:anim calcmode="lin" valueType="num">
                                      <p:cBhvr additive="base">
                                        <p:cTn id="59" dur="500" fill="hold"/>
                                        <p:tgtEl>
                                          <p:spTgt spid="1122338"/>
                                        </p:tgtEl>
                                        <p:attrNameLst>
                                          <p:attrName>ppt_x</p:attrName>
                                        </p:attrNameLst>
                                      </p:cBhvr>
                                      <p:tavLst>
                                        <p:tav tm="0">
                                          <p:val>
                                            <p:strVal val="#ppt_x"/>
                                          </p:val>
                                        </p:tav>
                                        <p:tav tm="100000">
                                          <p:val>
                                            <p:strVal val="#ppt_x"/>
                                          </p:val>
                                        </p:tav>
                                      </p:tavLst>
                                    </p:anim>
                                    <p:anim calcmode="lin" valueType="num">
                                      <p:cBhvr additive="base">
                                        <p:cTn id="60" dur="500" fill="hold"/>
                                        <p:tgtEl>
                                          <p:spTgt spid="11223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22344"/>
                                        </p:tgtEl>
                                        <p:attrNameLst>
                                          <p:attrName>style.visibility</p:attrName>
                                        </p:attrNameLst>
                                      </p:cBhvr>
                                      <p:to>
                                        <p:strVal val="visible"/>
                                      </p:to>
                                    </p:set>
                                    <p:anim calcmode="lin" valueType="num">
                                      <p:cBhvr additive="base">
                                        <p:cTn id="63" dur="500" fill="hold"/>
                                        <p:tgtEl>
                                          <p:spTgt spid="1122344"/>
                                        </p:tgtEl>
                                        <p:attrNameLst>
                                          <p:attrName>ppt_x</p:attrName>
                                        </p:attrNameLst>
                                      </p:cBhvr>
                                      <p:tavLst>
                                        <p:tav tm="0">
                                          <p:val>
                                            <p:strVal val="#ppt_x"/>
                                          </p:val>
                                        </p:tav>
                                        <p:tav tm="100000">
                                          <p:val>
                                            <p:strVal val="#ppt_x"/>
                                          </p:val>
                                        </p:tav>
                                      </p:tavLst>
                                    </p:anim>
                                    <p:anim calcmode="lin" valueType="num">
                                      <p:cBhvr additive="base">
                                        <p:cTn id="64" dur="500" fill="hold"/>
                                        <p:tgtEl>
                                          <p:spTgt spid="1122344"/>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122312">
                                            <p:txEl>
                                              <p:pRg st="11" end="11"/>
                                            </p:txEl>
                                          </p:spTgt>
                                        </p:tgtEl>
                                        <p:attrNameLst>
                                          <p:attrName>style.visibility</p:attrName>
                                        </p:attrNameLst>
                                      </p:cBhvr>
                                      <p:to>
                                        <p:strVal val="visible"/>
                                      </p:to>
                                    </p:set>
                                    <p:anim calcmode="lin" valueType="num">
                                      <p:cBhvr additive="base">
                                        <p:cTn id="69" dur="500" fill="hold"/>
                                        <p:tgtEl>
                                          <p:spTgt spid="1122312">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22312">
                                            <p:txEl>
                                              <p:pRg st="11" end="1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1+#ppt_w/2"/>
                                          </p:val>
                                        </p:tav>
                                        <p:tav tm="100000">
                                          <p:val>
                                            <p:strVal val="#ppt_x"/>
                                          </p:val>
                                        </p:tav>
                                      </p:tavLst>
                                    </p:anim>
                                    <p:anim calcmode="lin" valueType="num">
                                      <p:cBhvr additive="base">
                                        <p:cTn id="8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38" grpId="0"/>
      <p:bldP spid="11223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85800" y="1219200"/>
            <a:ext cx="7772400" cy="1143000"/>
          </a:xfrm>
        </p:spPr>
        <p:txBody>
          <a:bodyPr/>
          <a:lstStyle/>
          <a:p>
            <a:pPr>
              <a:defRPr/>
            </a:pPr>
            <a:r>
              <a:rPr lang="en-US"/>
              <a:t>Do </a:t>
            </a:r>
            <a:r>
              <a:rPr lang="en-US">
                <a:latin typeface="Euclid Math Two" pitchFamily="18" charset="2"/>
                <a:sym typeface="Symbol" pitchFamily="18" charset="2"/>
              </a:rPr>
              <a:t>N</a:t>
            </a:r>
            <a:r>
              <a:rPr lang="en-US">
                <a:sym typeface="Symbol" pitchFamily="18" charset="2"/>
              </a:rPr>
              <a:t> and </a:t>
            </a:r>
            <a:r>
              <a:rPr lang="en-US">
                <a:latin typeface="Euclid Math Two" pitchFamily="18" charset="2"/>
                <a:sym typeface="Symbol" pitchFamily="18" charset="2"/>
              </a:rPr>
              <a:t>E</a:t>
            </a:r>
            <a:r>
              <a:rPr lang="en-US">
                <a:sym typeface="Symbol" pitchFamily="18" charset="2"/>
              </a:rPr>
              <a:t> have</a:t>
            </a:r>
            <a:r>
              <a:rPr lang="en-US"/>
              <a:t> the same cardinality?</a:t>
            </a:r>
          </a:p>
        </p:txBody>
      </p:sp>
      <p:sp>
        <p:nvSpPr>
          <p:cNvPr id="310275" name="Rectangle 3"/>
          <p:cNvSpPr>
            <a:spLocks noGrp="1" noChangeArrowheads="1"/>
          </p:cNvSpPr>
          <p:nvPr>
            <p:ph type="body" idx="1"/>
          </p:nvPr>
        </p:nvSpPr>
        <p:spPr>
          <a:xfrm>
            <a:off x="685800" y="2819400"/>
            <a:ext cx="7772400" cy="4114800"/>
          </a:xfrm>
        </p:spPr>
        <p:txBody>
          <a:bodyPr/>
          <a:lstStyle/>
          <a:p>
            <a:pPr marL="0" indent="0">
              <a:defRPr/>
            </a:pPr>
            <a:r>
              <a:rPr lang="en-US" sz="4000">
                <a:latin typeface="Euclid Math Two" pitchFamily="18" charset="2"/>
                <a:sym typeface="Symbol" pitchFamily="18" charset="2"/>
              </a:rPr>
              <a:t>N</a:t>
            </a:r>
            <a:r>
              <a:rPr lang="en-US" sz="4000">
                <a:latin typeface="Euclid Math One" pitchFamily="18" charset="2"/>
                <a:sym typeface="Symbol" pitchFamily="18" charset="2"/>
              </a:rPr>
              <a:t> </a:t>
            </a:r>
            <a:r>
              <a:rPr lang="en-US" sz="4000">
                <a:sym typeface="Symbol" pitchFamily="18" charset="2"/>
              </a:rPr>
              <a:t>= { 0, 1, 2, 3, 4, 5, 6, 7, …. }</a:t>
            </a:r>
          </a:p>
          <a:p>
            <a:pPr marL="0" indent="0">
              <a:defRPr/>
            </a:pPr>
            <a:endParaRPr lang="en-US" sz="4000">
              <a:sym typeface="Symbol" pitchFamily="18" charset="2"/>
            </a:endParaRPr>
          </a:p>
          <a:p>
            <a:pPr marL="0" indent="0">
              <a:buFont typeface="Symbol" pitchFamily="18" charset="2"/>
              <a:buNone/>
              <a:defRPr/>
            </a:pPr>
            <a:r>
              <a:rPr lang="en-US" sz="4000">
                <a:latin typeface="Euclid Math Two" pitchFamily="18" charset="2"/>
                <a:sym typeface="Symbol" pitchFamily="18" charset="2"/>
              </a:rPr>
              <a:t>E</a:t>
            </a:r>
            <a:r>
              <a:rPr lang="en-US" sz="4000">
                <a:sym typeface="Symbol" pitchFamily="18" charset="2"/>
              </a:rPr>
              <a:t> = The even, natural numbers.</a:t>
            </a:r>
          </a:p>
          <a:p>
            <a:pPr marL="0" indent="0">
              <a:buFont typeface="Symbol" pitchFamily="18" charset="2"/>
              <a:buNone/>
              <a:defRPr/>
            </a:pPr>
            <a:endParaRPr lang="en-US"/>
          </a:p>
        </p:txBody>
      </p:sp>
      <p:sp>
        <p:nvSpPr>
          <p:cNvPr id="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AutoShape 2"/>
          <p:cNvSpPr>
            <a:spLocks noChangeArrowheads="1"/>
          </p:cNvSpPr>
          <p:nvPr/>
        </p:nvSpPr>
        <p:spPr bwMode="auto">
          <a:xfrm>
            <a:off x="1995488" y="533400"/>
            <a:ext cx="6767512" cy="5562600"/>
          </a:xfrm>
          <a:prstGeom prst="wedgeRoundRectCallout">
            <a:avLst>
              <a:gd name="adj1" fmla="val -54778"/>
              <a:gd name="adj2" fmla="val -7630"/>
              <a:gd name="adj3" fmla="val 16667"/>
            </a:avLst>
          </a:prstGeom>
          <a:solidFill>
            <a:schemeClr val="accent1"/>
          </a:solidFill>
          <a:ln w="9525">
            <a:noFill/>
            <a:miter lim="800000"/>
            <a:headEnd/>
            <a:tailEnd/>
          </a:ln>
          <a:effectLst/>
        </p:spPr>
        <p:txBody>
          <a:bodyPr/>
          <a:lstStyle/>
          <a:p>
            <a:pPr algn="l">
              <a:defRPr/>
            </a:pPr>
            <a:r>
              <a:rPr lang="en-US" sz="3600" dirty="0">
                <a:latin typeface="Euclid Math Two" pitchFamily="18" charset="2"/>
              </a:rPr>
              <a:t>E </a:t>
            </a:r>
            <a:r>
              <a:rPr lang="en-US" sz="3600" dirty="0">
                <a:latin typeface="Arial Rounded MT Bold" pitchFamily="34" charset="0"/>
              </a:rPr>
              <a:t>and </a:t>
            </a:r>
            <a:r>
              <a:rPr lang="en-US" sz="3600" dirty="0">
                <a:latin typeface="Euclid Math Two" pitchFamily="18" charset="2"/>
              </a:rPr>
              <a:t>N</a:t>
            </a:r>
            <a:r>
              <a:rPr lang="en-US" sz="3600" dirty="0">
                <a:latin typeface="Arial Rounded MT Bold" pitchFamily="34" charset="0"/>
              </a:rPr>
              <a:t> do not have the same cardinality! </a:t>
            </a:r>
            <a:br>
              <a:rPr lang="en-US" sz="3600" dirty="0">
                <a:latin typeface="Arial Rounded MT Bold" pitchFamily="34" charset="0"/>
              </a:rPr>
            </a:br>
            <a:r>
              <a:rPr lang="en-US" sz="3600" dirty="0">
                <a:latin typeface="Euclid Math Two" pitchFamily="18" charset="2"/>
              </a:rPr>
              <a:t>E</a:t>
            </a:r>
            <a:r>
              <a:rPr lang="en-US" sz="3600" dirty="0">
                <a:latin typeface="Arial Rounded MT Bold" pitchFamily="34" charset="0"/>
              </a:rPr>
              <a:t> is a proper subset of </a:t>
            </a:r>
            <a:r>
              <a:rPr lang="en-US" sz="3600" dirty="0">
                <a:latin typeface="Euclid Math Two" pitchFamily="18" charset="2"/>
              </a:rPr>
              <a:t>N</a:t>
            </a:r>
            <a:r>
              <a:rPr lang="en-US" sz="3600" dirty="0">
                <a:latin typeface="Arial Rounded MT Bold" pitchFamily="34" charset="0"/>
              </a:rPr>
              <a:t> with plenty left over.  </a:t>
            </a:r>
          </a:p>
          <a:p>
            <a:pPr algn="l">
              <a:defRPr/>
            </a:pPr>
            <a:r>
              <a:rPr lang="en-US" sz="3600" dirty="0">
                <a:latin typeface="Arial Rounded MT Bold" pitchFamily="34" charset="0"/>
              </a:rPr>
              <a:t> </a:t>
            </a:r>
          </a:p>
          <a:p>
            <a:pPr algn="l">
              <a:defRPr/>
            </a:pPr>
            <a:r>
              <a:rPr lang="en-US" sz="3600" dirty="0">
                <a:latin typeface="Arial Rounded MT Bold" pitchFamily="34" charset="0"/>
              </a:rPr>
              <a:t>    0, 1, 2, 3, 4, 5, 6, 7, 8,….</a:t>
            </a:r>
            <a:br>
              <a:rPr lang="en-US" sz="3600" dirty="0">
                <a:latin typeface="Arial Rounded MT Bold" pitchFamily="34" charset="0"/>
              </a:rPr>
            </a:br>
            <a:r>
              <a:rPr lang="en-US" sz="3600" dirty="0">
                <a:latin typeface="Arial Rounded MT Bold" pitchFamily="34" charset="0"/>
              </a:rPr>
              <a:t>    0,      2,      4,     6,      8,….  </a:t>
            </a:r>
          </a:p>
          <a:p>
            <a:pPr algn="l">
              <a:buFont typeface="Symbol" pitchFamily="18" charset="2"/>
              <a:buNone/>
              <a:defRPr/>
            </a:pPr>
            <a:r>
              <a:rPr lang="en-US" sz="3600" dirty="0">
                <a:latin typeface="Arial Rounded MT Bold" pitchFamily="34" charset="0"/>
              </a:rPr>
              <a:t> </a:t>
            </a:r>
          </a:p>
          <a:p>
            <a:pPr algn="l">
              <a:buFont typeface="Symbol" pitchFamily="18" charset="2"/>
              <a:buNone/>
              <a:defRPr/>
            </a:pPr>
            <a:r>
              <a:rPr lang="en-US" sz="3600" dirty="0">
                <a:latin typeface="Arial Rounded MT Bold" pitchFamily="34" charset="0"/>
              </a:rPr>
              <a:t> f(x)=x is not a </a:t>
            </a:r>
            <a:r>
              <a:rPr lang="en-US" sz="3600" dirty="0" err="1">
                <a:latin typeface="Arial Rounded MT Bold" pitchFamily="34" charset="0"/>
              </a:rPr>
              <a:t>bijection</a:t>
            </a:r>
            <a:r>
              <a:rPr lang="en-US" sz="3600" dirty="0">
                <a:latin typeface="Arial Rounded MT Bold" pitchFamily="34" charset="0"/>
              </a:rPr>
              <a:t>.</a:t>
            </a:r>
          </a:p>
        </p:txBody>
      </p:sp>
      <p:grpSp>
        <p:nvGrpSpPr>
          <p:cNvPr id="5123" name="Group 3"/>
          <p:cNvGrpSpPr>
            <a:grpSpLocks/>
          </p:cNvGrpSpPr>
          <p:nvPr/>
        </p:nvGrpSpPr>
        <p:grpSpPr bwMode="auto">
          <a:xfrm flipH="1">
            <a:off x="361950" y="1828800"/>
            <a:ext cx="1785938" cy="3657600"/>
            <a:chOff x="2308" y="1513"/>
            <a:chExt cx="1162" cy="2570"/>
          </a:xfrm>
        </p:grpSpPr>
        <p:grpSp>
          <p:nvGrpSpPr>
            <p:cNvPr id="5130" name="Group 4"/>
            <p:cNvGrpSpPr>
              <a:grpSpLocks/>
            </p:cNvGrpSpPr>
            <p:nvPr/>
          </p:nvGrpSpPr>
          <p:grpSpPr bwMode="auto">
            <a:xfrm>
              <a:off x="2308" y="1740"/>
              <a:ext cx="957" cy="2343"/>
              <a:chOff x="2308" y="1740"/>
              <a:chExt cx="957" cy="2343"/>
            </a:xfrm>
          </p:grpSpPr>
          <p:sp>
            <p:nvSpPr>
              <p:cNvPr id="311301" name="Freeform 5"/>
              <p:cNvSpPr>
                <a:spLocks/>
              </p:cNvSpPr>
              <p:nvPr/>
            </p:nvSpPr>
            <p:spPr bwMode="auto">
              <a:xfrm>
                <a:off x="2675" y="1745"/>
                <a:ext cx="447" cy="482"/>
              </a:xfrm>
              <a:custGeom>
                <a:avLst/>
                <a:gdLst/>
                <a:ahLst/>
                <a:cxnLst>
                  <a:cxn ang="0">
                    <a:pos x="123" y="206"/>
                  </a:cxn>
                  <a:cxn ang="0">
                    <a:pos x="159" y="53"/>
                  </a:cxn>
                  <a:cxn ang="0">
                    <a:pos x="248" y="0"/>
                  </a:cxn>
                  <a:cxn ang="0">
                    <a:pos x="335" y="0"/>
                  </a:cxn>
                  <a:cxn ang="0">
                    <a:pos x="388" y="53"/>
                  </a:cxn>
                  <a:cxn ang="0">
                    <a:pos x="432" y="215"/>
                  </a:cxn>
                  <a:cxn ang="0">
                    <a:pos x="415" y="349"/>
                  </a:cxn>
                  <a:cxn ang="0">
                    <a:pos x="379" y="458"/>
                  </a:cxn>
                  <a:cxn ang="0">
                    <a:pos x="309" y="485"/>
                  </a:cxn>
                  <a:cxn ang="0">
                    <a:pos x="221" y="475"/>
                  </a:cxn>
                  <a:cxn ang="0">
                    <a:pos x="132" y="368"/>
                  </a:cxn>
                  <a:cxn ang="0">
                    <a:pos x="123" y="288"/>
                  </a:cxn>
                  <a:cxn ang="0">
                    <a:pos x="0" y="242"/>
                  </a:cxn>
                  <a:cxn ang="0">
                    <a:pos x="0" y="189"/>
                  </a:cxn>
                  <a:cxn ang="0">
                    <a:pos x="123" y="206"/>
                  </a:cxn>
                </a:cxnLst>
                <a:rect l="0" t="0" r="r" b="b"/>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lstStyle/>
              <a:p>
                <a:pPr algn="l">
                  <a:defRPr/>
                </a:pPr>
                <a:endParaRPr lang="en-CA"/>
              </a:p>
            </p:txBody>
          </p:sp>
          <p:sp>
            <p:nvSpPr>
              <p:cNvPr id="311302" name="Freeform 6"/>
              <p:cNvSpPr>
                <a:spLocks/>
              </p:cNvSpPr>
              <p:nvPr/>
            </p:nvSpPr>
            <p:spPr bwMode="auto">
              <a:xfrm>
                <a:off x="2573" y="2256"/>
                <a:ext cx="500" cy="830"/>
              </a:xfrm>
              <a:custGeom>
                <a:avLst/>
                <a:gdLst/>
                <a:ahLst/>
                <a:cxnLst>
                  <a:cxn ang="0">
                    <a:pos x="41" y="173"/>
                  </a:cxn>
                  <a:cxn ang="0">
                    <a:pos x="163" y="35"/>
                  </a:cxn>
                  <a:cxn ang="0">
                    <a:pos x="232" y="0"/>
                  </a:cxn>
                  <a:cxn ang="0">
                    <a:pos x="366" y="5"/>
                  </a:cxn>
                  <a:cxn ang="0">
                    <a:pos x="488" y="57"/>
                  </a:cxn>
                  <a:cxn ang="0">
                    <a:pos x="500" y="126"/>
                  </a:cxn>
                  <a:cxn ang="0">
                    <a:pos x="483" y="207"/>
                  </a:cxn>
                  <a:cxn ang="0">
                    <a:pos x="396" y="281"/>
                  </a:cxn>
                  <a:cxn ang="0">
                    <a:pos x="349" y="414"/>
                  </a:cxn>
                  <a:cxn ang="0">
                    <a:pos x="349" y="552"/>
                  </a:cxn>
                  <a:cxn ang="0">
                    <a:pos x="384" y="637"/>
                  </a:cxn>
                  <a:cxn ang="0">
                    <a:pos x="448" y="695"/>
                  </a:cxn>
                  <a:cxn ang="0">
                    <a:pos x="448" y="765"/>
                  </a:cxn>
                  <a:cxn ang="0">
                    <a:pos x="419" y="800"/>
                  </a:cxn>
                  <a:cxn ang="0">
                    <a:pos x="384" y="816"/>
                  </a:cxn>
                  <a:cxn ang="0">
                    <a:pos x="268" y="828"/>
                  </a:cxn>
                  <a:cxn ang="0">
                    <a:pos x="163" y="747"/>
                  </a:cxn>
                  <a:cxn ang="0">
                    <a:pos x="53" y="574"/>
                  </a:cxn>
                  <a:cxn ang="0">
                    <a:pos x="0" y="368"/>
                  </a:cxn>
                  <a:cxn ang="0">
                    <a:pos x="140" y="436"/>
                  </a:cxn>
                  <a:cxn ang="0">
                    <a:pos x="192" y="436"/>
                  </a:cxn>
                  <a:cxn ang="0">
                    <a:pos x="227" y="396"/>
                  </a:cxn>
                  <a:cxn ang="0">
                    <a:pos x="251" y="316"/>
                  </a:cxn>
                  <a:cxn ang="0">
                    <a:pos x="209" y="293"/>
                  </a:cxn>
                  <a:cxn ang="0">
                    <a:pos x="53" y="293"/>
                  </a:cxn>
                  <a:cxn ang="0">
                    <a:pos x="18" y="293"/>
                  </a:cxn>
                  <a:cxn ang="0">
                    <a:pos x="41" y="173"/>
                  </a:cxn>
                </a:cxnLst>
                <a:rect l="0" t="0" r="r" b="b"/>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lstStyle/>
              <a:p>
                <a:pPr algn="l">
                  <a:defRPr/>
                </a:pPr>
                <a:endParaRPr lang="en-CA"/>
              </a:p>
            </p:txBody>
          </p:sp>
          <p:sp>
            <p:nvSpPr>
              <p:cNvPr id="311303" name="Freeform 7"/>
              <p:cNvSpPr>
                <a:spLocks/>
              </p:cNvSpPr>
              <p:nvPr/>
            </p:nvSpPr>
            <p:spPr bwMode="auto">
              <a:xfrm>
                <a:off x="2950" y="2289"/>
                <a:ext cx="265" cy="895"/>
              </a:xfrm>
              <a:custGeom>
                <a:avLst/>
                <a:gdLst/>
                <a:ahLst/>
                <a:cxnLst>
                  <a:cxn ang="0">
                    <a:pos x="0" y="75"/>
                  </a:cxn>
                  <a:cxn ang="0">
                    <a:pos x="29" y="23"/>
                  </a:cxn>
                  <a:cxn ang="0">
                    <a:pos x="83" y="0"/>
                  </a:cxn>
                  <a:cxn ang="0">
                    <a:pos x="135" y="5"/>
                  </a:cxn>
                  <a:cxn ang="0">
                    <a:pos x="206" y="108"/>
                  </a:cxn>
                  <a:cxn ang="0">
                    <a:pos x="265" y="264"/>
                  </a:cxn>
                  <a:cxn ang="0">
                    <a:pos x="265" y="384"/>
                  </a:cxn>
                  <a:cxn ang="0">
                    <a:pos x="241" y="447"/>
                  </a:cxn>
                  <a:cxn ang="0">
                    <a:pos x="118" y="522"/>
                  </a:cxn>
                  <a:cxn ang="0">
                    <a:pos x="83" y="573"/>
                  </a:cxn>
                  <a:cxn ang="0">
                    <a:pos x="83" y="608"/>
                  </a:cxn>
                  <a:cxn ang="0">
                    <a:pos x="123" y="654"/>
                  </a:cxn>
                  <a:cxn ang="0">
                    <a:pos x="189" y="723"/>
                  </a:cxn>
                  <a:cxn ang="0">
                    <a:pos x="224" y="814"/>
                  </a:cxn>
                  <a:cxn ang="0">
                    <a:pos x="212" y="895"/>
                  </a:cxn>
                  <a:cxn ang="0">
                    <a:pos x="177" y="877"/>
                  </a:cxn>
                  <a:cxn ang="0">
                    <a:pos x="159" y="764"/>
                  </a:cxn>
                  <a:cxn ang="0">
                    <a:pos x="101" y="694"/>
                  </a:cxn>
                  <a:cxn ang="0">
                    <a:pos x="54" y="676"/>
                  </a:cxn>
                  <a:cxn ang="0">
                    <a:pos x="29" y="643"/>
                  </a:cxn>
                  <a:cxn ang="0">
                    <a:pos x="29" y="568"/>
                  </a:cxn>
                  <a:cxn ang="0">
                    <a:pos x="64" y="505"/>
                  </a:cxn>
                  <a:cxn ang="0">
                    <a:pos x="123" y="465"/>
                  </a:cxn>
                  <a:cxn ang="0">
                    <a:pos x="212" y="402"/>
                  </a:cxn>
                  <a:cxn ang="0">
                    <a:pos x="224" y="327"/>
                  </a:cxn>
                  <a:cxn ang="0">
                    <a:pos x="177" y="224"/>
                  </a:cxn>
                  <a:cxn ang="0">
                    <a:pos x="101" y="143"/>
                  </a:cxn>
                  <a:cxn ang="0">
                    <a:pos x="0" y="75"/>
                  </a:cxn>
                </a:cxnLst>
                <a:rect l="0" t="0" r="r" b="b"/>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lstStyle/>
              <a:p>
                <a:pPr algn="l">
                  <a:defRPr/>
                </a:pPr>
                <a:endParaRPr lang="en-CA"/>
              </a:p>
            </p:txBody>
          </p:sp>
          <p:sp>
            <p:nvSpPr>
              <p:cNvPr id="311304" name="Freeform 8"/>
              <p:cNvSpPr>
                <a:spLocks/>
              </p:cNvSpPr>
              <p:nvPr/>
            </p:nvSpPr>
            <p:spPr bwMode="auto">
              <a:xfrm>
                <a:off x="2308" y="2238"/>
                <a:ext cx="527" cy="435"/>
              </a:xfrm>
              <a:custGeom>
                <a:avLst/>
                <a:gdLst/>
                <a:ahLst/>
                <a:cxnLst>
                  <a:cxn ang="0">
                    <a:pos x="398" y="5"/>
                  </a:cxn>
                  <a:cxn ang="0">
                    <a:pos x="485" y="0"/>
                  </a:cxn>
                  <a:cxn ang="0">
                    <a:pos x="520" y="35"/>
                  </a:cxn>
                  <a:cxn ang="0">
                    <a:pos x="497" y="87"/>
                  </a:cxn>
                  <a:cxn ang="0">
                    <a:pos x="428" y="110"/>
                  </a:cxn>
                  <a:cxn ang="0">
                    <a:pos x="365" y="110"/>
                  </a:cxn>
                  <a:cxn ang="0">
                    <a:pos x="272" y="127"/>
                  </a:cxn>
                  <a:cxn ang="0">
                    <a:pos x="168" y="145"/>
                  </a:cxn>
                  <a:cxn ang="0">
                    <a:pos x="87" y="180"/>
                  </a:cxn>
                  <a:cxn ang="0">
                    <a:pos x="63" y="214"/>
                  </a:cxn>
                  <a:cxn ang="0">
                    <a:pos x="70" y="249"/>
                  </a:cxn>
                  <a:cxn ang="0">
                    <a:pos x="115" y="296"/>
                  </a:cxn>
                  <a:cxn ang="0">
                    <a:pos x="202" y="331"/>
                  </a:cxn>
                  <a:cxn ang="0">
                    <a:pos x="306" y="331"/>
                  </a:cxn>
                  <a:cxn ang="0">
                    <a:pos x="382" y="331"/>
                  </a:cxn>
                  <a:cxn ang="0">
                    <a:pos x="468" y="348"/>
                  </a:cxn>
                  <a:cxn ang="0">
                    <a:pos x="450" y="435"/>
                  </a:cxn>
                  <a:cxn ang="0">
                    <a:pos x="330" y="401"/>
                  </a:cxn>
                  <a:cxn ang="0">
                    <a:pos x="290" y="371"/>
                  </a:cxn>
                  <a:cxn ang="0">
                    <a:pos x="208" y="371"/>
                  </a:cxn>
                  <a:cxn ang="0">
                    <a:pos x="70" y="336"/>
                  </a:cxn>
                  <a:cxn ang="0">
                    <a:pos x="12" y="284"/>
                  </a:cxn>
                  <a:cxn ang="0">
                    <a:pos x="0" y="214"/>
                  </a:cxn>
                  <a:cxn ang="0">
                    <a:pos x="46" y="145"/>
                  </a:cxn>
                  <a:cxn ang="0">
                    <a:pos x="202" y="75"/>
                  </a:cxn>
                  <a:cxn ang="0">
                    <a:pos x="340" y="40"/>
                  </a:cxn>
                  <a:cxn ang="0">
                    <a:pos x="398" y="5"/>
                  </a:cxn>
                </a:cxnLst>
                <a:rect l="0" t="0" r="r" b="b"/>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lstStyle/>
              <a:p>
                <a:pPr algn="l">
                  <a:defRPr/>
                </a:pPr>
                <a:endParaRPr lang="en-CA"/>
              </a:p>
            </p:txBody>
          </p:sp>
          <p:sp>
            <p:nvSpPr>
              <p:cNvPr id="311305" name="Freeform 9"/>
              <p:cNvSpPr>
                <a:spLocks/>
              </p:cNvSpPr>
              <p:nvPr/>
            </p:nvSpPr>
            <p:spPr bwMode="auto">
              <a:xfrm>
                <a:off x="2882" y="2923"/>
                <a:ext cx="383" cy="1160"/>
              </a:xfrm>
              <a:custGeom>
                <a:avLst/>
                <a:gdLst/>
                <a:ahLst/>
                <a:cxnLst>
                  <a:cxn ang="0">
                    <a:pos x="0" y="0"/>
                  </a:cxn>
                  <a:cxn ang="0">
                    <a:pos x="99" y="17"/>
                  </a:cxn>
                  <a:cxn ang="0">
                    <a:pos x="151" y="103"/>
                  </a:cxn>
                  <a:cxn ang="0">
                    <a:pos x="203" y="257"/>
                  </a:cxn>
                  <a:cxn ang="0">
                    <a:pos x="226" y="451"/>
                  </a:cxn>
                  <a:cxn ang="0">
                    <a:pos x="226" y="560"/>
                  </a:cxn>
                  <a:cxn ang="0">
                    <a:pos x="191" y="696"/>
                  </a:cxn>
                  <a:cxn ang="0">
                    <a:pos x="134" y="885"/>
                  </a:cxn>
                  <a:cxn ang="0">
                    <a:pos x="122" y="937"/>
                  </a:cxn>
                  <a:cxn ang="0">
                    <a:pos x="139" y="965"/>
                  </a:cxn>
                  <a:cxn ang="0">
                    <a:pos x="261" y="1006"/>
                  </a:cxn>
                  <a:cxn ang="0">
                    <a:pos x="383" y="1086"/>
                  </a:cxn>
                  <a:cxn ang="0">
                    <a:pos x="378" y="1119"/>
                  </a:cxn>
                  <a:cxn ang="0">
                    <a:pos x="290" y="1160"/>
                  </a:cxn>
                  <a:cxn ang="0">
                    <a:pos x="256" y="1142"/>
                  </a:cxn>
                  <a:cxn ang="0">
                    <a:pos x="191" y="1057"/>
                  </a:cxn>
                  <a:cxn ang="0">
                    <a:pos x="116" y="1016"/>
                  </a:cxn>
                  <a:cxn ang="0">
                    <a:pos x="34" y="988"/>
                  </a:cxn>
                  <a:cxn ang="0">
                    <a:pos x="29" y="948"/>
                  </a:cxn>
                  <a:cxn ang="0">
                    <a:pos x="52" y="868"/>
                  </a:cxn>
                  <a:cxn ang="0">
                    <a:pos x="116" y="743"/>
                  </a:cxn>
                  <a:cxn ang="0">
                    <a:pos x="156" y="594"/>
                  </a:cxn>
                  <a:cxn ang="0">
                    <a:pos x="156" y="423"/>
                  </a:cxn>
                  <a:cxn ang="0">
                    <a:pos x="122" y="274"/>
                  </a:cxn>
                  <a:cxn ang="0">
                    <a:pos x="47" y="136"/>
                  </a:cxn>
                  <a:cxn ang="0">
                    <a:pos x="12" y="63"/>
                  </a:cxn>
                  <a:cxn ang="0">
                    <a:pos x="0" y="0"/>
                  </a:cxn>
                </a:cxnLst>
                <a:rect l="0" t="0" r="r" b="b"/>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lstStyle/>
              <a:p>
                <a:pPr algn="l">
                  <a:defRPr/>
                </a:pPr>
                <a:endParaRPr lang="en-CA"/>
              </a:p>
            </p:txBody>
          </p:sp>
          <p:sp>
            <p:nvSpPr>
              <p:cNvPr id="311306" name="Freeform 10"/>
              <p:cNvSpPr>
                <a:spLocks/>
              </p:cNvSpPr>
              <p:nvPr/>
            </p:nvSpPr>
            <p:spPr bwMode="auto">
              <a:xfrm>
                <a:off x="2443" y="2922"/>
                <a:ext cx="461" cy="1024"/>
              </a:xfrm>
              <a:custGeom>
                <a:avLst/>
                <a:gdLst/>
                <a:ahLst/>
                <a:cxnLst>
                  <a:cxn ang="0">
                    <a:pos x="421" y="0"/>
                  </a:cxn>
                  <a:cxn ang="0">
                    <a:pos x="449" y="22"/>
                  </a:cxn>
                  <a:cxn ang="0">
                    <a:pos x="461" y="91"/>
                  </a:cxn>
                  <a:cxn ang="0">
                    <a:pos x="439" y="159"/>
                  </a:cxn>
                  <a:cxn ang="0">
                    <a:pos x="380" y="245"/>
                  </a:cxn>
                  <a:cxn ang="0">
                    <a:pos x="315" y="348"/>
                  </a:cxn>
                  <a:cxn ang="0">
                    <a:pos x="293" y="462"/>
                  </a:cxn>
                  <a:cxn ang="0">
                    <a:pos x="310" y="645"/>
                  </a:cxn>
                  <a:cxn ang="0">
                    <a:pos x="350" y="868"/>
                  </a:cxn>
                  <a:cxn ang="0">
                    <a:pos x="380" y="959"/>
                  </a:cxn>
                  <a:cxn ang="0">
                    <a:pos x="368" y="987"/>
                  </a:cxn>
                  <a:cxn ang="0">
                    <a:pos x="298" y="992"/>
                  </a:cxn>
                  <a:cxn ang="0">
                    <a:pos x="211" y="969"/>
                  </a:cxn>
                  <a:cxn ang="0">
                    <a:pos x="134" y="1004"/>
                  </a:cxn>
                  <a:cxn ang="0">
                    <a:pos x="87" y="1027"/>
                  </a:cxn>
                  <a:cxn ang="0">
                    <a:pos x="53" y="1022"/>
                  </a:cxn>
                  <a:cxn ang="0">
                    <a:pos x="0" y="959"/>
                  </a:cxn>
                  <a:cxn ang="0">
                    <a:pos x="53" y="936"/>
                  </a:cxn>
                  <a:cxn ang="0">
                    <a:pos x="187" y="908"/>
                  </a:cxn>
                  <a:cxn ang="0">
                    <a:pos x="263" y="936"/>
                  </a:cxn>
                  <a:cxn ang="0">
                    <a:pos x="315" y="936"/>
                  </a:cxn>
                  <a:cxn ang="0">
                    <a:pos x="310" y="890"/>
                  </a:cxn>
                  <a:cxn ang="0">
                    <a:pos x="258" y="616"/>
                  </a:cxn>
                  <a:cxn ang="0">
                    <a:pos x="222" y="456"/>
                  </a:cxn>
                  <a:cxn ang="0">
                    <a:pos x="228" y="376"/>
                  </a:cxn>
                  <a:cxn ang="0">
                    <a:pos x="280" y="227"/>
                  </a:cxn>
                  <a:cxn ang="0">
                    <a:pos x="333" y="91"/>
                  </a:cxn>
                  <a:cxn ang="0">
                    <a:pos x="421" y="0"/>
                  </a:cxn>
                </a:cxnLst>
                <a:rect l="0" t="0" r="r" b="b"/>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lstStyle/>
              <a:p>
                <a:pPr algn="l">
                  <a:defRPr/>
                </a:pPr>
                <a:endParaRPr lang="en-CA"/>
              </a:p>
            </p:txBody>
          </p:sp>
        </p:grpSp>
        <p:sp>
          <p:nvSpPr>
            <p:cNvPr id="311307" name="Freeform 11"/>
            <p:cNvSpPr>
              <a:spLocks/>
            </p:cNvSpPr>
            <p:nvPr/>
          </p:nvSpPr>
          <p:spPr bwMode="auto">
            <a:xfrm>
              <a:off x="2626" y="1540"/>
              <a:ext cx="827" cy="563"/>
            </a:xfrm>
            <a:custGeom>
              <a:avLst/>
              <a:gdLst/>
              <a:ahLst/>
              <a:cxnLst>
                <a:cxn ang="0">
                  <a:pos x="0" y="139"/>
                </a:cxn>
                <a:cxn ang="0">
                  <a:pos x="108" y="18"/>
                </a:cxn>
                <a:cxn ang="0">
                  <a:pos x="160" y="75"/>
                </a:cxn>
                <a:cxn ang="0">
                  <a:pos x="213" y="110"/>
                </a:cxn>
                <a:cxn ang="0">
                  <a:pos x="269" y="110"/>
                </a:cxn>
                <a:cxn ang="0">
                  <a:pos x="327" y="52"/>
                </a:cxn>
                <a:cxn ang="0">
                  <a:pos x="396" y="5"/>
                </a:cxn>
                <a:cxn ang="0">
                  <a:pos x="477" y="0"/>
                </a:cxn>
                <a:cxn ang="0">
                  <a:pos x="563" y="35"/>
                </a:cxn>
                <a:cxn ang="0">
                  <a:pos x="620" y="87"/>
                </a:cxn>
                <a:cxn ang="0">
                  <a:pos x="648" y="157"/>
                </a:cxn>
                <a:cxn ang="0">
                  <a:pos x="654" y="249"/>
                </a:cxn>
                <a:cxn ang="0">
                  <a:pos x="671" y="331"/>
                </a:cxn>
                <a:cxn ang="0">
                  <a:pos x="718" y="371"/>
                </a:cxn>
                <a:cxn ang="0">
                  <a:pos x="774" y="389"/>
                </a:cxn>
                <a:cxn ang="0">
                  <a:pos x="827" y="401"/>
                </a:cxn>
                <a:cxn ang="0">
                  <a:pos x="786" y="563"/>
                </a:cxn>
                <a:cxn ang="0">
                  <a:pos x="654" y="540"/>
                </a:cxn>
                <a:cxn ang="0">
                  <a:pos x="517" y="493"/>
                </a:cxn>
                <a:cxn ang="0">
                  <a:pos x="407" y="441"/>
                </a:cxn>
                <a:cxn ang="0">
                  <a:pos x="286" y="389"/>
                </a:cxn>
                <a:cxn ang="0">
                  <a:pos x="160" y="331"/>
                </a:cxn>
                <a:cxn ang="0">
                  <a:pos x="57" y="209"/>
                </a:cxn>
                <a:cxn ang="0">
                  <a:pos x="0" y="139"/>
                </a:cxn>
              </a:cxnLst>
              <a:rect l="0" t="0" r="r" b="b"/>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11308" name="Freeform 12"/>
            <p:cNvSpPr>
              <a:spLocks/>
            </p:cNvSpPr>
            <p:nvPr/>
          </p:nvSpPr>
          <p:spPr bwMode="auto">
            <a:xfrm>
              <a:off x="2614" y="1513"/>
              <a:ext cx="856" cy="606"/>
            </a:xfrm>
            <a:custGeom>
              <a:avLst/>
              <a:gdLst/>
              <a:ahLst/>
              <a:cxnLst>
                <a:cxn ang="0">
                  <a:pos x="75" y="266"/>
                </a:cxn>
                <a:cxn ang="0">
                  <a:pos x="172" y="363"/>
                </a:cxn>
                <a:cxn ang="0">
                  <a:pos x="304" y="428"/>
                </a:cxn>
                <a:cxn ang="0">
                  <a:pos x="489" y="513"/>
                </a:cxn>
                <a:cxn ang="0">
                  <a:pos x="615" y="566"/>
                </a:cxn>
                <a:cxn ang="0">
                  <a:pos x="816" y="606"/>
                </a:cxn>
                <a:cxn ang="0">
                  <a:pos x="856" y="393"/>
                </a:cxn>
                <a:cxn ang="0">
                  <a:pos x="804" y="393"/>
                </a:cxn>
                <a:cxn ang="0">
                  <a:pos x="753" y="363"/>
                </a:cxn>
                <a:cxn ang="0">
                  <a:pos x="695" y="323"/>
                </a:cxn>
                <a:cxn ang="0">
                  <a:pos x="695" y="243"/>
                </a:cxn>
                <a:cxn ang="0">
                  <a:pos x="660" y="116"/>
                </a:cxn>
                <a:cxn ang="0">
                  <a:pos x="597" y="46"/>
                </a:cxn>
                <a:cxn ang="0">
                  <a:pos x="505" y="0"/>
                </a:cxn>
                <a:cxn ang="0">
                  <a:pos x="391" y="12"/>
                </a:cxn>
                <a:cxn ang="0">
                  <a:pos x="321" y="53"/>
                </a:cxn>
                <a:cxn ang="0">
                  <a:pos x="286" y="98"/>
                </a:cxn>
                <a:cxn ang="0">
                  <a:pos x="253" y="121"/>
                </a:cxn>
                <a:cxn ang="0">
                  <a:pos x="218" y="116"/>
                </a:cxn>
                <a:cxn ang="0">
                  <a:pos x="166" y="63"/>
                </a:cxn>
                <a:cxn ang="0">
                  <a:pos x="132" y="0"/>
                </a:cxn>
                <a:cxn ang="0">
                  <a:pos x="103" y="30"/>
                </a:cxn>
                <a:cxn ang="0">
                  <a:pos x="0" y="150"/>
                </a:cxn>
                <a:cxn ang="0">
                  <a:pos x="5" y="178"/>
                </a:cxn>
                <a:cxn ang="0">
                  <a:pos x="17" y="191"/>
                </a:cxn>
                <a:cxn ang="0">
                  <a:pos x="120" y="81"/>
                </a:cxn>
                <a:cxn ang="0">
                  <a:pos x="172" y="133"/>
                </a:cxn>
                <a:cxn ang="0">
                  <a:pos x="206" y="168"/>
                </a:cxn>
                <a:cxn ang="0">
                  <a:pos x="253" y="168"/>
                </a:cxn>
                <a:cxn ang="0">
                  <a:pos x="286" y="156"/>
                </a:cxn>
                <a:cxn ang="0">
                  <a:pos x="339" y="116"/>
                </a:cxn>
                <a:cxn ang="0">
                  <a:pos x="367" y="70"/>
                </a:cxn>
                <a:cxn ang="0">
                  <a:pos x="442" y="46"/>
                </a:cxn>
                <a:cxn ang="0">
                  <a:pos x="505" y="53"/>
                </a:cxn>
                <a:cxn ang="0">
                  <a:pos x="562" y="87"/>
                </a:cxn>
                <a:cxn ang="0">
                  <a:pos x="615" y="138"/>
                </a:cxn>
                <a:cxn ang="0">
                  <a:pos x="643" y="203"/>
                </a:cxn>
                <a:cxn ang="0">
                  <a:pos x="643" y="260"/>
                </a:cxn>
                <a:cxn ang="0">
                  <a:pos x="643" y="323"/>
                </a:cxn>
                <a:cxn ang="0">
                  <a:pos x="666" y="375"/>
                </a:cxn>
                <a:cxn ang="0">
                  <a:pos x="730" y="410"/>
                </a:cxn>
                <a:cxn ang="0">
                  <a:pos x="804" y="444"/>
                </a:cxn>
                <a:cxn ang="0">
                  <a:pos x="770" y="554"/>
                </a:cxn>
                <a:cxn ang="0">
                  <a:pos x="580" y="503"/>
                </a:cxn>
                <a:cxn ang="0">
                  <a:pos x="454" y="450"/>
                </a:cxn>
                <a:cxn ang="0">
                  <a:pos x="339" y="416"/>
                </a:cxn>
                <a:cxn ang="0">
                  <a:pos x="241" y="363"/>
                </a:cxn>
                <a:cxn ang="0">
                  <a:pos x="120" y="266"/>
                </a:cxn>
                <a:cxn ang="0">
                  <a:pos x="34" y="173"/>
                </a:cxn>
                <a:cxn ang="0">
                  <a:pos x="22" y="185"/>
                </a:cxn>
                <a:cxn ang="0">
                  <a:pos x="75" y="266"/>
                </a:cxn>
              </a:cxnLst>
              <a:rect l="0" t="0" r="r" b="b"/>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lstStyle/>
            <a:p>
              <a:pPr algn="l">
                <a:defRPr/>
              </a:pPr>
              <a:endParaRPr lang="en-CA"/>
            </a:p>
          </p:txBody>
        </p:sp>
        <p:sp>
          <p:nvSpPr>
            <p:cNvPr id="311309" name="Oval 13"/>
            <p:cNvSpPr>
              <a:spLocks noChangeArrowheads="1"/>
            </p:cNvSpPr>
            <p:nvPr/>
          </p:nvSpPr>
          <p:spPr bwMode="auto">
            <a:xfrm rot="-4286940">
              <a:off x="2792" y="1885"/>
              <a:ext cx="142" cy="52"/>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1310" name="Oval 14"/>
            <p:cNvSpPr>
              <a:spLocks noChangeArrowheads="1"/>
            </p:cNvSpPr>
            <p:nvPr/>
          </p:nvSpPr>
          <p:spPr bwMode="auto">
            <a:xfrm rot="-4286940">
              <a:off x="2809" y="1914"/>
              <a:ext cx="78" cy="20"/>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11311" name="Oval 15"/>
            <p:cNvSpPr>
              <a:spLocks noChangeArrowheads="1"/>
            </p:cNvSpPr>
            <p:nvPr/>
          </p:nvSpPr>
          <p:spPr bwMode="auto">
            <a:xfrm rot="-4286940">
              <a:off x="2742" y="1886"/>
              <a:ext cx="142" cy="50"/>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1312" name="Oval 16"/>
            <p:cNvSpPr>
              <a:spLocks noChangeArrowheads="1"/>
            </p:cNvSpPr>
            <p:nvPr/>
          </p:nvSpPr>
          <p:spPr bwMode="auto">
            <a:xfrm rot="-4286940">
              <a:off x="2762" y="1914"/>
              <a:ext cx="78" cy="1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11313" name="Oval 17"/>
            <p:cNvSpPr>
              <a:spLocks noChangeArrowheads="1"/>
            </p:cNvSpPr>
            <p:nvPr/>
          </p:nvSpPr>
          <p:spPr bwMode="auto">
            <a:xfrm>
              <a:off x="2687" y="2089"/>
              <a:ext cx="198" cy="86"/>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18"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9" name="Line 37"/>
          <p:cNvSpPr>
            <a:spLocks noChangeShapeType="1"/>
          </p:cNvSpPr>
          <p:nvPr/>
        </p:nvSpPr>
        <p:spPr bwMode="auto">
          <a:xfrm>
            <a:off x="2971800" y="4048125"/>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20" name="Line 37"/>
          <p:cNvSpPr>
            <a:spLocks noChangeShapeType="1"/>
          </p:cNvSpPr>
          <p:nvPr/>
        </p:nvSpPr>
        <p:spPr bwMode="auto">
          <a:xfrm>
            <a:off x="4064000" y="40513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21" name="Line 37"/>
          <p:cNvSpPr>
            <a:spLocks noChangeShapeType="1"/>
          </p:cNvSpPr>
          <p:nvPr/>
        </p:nvSpPr>
        <p:spPr bwMode="auto">
          <a:xfrm>
            <a:off x="5130800" y="4054475"/>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22" name="Line 37"/>
          <p:cNvSpPr>
            <a:spLocks noChangeShapeType="1"/>
          </p:cNvSpPr>
          <p:nvPr/>
        </p:nvSpPr>
        <p:spPr bwMode="auto">
          <a:xfrm>
            <a:off x="6159500" y="405765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23" name="Line 37"/>
          <p:cNvSpPr>
            <a:spLocks noChangeShapeType="1"/>
          </p:cNvSpPr>
          <p:nvPr/>
        </p:nvSpPr>
        <p:spPr bwMode="auto">
          <a:xfrm>
            <a:off x="7226300" y="4075113"/>
            <a:ext cx="0" cy="192087"/>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AutoShape 2"/>
          <p:cNvSpPr>
            <a:spLocks noChangeArrowheads="1"/>
          </p:cNvSpPr>
          <p:nvPr/>
        </p:nvSpPr>
        <p:spPr bwMode="auto">
          <a:xfrm>
            <a:off x="533400" y="457200"/>
            <a:ext cx="6843713" cy="5810250"/>
          </a:xfrm>
          <a:prstGeom prst="wedgeRoundRectCallout">
            <a:avLst>
              <a:gd name="adj1" fmla="val 59903"/>
              <a:gd name="adj2" fmla="val 9810"/>
              <a:gd name="adj3" fmla="val 16667"/>
            </a:avLst>
          </a:prstGeom>
          <a:solidFill>
            <a:srgbClr val="996600"/>
          </a:solidFill>
          <a:ln w="9525">
            <a:noFill/>
            <a:miter lim="800000"/>
            <a:headEnd/>
            <a:tailEnd/>
          </a:ln>
          <a:effectLst/>
        </p:spPr>
        <p:txBody>
          <a:bodyPr/>
          <a:lstStyle/>
          <a:p>
            <a:pPr algn="l">
              <a:defRPr/>
            </a:pPr>
            <a:r>
              <a:rPr lang="en-US" sz="4000" dirty="0">
                <a:latin typeface="Euclid Math Two" pitchFamily="18" charset="2"/>
              </a:rPr>
              <a:t>E</a:t>
            </a:r>
            <a:r>
              <a:rPr lang="en-US" sz="4000" dirty="0">
                <a:latin typeface="Arial Rounded MT Bold" pitchFamily="34" charset="0"/>
              </a:rPr>
              <a:t> and </a:t>
            </a:r>
            <a:r>
              <a:rPr lang="en-US" sz="4000" dirty="0">
                <a:latin typeface="Euclid Math Two" pitchFamily="18" charset="2"/>
              </a:rPr>
              <a:t>N</a:t>
            </a:r>
            <a:r>
              <a:rPr lang="en-US" sz="4000" dirty="0">
                <a:latin typeface="Arial Rounded MT Bold" pitchFamily="34" charset="0"/>
              </a:rPr>
              <a:t> do have the same cardinality!</a:t>
            </a:r>
          </a:p>
          <a:p>
            <a:pPr algn="l">
              <a:defRPr/>
            </a:pPr>
            <a:endParaRPr lang="en-US" sz="4000" dirty="0">
              <a:latin typeface="Arial Rounded MT Bold" pitchFamily="34" charset="0"/>
            </a:endParaRPr>
          </a:p>
          <a:p>
            <a:pPr algn="l">
              <a:defRPr/>
            </a:pPr>
            <a:r>
              <a:rPr lang="en-US" sz="4000" dirty="0">
                <a:latin typeface="Arial Rounded MT Bold" pitchFamily="34" charset="0"/>
              </a:rPr>
              <a:t>0, 1, 2, 3, 4, 5, ….…</a:t>
            </a:r>
            <a:br>
              <a:rPr lang="en-US" sz="4000" dirty="0">
                <a:latin typeface="Arial Rounded MT Bold" pitchFamily="34" charset="0"/>
              </a:rPr>
            </a:br>
            <a:r>
              <a:rPr lang="en-US" sz="4000" dirty="0">
                <a:latin typeface="Arial Rounded MT Bold" pitchFamily="34" charset="0"/>
              </a:rPr>
              <a:t>0, 2, 4, 6, 8,10,   ….  </a:t>
            </a:r>
          </a:p>
          <a:p>
            <a:pPr algn="l">
              <a:defRPr/>
            </a:pPr>
            <a:endParaRPr lang="en-US" sz="4000" dirty="0">
              <a:latin typeface="Arial Rounded MT Bold" pitchFamily="34" charset="0"/>
            </a:endParaRPr>
          </a:p>
          <a:p>
            <a:pPr algn="l">
              <a:defRPr/>
            </a:pPr>
            <a:r>
              <a:rPr lang="en-US" sz="4000" dirty="0">
                <a:latin typeface="Arial Rounded MT Bold" pitchFamily="34" charset="0"/>
              </a:rPr>
              <a:t>f(x) = 2x  is a </a:t>
            </a:r>
            <a:r>
              <a:rPr lang="en-US" sz="4000" dirty="0" err="1">
                <a:latin typeface="Arial Rounded MT Bold" pitchFamily="34" charset="0"/>
              </a:rPr>
              <a:t>bijection</a:t>
            </a:r>
            <a:endParaRPr lang="en-US" sz="4000" dirty="0">
              <a:latin typeface="Arial Rounded MT Bold" pitchFamily="34" charset="0"/>
            </a:endParaRPr>
          </a:p>
          <a:p>
            <a:pPr algn="l">
              <a:defRPr/>
            </a:pPr>
            <a:endParaRPr lang="en-US" sz="4000" dirty="0">
              <a:latin typeface="Arial Rounded MT Bold" pitchFamily="34" charset="0"/>
            </a:endParaRPr>
          </a:p>
        </p:txBody>
      </p:sp>
      <p:grpSp>
        <p:nvGrpSpPr>
          <p:cNvPr id="6147" name="Group 3"/>
          <p:cNvGrpSpPr>
            <a:grpSpLocks/>
          </p:cNvGrpSpPr>
          <p:nvPr/>
        </p:nvGrpSpPr>
        <p:grpSpPr bwMode="auto">
          <a:xfrm flipH="1">
            <a:off x="7483475" y="3119438"/>
            <a:ext cx="1660525" cy="3743325"/>
            <a:chOff x="864" y="465"/>
            <a:chExt cx="1046" cy="2358"/>
          </a:xfrm>
        </p:grpSpPr>
        <p:grpSp>
          <p:nvGrpSpPr>
            <p:cNvPr id="6155" name="Group 4"/>
            <p:cNvGrpSpPr>
              <a:grpSpLocks/>
            </p:cNvGrpSpPr>
            <p:nvPr/>
          </p:nvGrpSpPr>
          <p:grpSpPr bwMode="auto">
            <a:xfrm>
              <a:off x="864" y="465"/>
              <a:ext cx="1008" cy="2319"/>
              <a:chOff x="587" y="528"/>
              <a:chExt cx="1008" cy="2319"/>
            </a:xfrm>
          </p:grpSpPr>
          <p:grpSp>
            <p:nvGrpSpPr>
              <p:cNvPr id="6158" name="Group 5"/>
              <p:cNvGrpSpPr>
                <a:grpSpLocks/>
              </p:cNvGrpSpPr>
              <p:nvPr/>
            </p:nvGrpSpPr>
            <p:grpSpPr bwMode="auto">
              <a:xfrm>
                <a:off x="587" y="528"/>
                <a:ext cx="1008" cy="2319"/>
                <a:chOff x="587" y="528"/>
                <a:chExt cx="1008" cy="2319"/>
              </a:xfrm>
            </p:grpSpPr>
            <p:grpSp>
              <p:nvGrpSpPr>
                <p:cNvPr id="6160" name="Group 6"/>
                <p:cNvGrpSpPr>
                  <a:grpSpLocks/>
                </p:cNvGrpSpPr>
                <p:nvPr/>
              </p:nvGrpSpPr>
              <p:grpSpPr bwMode="auto">
                <a:xfrm>
                  <a:off x="587" y="528"/>
                  <a:ext cx="1008" cy="2319"/>
                  <a:chOff x="1151" y="1104"/>
                  <a:chExt cx="686" cy="1741"/>
                </a:xfrm>
              </p:grpSpPr>
              <p:sp>
                <p:nvSpPr>
                  <p:cNvPr id="312327" name="Freeform 7"/>
                  <p:cNvSpPr>
                    <a:spLocks/>
                  </p:cNvSpPr>
                  <p:nvPr/>
                </p:nvSpPr>
                <p:spPr bwMode="auto">
                  <a:xfrm flipH="1">
                    <a:off x="1321" y="1581"/>
                    <a:ext cx="304" cy="566"/>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12328"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12329" name="Freeform 9"/>
                  <p:cNvSpPr>
                    <a:spLocks/>
                  </p:cNvSpPr>
                  <p:nvPr/>
                </p:nvSpPr>
                <p:spPr bwMode="auto">
                  <a:xfrm flipH="1">
                    <a:off x="1447" y="1581"/>
                    <a:ext cx="362" cy="499"/>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12330" name="Freeform 10"/>
                  <p:cNvSpPr>
                    <a:spLocks/>
                  </p:cNvSpPr>
                  <p:nvPr/>
                </p:nvSpPr>
                <p:spPr bwMode="auto">
                  <a:xfrm flipH="1">
                    <a:off x="1376" y="2005"/>
                    <a:ext cx="229"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312331" name="Freeform 11"/>
                  <p:cNvSpPr>
                    <a:spLocks/>
                  </p:cNvSpPr>
                  <p:nvPr/>
                </p:nvSpPr>
                <p:spPr bwMode="auto">
                  <a:xfrm flipH="1">
                    <a:off x="1390" y="2033"/>
                    <a:ext cx="447"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312332" name="Freeform 12"/>
                  <p:cNvSpPr>
                    <a:spLocks/>
                  </p:cNvSpPr>
                  <p:nvPr/>
                </p:nvSpPr>
                <p:spPr bwMode="auto">
                  <a:xfrm flipH="1">
                    <a:off x="1353" y="1223"/>
                    <a:ext cx="282"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6173" name="Group 13"/>
                  <p:cNvGrpSpPr>
                    <a:grpSpLocks/>
                  </p:cNvGrpSpPr>
                  <p:nvPr/>
                </p:nvGrpSpPr>
                <p:grpSpPr bwMode="auto">
                  <a:xfrm flipH="1">
                    <a:off x="1212" y="1104"/>
                    <a:ext cx="277" cy="235"/>
                    <a:chOff x="1590" y="1104"/>
                    <a:chExt cx="277" cy="235"/>
                  </a:xfrm>
                </p:grpSpPr>
                <p:sp>
                  <p:nvSpPr>
                    <p:cNvPr id="312334" name="Freeform 14"/>
                    <p:cNvSpPr>
                      <a:spLocks/>
                    </p:cNvSpPr>
                    <p:nvPr/>
                  </p:nvSpPr>
                  <p:spPr bwMode="auto">
                    <a:xfrm>
                      <a:off x="1683" y="1257"/>
                      <a:ext cx="184"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312335" name="Freeform 15"/>
                    <p:cNvSpPr>
                      <a:spLocks/>
                    </p:cNvSpPr>
                    <p:nvPr/>
                  </p:nvSpPr>
                  <p:spPr bwMode="auto">
                    <a:xfrm>
                      <a:off x="1654" y="1193"/>
                      <a:ext cx="178"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312336" name="Freeform 16"/>
                    <p:cNvSpPr>
                      <a:spLocks/>
                    </p:cNvSpPr>
                    <p:nvPr/>
                  </p:nvSpPr>
                  <p:spPr bwMode="auto">
                    <a:xfrm>
                      <a:off x="1630" y="1154"/>
                      <a:ext cx="161" cy="137"/>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312337" name="Freeform 17"/>
                    <p:cNvSpPr>
                      <a:spLocks/>
                    </p:cNvSpPr>
                    <p:nvPr/>
                  </p:nvSpPr>
                  <p:spPr bwMode="auto">
                    <a:xfrm>
                      <a:off x="1590" y="1104"/>
                      <a:ext cx="123" cy="174"/>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6161" name="Group 18"/>
                <p:cNvGrpSpPr>
                  <a:grpSpLocks/>
                </p:cNvGrpSpPr>
                <p:nvPr/>
              </p:nvGrpSpPr>
              <p:grpSpPr bwMode="auto">
                <a:xfrm rot="4286940" flipH="1">
                  <a:off x="1038" y="766"/>
                  <a:ext cx="141" cy="50"/>
                  <a:chOff x="4032" y="2817"/>
                  <a:chExt cx="417" cy="635"/>
                </a:xfrm>
              </p:grpSpPr>
              <p:sp>
                <p:nvSpPr>
                  <p:cNvPr id="312339" name="Oval 19"/>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2340" name="Oval 20"/>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6162" name="Group 21"/>
                <p:cNvGrpSpPr>
                  <a:grpSpLocks/>
                </p:cNvGrpSpPr>
                <p:nvPr/>
              </p:nvGrpSpPr>
              <p:grpSpPr bwMode="auto">
                <a:xfrm rot="4286940" flipH="1">
                  <a:off x="962" y="766"/>
                  <a:ext cx="141" cy="50"/>
                  <a:chOff x="4032" y="2817"/>
                  <a:chExt cx="417" cy="635"/>
                </a:xfrm>
              </p:grpSpPr>
              <p:sp>
                <p:nvSpPr>
                  <p:cNvPr id="312342" name="Oval 22"/>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2343" name="Oval 23"/>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312344"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312345"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312346"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sp>
        <p:nvSpPr>
          <p:cNvPr id="2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29" name="Line 37"/>
          <p:cNvSpPr>
            <a:spLocks noChangeShapeType="1"/>
          </p:cNvSpPr>
          <p:nvPr/>
        </p:nvSpPr>
        <p:spPr bwMode="auto">
          <a:xfrm>
            <a:off x="1066800" y="31115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0" name="Line 37"/>
          <p:cNvSpPr>
            <a:spLocks noChangeShapeType="1"/>
          </p:cNvSpPr>
          <p:nvPr/>
        </p:nvSpPr>
        <p:spPr bwMode="auto">
          <a:xfrm>
            <a:off x="1676400" y="31242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1" name="Line 37"/>
          <p:cNvSpPr>
            <a:spLocks noChangeShapeType="1"/>
          </p:cNvSpPr>
          <p:nvPr/>
        </p:nvSpPr>
        <p:spPr bwMode="auto">
          <a:xfrm>
            <a:off x="2273300" y="31369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2" name="Line 37"/>
          <p:cNvSpPr>
            <a:spLocks noChangeShapeType="1"/>
          </p:cNvSpPr>
          <p:nvPr/>
        </p:nvSpPr>
        <p:spPr bwMode="auto">
          <a:xfrm>
            <a:off x="2844800" y="31496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3" name="Line 37"/>
          <p:cNvSpPr>
            <a:spLocks noChangeShapeType="1"/>
          </p:cNvSpPr>
          <p:nvPr/>
        </p:nvSpPr>
        <p:spPr bwMode="auto">
          <a:xfrm>
            <a:off x="3429000" y="31623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4" name="Line 37"/>
          <p:cNvSpPr>
            <a:spLocks noChangeShapeType="1"/>
          </p:cNvSpPr>
          <p:nvPr/>
        </p:nvSpPr>
        <p:spPr bwMode="auto">
          <a:xfrm>
            <a:off x="4025900" y="31750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AutoShape 2"/>
          <p:cNvSpPr>
            <a:spLocks noChangeArrowheads="1"/>
          </p:cNvSpPr>
          <p:nvPr/>
        </p:nvSpPr>
        <p:spPr bwMode="auto">
          <a:xfrm>
            <a:off x="609600" y="457200"/>
            <a:ext cx="6934200" cy="5810250"/>
          </a:xfrm>
          <a:prstGeom prst="wedgeRoundRectCallout">
            <a:avLst>
              <a:gd name="adj1" fmla="val 59903"/>
              <a:gd name="adj2" fmla="val 9810"/>
              <a:gd name="adj3" fmla="val 16667"/>
            </a:avLst>
          </a:prstGeom>
          <a:solidFill>
            <a:srgbClr val="996600"/>
          </a:solidFill>
          <a:ln w="9525">
            <a:noFill/>
            <a:miter lim="800000"/>
            <a:headEnd/>
            <a:tailEnd/>
          </a:ln>
          <a:effectLst/>
        </p:spPr>
        <p:txBody>
          <a:bodyPr/>
          <a:lstStyle/>
          <a:p>
            <a:pPr algn="l">
              <a:defRPr/>
            </a:pPr>
            <a:r>
              <a:rPr lang="en-US" sz="3200" dirty="0">
                <a:latin typeface="Arial Rounded MT Bold" pitchFamily="34" charset="0"/>
              </a:rPr>
              <a:t>Lesson: </a:t>
            </a:r>
            <a:br>
              <a:rPr lang="en-US" sz="3200" dirty="0">
                <a:latin typeface="Arial Rounded MT Bold" pitchFamily="34" charset="0"/>
              </a:rPr>
            </a:br>
            <a:endParaRPr lang="en-US" sz="1600" dirty="0">
              <a:latin typeface="Arial Rounded MT Bold" pitchFamily="34" charset="0"/>
            </a:endParaRPr>
          </a:p>
          <a:p>
            <a:pPr algn="l">
              <a:defRPr/>
            </a:pPr>
            <a:r>
              <a:rPr lang="en-US" sz="3200" dirty="0">
                <a:latin typeface="Arial Rounded MT Bold" pitchFamily="34" charset="0"/>
              </a:rPr>
              <a:t>Cantor’s definition only requires that </a:t>
            </a:r>
            <a:r>
              <a:rPr lang="en-US" sz="3200" dirty="0" err="1">
                <a:latin typeface="Arial Rounded MT Bold" pitchFamily="34" charset="0"/>
              </a:rPr>
              <a:t>bijection</a:t>
            </a:r>
            <a:r>
              <a:rPr lang="en-US" sz="3200" dirty="0">
                <a:latin typeface="Arial Rounded MT Bold" pitchFamily="34" charset="0"/>
              </a:rPr>
              <a:t> between the two sets.</a:t>
            </a:r>
          </a:p>
          <a:p>
            <a:pPr algn="l">
              <a:defRPr/>
            </a:pPr>
            <a:endParaRPr lang="en-US" sz="2400" dirty="0">
              <a:latin typeface="Arial Rounded MT Bold" pitchFamily="34" charset="0"/>
            </a:endParaRPr>
          </a:p>
          <a:p>
            <a:pPr algn="l">
              <a:defRPr/>
            </a:pPr>
            <a:r>
              <a:rPr lang="en-US" sz="3200" dirty="0">
                <a:latin typeface="Arial Rounded MT Bold" pitchFamily="34" charset="0"/>
              </a:rPr>
              <a:t>Not that all 1-1 correspondences </a:t>
            </a:r>
            <a:br>
              <a:rPr lang="en-US" sz="3200" dirty="0">
                <a:latin typeface="Arial Rounded MT Bold" pitchFamily="34" charset="0"/>
              </a:rPr>
            </a:br>
            <a:r>
              <a:rPr lang="en-US" sz="3200" dirty="0">
                <a:latin typeface="Arial Rounded MT Bold" pitchFamily="34" charset="0"/>
              </a:rPr>
              <a:t>are onto. </a:t>
            </a:r>
          </a:p>
          <a:p>
            <a:pPr algn="l">
              <a:defRPr/>
            </a:pPr>
            <a:endParaRPr lang="en-US" sz="2400" dirty="0">
              <a:latin typeface="Arial Rounded MT Bold" pitchFamily="34" charset="0"/>
            </a:endParaRPr>
          </a:p>
          <a:p>
            <a:pPr algn="l">
              <a:defRPr/>
            </a:pPr>
            <a:r>
              <a:rPr lang="en-US" sz="3200" dirty="0">
                <a:latin typeface="Arial Rounded MT Bold" pitchFamily="34" charset="0"/>
              </a:rPr>
              <a:t>This distinction never arises when the sets are finite.</a:t>
            </a:r>
          </a:p>
        </p:txBody>
      </p:sp>
      <p:grpSp>
        <p:nvGrpSpPr>
          <p:cNvPr id="7171" name="Group 3"/>
          <p:cNvGrpSpPr>
            <a:grpSpLocks/>
          </p:cNvGrpSpPr>
          <p:nvPr/>
        </p:nvGrpSpPr>
        <p:grpSpPr bwMode="auto">
          <a:xfrm flipH="1">
            <a:off x="7483475" y="3119438"/>
            <a:ext cx="1660525" cy="3743325"/>
            <a:chOff x="864" y="465"/>
            <a:chExt cx="1046" cy="2358"/>
          </a:xfrm>
        </p:grpSpPr>
        <p:grpSp>
          <p:nvGrpSpPr>
            <p:cNvPr id="7173" name="Group 4"/>
            <p:cNvGrpSpPr>
              <a:grpSpLocks/>
            </p:cNvGrpSpPr>
            <p:nvPr/>
          </p:nvGrpSpPr>
          <p:grpSpPr bwMode="auto">
            <a:xfrm>
              <a:off x="864" y="465"/>
              <a:ext cx="1008" cy="2319"/>
              <a:chOff x="587" y="528"/>
              <a:chExt cx="1008" cy="2319"/>
            </a:xfrm>
          </p:grpSpPr>
          <p:grpSp>
            <p:nvGrpSpPr>
              <p:cNvPr id="7176" name="Group 5"/>
              <p:cNvGrpSpPr>
                <a:grpSpLocks/>
              </p:cNvGrpSpPr>
              <p:nvPr/>
            </p:nvGrpSpPr>
            <p:grpSpPr bwMode="auto">
              <a:xfrm>
                <a:off x="587" y="528"/>
                <a:ext cx="1008" cy="2319"/>
                <a:chOff x="587" y="528"/>
                <a:chExt cx="1008" cy="2319"/>
              </a:xfrm>
            </p:grpSpPr>
            <p:grpSp>
              <p:nvGrpSpPr>
                <p:cNvPr id="7178" name="Group 6"/>
                <p:cNvGrpSpPr>
                  <a:grpSpLocks/>
                </p:cNvGrpSpPr>
                <p:nvPr/>
              </p:nvGrpSpPr>
              <p:grpSpPr bwMode="auto">
                <a:xfrm>
                  <a:off x="587" y="528"/>
                  <a:ext cx="1008" cy="2319"/>
                  <a:chOff x="1151" y="1104"/>
                  <a:chExt cx="686" cy="1741"/>
                </a:xfrm>
              </p:grpSpPr>
              <p:sp>
                <p:nvSpPr>
                  <p:cNvPr id="313351" name="Freeform 7"/>
                  <p:cNvSpPr>
                    <a:spLocks/>
                  </p:cNvSpPr>
                  <p:nvPr/>
                </p:nvSpPr>
                <p:spPr bwMode="auto">
                  <a:xfrm flipH="1">
                    <a:off x="1321" y="1581"/>
                    <a:ext cx="304" cy="566"/>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13352"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13353" name="Freeform 9"/>
                  <p:cNvSpPr>
                    <a:spLocks/>
                  </p:cNvSpPr>
                  <p:nvPr/>
                </p:nvSpPr>
                <p:spPr bwMode="auto">
                  <a:xfrm flipH="1">
                    <a:off x="1447" y="1581"/>
                    <a:ext cx="362" cy="499"/>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13354" name="Freeform 10"/>
                  <p:cNvSpPr>
                    <a:spLocks/>
                  </p:cNvSpPr>
                  <p:nvPr/>
                </p:nvSpPr>
                <p:spPr bwMode="auto">
                  <a:xfrm flipH="1">
                    <a:off x="1376" y="2005"/>
                    <a:ext cx="229"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313355" name="Freeform 11"/>
                  <p:cNvSpPr>
                    <a:spLocks/>
                  </p:cNvSpPr>
                  <p:nvPr/>
                </p:nvSpPr>
                <p:spPr bwMode="auto">
                  <a:xfrm flipH="1">
                    <a:off x="1390" y="2033"/>
                    <a:ext cx="447"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313356" name="Freeform 12"/>
                  <p:cNvSpPr>
                    <a:spLocks/>
                  </p:cNvSpPr>
                  <p:nvPr/>
                </p:nvSpPr>
                <p:spPr bwMode="auto">
                  <a:xfrm flipH="1">
                    <a:off x="1353" y="1223"/>
                    <a:ext cx="282"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7191" name="Group 13"/>
                  <p:cNvGrpSpPr>
                    <a:grpSpLocks/>
                  </p:cNvGrpSpPr>
                  <p:nvPr/>
                </p:nvGrpSpPr>
                <p:grpSpPr bwMode="auto">
                  <a:xfrm flipH="1">
                    <a:off x="1212" y="1104"/>
                    <a:ext cx="277" cy="235"/>
                    <a:chOff x="1590" y="1104"/>
                    <a:chExt cx="277" cy="235"/>
                  </a:xfrm>
                </p:grpSpPr>
                <p:sp>
                  <p:nvSpPr>
                    <p:cNvPr id="313358" name="Freeform 14"/>
                    <p:cNvSpPr>
                      <a:spLocks/>
                    </p:cNvSpPr>
                    <p:nvPr/>
                  </p:nvSpPr>
                  <p:spPr bwMode="auto">
                    <a:xfrm>
                      <a:off x="1683" y="1257"/>
                      <a:ext cx="184"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313359" name="Freeform 15"/>
                    <p:cNvSpPr>
                      <a:spLocks/>
                    </p:cNvSpPr>
                    <p:nvPr/>
                  </p:nvSpPr>
                  <p:spPr bwMode="auto">
                    <a:xfrm>
                      <a:off x="1654" y="1193"/>
                      <a:ext cx="178"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313360" name="Freeform 16"/>
                    <p:cNvSpPr>
                      <a:spLocks/>
                    </p:cNvSpPr>
                    <p:nvPr/>
                  </p:nvSpPr>
                  <p:spPr bwMode="auto">
                    <a:xfrm>
                      <a:off x="1630" y="1154"/>
                      <a:ext cx="161" cy="137"/>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313361" name="Freeform 17"/>
                    <p:cNvSpPr>
                      <a:spLocks/>
                    </p:cNvSpPr>
                    <p:nvPr/>
                  </p:nvSpPr>
                  <p:spPr bwMode="auto">
                    <a:xfrm>
                      <a:off x="1590" y="1104"/>
                      <a:ext cx="123" cy="174"/>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7179" name="Group 18"/>
                <p:cNvGrpSpPr>
                  <a:grpSpLocks/>
                </p:cNvGrpSpPr>
                <p:nvPr/>
              </p:nvGrpSpPr>
              <p:grpSpPr bwMode="auto">
                <a:xfrm rot="4286940" flipH="1">
                  <a:off x="1038" y="766"/>
                  <a:ext cx="141" cy="50"/>
                  <a:chOff x="4032" y="2817"/>
                  <a:chExt cx="417" cy="635"/>
                </a:xfrm>
              </p:grpSpPr>
              <p:sp>
                <p:nvSpPr>
                  <p:cNvPr id="313363" name="Oval 19"/>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3364" name="Oval 20"/>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7180" name="Group 21"/>
                <p:cNvGrpSpPr>
                  <a:grpSpLocks/>
                </p:cNvGrpSpPr>
                <p:nvPr/>
              </p:nvGrpSpPr>
              <p:grpSpPr bwMode="auto">
                <a:xfrm rot="4286940" flipH="1">
                  <a:off x="962" y="766"/>
                  <a:ext cx="141" cy="50"/>
                  <a:chOff x="4032" y="2817"/>
                  <a:chExt cx="417" cy="635"/>
                </a:xfrm>
              </p:grpSpPr>
              <p:sp>
                <p:nvSpPr>
                  <p:cNvPr id="313366" name="Oval 22"/>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3367" name="Oval 23"/>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313368"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313369"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313370"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sp>
        <p:nvSpPr>
          <p:cNvPr id="2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AutoShape 2"/>
          <p:cNvSpPr>
            <a:spLocks noChangeArrowheads="1"/>
          </p:cNvSpPr>
          <p:nvPr/>
        </p:nvSpPr>
        <p:spPr bwMode="auto">
          <a:xfrm>
            <a:off x="533400" y="457200"/>
            <a:ext cx="6843713" cy="5810250"/>
          </a:xfrm>
          <a:prstGeom prst="wedgeRoundRectCallout">
            <a:avLst>
              <a:gd name="adj1" fmla="val 59903"/>
              <a:gd name="adj2" fmla="val 9810"/>
              <a:gd name="adj3" fmla="val 16667"/>
            </a:avLst>
          </a:prstGeom>
          <a:solidFill>
            <a:srgbClr val="996600"/>
          </a:solidFill>
          <a:ln w="9525">
            <a:noFill/>
            <a:miter lim="800000"/>
            <a:headEnd/>
            <a:tailEnd/>
          </a:ln>
          <a:effectLst/>
        </p:spPr>
        <p:txBody>
          <a:bodyPr/>
          <a:lstStyle/>
          <a:p>
            <a:pPr algn="l">
              <a:defRPr/>
            </a:pPr>
            <a:r>
              <a:rPr lang="en-US" sz="4000">
                <a:latin typeface="Arial Rounded MT Bold" pitchFamily="34" charset="0"/>
              </a:rPr>
              <a:t>If this makes you feel uncomfortable…..</a:t>
            </a:r>
          </a:p>
        </p:txBody>
      </p:sp>
      <p:grpSp>
        <p:nvGrpSpPr>
          <p:cNvPr id="8195" name="Group 3"/>
          <p:cNvGrpSpPr>
            <a:grpSpLocks/>
          </p:cNvGrpSpPr>
          <p:nvPr/>
        </p:nvGrpSpPr>
        <p:grpSpPr bwMode="auto">
          <a:xfrm flipH="1">
            <a:off x="7483475" y="3119438"/>
            <a:ext cx="1660525" cy="3743325"/>
            <a:chOff x="864" y="465"/>
            <a:chExt cx="1046" cy="2358"/>
          </a:xfrm>
        </p:grpSpPr>
        <p:grpSp>
          <p:nvGrpSpPr>
            <p:cNvPr id="8198" name="Group 4"/>
            <p:cNvGrpSpPr>
              <a:grpSpLocks/>
            </p:cNvGrpSpPr>
            <p:nvPr/>
          </p:nvGrpSpPr>
          <p:grpSpPr bwMode="auto">
            <a:xfrm>
              <a:off x="864" y="465"/>
              <a:ext cx="1008" cy="2319"/>
              <a:chOff x="587" y="528"/>
              <a:chExt cx="1008" cy="2319"/>
            </a:xfrm>
          </p:grpSpPr>
          <p:grpSp>
            <p:nvGrpSpPr>
              <p:cNvPr id="8201" name="Group 5"/>
              <p:cNvGrpSpPr>
                <a:grpSpLocks/>
              </p:cNvGrpSpPr>
              <p:nvPr/>
            </p:nvGrpSpPr>
            <p:grpSpPr bwMode="auto">
              <a:xfrm>
                <a:off x="587" y="528"/>
                <a:ext cx="1008" cy="2319"/>
                <a:chOff x="587" y="528"/>
                <a:chExt cx="1008" cy="2319"/>
              </a:xfrm>
            </p:grpSpPr>
            <p:grpSp>
              <p:nvGrpSpPr>
                <p:cNvPr id="8203" name="Group 6"/>
                <p:cNvGrpSpPr>
                  <a:grpSpLocks/>
                </p:cNvGrpSpPr>
                <p:nvPr/>
              </p:nvGrpSpPr>
              <p:grpSpPr bwMode="auto">
                <a:xfrm>
                  <a:off x="587" y="528"/>
                  <a:ext cx="1008" cy="2319"/>
                  <a:chOff x="1151" y="1104"/>
                  <a:chExt cx="686" cy="1741"/>
                </a:xfrm>
              </p:grpSpPr>
              <p:sp>
                <p:nvSpPr>
                  <p:cNvPr id="314375" name="Freeform 7"/>
                  <p:cNvSpPr>
                    <a:spLocks/>
                  </p:cNvSpPr>
                  <p:nvPr/>
                </p:nvSpPr>
                <p:spPr bwMode="auto">
                  <a:xfrm flipH="1">
                    <a:off x="1321" y="1581"/>
                    <a:ext cx="304" cy="566"/>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14376"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14377" name="Freeform 9"/>
                  <p:cNvSpPr>
                    <a:spLocks/>
                  </p:cNvSpPr>
                  <p:nvPr/>
                </p:nvSpPr>
                <p:spPr bwMode="auto">
                  <a:xfrm flipH="1">
                    <a:off x="1447" y="1581"/>
                    <a:ext cx="362" cy="499"/>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14378" name="Freeform 10"/>
                  <p:cNvSpPr>
                    <a:spLocks/>
                  </p:cNvSpPr>
                  <p:nvPr/>
                </p:nvSpPr>
                <p:spPr bwMode="auto">
                  <a:xfrm flipH="1">
                    <a:off x="1376" y="2005"/>
                    <a:ext cx="229"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314379" name="Freeform 11"/>
                  <p:cNvSpPr>
                    <a:spLocks/>
                  </p:cNvSpPr>
                  <p:nvPr/>
                </p:nvSpPr>
                <p:spPr bwMode="auto">
                  <a:xfrm flipH="1">
                    <a:off x="1390" y="2033"/>
                    <a:ext cx="447"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314380" name="Freeform 12"/>
                  <p:cNvSpPr>
                    <a:spLocks/>
                  </p:cNvSpPr>
                  <p:nvPr/>
                </p:nvSpPr>
                <p:spPr bwMode="auto">
                  <a:xfrm flipH="1">
                    <a:off x="1353" y="1223"/>
                    <a:ext cx="282"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8216" name="Group 13"/>
                  <p:cNvGrpSpPr>
                    <a:grpSpLocks/>
                  </p:cNvGrpSpPr>
                  <p:nvPr/>
                </p:nvGrpSpPr>
                <p:grpSpPr bwMode="auto">
                  <a:xfrm flipH="1">
                    <a:off x="1212" y="1104"/>
                    <a:ext cx="277" cy="235"/>
                    <a:chOff x="1590" y="1104"/>
                    <a:chExt cx="277" cy="235"/>
                  </a:xfrm>
                </p:grpSpPr>
                <p:sp>
                  <p:nvSpPr>
                    <p:cNvPr id="314382" name="Freeform 14"/>
                    <p:cNvSpPr>
                      <a:spLocks/>
                    </p:cNvSpPr>
                    <p:nvPr/>
                  </p:nvSpPr>
                  <p:spPr bwMode="auto">
                    <a:xfrm>
                      <a:off x="1683" y="1257"/>
                      <a:ext cx="184"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314383" name="Freeform 15"/>
                    <p:cNvSpPr>
                      <a:spLocks/>
                    </p:cNvSpPr>
                    <p:nvPr/>
                  </p:nvSpPr>
                  <p:spPr bwMode="auto">
                    <a:xfrm>
                      <a:off x="1654" y="1193"/>
                      <a:ext cx="178"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314384" name="Freeform 16"/>
                    <p:cNvSpPr>
                      <a:spLocks/>
                    </p:cNvSpPr>
                    <p:nvPr/>
                  </p:nvSpPr>
                  <p:spPr bwMode="auto">
                    <a:xfrm>
                      <a:off x="1630" y="1154"/>
                      <a:ext cx="161" cy="137"/>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314385" name="Freeform 17"/>
                    <p:cNvSpPr>
                      <a:spLocks/>
                    </p:cNvSpPr>
                    <p:nvPr/>
                  </p:nvSpPr>
                  <p:spPr bwMode="auto">
                    <a:xfrm>
                      <a:off x="1590" y="1104"/>
                      <a:ext cx="123" cy="174"/>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8204" name="Group 18"/>
                <p:cNvGrpSpPr>
                  <a:grpSpLocks/>
                </p:cNvGrpSpPr>
                <p:nvPr/>
              </p:nvGrpSpPr>
              <p:grpSpPr bwMode="auto">
                <a:xfrm rot="4286940" flipH="1">
                  <a:off x="1038" y="766"/>
                  <a:ext cx="141" cy="50"/>
                  <a:chOff x="4032" y="2817"/>
                  <a:chExt cx="417" cy="635"/>
                </a:xfrm>
              </p:grpSpPr>
              <p:sp>
                <p:nvSpPr>
                  <p:cNvPr id="314387" name="Oval 19"/>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4388" name="Oval 20"/>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8205" name="Group 21"/>
                <p:cNvGrpSpPr>
                  <a:grpSpLocks/>
                </p:cNvGrpSpPr>
                <p:nvPr/>
              </p:nvGrpSpPr>
              <p:grpSpPr bwMode="auto">
                <a:xfrm rot="4286940" flipH="1">
                  <a:off x="962" y="766"/>
                  <a:ext cx="141" cy="50"/>
                  <a:chOff x="4032" y="2817"/>
                  <a:chExt cx="417" cy="635"/>
                </a:xfrm>
              </p:grpSpPr>
              <p:sp>
                <p:nvSpPr>
                  <p:cNvPr id="314390" name="Oval 22"/>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4391" name="Oval 23"/>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314392"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314393"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314394"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sp>
        <p:nvSpPr>
          <p:cNvPr id="314395" name="Text Box 27"/>
          <p:cNvSpPr txBox="1">
            <a:spLocks noChangeArrowheads="1"/>
          </p:cNvSpPr>
          <p:nvPr/>
        </p:nvSpPr>
        <p:spPr bwMode="auto">
          <a:xfrm>
            <a:off x="465138" y="2895600"/>
            <a:ext cx="6911975" cy="2128838"/>
          </a:xfrm>
          <a:prstGeom prst="rect">
            <a:avLst/>
          </a:prstGeom>
          <a:noFill/>
          <a:ln w="12700" cap="sq">
            <a:noFill/>
            <a:miter lim="800000"/>
            <a:headEnd type="none" w="sm" len="sm"/>
            <a:tailEnd type="none" w="sm" len="sm"/>
          </a:ln>
          <a:effectLst/>
        </p:spPr>
        <p:txBody>
          <a:bodyPr lIns="274320" rIns="274320"/>
          <a:lstStyle/>
          <a:p>
            <a:pPr algn="l">
              <a:defRPr/>
            </a:pPr>
            <a:r>
              <a:rPr lang="en-US" sz="3600">
                <a:latin typeface="Arial Rounded MT Bold" pitchFamily="34" charset="0"/>
              </a:rPr>
              <a:t>TOUGH! It is the price that you must pay to reason about infinity </a:t>
            </a:r>
          </a:p>
        </p:txBody>
      </p:sp>
      <p:sp>
        <p:nvSpPr>
          <p:cNvPr id="28"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4395"/>
                                        </p:tgtEl>
                                        <p:attrNameLst>
                                          <p:attrName>style.visibility</p:attrName>
                                        </p:attrNameLst>
                                      </p:cBhvr>
                                      <p:to>
                                        <p:strVal val="visible"/>
                                      </p:to>
                                    </p:set>
                                    <p:anim calcmode="lin" valueType="num">
                                      <p:cBhvr additive="base">
                                        <p:cTn id="7" dur="500" fill="hold"/>
                                        <p:tgtEl>
                                          <p:spTgt spid="314395"/>
                                        </p:tgtEl>
                                        <p:attrNameLst>
                                          <p:attrName>ppt_x</p:attrName>
                                        </p:attrNameLst>
                                      </p:cBhvr>
                                      <p:tavLst>
                                        <p:tav tm="0">
                                          <p:val>
                                            <p:strVal val="#ppt_x"/>
                                          </p:val>
                                        </p:tav>
                                        <p:tav tm="100000">
                                          <p:val>
                                            <p:strVal val="#ppt_x"/>
                                          </p:val>
                                        </p:tav>
                                      </p:tavLst>
                                    </p:anim>
                                    <p:anim calcmode="lin" valueType="num">
                                      <p:cBhvr additive="base">
                                        <p:cTn id="8" dur="500" fill="hold"/>
                                        <p:tgtEl>
                                          <p:spTgt spid="3143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9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800515"/>
            <a:ext cx="9122049" cy="830997"/>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2400" baseline="-25000" dirty="0">
                <a:effectLst>
                  <a:outerShdw blurRad="38100" dist="38100" dir="2700000" algn="tl">
                    <a:srgbClr val="000000"/>
                  </a:outerShdw>
                </a:effectLst>
              </a:rPr>
              <a:t>0</a:t>
            </a:r>
            <a:r>
              <a:rPr lang="en-US" sz="1800" dirty="0">
                <a:effectLst>
                  <a:outerShdw blurRad="38100" dist="38100" dir="2700000" algn="tl">
                    <a:srgbClr val="000000"/>
                  </a:outerShdw>
                </a:effectLst>
              </a:rPr>
              <a:t> </a:t>
            </a:r>
            <a:r>
              <a:rPr lang="en-US" sz="2400" dirty="0">
                <a:effectLst>
                  <a:outerShdw blurRad="38100" dist="38100" dir="2700000" algn="tl">
                    <a:srgbClr val="000000"/>
                  </a:outerShdw>
                </a:effectLst>
              </a:rPr>
              <a:t> = { </a:t>
            </a:r>
            <a:r>
              <a:rPr lang="en-US" sz="2400" dirty="0">
                <a:effectLst>
                  <a:outerShdw blurRad="38100" dist="38100" dir="2700000" algn="tl">
                    <a:srgbClr val="000000"/>
                  </a:outerShdw>
                </a:effectLst>
                <a:sym typeface="Symbol" panose="05050102010706020507" pitchFamily="18" charset="2"/>
              </a:rPr>
              <a:t> |  is a 0/1 string of length </a:t>
            </a:r>
            <a:r>
              <a:rPr lang="en-US" sz="2400" dirty="0">
                <a:solidFill>
                  <a:srgbClr val="FF0000"/>
                </a:solidFill>
                <a:effectLst>
                  <a:outerShdw blurRad="38100" dist="38100" dir="2700000" algn="tl">
                    <a:srgbClr val="000000"/>
                  </a:outerShdw>
                </a:effectLst>
                <a:sym typeface="Symbol" panose="05050102010706020507" pitchFamily="18" charset="2"/>
              </a:rPr>
              <a:t>5</a:t>
            </a:r>
            <a:r>
              <a:rPr lang="en-US" sz="2400" dirty="0">
                <a:effectLst>
                  <a:outerShdw blurRad="38100" dist="38100" dir="2700000" algn="tl">
                    <a:srgbClr val="000000"/>
                  </a:outerShdw>
                </a:effectLst>
                <a:sym typeface="Symbol" panose="05050102010706020507" pitchFamily="18" charset="2"/>
              </a:rPr>
              <a:t> } = { 00000, 00001, 00010, …</a:t>
            </a:r>
          </a:p>
          <a:p>
            <a:pPr algn="l">
              <a:defRPr/>
            </a:pPr>
            <a:r>
              <a:rPr lang="en-US" sz="2400" dirty="0">
                <a:effectLst>
                  <a:outerShdw blurRad="38100" dist="38100" dir="2700000" algn="tl">
                    <a:srgbClr val="000000"/>
                  </a:outerShdw>
                </a:effectLst>
              </a:rPr>
              <a:t>|S</a:t>
            </a:r>
            <a:r>
              <a:rPr lang="en-US" sz="2400" baseline="-25000" dirty="0">
                <a:effectLst>
                  <a:outerShdw blurRad="38100" dist="38100" dir="2700000" algn="tl">
                    <a:srgbClr val="000000"/>
                  </a:outerShdw>
                </a:effectLst>
              </a:rPr>
              <a:t>0</a:t>
            </a:r>
            <a:r>
              <a:rPr lang="en-US" sz="2400" dirty="0">
                <a:effectLst>
                  <a:outerShdw blurRad="38100" dist="38100" dir="2700000" algn="tl">
                    <a:srgbClr val="000000"/>
                  </a:outerShdw>
                </a:effectLst>
              </a:rPr>
              <a:t>| =  </a:t>
            </a: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200" b="1" dirty="0">
                <a:solidFill>
                  <a:schemeClr val="tx2"/>
                </a:solidFill>
                <a:effectLst>
                  <a:outerShdw blurRad="38100" dist="38100" dir="2700000" algn="tl">
                    <a:srgbClr val="000000"/>
                  </a:outerShdw>
                </a:effectLst>
                <a:latin typeface="Arial Rounded MT Bold" pitchFamily="34" charset="0"/>
              </a:rPr>
              <a:t>Countably Infinite</a:t>
            </a:r>
          </a:p>
        </p:txBody>
      </p:sp>
      <p:sp>
        <p:nvSpPr>
          <p:cNvPr id="20" name="Text Box 23"/>
          <p:cNvSpPr txBox="1">
            <a:spLocks noChangeArrowheads="1"/>
          </p:cNvSpPr>
          <p:nvPr/>
        </p:nvSpPr>
        <p:spPr bwMode="auto">
          <a:xfrm>
            <a:off x="1018322" y="1157910"/>
            <a:ext cx="810478"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2</a:t>
            </a:r>
            <a:r>
              <a:rPr lang="en-US" sz="2400" baseline="30000" dirty="0">
                <a:solidFill>
                  <a:srgbClr val="FF0000"/>
                </a:solidFill>
                <a:effectLst>
                  <a:outerShdw blurRad="38100" dist="38100" dir="2700000" algn="tl">
                    <a:srgbClr val="000000"/>
                  </a:outerShdw>
                </a:effectLst>
              </a:rPr>
              <a:t>5</a:t>
            </a:r>
          </a:p>
        </p:txBody>
      </p:sp>
      <p:sp>
        <p:nvSpPr>
          <p:cNvPr id="21" name="Text Box 23"/>
          <p:cNvSpPr txBox="1">
            <a:spLocks noChangeArrowheads="1"/>
          </p:cNvSpPr>
          <p:nvPr/>
        </p:nvSpPr>
        <p:spPr bwMode="auto">
          <a:xfrm>
            <a:off x="228600" y="1981200"/>
            <a:ext cx="9237465" cy="4154984"/>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2400" baseline="-25000" dirty="0">
                <a:effectLst>
                  <a:outerShdw blurRad="38100" dist="38100" dir="2700000" algn="tl">
                    <a:srgbClr val="000000"/>
                  </a:outerShdw>
                </a:effectLst>
              </a:rPr>
              <a:t>1</a:t>
            </a:r>
            <a:r>
              <a:rPr lang="en-US" sz="2400" dirty="0">
                <a:effectLst>
                  <a:outerShdw blurRad="38100" dist="38100" dir="2700000" algn="tl">
                    <a:srgbClr val="000000"/>
                  </a:outerShdw>
                </a:effectLst>
              </a:rPr>
              <a:t> = { </a:t>
            </a:r>
            <a:r>
              <a:rPr lang="en-US" sz="2400" dirty="0">
                <a:effectLst>
                  <a:outerShdw blurRad="38100" dist="38100" dir="2700000" algn="tl">
                    <a:srgbClr val="000000"/>
                  </a:outerShdw>
                </a:effectLst>
                <a:sym typeface="Symbol" panose="05050102010706020507" pitchFamily="18" charset="2"/>
              </a:rPr>
              <a:t> |  is a 0/1 string of length </a:t>
            </a:r>
            <a:r>
              <a:rPr lang="en-US" sz="2400" dirty="0">
                <a:solidFill>
                  <a:srgbClr val="FF0000"/>
                </a:solidFill>
                <a:effectLst>
                  <a:outerShdw blurRad="38100" dist="38100" dir="2700000" algn="tl">
                    <a:srgbClr val="000000"/>
                  </a:outerShdw>
                </a:effectLst>
                <a:sym typeface="Symbol" panose="05050102010706020507" pitchFamily="18" charset="2"/>
              </a:rPr>
              <a:t>arbitrarily long but finite </a:t>
            </a:r>
            <a:r>
              <a:rPr lang="en-US" sz="2400" dirty="0">
                <a:effectLst>
                  <a:outerShdw blurRad="38100" dist="38100" dir="2700000" algn="tl">
                    <a:srgbClr val="000000"/>
                  </a:outerShdw>
                </a:effectLst>
                <a:sym typeface="Symbol" panose="05050102010706020507" pitchFamily="18" charset="2"/>
              </a:rPr>
              <a:t>}</a:t>
            </a:r>
          </a:p>
          <a:p>
            <a:pPr algn="l">
              <a:defRPr/>
            </a:pPr>
            <a:r>
              <a:rPr lang="en-US" sz="2400" dirty="0">
                <a:effectLst>
                  <a:outerShdw blurRad="38100" dist="38100" dir="2700000" algn="tl">
                    <a:srgbClr val="000000"/>
                  </a:outerShdw>
                </a:effectLst>
                <a:sym typeface="Symbol" panose="05050102010706020507" pitchFamily="18" charset="2"/>
              </a:rPr>
              <a:t>            interpret  as the description of an integer in binary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101</a:t>
            </a:r>
            <a:r>
              <a:rPr lang="en-US" sz="2400" baseline="-25000" dirty="0">
                <a:effectLst>
                  <a:outerShdw blurRad="38100" dist="38100" dir="2700000" algn="tl">
                    <a:srgbClr val="000000"/>
                  </a:outerShdw>
                </a:effectLst>
                <a:sym typeface="Symbol" panose="05050102010706020507" pitchFamily="18" charset="2"/>
              </a:rPr>
              <a:t>2</a:t>
            </a:r>
            <a:r>
              <a:rPr lang="en-US" sz="2400" dirty="0">
                <a:effectLst>
                  <a:outerShdw blurRad="38100" dist="38100" dir="2700000" algn="tl">
                    <a:srgbClr val="000000"/>
                  </a:outerShdw>
                </a:effectLst>
                <a:sym typeface="Symbol" panose="05050102010706020507" pitchFamily="18" charset="2"/>
              </a:rPr>
              <a:t>=5</a:t>
            </a:r>
            <a:endParaRPr lang="en-US" sz="2400" baseline="-25000" dirty="0">
              <a:effectLst>
                <a:outerShdw blurRad="38100" dist="38100" dir="2700000" algn="tl">
                  <a:srgbClr val="000000"/>
                </a:outerShdw>
              </a:effectLst>
              <a:sym typeface="Symbol" panose="05050102010706020507" pitchFamily="18" charset="2"/>
            </a:endParaRP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is an integer }</a:t>
            </a:r>
          </a:p>
          <a:p>
            <a:pPr algn="l">
              <a:defRPr/>
            </a:pPr>
            <a:r>
              <a:rPr lang="en-US" sz="2400" dirty="0">
                <a:effectLst>
                  <a:outerShdw blurRad="38100" dist="38100" dir="2700000" algn="tl">
                    <a:srgbClr val="000000"/>
                  </a:outerShdw>
                </a:effectLst>
                <a:sym typeface="Symbol" panose="05050102010706020507" pitchFamily="18" charset="2"/>
              </a:rPr>
              <a:t>            interpret  as an </a:t>
            </a:r>
            <a:r>
              <a:rPr lang="en-US" sz="2400" dirty="0" err="1">
                <a:effectLst>
                  <a:outerShdw blurRad="38100" dist="38100" dir="2700000" algn="tl">
                    <a:srgbClr val="000000"/>
                  </a:outerShdw>
                </a:effectLst>
                <a:sym typeface="Symbol" panose="05050102010706020507" pitchFamily="18" charset="2"/>
              </a:rPr>
              <a:t>ascii</a:t>
            </a:r>
            <a:r>
              <a:rPr lang="en-US" sz="2400" dirty="0">
                <a:effectLst>
                  <a:outerShdw blurRad="38100" dist="38100" dir="2700000" algn="tl">
                    <a:srgbClr val="000000"/>
                  </a:outerShdw>
                </a:effectLst>
                <a:sym typeface="Symbol" panose="05050102010706020507" pitchFamily="18" charset="2"/>
              </a:rPr>
              <a:t> string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“cat”</a:t>
            </a: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s</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s</a:t>
            </a:r>
            <a:r>
              <a:rPr lang="en-US" sz="2400" dirty="0">
                <a:effectLst>
                  <a:outerShdw blurRad="38100" dist="38100" dir="2700000" algn="tl">
                    <a:srgbClr val="000000"/>
                  </a:outerShdw>
                </a:effectLst>
                <a:sym typeface="Symbol" panose="05050102010706020507" pitchFamily="18" charset="2"/>
              </a:rPr>
              <a:t> is a finite string in </a:t>
            </a:r>
            <a:r>
              <a:rPr lang="en-US" sz="2400" dirty="0" err="1">
                <a:effectLst>
                  <a:outerShdw blurRad="38100" dist="38100" dir="2700000" algn="tl">
                    <a:srgbClr val="000000"/>
                  </a:outerShdw>
                </a:effectLst>
                <a:sym typeface="Symbol" panose="05050102010706020507" pitchFamily="18" charset="2"/>
              </a:rPr>
              <a:t>ascii</a:t>
            </a:r>
            <a:r>
              <a:rPr lang="en-US" sz="2400" dirty="0">
                <a:effectLst>
                  <a:outerShdw blurRad="38100" dist="38100" dir="2700000" algn="tl">
                    <a:srgbClr val="000000"/>
                  </a:outerShdw>
                </a:effectLst>
                <a:sym typeface="Symbol" panose="05050102010706020507" pitchFamily="18" charset="2"/>
              </a:rPr>
              <a:t> }</a:t>
            </a:r>
          </a:p>
          <a:p>
            <a:pPr algn="l">
              <a:defRPr/>
            </a:pPr>
            <a:r>
              <a:rPr lang="en-US" sz="2400" dirty="0">
                <a:effectLst>
                  <a:outerShdw blurRad="38100" dist="38100" dir="2700000" algn="tl">
                    <a:srgbClr val="000000"/>
                  </a:outerShdw>
                </a:effectLst>
                <a:sym typeface="Symbol" panose="05050102010706020507" pitchFamily="18" charset="2"/>
              </a:rPr>
              <a:t>            interpret  as the description of a fraction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“3/4”</a:t>
            </a:r>
          </a:p>
          <a:p>
            <a:pPr algn="l">
              <a:defRPr/>
            </a:pPr>
            <a:r>
              <a:rPr lang="en-US" sz="2400" dirty="0">
                <a:effectLst>
                  <a:outerShdw blurRad="38100" dist="38100" dir="2700000" algn="tl">
                    <a:srgbClr val="000000"/>
                  </a:outerShdw>
                </a:effectLst>
                <a:sym typeface="Symbol" panose="05050102010706020507" pitchFamily="18" charset="2"/>
              </a:rPr>
              <a:t>      </a:t>
            </a:r>
            <a:r>
              <a:rPr lang="en-US" sz="2400" dirty="0">
                <a:effectLst>
                  <a:outerShdw blurRad="38100" dist="38100" dir="2700000" algn="tl">
                    <a:srgbClr val="000000"/>
                  </a:outerShdw>
                </a:effectLst>
              </a:rPr>
              <a:t>= { </a:t>
            </a:r>
            <a:r>
              <a:rPr lang="en-US" sz="2400" i="1" dirty="0">
                <a:effectLst>
                  <a:outerShdw blurRad="38100" dist="38100" dir="2700000" algn="tl">
                    <a:srgbClr val="000000"/>
                  </a:outerShdw>
                </a:effectLst>
                <a:sym typeface="Symbol" panose="05050102010706020507" pitchFamily="18" charset="2"/>
              </a:rPr>
              <a:t>x</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x</a:t>
            </a:r>
            <a:r>
              <a:rPr lang="en-US" sz="2400" dirty="0">
                <a:effectLst>
                  <a:outerShdw blurRad="38100" dist="38100" dir="2700000" algn="tl">
                    <a:srgbClr val="000000"/>
                  </a:outerShdw>
                </a:effectLst>
                <a:sym typeface="Symbol" panose="05050102010706020507" pitchFamily="18" charset="2"/>
              </a:rPr>
              <a:t> is a fraction/rational }</a:t>
            </a:r>
            <a:endParaRPr lang="en-US" sz="2400" dirty="0">
              <a:effectLst>
                <a:outerShdw blurRad="38100" dist="38100" dir="2700000" algn="tl">
                  <a:srgbClr val="000000"/>
                </a:outerShdw>
              </a:effectLst>
            </a:endParaRPr>
          </a:p>
          <a:p>
            <a:pPr algn="l">
              <a:defRPr/>
            </a:pPr>
            <a:r>
              <a:rPr lang="en-US" sz="2400" dirty="0">
                <a:effectLst>
                  <a:outerShdw blurRad="38100" dist="38100" dir="2700000" algn="tl">
                    <a:srgbClr val="000000"/>
                  </a:outerShdw>
                </a:effectLst>
                <a:sym typeface="Symbol" panose="05050102010706020507" pitchFamily="18" charset="2"/>
              </a:rPr>
              <a:t>            interpret  as the description of a Turing Machine / </a:t>
            </a:r>
            <a:r>
              <a:rPr lang="en-US" sz="2400" dirty="0" err="1">
                <a:effectLst>
                  <a:outerShdw blurRad="38100" dist="38100" dir="2700000" algn="tl">
                    <a:srgbClr val="000000"/>
                  </a:outerShdw>
                </a:effectLst>
                <a:sym typeface="Symbol" panose="05050102010706020507" pitchFamily="18" charset="2"/>
              </a:rPr>
              <a:t>Alg</a:t>
            </a:r>
            <a:endParaRPr lang="en-US" sz="2400" dirty="0">
              <a:effectLst>
                <a:outerShdw blurRad="38100" dist="38100" dir="2700000" algn="tl">
                  <a:srgbClr val="000000"/>
                </a:outerShdw>
              </a:effectLst>
              <a:sym typeface="Symbol" panose="05050102010706020507" pitchFamily="18" charset="2"/>
            </a:endParaRP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M</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M</a:t>
            </a:r>
            <a:r>
              <a:rPr lang="en-US" sz="2400" dirty="0">
                <a:effectLst>
                  <a:outerShdw blurRad="38100" dist="38100" dir="2700000" algn="tl">
                    <a:srgbClr val="000000"/>
                  </a:outerShdw>
                </a:effectLst>
                <a:sym typeface="Symbol" panose="05050102010706020507" pitchFamily="18" charset="2"/>
              </a:rPr>
              <a:t> is a TM }</a:t>
            </a:r>
          </a:p>
          <a:p>
            <a:pPr algn="l">
              <a:defRPr/>
            </a:pPr>
            <a:endParaRPr lang="en-US" sz="2400" dirty="0">
              <a:effectLst>
                <a:outerShdw blurRad="38100" dist="38100" dir="2700000" algn="tl">
                  <a:srgbClr val="000000"/>
                </a:outerShdw>
              </a:effectLst>
            </a:endParaRPr>
          </a:p>
          <a:p>
            <a:pPr algn="l">
              <a:defRPr/>
            </a:pPr>
            <a:r>
              <a:rPr lang="en-US" sz="2400" dirty="0">
                <a:effectLst>
                  <a:outerShdw blurRad="38100" dist="38100" dir="2700000" algn="tl">
                    <a:srgbClr val="000000"/>
                  </a:outerShdw>
                </a:effectLst>
              </a:rPr>
              <a:t>|S</a:t>
            </a:r>
            <a:r>
              <a:rPr lang="en-US" sz="2400" baseline="-25000" dirty="0">
                <a:effectLst>
                  <a:outerShdw blurRad="38100" dist="38100" dir="2700000" algn="tl">
                    <a:srgbClr val="000000"/>
                  </a:outerShdw>
                </a:effectLst>
              </a:rPr>
              <a:t>1</a:t>
            </a:r>
            <a:r>
              <a:rPr lang="en-US" sz="2400" dirty="0">
                <a:effectLst>
                  <a:outerShdw blurRad="38100" dist="38100" dir="2700000" algn="tl">
                    <a:srgbClr val="000000"/>
                  </a:outerShdw>
                </a:effectLst>
              </a:rPr>
              <a:t>| =  </a:t>
            </a:r>
          </a:p>
        </p:txBody>
      </p:sp>
      <p:sp>
        <p:nvSpPr>
          <p:cNvPr id="22" name="Text Box 23"/>
          <p:cNvSpPr txBox="1">
            <a:spLocks noChangeArrowheads="1"/>
          </p:cNvSpPr>
          <p:nvPr/>
        </p:nvSpPr>
        <p:spPr bwMode="auto">
          <a:xfrm>
            <a:off x="1034888" y="5628072"/>
            <a:ext cx="2751715"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2</a:t>
            </a:r>
            <a:r>
              <a:rPr lang="en-US" sz="2400" baseline="30000" dirty="0">
                <a:solidFill>
                  <a:srgbClr val="FF0000"/>
                </a:solidFill>
                <a:effectLst>
                  <a:outerShdw blurRad="38100" dist="38100" dir="2700000" algn="tl">
                    <a:srgbClr val="000000"/>
                  </a:outerShdw>
                </a:effectLst>
              </a:rPr>
              <a:t>arbitrarily long but finite</a:t>
            </a:r>
          </a:p>
        </p:txBody>
      </p:sp>
      <p:sp>
        <p:nvSpPr>
          <p:cNvPr id="23" name="Text Box 23"/>
          <p:cNvSpPr txBox="1">
            <a:spLocks noChangeArrowheads="1"/>
          </p:cNvSpPr>
          <p:nvPr/>
        </p:nvSpPr>
        <p:spPr bwMode="auto">
          <a:xfrm>
            <a:off x="3933393" y="1155526"/>
            <a:ext cx="5363007"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sym typeface="Symbol" panose="05050102010706020507" pitchFamily="18" charset="2"/>
              </a:rPr>
              <a:t>2 choices  2 choices  …  2 choices </a:t>
            </a:r>
            <a:endParaRPr lang="en-US" sz="2400" baseline="30000" dirty="0">
              <a:solidFill>
                <a:schemeClr val="tx2"/>
              </a:solidFill>
              <a:effectLst>
                <a:outerShdw blurRad="38100" dist="38100" dir="2700000" algn="tl">
                  <a:srgbClr val="000000"/>
                </a:outerShdw>
              </a:effectLst>
            </a:endParaRPr>
          </a:p>
        </p:txBody>
      </p:sp>
      <p:sp>
        <p:nvSpPr>
          <p:cNvPr id="24" name="Text Box 23"/>
          <p:cNvSpPr txBox="1">
            <a:spLocks noChangeArrowheads="1"/>
          </p:cNvSpPr>
          <p:nvPr/>
        </p:nvSpPr>
        <p:spPr bwMode="auto">
          <a:xfrm>
            <a:off x="3360107" y="5593915"/>
            <a:ext cx="1916550"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|Integers|</a:t>
            </a:r>
            <a:endParaRPr lang="en-US" sz="2400" baseline="30000" dirty="0">
              <a:effectLst>
                <a:outerShdw blurRad="38100" dist="38100" dir="2700000" algn="tl">
                  <a:srgbClr val="000000"/>
                </a:outerShdw>
              </a:effectLst>
            </a:endParaRPr>
          </a:p>
        </p:txBody>
      </p:sp>
      <p:sp>
        <p:nvSpPr>
          <p:cNvPr id="25" name="Text Box 23"/>
          <p:cNvSpPr txBox="1">
            <a:spLocks noChangeArrowheads="1"/>
          </p:cNvSpPr>
          <p:nvPr/>
        </p:nvSpPr>
        <p:spPr bwMode="auto">
          <a:xfrm>
            <a:off x="4825652" y="5612704"/>
            <a:ext cx="2979342"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a:t>
            </a:r>
            <a:r>
              <a:rPr lang="en-US" sz="2400" dirty="0">
                <a:solidFill>
                  <a:srgbClr val="FFFF00"/>
                </a:solidFill>
                <a:effectLst>
                  <a:outerShdw blurRad="38100" dist="38100" dir="2700000" algn="tl">
                    <a:srgbClr val="000000"/>
                  </a:outerShdw>
                </a:effectLst>
              </a:rPr>
              <a:t>countably infinite</a:t>
            </a:r>
            <a:endParaRPr lang="en-US" sz="2400" baseline="30000" dirty="0">
              <a:solidFill>
                <a:srgbClr val="FFFF00"/>
              </a:solidFill>
              <a:effectLst>
                <a:outerShdw blurRad="38100" dist="38100" dir="2700000" algn="tl">
                  <a:srgbClr val="000000"/>
                </a:outerShdw>
              </a:effectLst>
            </a:endParaRPr>
          </a:p>
        </p:txBody>
      </p:sp>
      <p:sp>
        <p:nvSpPr>
          <p:cNvPr id="2" name="Content Placeholder 1"/>
          <p:cNvSpPr>
            <a:spLocks noGrp="1"/>
          </p:cNvSpPr>
          <p:nvPr>
            <p:ph sz="half" idx="1"/>
          </p:nvPr>
        </p:nvSpPr>
        <p:spPr/>
        <p:txBody>
          <a:bodyPr/>
          <a:lstStyle/>
          <a:p>
            <a:pPr>
              <a:defRPr/>
            </a:pPr>
            <a:endParaRPr lang="en-US" dirty="0">
              <a:solidFill>
                <a:schemeClr val="accent2"/>
              </a:solidFill>
              <a:latin typeface="Calibri" panose="020F0502020204030204" pitchFamily="34" charset="0"/>
            </a:endParaRPr>
          </a:p>
          <a:p>
            <a:pPr>
              <a:defRPr/>
            </a:pPr>
            <a:endParaRPr lang="en-US" dirty="0">
              <a:latin typeface="Calibri" panose="020F0502020204030204" pitchFamily="34" charset="0"/>
            </a:endParaRPr>
          </a:p>
        </p:txBody>
      </p:sp>
    </p:spTree>
    <p:extLst>
      <p:ext uri="{BB962C8B-B14F-4D97-AF65-F5344CB8AC3E}">
        <p14:creationId xmlns:p14="http://schemas.microsoft.com/office/powerpoint/2010/main" val="13260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54423">
                                            <p:txEl>
                                              <p:pRg st="0" end="0"/>
                                            </p:txEl>
                                          </p:spTgt>
                                        </p:tgtEl>
                                        <p:attrNameLst>
                                          <p:attrName>style.visibility</p:attrName>
                                        </p:attrNameLst>
                                      </p:cBhvr>
                                      <p:to>
                                        <p:strVal val="visible"/>
                                      </p:to>
                                    </p:set>
                                    <p:anim calcmode="lin" valueType="num">
                                      <p:cBhvr additive="base">
                                        <p:cTn id="13" dur="500" fill="hold"/>
                                        <p:tgtEl>
                                          <p:spTgt spid="12544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44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54423">
                                            <p:txEl>
                                              <p:pRg st="1" end="1"/>
                                            </p:txEl>
                                          </p:spTgt>
                                        </p:tgtEl>
                                        <p:attrNameLst>
                                          <p:attrName>style.visibility</p:attrName>
                                        </p:attrNameLst>
                                      </p:cBhvr>
                                      <p:to>
                                        <p:strVal val="visible"/>
                                      </p:to>
                                    </p:set>
                                    <p:anim calcmode="lin" valueType="num">
                                      <p:cBhvr additive="base">
                                        <p:cTn id="19" dur="500" fill="hold"/>
                                        <p:tgtEl>
                                          <p:spTgt spid="12544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44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1">
                                            <p:txEl>
                                              <p:pRg st="10" end="10"/>
                                            </p:txEl>
                                          </p:spTgt>
                                        </p:tgtEl>
                                        <p:attrNameLst>
                                          <p:attrName>style.visibility</p:attrName>
                                        </p:attrNameLst>
                                      </p:cBhvr>
                                      <p:to>
                                        <p:strVal val="visible"/>
                                      </p:to>
                                    </p:set>
                                    <p:anim calcmode="lin" valueType="num">
                                      <p:cBhvr additive="base">
                                        <p:cTn id="43" dur="500" fill="hold"/>
                                        <p:tgtEl>
                                          <p:spTgt spid="21">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1">
                                            <p:txEl>
                                              <p:pRg st="1" end="1"/>
                                            </p:txEl>
                                          </p:spTgt>
                                        </p:tgtEl>
                                        <p:attrNameLst>
                                          <p:attrName>style.visibility</p:attrName>
                                        </p:attrNameLst>
                                      </p:cBhvr>
                                      <p:to>
                                        <p:strVal val="visible"/>
                                      </p:to>
                                    </p:set>
                                    <p:anim calcmode="lin" valueType="num">
                                      <p:cBhvr additive="base">
                                        <p:cTn id="55"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1">
                                            <p:txEl>
                                              <p:pRg st="2" end="2"/>
                                            </p:txEl>
                                          </p:spTgt>
                                        </p:tgtEl>
                                        <p:attrNameLst>
                                          <p:attrName>style.visibility</p:attrName>
                                        </p:attrNameLst>
                                      </p:cBhvr>
                                      <p:to>
                                        <p:strVal val="visible"/>
                                      </p:to>
                                    </p:set>
                                    <p:anim calcmode="lin" valueType="num">
                                      <p:cBhvr additive="base">
                                        <p:cTn id="61"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additive="base">
                                        <p:cTn id="67"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1">
                                            <p:txEl>
                                              <p:pRg st="3" end="3"/>
                                            </p:txEl>
                                          </p:spTgt>
                                        </p:tgtEl>
                                        <p:attrNameLst>
                                          <p:attrName>style.visibility</p:attrName>
                                        </p:attrNameLst>
                                      </p:cBhvr>
                                      <p:to>
                                        <p:strVal val="visible"/>
                                      </p:to>
                                    </p:set>
                                    <p:anim calcmode="lin" valueType="num">
                                      <p:cBhvr additive="base">
                                        <p:cTn id="79" dur="500" fill="hold"/>
                                        <p:tgtEl>
                                          <p:spTgt spid="21">
                                            <p:txEl>
                                              <p:pRg st="3" end="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1">
                                            <p:txEl>
                                              <p:pRg st="4" end="4"/>
                                            </p:txEl>
                                          </p:spTgt>
                                        </p:tgtEl>
                                        <p:attrNameLst>
                                          <p:attrName>style.visibility</p:attrName>
                                        </p:attrNameLst>
                                      </p:cBhvr>
                                      <p:to>
                                        <p:strVal val="visible"/>
                                      </p:to>
                                    </p:set>
                                    <p:anim calcmode="lin" valueType="num">
                                      <p:cBhvr additive="base">
                                        <p:cTn id="85" dur="500" fill="hold"/>
                                        <p:tgtEl>
                                          <p:spTgt spid="21">
                                            <p:txEl>
                                              <p:pRg st="4" end="4"/>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1">
                                            <p:txEl>
                                              <p:pRg st="5" end="5"/>
                                            </p:txEl>
                                          </p:spTgt>
                                        </p:tgtEl>
                                        <p:attrNameLst>
                                          <p:attrName>style.visibility</p:attrName>
                                        </p:attrNameLst>
                                      </p:cBhvr>
                                      <p:to>
                                        <p:strVal val="visible"/>
                                      </p:to>
                                    </p:set>
                                    <p:anim calcmode="lin" valueType="num">
                                      <p:cBhvr additive="base">
                                        <p:cTn id="91" dur="500" fill="hold"/>
                                        <p:tgtEl>
                                          <p:spTgt spid="21">
                                            <p:txEl>
                                              <p:pRg st="5" end="5"/>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1">
                                            <p:txEl>
                                              <p:pRg st="6" end="6"/>
                                            </p:txEl>
                                          </p:spTgt>
                                        </p:tgtEl>
                                        <p:attrNameLst>
                                          <p:attrName>style.visibility</p:attrName>
                                        </p:attrNameLst>
                                      </p:cBhvr>
                                      <p:to>
                                        <p:strVal val="visible"/>
                                      </p:to>
                                    </p:set>
                                    <p:anim calcmode="lin" valueType="num">
                                      <p:cBhvr additive="base">
                                        <p:cTn id="97" dur="500" fill="hold"/>
                                        <p:tgtEl>
                                          <p:spTgt spid="21">
                                            <p:txEl>
                                              <p:pRg st="6" end="6"/>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2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1">
                                            <p:txEl>
                                              <p:pRg st="7" end="7"/>
                                            </p:txEl>
                                          </p:spTgt>
                                        </p:tgtEl>
                                        <p:attrNameLst>
                                          <p:attrName>style.visibility</p:attrName>
                                        </p:attrNameLst>
                                      </p:cBhvr>
                                      <p:to>
                                        <p:strVal val="visible"/>
                                      </p:to>
                                    </p:set>
                                    <p:anim calcmode="lin" valueType="num">
                                      <p:cBhvr additive="base">
                                        <p:cTn id="103" dur="500" fill="hold"/>
                                        <p:tgtEl>
                                          <p:spTgt spid="21">
                                            <p:txEl>
                                              <p:pRg st="7" end="7"/>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2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1">
                                            <p:txEl>
                                              <p:pRg st="8" end="8"/>
                                            </p:txEl>
                                          </p:spTgt>
                                        </p:tgtEl>
                                        <p:attrNameLst>
                                          <p:attrName>style.visibility</p:attrName>
                                        </p:attrNameLst>
                                      </p:cBhvr>
                                      <p:to>
                                        <p:strVal val="visible"/>
                                      </p:to>
                                    </p:set>
                                    <p:anim calcmode="lin" valueType="num">
                                      <p:cBhvr additive="base">
                                        <p:cTn id="109" dur="500" fill="hold"/>
                                        <p:tgtEl>
                                          <p:spTgt spid="21">
                                            <p:txEl>
                                              <p:pRg st="8" end="8"/>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Text Box 3"/>
          <p:cNvSpPr txBox="1">
            <a:spLocks noChangeArrowheads="1"/>
          </p:cNvSpPr>
          <p:nvPr/>
        </p:nvSpPr>
        <p:spPr bwMode="auto">
          <a:xfrm>
            <a:off x="228600" y="1065213"/>
            <a:ext cx="6189663" cy="4246562"/>
          </a:xfrm>
          <a:prstGeom prst="rect">
            <a:avLst/>
          </a:prstGeom>
          <a:noFill/>
          <a:ln w="38100" cap="sq">
            <a:noFill/>
            <a:miter lim="800000"/>
            <a:headEnd/>
            <a:tailEnd/>
          </a:ln>
          <a:effectLst/>
        </p:spPr>
        <p:txBody>
          <a:bodyPr wrap="none" lIns="274320" rIns="274320">
            <a:spAutoFit/>
          </a:bodyPr>
          <a:lstStyle/>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rPr>
              <a:t>The set of integers  </a:t>
            </a:r>
            <a:r>
              <a:rPr lang="en-US" i="1" dirty="0">
                <a:effectLst>
                  <a:outerShdw blurRad="38100" dist="38100" dir="2700000" algn="tl">
                    <a:srgbClr val="000000"/>
                  </a:outerShdw>
                </a:effectLst>
                <a:cs typeface="Times New Roman" pitchFamily="18" charset="0"/>
              </a:rPr>
              <a:t>N</a:t>
            </a:r>
            <a:r>
              <a:rPr lang="en-US" dirty="0">
                <a:effectLst>
                  <a:outerShdw blurRad="38100" dist="38100" dir="2700000" algn="tl">
                    <a:srgbClr val="000000"/>
                  </a:outerShdw>
                </a:effectLst>
              </a:rPr>
              <a:t> = {1,2,3,4,…  } </a:t>
            </a:r>
          </a:p>
          <a:p>
            <a:pPr algn="l">
              <a:buFontTx/>
              <a:buChar char="•"/>
              <a:defRPr/>
            </a:pPr>
            <a:r>
              <a:rPr lang="en-US" dirty="0">
                <a:effectLst>
                  <a:outerShdw blurRad="38100" dist="38100" dir="2700000" algn="tl">
                    <a:srgbClr val="000000"/>
                  </a:outerShdw>
                </a:effectLst>
              </a:rPr>
              <a:t>The set of fractions Q = {</a:t>
            </a:r>
            <a:r>
              <a:rPr lang="en-US" baseline="30000" dirty="0">
                <a:effectLst>
                  <a:outerShdw blurRad="38100" dist="38100" dir="2700000" algn="tl">
                    <a:srgbClr val="000000"/>
                  </a:outerShdw>
                </a:effectLst>
              </a:rPr>
              <a:t>1</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2</a:t>
            </a:r>
            <a:r>
              <a:rPr lang="en-US" dirty="0">
                <a:effectLst>
                  <a:outerShdw blurRad="38100" dist="38100" dir="2700000" algn="tl">
                    <a:srgbClr val="000000"/>
                  </a:outerShdw>
                </a:effectLst>
              </a:rPr>
              <a:t>, </a:t>
            </a: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r>
              <a:rPr lang="en-US" dirty="0">
                <a:effectLst>
                  <a:outerShdw blurRad="38100" dist="38100" dir="2700000" algn="tl">
                    <a:srgbClr val="000000"/>
                  </a:outerShdw>
                </a:effectLst>
              </a:rPr>
              <a:t>, ...  } </a:t>
            </a:r>
          </a:p>
          <a:p>
            <a:pPr algn="l">
              <a:defRPr/>
            </a:pPr>
            <a:endParaRPr lang="en-US" dirty="0">
              <a:effectLst>
                <a:outerShdw blurRad="38100" dist="38100" dir="2700000" algn="tl">
                  <a:srgbClr val="000000"/>
                </a:outerShdw>
              </a:effectLst>
              <a:sym typeface="Symbol" pitchFamily="18" charset="2"/>
            </a:endParaRPr>
          </a:p>
          <a:p>
            <a:pPr algn="l">
              <a:buFontTx/>
              <a:buChar char="•"/>
              <a:defRPr/>
            </a:pPr>
            <a:endParaRPr lang="en-US" sz="900" dirty="0">
              <a:effectLst>
                <a:outerShdw blurRad="38100" dist="38100" dir="2700000" algn="tl">
                  <a:srgbClr val="000000"/>
                </a:outerShdw>
              </a:effectLst>
              <a:sym typeface="Symbol" pitchFamily="18" charset="2"/>
            </a:endParaRPr>
          </a:p>
          <a:p>
            <a:pPr algn="l">
              <a:defRPr/>
            </a:pPr>
            <a:r>
              <a:rPr lang="en-US" dirty="0">
                <a:effectLst>
                  <a:outerShdw blurRad="38100" dist="38100" dir="2700000" algn="tl">
                    <a:srgbClr val="000000"/>
                  </a:outerShdw>
                </a:effectLst>
                <a:sym typeface="Symbol" pitchFamily="18" charset="2"/>
              </a:rPr>
              <a:t>Are these infinite sets the same “size”?</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Two sets have the same size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if there is a mapping between them.</a:t>
            </a:r>
            <a:endParaRPr lang="en-US" dirty="0">
              <a:effectLst>
                <a:outerShdw blurRad="38100" dist="38100" dir="2700000" algn="tl">
                  <a:srgbClr val="000000"/>
                </a:outerShdw>
              </a:effectLst>
              <a:sym typeface="Symbol" pitchFamily="18" charset="2"/>
            </a:endParaRPr>
          </a:p>
        </p:txBody>
      </p:sp>
      <p:grpSp>
        <p:nvGrpSpPr>
          <p:cNvPr id="9219" name="Group 7"/>
          <p:cNvGrpSpPr>
            <a:grpSpLocks/>
          </p:cNvGrpSpPr>
          <p:nvPr/>
        </p:nvGrpSpPr>
        <p:grpSpPr bwMode="auto">
          <a:xfrm>
            <a:off x="2286000" y="5405438"/>
            <a:ext cx="4572000" cy="723900"/>
            <a:chOff x="1440" y="3405"/>
            <a:chExt cx="2880" cy="456"/>
          </a:xfrm>
        </p:grpSpPr>
        <p:sp>
          <p:nvSpPr>
            <p:cNvPr id="1258504" name="Rectangle 8"/>
            <p:cNvSpPr>
              <a:spLocks noChangeArrowheads="1"/>
            </p:cNvSpPr>
            <p:nvPr/>
          </p:nvSpPr>
          <p:spPr bwMode="auto">
            <a:xfrm>
              <a:off x="1440" y="3405"/>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     , 4,       }|</a:t>
              </a:r>
            </a:p>
            <a:p>
              <a:pPr algn="l">
                <a:spcBef>
                  <a:spcPct val="50000"/>
                </a:spcBef>
                <a:buFontTx/>
                <a:buChar char="•"/>
                <a:defRPr/>
              </a:pPr>
              <a:endParaRPr lang="en-US" sz="900">
                <a:effectLst>
                  <a:outerShdw blurRad="38100" dist="38100" dir="2700000" algn="tl">
                    <a:srgbClr val="000000"/>
                  </a:outerShdw>
                </a:effectLst>
              </a:endParaRPr>
            </a:p>
          </p:txBody>
        </p:sp>
        <p:pic>
          <p:nvPicPr>
            <p:cNvPr id="9228" name="Picture 9"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 y="3477"/>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0"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497"/>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8507" name="Text Box 11"/>
          <p:cNvSpPr txBox="1">
            <a:spLocks noChangeArrowheads="1"/>
          </p:cNvSpPr>
          <p:nvPr/>
        </p:nvSpPr>
        <p:spPr bwMode="auto">
          <a:xfrm>
            <a:off x="1981200" y="6099175"/>
            <a:ext cx="26574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a:t>
            </a:r>
          </a:p>
        </p:txBody>
      </p:sp>
      <p:grpSp>
        <p:nvGrpSpPr>
          <p:cNvPr id="9221" name="Group 12"/>
          <p:cNvGrpSpPr>
            <a:grpSpLocks/>
          </p:cNvGrpSpPr>
          <p:nvPr/>
        </p:nvGrpSpPr>
        <p:grpSpPr bwMode="auto">
          <a:xfrm>
            <a:off x="2971800" y="5911850"/>
            <a:ext cx="990600" cy="249238"/>
            <a:chOff x="1872" y="3491"/>
            <a:chExt cx="624" cy="157"/>
          </a:xfrm>
        </p:grpSpPr>
        <p:sp>
          <p:nvSpPr>
            <p:cNvPr id="1258509" name="Line 13"/>
            <p:cNvSpPr>
              <a:spLocks noChangeShapeType="1"/>
            </p:cNvSpPr>
            <p:nvPr/>
          </p:nvSpPr>
          <p:spPr bwMode="auto">
            <a:xfrm>
              <a:off x="2240" y="3515"/>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8510" name="Line 14"/>
            <p:cNvSpPr>
              <a:spLocks noChangeShapeType="1"/>
            </p:cNvSpPr>
            <p:nvPr/>
          </p:nvSpPr>
          <p:spPr bwMode="auto">
            <a:xfrm>
              <a:off x="1872" y="3504"/>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8511" name="Line 15"/>
            <p:cNvSpPr>
              <a:spLocks noChangeShapeType="1"/>
            </p:cNvSpPr>
            <p:nvPr/>
          </p:nvSpPr>
          <p:spPr bwMode="auto">
            <a:xfrm>
              <a:off x="2496" y="3491"/>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grpSp>
      <p:sp>
        <p:nvSpPr>
          <p:cNvPr id="1258512" name="Text Box 16"/>
          <p:cNvSpPr txBox="1">
            <a:spLocks noChangeArrowheads="1"/>
          </p:cNvSpPr>
          <p:nvPr/>
        </p:nvSpPr>
        <p:spPr bwMode="auto">
          <a:xfrm>
            <a:off x="4364038" y="6110288"/>
            <a:ext cx="10160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3</a:t>
            </a:r>
          </a:p>
        </p:txBody>
      </p:sp>
      <p:sp>
        <p:nvSpPr>
          <p:cNvPr id="1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3" name="Text Box 3"/>
          <p:cNvSpPr txBox="1">
            <a:spLocks noChangeArrowheads="1"/>
          </p:cNvSpPr>
          <p:nvPr/>
        </p:nvSpPr>
        <p:spPr bwMode="auto">
          <a:xfrm>
            <a:off x="228600" y="1065213"/>
            <a:ext cx="7716838" cy="4246562"/>
          </a:xfrm>
          <a:prstGeom prst="rect">
            <a:avLst/>
          </a:prstGeom>
          <a:noFill/>
          <a:ln w="38100" cap="sq">
            <a:noFill/>
            <a:miter lim="800000"/>
            <a:headEnd/>
            <a:tailEnd/>
          </a:ln>
          <a:effectLst/>
        </p:spPr>
        <p:txBody>
          <a:bodyPr wrap="none" lIns="274320" rIns="274320">
            <a:spAutoFit/>
          </a:bodyPr>
          <a:lstStyle/>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rPr>
              <a:t>The set of integers  </a:t>
            </a:r>
            <a:r>
              <a:rPr lang="en-US" i="1" dirty="0">
                <a:effectLst>
                  <a:outerShdw blurRad="38100" dist="38100" dir="2700000" algn="tl">
                    <a:srgbClr val="000000"/>
                  </a:outerShdw>
                </a:effectLst>
                <a:cs typeface="Times New Roman" pitchFamily="18" charset="0"/>
              </a:rPr>
              <a:t>N</a:t>
            </a:r>
            <a:r>
              <a:rPr lang="en-US" dirty="0">
                <a:effectLst>
                  <a:outerShdw blurRad="38100" dist="38100" dir="2700000" algn="tl">
                    <a:srgbClr val="000000"/>
                  </a:outerShdw>
                </a:effectLst>
              </a:rPr>
              <a:t> =                  {1,2,3,4,…  } </a:t>
            </a:r>
          </a:p>
          <a:p>
            <a:pPr algn="l">
              <a:buFontTx/>
              <a:buChar char="•"/>
              <a:defRPr/>
            </a:pPr>
            <a:r>
              <a:rPr lang="en-US" dirty="0">
                <a:effectLst>
                  <a:outerShdw blurRad="38100" dist="38100" dir="2700000" algn="tl">
                    <a:srgbClr val="000000"/>
                  </a:outerShdw>
                </a:effectLst>
              </a:rPr>
              <a:t>The set of fractions Q = {</a:t>
            </a:r>
            <a:r>
              <a:rPr lang="en-US" baseline="30000" dirty="0">
                <a:effectLst>
                  <a:outerShdw blurRad="38100" dist="38100" dir="2700000" algn="tl">
                    <a:srgbClr val="000000"/>
                  </a:outerShdw>
                </a:effectLst>
              </a:rPr>
              <a:t>1</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2</a:t>
            </a:r>
            <a:r>
              <a:rPr lang="en-US" dirty="0">
                <a:effectLst>
                  <a:outerShdw blurRad="38100" dist="38100" dir="2700000" algn="tl">
                    <a:srgbClr val="000000"/>
                  </a:outerShdw>
                </a:effectLst>
              </a:rPr>
              <a:t>, </a:t>
            </a: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r>
              <a:rPr lang="en-US" dirty="0">
                <a:effectLst>
                  <a:outerShdw blurRad="38100" dist="38100" dir="2700000" algn="tl">
                    <a:srgbClr val="000000"/>
                  </a:outerShdw>
                </a:effectLst>
              </a:rPr>
              <a:t>, ...   </a:t>
            </a:r>
          </a:p>
          <a:p>
            <a:pPr algn="l">
              <a:defRPr/>
            </a:pPr>
            <a:endParaRPr lang="en-US" dirty="0">
              <a:effectLst>
                <a:outerShdw blurRad="38100" dist="38100" dir="2700000" algn="tl">
                  <a:srgbClr val="000000"/>
                </a:outerShdw>
              </a:effectLst>
              <a:sym typeface="Symbol" pitchFamily="18" charset="2"/>
            </a:endParaRPr>
          </a:p>
          <a:p>
            <a:pPr algn="l">
              <a:buFontTx/>
              <a:buChar char="•"/>
              <a:defRPr/>
            </a:pPr>
            <a:endParaRPr lang="en-US" sz="900" dirty="0">
              <a:effectLst>
                <a:outerShdw blurRad="38100" dist="38100" dir="2700000" algn="tl">
                  <a:srgbClr val="000000"/>
                </a:outerShdw>
              </a:effectLst>
              <a:sym typeface="Symbol" pitchFamily="18" charset="2"/>
            </a:endParaRPr>
          </a:p>
          <a:p>
            <a:pPr algn="l">
              <a:defRPr/>
            </a:pPr>
            <a:r>
              <a:rPr lang="en-US" dirty="0">
                <a:effectLst>
                  <a:outerShdw blurRad="38100" dist="38100" dir="2700000" algn="tl">
                    <a:srgbClr val="000000"/>
                  </a:outerShdw>
                </a:effectLst>
                <a:sym typeface="Symbol" pitchFamily="18" charset="2"/>
              </a:rPr>
              <a:t>Are these infinite sets the same “size”?</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Two sets have the same size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if there is a mapping between them.</a:t>
            </a:r>
            <a:endParaRPr lang="en-US" dirty="0">
              <a:effectLst>
                <a:outerShdw blurRad="38100" dist="38100" dir="2700000" algn="tl">
                  <a:srgbClr val="000000"/>
                </a:outerShdw>
              </a:effectLst>
              <a:sym typeface="Symbol" pitchFamily="18" charset="2"/>
            </a:endParaRPr>
          </a:p>
        </p:txBody>
      </p:sp>
      <p:grpSp>
        <p:nvGrpSpPr>
          <p:cNvPr id="10243" name="Group 4"/>
          <p:cNvGrpSpPr>
            <a:grpSpLocks/>
          </p:cNvGrpSpPr>
          <p:nvPr/>
        </p:nvGrpSpPr>
        <p:grpSpPr bwMode="auto">
          <a:xfrm>
            <a:off x="2286000" y="5405438"/>
            <a:ext cx="4572000" cy="723900"/>
            <a:chOff x="1440" y="3405"/>
            <a:chExt cx="2880" cy="456"/>
          </a:xfrm>
        </p:grpSpPr>
        <p:sp>
          <p:nvSpPr>
            <p:cNvPr id="1259525" name="Rectangle 5"/>
            <p:cNvSpPr>
              <a:spLocks noChangeArrowheads="1"/>
            </p:cNvSpPr>
            <p:nvPr/>
          </p:nvSpPr>
          <p:spPr bwMode="auto">
            <a:xfrm>
              <a:off x="1440" y="3405"/>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     , 4,       }|</a:t>
              </a:r>
            </a:p>
            <a:p>
              <a:pPr algn="l">
                <a:spcBef>
                  <a:spcPct val="50000"/>
                </a:spcBef>
                <a:buFontTx/>
                <a:buChar char="•"/>
                <a:defRPr/>
              </a:pPr>
              <a:endParaRPr lang="en-US" sz="900">
                <a:effectLst>
                  <a:outerShdw blurRad="38100" dist="38100" dir="2700000" algn="tl">
                    <a:srgbClr val="000000"/>
                  </a:outerShdw>
                </a:effectLst>
              </a:endParaRPr>
            </a:p>
          </p:txBody>
        </p:sp>
        <p:pic>
          <p:nvPicPr>
            <p:cNvPr id="10259"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 y="3477"/>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497"/>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9528" name="Text Box 8"/>
          <p:cNvSpPr txBox="1">
            <a:spLocks noChangeArrowheads="1"/>
          </p:cNvSpPr>
          <p:nvPr/>
        </p:nvSpPr>
        <p:spPr bwMode="auto">
          <a:xfrm>
            <a:off x="1981200" y="6099175"/>
            <a:ext cx="26574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a:t>
            </a:r>
          </a:p>
        </p:txBody>
      </p:sp>
      <p:grpSp>
        <p:nvGrpSpPr>
          <p:cNvPr id="10245" name="Group 9"/>
          <p:cNvGrpSpPr>
            <a:grpSpLocks/>
          </p:cNvGrpSpPr>
          <p:nvPr/>
        </p:nvGrpSpPr>
        <p:grpSpPr bwMode="auto">
          <a:xfrm>
            <a:off x="2971800" y="5911850"/>
            <a:ext cx="990600" cy="249238"/>
            <a:chOff x="1872" y="3491"/>
            <a:chExt cx="624" cy="157"/>
          </a:xfrm>
        </p:grpSpPr>
        <p:sp>
          <p:nvSpPr>
            <p:cNvPr id="1259530" name="Line 10"/>
            <p:cNvSpPr>
              <a:spLocks noChangeShapeType="1"/>
            </p:cNvSpPr>
            <p:nvPr/>
          </p:nvSpPr>
          <p:spPr bwMode="auto">
            <a:xfrm>
              <a:off x="2240" y="3515"/>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1" name="Line 11"/>
            <p:cNvSpPr>
              <a:spLocks noChangeShapeType="1"/>
            </p:cNvSpPr>
            <p:nvPr/>
          </p:nvSpPr>
          <p:spPr bwMode="auto">
            <a:xfrm>
              <a:off x="1872" y="3504"/>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2" name="Line 12"/>
            <p:cNvSpPr>
              <a:spLocks noChangeShapeType="1"/>
            </p:cNvSpPr>
            <p:nvPr/>
          </p:nvSpPr>
          <p:spPr bwMode="auto">
            <a:xfrm>
              <a:off x="2496" y="3491"/>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grpSp>
      <p:sp>
        <p:nvSpPr>
          <p:cNvPr id="1259533" name="Text Box 13"/>
          <p:cNvSpPr txBox="1">
            <a:spLocks noChangeArrowheads="1"/>
          </p:cNvSpPr>
          <p:nvPr/>
        </p:nvSpPr>
        <p:spPr bwMode="auto">
          <a:xfrm>
            <a:off x="4364038" y="6110288"/>
            <a:ext cx="10160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3</a:t>
            </a:r>
          </a:p>
        </p:txBody>
      </p:sp>
      <p:grpSp>
        <p:nvGrpSpPr>
          <p:cNvPr id="4" name="Group 21"/>
          <p:cNvGrpSpPr>
            <a:grpSpLocks/>
          </p:cNvGrpSpPr>
          <p:nvPr/>
        </p:nvGrpSpPr>
        <p:grpSpPr bwMode="auto">
          <a:xfrm>
            <a:off x="5451475" y="2681288"/>
            <a:ext cx="3349625" cy="1128712"/>
            <a:chOff x="3434" y="1689"/>
            <a:chExt cx="2110" cy="711"/>
          </a:xfrm>
        </p:grpSpPr>
        <p:sp>
          <p:nvSpPr>
            <p:cNvPr id="1259534" name="Rectangle 14"/>
            <p:cNvSpPr>
              <a:spLocks noChangeArrowheads="1"/>
            </p:cNvSpPr>
            <p:nvPr/>
          </p:nvSpPr>
          <p:spPr bwMode="auto">
            <a:xfrm>
              <a:off x="3434" y="1737"/>
              <a:ext cx="1462" cy="327"/>
            </a:xfrm>
            <a:prstGeom prst="rect">
              <a:avLst/>
            </a:prstGeom>
            <a:noFill/>
            <a:ln w="38100" cap="sq">
              <a:noFill/>
              <a:miter lim="800000"/>
              <a:headEnd type="triangle" w="sm" len="sm"/>
              <a:tailEnd w="sm" len="sm"/>
            </a:ln>
            <a:effectLst/>
          </p:spPr>
          <p:txBody>
            <a:bodyPr wrap="none" lIns="274320" rIns="274320">
              <a:spAutoFit/>
            </a:bodyPr>
            <a:lstStyle/>
            <a:p>
              <a:pPr algn="l">
                <a:defRPr/>
              </a:pPr>
              <a:r>
                <a:rPr lang="en-US">
                  <a:effectLst>
                    <a:outerShdw blurRad="38100" dist="38100" dir="2700000" algn="tl">
                      <a:srgbClr val="000000"/>
                    </a:outerShdw>
                  </a:effectLst>
                </a:rPr>
                <a:t>1,2,3,4,…  }</a:t>
              </a:r>
            </a:p>
          </p:txBody>
        </p:sp>
        <p:sp>
          <p:nvSpPr>
            <p:cNvPr id="1259536" name="Line 16"/>
            <p:cNvSpPr>
              <a:spLocks noChangeShapeType="1"/>
            </p:cNvSpPr>
            <p:nvPr/>
          </p:nvSpPr>
          <p:spPr bwMode="auto">
            <a:xfrm>
              <a:off x="3840" y="1713"/>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7" name="Line 17"/>
            <p:cNvSpPr>
              <a:spLocks noChangeShapeType="1"/>
            </p:cNvSpPr>
            <p:nvPr/>
          </p:nvSpPr>
          <p:spPr bwMode="auto">
            <a:xfrm>
              <a:off x="3648" y="1702"/>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8" name="Line 18"/>
            <p:cNvSpPr>
              <a:spLocks noChangeShapeType="1"/>
            </p:cNvSpPr>
            <p:nvPr/>
          </p:nvSpPr>
          <p:spPr bwMode="auto">
            <a:xfrm>
              <a:off x="3984" y="1689"/>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9" name="Line 19"/>
            <p:cNvSpPr>
              <a:spLocks noChangeShapeType="1"/>
            </p:cNvSpPr>
            <p:nvPr/>
          </p:nvSpPr>
          <p:spPr bwMode="auto">
            <a:xfrm>
              <a:off x="4176" y="1689"/>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40" name="Text Box 20"/>
            <p:cNvSpPr txBox="1">
              <a:spLocks noChangeArrowheads="1"/>
            </p:cNvSpPr>
            <p:nvPr/>
          </p:nvSpPr>
          <p:spPr bwMode="auto">
            <a:xfrm>
              <a:off x="3811" y="2073"/>
              <a:ext cx="1733" cy="327"/>
            </a:xfrm>
            <a:prstGeom prst="rect">
              <a:avLst/>
            </a:prstGeom>
            <a:noFill/>
            <a:ln w="38100" cap="sq">
              <a:noFill/>
              <a:miter lim="800000"/>
              <a:headEnd type="triangle" w="sm" len="sm"/>
              <a:tailEnd w="sm" len="sm"/>
            </a:ln>
            <a:effectLst/>
          </p:spPr>
          <p:txBody>
            <a:bodyPr wrap="none" lIns="274320" rIns="274320">
              <a:spAutoFit/>
            </a:bodyPr>
            <a:lstStyle/>
            <a:p>
              <a:pPr algn="l">
                <a:defRPr/>
              </a:pPr>
              <a:r>
                <a:rPr lang="en-US">
                  <a:solidFill>
                    <a:schemeClr val="hlink"/>
                  </a:solidFill>
                  <a:effectLst>
                    <a:outerShdw blurRad="38100" dist="38100" dir="2700000" algn="tl">
                      <a:srgbClr val="000000"/>
                    </a:outerShdw>
                  </a:effectLst>
                </a:rPr>
                <a:t>Q looks bigger.</a:t>
              </a:r>
            </a:p>
          </p:txBody>
        </p:sp>
      </p:grpSp>
      <p:sp>
        <p:nvSpPr>
          <p:cNvPr id="21"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AutoShape 2"/>
          <p:cNvSpPr>
            <a:spLocks noChangeArrowheads="1"/>
          </p:cNvSpPr>
          <p:nvPr/>
        </p:nvSpPr>
        <p:spPr bwMode="auto">
          <a:xfrm>
            <a:off x="1995488" y="533400"/>
            <a:ext cx="6843712" cy="4953000"/>
          </a:xfrm>
          <a:prstGeom prst="wedgeRoundRectCallout">
            <a:avLst>
              <a:gd name="adj1" fmla="val -54778"/>
              <a:gd name="adj2" fmla="val -7630"/>
              <a:gd name="adj3" fmla="val 16667"/>
            </a:avLst>
          </a:prstGeom>
          <a:solidFill>
            <a:schemeClr val="accent1"/>
          </a:solidFill>
          <a:ln w="9525">
            <a:noFill/>
            <a:miter lim="800000"/>
            <a:headEnd/>
            <a:tailEnd/>
          </a:ln>
          <a:effectLst/>
        </p:spPr>
        <p:txBody>
          <a:bodyPr/>
          <a:lstStyle/>
          <a:p>
            <a:pPr algn="l">
              <a:buFont typeface="Symbol" pitchFamily="18" charset="2"/>
              <a:buNone/>
              <a:defRPr/>
            </a:pPr>
            <a:r>
              <a:rPr lang="en-US" sz="4000" dirty="0">
                <a:latin typeface="Arial Rounded MT Bold" pitchFamily="34" charset="0"/>
              </a:rPr>
              <a:t>No way!</a:t>
            </a:r>
          </a:p>
          <a:p>
            <a:pPr algn="l">
              <a:buFont typeface="Symbol" pitchFamily="18" charset="2"/>
              <a:buNone/>
              <a:defRPr/>
            </a:pPr>
            <a:r>
              <a:rPr lang="en-US" sz="4000" dirty="0">
                <a:latin typeface="Arial Rounded MT Bold" pitchFamily="34" charset="0"/>
              </a:rPr>
              <a:t>The </a:t>
            </a:r>
            <a:r>
              <a:rPr lang="en-US" sz="4000" dirty="0" err="1">
                <a:latin typeface="Arial Rounded MT Bold" pitchFamily="34" charset="0"/>
              </a:rPr>
              <a:t>rationals</a:t>
            </a:r>
            <a:r>
              <a:rPr lang="en-US" sz="4000" dirty="0">
                <a:latin typeface="Arial Rounded MT Bold" pitchFamily="34" charset="0"/>
              </a:rPr>
              <a:t> are dense: between any two there is a third. You can’t list them one by one without leaving out an infinite number of them.</a:t>
            </a:r>
          </a:p>
        </p:txBody>
      </p:sp>
      <p:grpSp>
        <p:nvGrpSpPr>
          <p:cNvPr id="11267" name="Group 3"/>
          <p:cNvGrpSpPr>
            <a:grpSpLocks/>
          </p:cNvGrpSpPr>
          <p:nvPr/>
        </p:nvGrpSpPr>
        <p:grpSpPr bwMode="auto">
          <a:xfrm flipH="1">
            <a:off x="361950" y="1828800"/>
            <a:ext cx="1785938" cy="3657600"/>
            <a:chOff x="2308" y="1513"/>
            <a:chExt cx="1162" cy="2570"/>
          </a:xfrm>
        </p:grpSpPr>
        <p:grpSp>
          <p:nvGrpSpPr>
            <p:cNvPr id="11269" name="Group 4"/>
            <p:cNvGrpSpPr>
              <a:grpSpLocks/>
            </p:cNvGrpSpPr>
            <p:nvPr/>
          </p:nvGrpSpPr>
          <p:grpSpPr bwMode="auto">
            <a:xfrm>
              <a:off x="2308" y="1740"/>
              <a:ext cx="957" cy="2343"/>
              <a:chOff x="2308" y="1740"/>
              <a:chExt cx="957" cy="2343"/>
            </a:xfrm>
          </p:grpSpPr>
          <p:sp>
            <p:nvSpPr>
              <p:cNvPr id="321541" name="Freeform 5"/>
              <p:cNvSpPr>
                <a:spLocks/>
              </p:cNvSpPr>
              <p:nvPr/>
            </p:nvSpPr>
            <p:spPr bwMode="auto">
              <a:xfrm>
                <a:off x="2675" y="1745"/>
                <a:ext cx="447" cy="482"/>
              </a:xfrm>
              <a:custGeom>
                <a:avLst/>
                <a:gdLst/>
                <a:ahLst/>
                <a:cxnLst>
                  <a:cxn ang="0">
                    <a:pos x="123" y="206"/>
                  </a:cxn>
                  <a:cxn ang="0">
                    <a:pos x="159" y="53"/>
                  </a:cxn>
                  <a:cxn ang="0">
                    <a:pos x="248" y="0"/>
                  </a:cxn>
                  <a:cxn ang="0">
                    <a:pos x="335" y="0"/>
                  </a:cxn>
                  <a:cxn ang="0">
                    <a:pos x="388" y="53"/>
                  </a:cxn>
                  <a:cxn ang="0">
                    <a:pos x="432" y="215"/>
                  </a:cxn>
                  <a:cxn ang="0">
                    <a:pos x="415" y="349"/>
                  </a:cxn>
                  <a:cxn ang="0">
                    <a:pos x="379" y="458"/>
                  </a:cxn>
                  <a:cxn ang="0">
                    <a:pos x="309" y="485"/>
                  </a:cxn>
                  <a:cxn ang="0">
                    <a:pos x="221" y="475"/>
                  </a:cxn>
                  <a:cxn ang="0">
                    <a:pos x="132" y="368"/>
                  </a:cxn>
                  <a:cxn ang="0">
                    <a:pos x="123" y="288"/>
                  </a:cxn>
                  <a:cxn ang="0">
                    <a:pos x="0" y="242"/>
                  </a:cxn>
                  <a:cxn ang="0">
                    <a:pos x="0" y="189"/>
                  </a:cxn>
                  <a:cxn ang="0">
                    <a:pos x="123" y="206"/>
                  </a:cxn>
                </a:cxnLst>
                <a:rect l="0" t="0" r="r" b="b"/>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lstStyle/>
              <a:p>
                <a:pPr algn="l">
                  <a:defRPr/>
                </a:pPr>
                <a:endParaRPr lang="en-CA"/>
              </a:p>
            </p:txBody>
          </p:sp>
          <p:sp>
            <p:nvSpPr>
              <p:cNvPr id="321542" name="Freeform 6"/>
              <p:cNvSpPr>
                <a:spLocks/>
              </p:cNvSpPr>
              <p:nvPr/>
            </p:nvSpPr>
            <p:spPr bwMode="auto">
              <a:xfrm>
                <a:off x="2573" y="2256"/>
                <a:ext cx="500" cy="830"/>
              </a:xfrm>
              <a:custGeom>
                <a:avLst/>
                <a:gdLst/>
                <a:ahLst/>
                <a:cxnLst>
                  <a:cxn ang="0">
                    <a:pos x="41" y="173"/>
                  </a:cxn>
                  <a:cxn ang="0">
                    <a:pos x="163" y="35"/>
                  </a:cxn>
                  <a:cxn ang="0">
                    <a:pos x="232" y="0"/>
                  </a:cxn>
                  <a:cxn ang="0">
                    <a:pos x="366" y="5"/>
                  </a:cxn>
                  <a:cxn ang="0">
                    <a:pos x="488" y="57"/>
                  </a:cxn>
                  <a:cxn ang="0">
                    <a:pos x="500" y="126"/>
                  </a:cxn>
                  <a:cxn ang="0">
                    <a:pos x="483" y="207"/>
                  </a:cxn>
                  <a:cxn ang="0">
                    <a:pos x="396" y="281"/>
                  </a:cxn>
                  <a:cxn ang="0">
                    <a:pos x="349" y="414"/>
                  </a:cxn>
                  <a:cxn ang="0">
                    <a:pos x="349" y="552"/>
                  </a:cxn>
                  <a:cxn ang="0">
                    <a:pos x="384" y="637"/>
                  </a:cxn>
                  <a:cxn ang="0">
                    <a:pos x="448" y="695"/>
                  </a:cxn>
                  <a:cxn ang="0">
                    <a:pos x="448" y="765"/>
                  </a:cxn>
                  <a:cxn ang="0">
                    <a:pos x="419" y="800"/>
                  </a:cxn>
                  <a:cxn ang="0">
                    <a:pos x="384" y="816"/>
                  </a:cxn>
                  <a:cxn ang="0">
                    <a:pos x="268" y="828"/>
                  </a:cxn>
                  <a:cxn ang="0">
                    <a:pos x="163" y="747"/>
                  </a:cxn>
                  <a:cxn ang="0">
                    <a:pos x="53" y="574"/>
                  </a:cxn>
                  <a:cxn ang="0">
                    <a:pos x="0" y="368"/>
                  </a:cxn>
                  <a:cxn ang="0">
                    <a:pos x="140" y="436"/>
                  </a:cxn>
                  <a:cxn ang="0">
                    <a:pos x="192" y="436"/>
                  </a:cxn>
                  <a:cxn ang="0">
                    <a:pos x="227" y="396"/>
                  </a:cxn>
                  <a:cxn ang="0">
                    <a:pos x="251" y="316"/>
                  </a:cxn>
                  <a:cxn ang="0">
                    <a:pos x="209" y="293"/>
                  </a:cxn>
                  <a:cxn ang="0">
                    <a:pos x="53" y="293"/>
                  </a:cxn>
                  <a:cxn ang="0">
                    <a:pos x="18" y="293"/>
                  </a:cxn>
                  <a:cxn ang="0">
                    <a:pos x="41" y="173"/>
                  </a:cxn>
                </a:cxnLst>
                <a:rect l="0" t="0" r="r" b="b"/>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lstStyle/>
              <a:p>
                <a:pPr algn="l">
                  <a:defRPr/>
                </a:pPr>
                <a:endParaRPr lang="en-CA"/>
              </a:p>
            </p:txBody>
          </p:sp>
          <p:sp>
            <p:nvSpPr>
              <p:cNvPr id="321543" name="Freeform 7"/>
              <p:cNvSpPr>
                <a:spLocks/>
              </p:cNvSpPr>
              <p:nvPr/>
            </p:nvSpPr>
            <p:spPr bwMode="auto">
              <a:xfrm>
                <a:off x="2950" y="2289"/>
                <a:ext cx="265" cy="895"/>
              </a:xfrm>
              <a:custGeom>
                <a:avLst/>
                <a:gdLst/>
                <a:ahLst/>
                <a:cxnLst>
                  <a:cxn ang="0">
                    <a:pos x="0" y="75"/>
                  </a:cxn>
                  <a:cxn ang="0">
                    <a:pos x="29" y="23"/>
                  </a:cxn>
                  <a:cxn ang="0">
                    <a:pos x="83" y="0"/>
                  </a:cxn>
                  <a:cxn ang="0">
                    <a:pos x="135" y="5"/>
                  </a:cxn>
                  <a:cxn ang="0">
                    <a:pos x="206" y="108"/>
                  </a:cxn>
                  <a:cxn ang="0">
                    <a:pos x="265" y="264"/>
                  </a:cxn>
                  <a:cxn ang="0">
                    <a:pos x="265" y="384"/>
                  </a:cxn>
                  <a:cxn ang="0">
                    <a:pos x="241" y="447"/>
                  </a:cxn>
                  <a:cxn ang="0">
                    <a:pos x="118" y="522"/>
                  </a:cxn>
                  <a:cxn ang="0">
                    <a:pos x="83" y="573"/>
                  </a:cxn>
                  <a:cxn ang="0">
                    <a:pos x="83" y="608"/>
                  </a:cxn>
                  <a:cxn ang="0">
                    <a:pos x="123" y="654"/>
                  </a:cxn>
                  <a:cxn ang="0">
                    <a:pos x="189" y="723"/>
                  </a:cxn>
                  <a:cxn ang="0">
                    <a:pos x="224" y="814"/>
                  </a:cxn>
                  <a:cxn ang="0">
                    <a:pos x="212" y="895"/>
                  </a:cxn>
                  <a:cxn ang="0">
                    <a:pos x="177" y="877"/>
                  </a:cxn>
                  <a:cxn ang="0">
                    <a:pos x="159" y="764"/>
                  </a:cxn>
                  <a:cxn ang="0">
                    <a:pos x="101" y="694"/>
                  </a:cxn>
                  <a:cxn ang="0">
                    <a:pos x="54" y="676"/>
                  </a:cxn>
                  <a:cxn ang="0">
                    <a:pos x="29" y="643"/>
                  </a:cxn>
                  <a:cxn ang="0">
                    <a:pos x="29" y="568"/>
                  </a:cxn>
                  <a:cxn ang="0">
                    <a:pos x="64" y="505"/>
                  </a:cxn>
                  <a:cxn ang="0">
                    <a:pos x="123" y="465"/>
                  </a:cxn>
                  <a:cxn ang="0">
                    <a:pos x="212" y="402"/>
                  </a:cxn>
                  <a:cxn ang="0">
                    <a:pos x="224" y="327"/>
                  </a:cxn>
                  <a:cxn ang="0">
                    <a:pos x="177" y="224"/>
                  </a:cxn>
                  <a:cxn ang="0">
                    <a:pos x="101" y="143"/>
                  </a:cxn>
                  <a:cxn ang="0">
                    <a:pos x="0" y="75"/>
                  </a:cxn>
                </a:cxnLst>
                <a:rect l="0" t="0" r="r" b="b"/>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lstStyle/>
              <a:p>
                <a:pPr algn="l">
                  <a:defRPr/>
                </a:pPr>
                <a:endParaRPr lang="en-CA"/>
              </a:p>
            </p:txBody>
          </p:sp>
          <p:sp>
            <p:nvSpPr>
              <p:cNvPr id="321544" name="Freeform 8"/>
              <p:cNvSpPr>
                <a:spLocks/>
              </p:cNvSpPr>
              <p:nvPr/>
            </p:nvSpPr>
            <p:spPr bwMode="auto">
              <a:xfrm>
                <a:off x="2308" y="2238"/>
                <a:ext cx="527" cy="435"/>
              </a:xfrm>
              <a:custGeom>
                <a:avLst/>
                <a:gdLst/>
                <a:ahLst/>
                <a:cxnLst>
                  <a:cxn ang="0">
                    <a:pos x="398" y="5"/>
                  </a:cxn>
                  <a:cxn ang="0">
                    <a:pos x="485" y="0"/>
                  </a:cxn>
                  <a:cxn ang="0">
                    <a:pos x="520" y="35"/>
                  </a:cxn>
                  <a:cxn ang="0">
                    <a:pos x="497" y="87"/>
                  </a:cxn>
                  <a:cxn ang="0">
                    <a:pos x="428" y="110"/>
                  </a:cxn>
                  <a:cxn ang="0">
                    <a:pos x="365" y="110"/>
                  </a:cxn>
                  <a:cxn ang="0">
                    <a:pos x="272" y="127"/>
                  </a:cxn>
                  <a:cxn ang="0">
                    <a:pos x="168" y="145"/>
                  </a:cxn>
                  <a:cxn ang="0">
                    <a:pos x="87" y="180"/>
                  </a:cxn>
                  <a:cxn ang="0">
                    <a:pos x="63" y="214"/>
                  </a:cxn>
                  <a:cxn ang="0">
                    <a:pos x="70" y="249"/>
                  </a:cxn>
                  <a:cxn ang="0">
                    <a:pos x="115" y="296"/>
                  </a:cxn>
                  <a:cxn ang="0">
                    <a:pos x="202" y="331"/>
                  </a:cxn>
                  <a:cxn ang="0">
                    <a:pos x="306" y="331"/>
                  </a:cxn>
                  <a:cxn ang="0">
                    <a:pos x="382" y="331"/>
                  </a:cxn>
                  <a:cxn ang="0">
                    <a:pos x="468" y="348"/>
                  </a:cxn>
                  <a:cxn ang="0">
                    <a:pos x="450" y="435"/>
                  </a:cxn>
                  <a:cxn ang="0">
                    <a:pos x="330" y="401"/>
                  </a:cxn>
                  <a:cxn ang="0">
                    <a:pos x="290" y="371"/>
                  </a:cxn>
                  <a:cxn ang="0">
                    <a:pos x="208" y="371"/>
                  </a:cxn>
                  <a:cxn ang="0">
                    <a:pos x="70" y="336"/>
                  </a:cxn>
                  <a:cxn ang="0">
                    <a:pos x="12" y="284"/>
                  </a:cxn>
                  <a:cxn ang="0">
                    <a:pos x="0" y="214"/>
                  </a:cxn>
                  <a:cxn ang="0">
                    <a:pos x="46" y="145"/>
                  </a:cxn>
                  <a:cxn ang="0">
                    <a:pos x="202" y="75"/>
                  </a:cxn>
                  <a:cxn ang="0">
                    <a:pos x="340" y="40"/>
                  </a:cxn>
                  <a:cxn ang="0">
                    <a:pos x="398" y="5"/>
                  </a:cxn>
                </a:cxnLst>
                <a:rect l="0" t="0" r="r" b="b"/>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lstStyle/>
              <a:p>
                <a:pPr algn="l">
                  <a:defRPr/>
                </a:pPr>
                <a:endParaRPr lang="en-CA"/>
              </a:p>
            </p:txBody>
          </p:sp>
          <p:sp>
            <p:nvSpPr>
              <p:cNvPr id="321545" name="Freeform 9"/>
              <p:cNvSpPr>
                <a:spLocks/>
              </p:cNvSpPr>
              <p:nvPr/>
            </p:nvSpPr>
            <p:spPr bwMode="auto">
              <a:xfrm>
                <a:off x="2882" y="2923"/>
                <a:ext cx="383" cy="1160"/>
              </a:xfrm>
              <a:custGeom>
                <a:avLst/>
                <a:gdLst/>
                <a:ahLst/>
                <a:cxnLst>
                  <a:cxn ang="0">
                    <a:pos x="0" y="0"/>
                  </a:cxn>
                  <a:cxn ang="0">
                    <a:pos x="99" y="17"/>
                  </a:cxn>
                  <a:cxn ang="0">
                    <a:pos x="151" y="103"/>
                  </a:cxn>
                  <a:cxn ang="0">
                    <a:pos x="203" y="257"/>
                  </a:cxn>
                  <a:cxn ang="0">
                    <a:pos x="226" y="451"/>
                  </a:cxn>
                  <a:cxn ang="0">
                    <a:pos x="226" y="560"/>
                  </a:cxn>
                  <a:cxn ang="0">
                    <a:pos x="191" y="696"/>
                  </a:cxn>
                  <a:cxn ang="0">
                    <a:pos x="134" y="885"/>
                  </a:cxn>
                  <a:cxn ang="0">
                    <a:pos x="122" y="937"/>
                  </a:cxn>
                  <a:cxn ang="0">
                    <a:pos x="139" y="965"/>
                  </a:cxn>
                  <a:cxn ang="0">
                    <a:pos x="261" y="1006"/>
                  </a:cxn>
                  <a:cxn ang="0">
                    <a:pos x="383" y="1086"/>
                  </a:cxn>
                  <a:cxn ang="0">
                    <a:pos x="378" y="1119"/>
                  </a:cxn>
                  <a:cxn ang="0">
                    <a:pos x="290" y="1160"/>
                  </a:cxn>
                  <a:cxn ang="0">
                    <a:pos x="256" y="1142"/>
                  </a:cxn>
                  <a:cxn ang="0">
                    <a:pos x="191" y="1057"/>
                  </a:cxn>
                  <a:cxn ang="0">
                    <a:pos x="116" y="1016"/>
                  </a:cxn>
                  <a:cxn ang="0">
                    <a:pos x="34" y="988"/>
                  </a:cxn>
                  <a:cxn ang="0">
                    <a:pos x="29" y="948"/>
                  </a:cxn>
                  <a:cxn ang="0">
                    <a:pos x="52" y="868"/>
                  </a:cxn>
                  <a:cxn ang="0">
                    <a:pos x="116" y="743"/>
                  </a:cxn>
                  <a:cxn ang="0">
                    <a:pos x="156" y="594"/>
                  </a:cxn>
                  <a:cxn ang="0">
                    <a:pos x="156" y="423"/>
                  </a:cxn>
                  <a:cxn ang="0">
                    <a:pos x="122" y="274"/>
                  </a:cxn>
                  <a:cxn ang="0">
                    <a:pos x="47" y="136"/>
                  </a:cxn>
                  <a:cxn ang="0">
                    <a:pos x="12" y="63"/>
                  </a:cxn>
                  <a:cxn ang="0">
                    <a:pos x="0" y="0"/>
                  </a:cxn>
                </a:cxnLst>
                <a:rect l="0" t="0" r="r" b="b"/>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lstStyle/>
              <a:p>
                <a:pPr algn="l">
                  <a:defRPr/>
                </a:pPr>
                <a:endParaRPr lang="en-CA"/>
              </a:p>
            </p:txBody>
          </p:sp>
          <p:sp>
            <p:nvSpPr>
              <p:cNvPr id="321546" name="Freeform 10"/>
              <p:cNvSpPr>
                <a:spLocks/>
              </p:cNvSpPr>
              <p:nvPr/>
            </p:nvSpPr>
            <p:spPr bwMode="auto">
              <a:xfrm>
                <a:off x="2443" y="2922"/>
                <a:ext cx="461" cy="1024"/>
              </a:xfrm>
              <a:custGeom>
                <a:avLst/>
                <a:gdLst/>
                <a:ahLst/>
                <a:cxnLst>
                  <a:cxn ang="0">
                    <a:pos x="421" y="0"/>
                  </a:cxn>
                  <a:cxn ang="0">
                    <a:pos x="449" y="22"/>
                  </a:cxn>
                  <a:cxn ang="0">
                    <a:pos x="461" y="91"/>
                  </a:cxn>
                  <a:cxn ang="0">
                    <a:pos x="439" y="159"/>
                  </a:cxn>
                  <a:cxn ang="0">
                    <a:pos x="380" y="245"/>
                  </a:cxn>
                  <a:cxn ang="0">
                    <a:pos x="315" y="348"/>
                  </a:cxn>
                  <a:cxn ang="0">
                    <a:pos x="293" y="462"/>
                  </a:cxn>
                  <a:cxn ang="0">
                    <a:pos x="310" y="645"/>
                  </a:cxn>
                  <a:cxn ang="0">
                    <a:pos x="350" y="868"/>
                  </a:cxn>
                  <a:cxn ang="0">
                    <a:pos x="380" y="959"/>
                  </a:cxn>
                  <a:cxn ang="0">
                    <a:pos x="368" y="987"/>
                  </a:cxn>
                  <a:cxn ang="0">
                    <a:pos x="298" y="992"/>
                  </a:cxn>
                  <a:cxn ang="0">
                    <a:pos x="211" y="969"/>
                  </a:cxn>
                  <a:cxn ang="0">
                    <a:pos x="134" y="1004"/>
                  </a:cxn>
                  <a:cxn ang="0">
                    <a:pos x="87" y="1027"/>
                  </a:cxn>
                  <a:cxn ang="0">
                    <a:pos x="53" y="1022"/>
                  </a:cxn>
                  <a:cxn ang="0">
                    <a:pos x="0" y="959"/>
                  </a:cxn>
                  <a:cxn ang="0">
                    <a:pos x="53" y="936"/>
                  </a:cxn>
                  <a:cxn ang="0">
                    <a:pos x="187" y="908"/>
                  </a:cxn>
                  <a:cxn ang="0">
                    <a:pos x="263" y="936"/>
                  </a:cxn>
                  <a:cxn ang="0">
                    <a:pos x="315" y="936"/>
                  </a:cxn>
                  <a:cxn ang="0">
                    <a:pos x="310" y="890"/>
                  </a:cxn>
                  <a:cxn ang="0">
                    <a:pos x="258" y="616"/>
                  </a:cxn>
                  <a:cxn ang="0">
                    <a:pos x="222" y="456"/>
                  </a:cxn>
                  <a:cxn ang="0">
                    <a:pos x="228" y="376"/>
                  </a:cxn>
                  <a:cxn ang="0">
                    <a:pos x="280" y="227"/>
                  </a:cxn>
                  <a:cxn ang="0">
                    <a:pos x="333" y="91"/>
                  </a:cxn>
                  <a:cxn ang="0">
                    <a:pos x="421" y="0"/>
                  </a:cxn>
                </a:cxnLst>
                <a:rect l="0" t="0" r="r" b="b"/>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lstStyle/>
              <a:p>
                <a:pPr algn="l">
                  <a:defRPr/>
                </a:pPr>
                <a:endParaRPr lang="en-CA"/>
              </a:p>
            </p:txBody>
          </p:sp>
        </p:grpSp>
        <p:sp>
          <p:nvSpPr>
            <p:cNvPr id="321547" name="Freeform 11"/>
            <p:cNvSpPr>
              <a:spLocks/>
            </p:cNvSpPr>
            <p:nvPr/>
          </p:nvSpPr>
          <p:spPr bwMode="auto">
            <a:xfrm>
              <a:off x="2626" y="1540"/>
              <a:ext cx="827" cy="563"/>
            </a:xfrm>
            <a:custGeom>
              <a:avLst/>
              <a:gdLst/>
              <a:ahLst/>
              <a:cxnLst>
                <a:cxn ang="0">
                  <a:pos x="0" y="139"/>
                </a:cxn>
                <a:cxn ang="0">
                  <a:pos x="108" y="18"/>
                </a:cxn>
                <a:cxn ang="0">
                  <a:pos x="160" y="75"/>
                </a:cxn>
                <a:cxn ang="0">
                  <a:pos x="213" y="110"/>
                </a:cxn>
                <a:cxn ang="0">
                  <a:pos x="269" y="110"/>
                </a:cxn>
                <a:cxn ang="0">
                  <a:pos x="327" y="52"/>
                </a:cxn>
                <a:cxn ang="0">
                  <a:pos x="396" y="5"/>
                </a:cxn>
                <a:cxn ang="0">
                  <a:pos x="477" y="0"/>
                </a:cxn>
                <a:cxn ang="0">
                  <a:pos x="563" y="35"/>
                </a:cxn>
                <a:cxn ang="0">
                  <a:pos x="620" y="87"/>
                </a:cxn>
                <a:cxn ang="0">
                  <a:pos x="648" y="157"/>
                </a:cxn>
                <a:cxn ang="0">
                  <a:pos x="654" y="249"/>
                </a:cxn>
                <a:cxn ang="0">
                  <a:pos x="671" y="331"/>
                </a:cxn>
                <a:cxn ang="0">
                  <a:pos x="718" y="371"/>
                </a:cxn>
                <a:cxn ang="0">
                  <a:pos x="774" y="389"/>
                </a:cxn>
                <a:cxn ang="0">
                  <a:pos x="827" y="401"/>
                </a:cxn>
                <a:cxn ang="0">
                  <a:pos x="786" y="563"/>
                </a:cxn>
                <a:cxn ang="0">
                  <a:pos x="654" y="540"/>
                </a:cxn>
                <a:cxn ang="0">
                  <a:pos x="517" y="493"/>
                </a:cxn>
                <a:cxn ang="0">
                  <a:pos x="407" y="441"/>
                </a:cxn>
                <a:cxn ang="0">
                  <a:pos x="286" y="389"/>
                </a:cxn>
                <a:cxn ang="0">
                  <a:pos x="160" y="331"/>
                </a:cxn>
                <a:cxn ang="0">
                  <a:pos x="57" y="209"/>
                </a:cxn>
                <a:cxn ang="0">
                  <a:pos x="0" y="139"/>
                </a:cxn>
              </a:cxnLst>
              <a:rect l="0" t="0" r="r" b="b"/>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21548" name="Freeform 12"/>
            <p:cNvSpPr>
              <a:spLocks/>
            </p:cNvSpPr>
            <p:nvPr/>
          </p:nvSpPr>
          <p:spPr bwMode="auto">
            <a:xfrm>
              <a:off x="2614" y="1513"/>
              <a:ext cx="856" cy="606"/>
            </a:xfrm>
            <a:custGeom>
              <a:avLst/>
              <a:gdLst/>
              <a:ahLst/>
              <a:cxnLst>
                <a:cxn ang="0">
                  <a:pos x="75" y="266"/>
                </a:cxn>
                <a:cxn ang="0">
                  <a:pos x="172" y="363"/>
                </a:cxn>
                <a:cxn ang="0">
                  <a:pos x="304" y="428"/>
                </a:cxn>
                <a:cxn ang="0">
                  <a:pos x="489" y="513"/>
                </a:cxn>
                <a:cxn ang="0">
                  <a:pos x="615" y="566"/>
                </a:cxn>
                <a:cxn ang="0">
                  <a:pos x="816" y="606"/>
                </a:cxn>
                <a:cxn ang="0">
                  <a:pos x="856" y="393"/>
                </a:cxn>
                <a:cxn ang="0">
                  <a:pos x="804" y="393"/>
                </a:cxn>
                <a:cxn ang="0">
                  <a:pos x="753" y="363"/>
                </a:cxn>
                <a:cxn ang="0">
                  <a:pos x="695" y="323"/>
                </a:cxn>
                <a:cxn ang="0">
                  <a:pos x="695" y="243"/>
                </a:cxn>
                <a:cxn ang="0">
                  <a:pos x="660" y="116"/>
                </a:cxn>
                <a:cxn ang="0">
                  <a:pos x="597" y="46"/>
                </a:cxn>
                <a:cxn ang="0">
                  <a:pos x="505" y="0"/>
                </a:cxn>
                <a:cxn ang="0">
                  <a:pos x="391" y="12"/>
                </a:cxn>
                <a:cxn ang="0">
                  <a:pos x="321" y="53"/>
                </a:cxn>
                <a:cxn ang="0">
                  <a:pos x="286" y="98"/>
                </a:cxn>
                <a:cxn ang="0">
                  <a:pos x="253" y="121"/>
                </a:cxn>
                <a:cxn ang="0">
                  <a:pos x="218" y="116"/>
                </a:cxn>
                <a:cxn ang="0">
                  <a:pos x="166" y="63"/>
                </a:cxn>
                <a:cxn ang="0">
                  <a:pos x="132" y="0"/>
                </a:cxn>
                <a:cxn ang="0">
                  <a:pos x="103" y="30"/>
                </a:cxn>
                <a:cxn ang="0">
                  <a:pos x="0" y="150"/>
                </a:cxn>
                <a:cxn ang="0">
                  <a:pos x="5" y="178"/>
                </a:cxn>
                <a:cxn ang="0">
                  <a:pos x="17" y="191"/>
                </a:cxn>
                <a:cxn ang="0">
                  <a:pos x="120" y="81"/>
                </a:cxn>
                <a:cxn ang="0">
                  <a:pos x="172" y="133"/>
                </a:cxn>
                <a:cxn ang="0">
                  <a:pos x="206" y="168"/>
                </a:cxn>
                <a:cxn ang="0">
                  <a:pos x="253" y="168"/>
                </a:cxn>
                <a:cxn ang="0">
                  <a:pos x="286" y="156"/>
                </a:cxn>
                <a:cxn ang="0">
                  <a:pos x="339" y="116"/>
                </a:cxn>
                <a:cxn ang="0">
                  <a:pos x="367" y="70"/>
                </a:cxn>
                <a:cxn ang="0">
                  <a:pos x="442" y="46"/>
                </a:cxn>
                <a:cxn ang="0">
                  <a:pos x="505" y="53"/>
                </a:cxn>
                <a:cxn ang="0">
                  <a:pos x="562" y="87"/>
                </a:cxn>
                <a:cxn ang="0">
                  <a:pos x="615" y="138"/>
                </a:cxn>
                <a:cxn ang="0">
                  <a:pos x="643" y="203"/>
                </a:cxn>
                <a:cxn ang="0">
                  <a:pos x="643" y="260"/>
                </a:cxn>
                <a:cxn ang="0">
                  <a:pos x="643" y="323"/>
                </a:cxn>
                <a:cxn ang="0">
                  <a:pos x="666" y="375"/>
                </a:cxn>
                <a:cxn ang="0">
                  <a:pos x="730" y="410"/>
                </a:cxn>
                <a:cxn ang="0">
                  <a:pos x="804" y="444"/>
                </a:cxn>
                <a:cxn ang="0">
                  <a:pos x="770" y="554"/>
                </a:cxn>
                <a:cxn ang="0">
                  <a:pos x="580" y="503"/>
                </a:cxn>
                <a:cxn ang="0">
                  <a:pos x="454" y="450"/>
                </a:cxn>
                <a:cxn ang="0">
                  <a:pos x="339" y="416"/>
                </a:cxn>
                <a:cxn ang="0">
                  <a:pos x="241" y="363"/>
                </a:cxn>
                <a:cxn ang="0">
                  <a:pos x="120" y="266"/>
                </a:cxn>
                <a:cxn ang="0">
                  <a:pos x="34" y="173"/>
                </a:cxn>
                <a:cxn ang="0">
                  <a:pos x="22" y="185"/>
                </a:cxn>
                <a:cxn ang="0">
                  <a:pos x="75" y="266"/>
                </a:cxn>
              </a:cxnLst>
              <a:rect l="0" t="0" r="r" b="b"/>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lstStyle/>
            <a:p>
              <a:pPr algn="l">
                <a:defRPr/>
              </a:pPr>
              <a:endParaRPr lang="en-CA"/>
            </a:p>
          </p:txBody>
        </p:sp>
        <p:sp>
          <p:nvSpPr>
            <p:cNvPr id="321549" name="Oval 13"/>
            <p:cNvSpPr>
              <a:spLocks noChangeArrowheads="1"/>
            </p:cNvSpPr>
            <p:nvPr/>
          </p:nvSpPr>
          <p:spPr bwMode="auto">
            <a:xfrm rot="-4286940">
              <a:off x="2792" y="1885"/>
              <a:ext cx="142" cy="52"/>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1550" name="Oval 14"/>
            <p:cNvSpPr>
              <a:spLocks noChangeArrowheads="1"/>
            </p:cNvSpPr>
            <p:nvPr/>
          </p:nvSpPr>
          <p:spPr bwMode="auto">
            <a:xfrm rot="-4286940">
              <a:off x="2809" y="1914"/>
              <a:ext cx="78" cy="20"/>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21551" name="Oval 15"/>
            <p:cNvSpPr>
              <a:spLocks noChangeArrowheads="1"/>
            </p:cNvSpPr>
            <p:nvPr/>
          </p:nvSpPr>
          <p:spPr bwMode="auto">
            <a:xfrm rot="-4286940">
              <a:off x="2742" y="1886"/>
              <a:ext cx="142" cy="50"/>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1552" name="Oval 16"/>
            <p:cNvSpPr>
              <a:spLocks noChangeArrowheads="1"/>
            </p:cNvSpPr>
            <p:nvPr/>
          </p:nvSpPr>
          <p:spPr bwMode="auto">
            <a:xfrm rot="-4286940">
              <a:off x="2762" y="1914"/>
              <a:ext cx="78" cy="1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21553" name="Oval 17"/>
            <p:cNvSpPr>
              <a:spLocks noChangeArrowheads="1"/>
            </p:cNvSpPr>
            <p:nvPr/>
          </p:nvSpPr>
          <p:spPr bwMode="auto">
            <a:xfrm>
              <a:off x="2687" y="2089"/>
              <a:ext cx="198" cy="86"/>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18"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AutoShape 2"/>
          <p:cNvSpPr>
            <a:spLocks noChangeArrowheads="1"/>
          </p:cNvSpPr>
          <p:nvPr/>
        </p:nvSpPr>
        <p:spPr bwMode="auto">
          <a:xfrm>
            <a:off x="533400" y="457200"/>
            <a:ext cx="6843713" cy="4867275"/>
          </a:xfrm>
          <a:prstGeom prst="wedgeRoundRectCallout">
            <a:avLst>
              <a:gd name="adj1" fmla="val 59903"/>
              <a:gd name="adj2" fmla="val 21398"/>
              <a:gd name="adj3" fmla="val 16667"/>
            </a:avLst>
          </a:prstGeom>
          <a:solidFill>
            <a:srgbClr val="996600"/>
          </a:solidFill>
          <a:ln w="9525">
            <a:noFill/>
            <a:miter lim="800000"/>
            <a:headEnd/>
            <a:tailEnd/>
          </a:ln>
          <a:effectLst/>
        </p:spPr>
        <p:txBody>
          <a:bodyPr/>
          <a:lstStyle/>
          <a:p>
            <a:pPr algn="l">
              <a:defRPr/>
            </a:pPr>
            <a:r>
              <a:rPr lang="en-US" sz="4400" dirty="0">
                <a:latin typeface="Arial Rounded MT Bold" pitchFamily="34" charset="0"/>
              </a:rPr>
              <a:t>Don’t jump to conclusions!</a:t>
            </a:r>
          </a:p>
          <a:p>
            <a:pPr algn="l">
              <a:defRPr/>
            </a:pPr>
            <a:r>
              <a:rPr lang="en-US" sz="4400" dirty="0">
                <a:latin typeface="Arial Rounded MT Bold" pitchFamily="34" charset="0"/>
              </a:rPr>
              <a:t>There is a clever way to list the </a:t>
            </a:r>
            <a:r>
              <a:rPr lang="en-US" sz="4400" dirty="0" err="1">
                <a:latin typeface="Arial Rounded MT Bold" pitchFamily="34" charset="0"/>
              </a:rPr>
              <a:t>rationals</a:t>
            </a:r>
            <a:r>
              <a:rPr lang="en-US" sz="4400" dirty="0">
                <a:latin typeface="Arial Rounded MT Bold" pitchFamily="34" charset="0"/>
              </a:rPr>
              <a:t>, one at a time, without missing a single one!</a:t>
            </a:r>
          </a:p>
        </p:txBody>
      </p:sp>
      <p:grpSp>
        <p:nvGrpSpPr>
          <p:cNvPr id="12291" name="Group 3"/>
          <p:cNvGrpSpPr>
            <a:grpSpLocks/>
          </p:cNvGrpSpPr>
          <p:nvPr/>
        </p:nvGrpSpPr>
        <p:grpSpPr bwMode="auto">
          <a:xfrm flipH="1">
            <a:off x="7483475" y="3119438"/>
            <a:ext cx="1660525" cy="3743325"/>
            <a:chOff x="864" y="465"/>
            <a:chExt cx="1046" cy="2358"/>
          </a:xfrm>
        </p:grpSpPr>
        <p:grpSp>
          <p:nvGrpSpPr>
            <p:cNvPr id="12293" name="Group 4"/>
            <p:cNvGrpSpPr>
              <a:grpSpLocks/>
            </p:cNvGrpSpPr>
            <p:nvPr/>
          </p:nvGrpSpPr>
          <p:grpSpPr bwMode="auto">
            <a:xfrm>
              <a:off x="864" y="465"/>
              <a:ext cx="1008" cy="2319"/>
              <a:chOff x="587" y="528"/>
              <a:chExt cx="1008" cy="2319"/>
            </a:xfrm>
          </p:grpSpPr>
          <p:grpSp>
            <p:nvGrpSpPr>
              <p:cNvPr id="12296" name="Group 5"/>
              <p:cNvGrpSpPr>
                <a:grpSpLocks/>
              </p:cNvGrpSpPr>
              <p:nvPr/>
            </p:nvGrpSpPr>
            <p:grpSpPr bwMode="auto">
              <a:xfrm>
                <a:off x="587" y="528"/>
                <a:ext cx="1008" cy="2319"/>
                <a:chOff x="587" y="528"/>
                <a:chExt cx="1008" cy="2319"/>
              </a:xfrm>
            </p:grpSpPr>
            <p:grpSp>
              <p:nvGrpSpPr>
                <p:cNvPr id="12298" name="Group 6"/>
                <p:cNvGrpSpPr>
                  <a:grpSpLocks/>
                </p:cNvGrpSpPr>
                <p:nvPr/>
              </p:nvGrpSpPr>
              <p:grpSpPr bwMode="auto">
                <a:xfrm>
                  <a:off x="587" y="528"/>
                  <a:ext cx="1008" cy="2319"/>
                  <a:chOff x="1151" y="1104"/>
                  <a:chExt cx="686" cy="1741"/>
                </a:xfrm>
              </p:grpSpPr>
              <p:sp>
                <p:nvSpPr>
                  <p:cNvPr id="322567" name="Freeform 7"/>
                  <p:cNvSpPr>
                    <a:spLocks/>
                  </p:cNvSpPr>
                  <p:nvPr/>
                </p:nvSpPr>
                <p:spPr bwMode="auto">
                  <a:xfrm flipH="1">
                    <a:off x="1321" y="1581"/>
                    <a:ext cx="304" cy="566"/>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22568"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22569" name="Freeform 9"/>
                  <p:cNvSpPr>
                    <a:spLocks/>
                  </p:cNvSpPr>
                  <p:nvPr/>
                </p:nvSpPr>
                <p:spPr bwMode="auto">
                  <a:xfrm flipH="1">
                    <a:off x="1447" y="1581"/>
                    <a:ext cx="362" cy="499"/>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22570" name="Freeform 10"/>
                  <p:cNvSpPr>
                    <a:spLocks/>
                  </p:cNvSpPr>
                  <p:nvPr/>
                </p:nvSpPr>
                <p:spPr bwMode="auto">
                  <a:xfrm flipH="1">
                    <a:off x="1376" y="2005"/>
                    <a:ext cx="229"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322571" name="Freeform 11"/>
                  <p:cNvSpPr>
                    <a:spLocks/>
                  </p:cNvSpPr>
                  <p:nvPr/>
                </p:nvSpPr>
                <p:spPr bwMode="auto">
                  <a:xfrm flipH="1">
                    <a:off x="1390" y="2033"/>
                    <a:ext cx="447"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322572" name="Freeform 12"/>
                  <p:cNvSpPr>
                    <a:spLocks/>
                  </p:cNvSpPr>
                  <p:nvPr/>
                </p:nvSpPr>
                <p:spPr bwMode="auto">
                  <a:xfrm flipH="1">
                    <a:off x="1353" y="1223"/>
                    <a:ext cx="282"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12311" name="Group 13"/>
                  <p:cNvGrpSpPr>
                    <a:grpSpLocks/>
                  </p:cNvGrpSpPr>
                  <p:nvPr/>
                </p:nvGrpSpPr>
                <p:grpSpPr bwMode="auto">
                  <a:xfrm flipH="1">
                    <a:off x="1212" y="1104"/>
                    <a:ext cx="277" cy="235"/>
                    <a:chOff x="1590" y="1104"/>
                    <a:chExt cx="277" cy="235"/>
                  </a:xfrm>
                </p:grpSpPr>
                <p:sp>
                  <p:nvSpPr>
                    <p:cNvPr id="322574" name="Freeform 14"/>
                    <p:cNvSpPr>
                      <a:spLocks/>
                    </p:cNvSpPr>
                    <p:nvPr/>
                  </p:nvSpPr>
                  <p:spPr bwMode="auto">
                    <a:xfrm>
                      <a:off x="1683" y="1257"/>
                      <a:ext cx="184"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322575" name="Freeform 15"/>
                    <p:cNvSpPr>
                      <a:spLocks/>
                    </p:cNvSpPr>
                    <p:nvPr/>
                  </p:nvSpPr>
                  <p:spPr bwMode="auto">
                    <a:xfrm>
                      <a:off x="1654" y="1193"/>
                      <a:ext cx="178"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322576" name="Freeform 16"/>
                    <p:cNvSpPr>
                      <a:spLocks/>
                    </p:cNvSpPr>
                    <p:nvPr/>
                  </p:nvSpPr>
                  <p:spPr bwMode="auto">
                    <a:xfrm>
                      <a:off x="1630" y="1154"/>
                      <a:ext cx="161" cy="137"/>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322577" name="Freeform 17"/>
                    <p:cNvSpPr>
                      <a:spLocks/>
                    </p:cNvSpPr>
                    <p:nvPr/>
                  </p:nvSpPr>
                  <p:spPr bwMode="auto">
                    <a:xfrm>
                      <a:off x="1590" y="1104"/>
                      <a:ext cx="123" cy="174"/>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12299" name="Group 18"/>
                <p:cNvGrpSpPr>
                  <a:grpSpLocks/>
                </p:cNvGrpSpPr>
                <p:nvPr/>
              </p:nvGrpSpPr>
              <p:grpSpPr bwMode="auto">
                <a:xfrm rot="4286940" flipH="1">
                  <a:off x="1038" y="766"/>
                  <a:ext cx="141" cy="50"/>
                  <a:chOff x="4032" y="2817"/>
                  <a:chExt cx="417" cy="635"/>
                </a:xfrm>
              </p:grpSpPr>
              <p:sp>
                <p:nvSpPr>
                  <p:cNvPr id="322579" name="Oval 19"/>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2580" name="Oval 20"/>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12300" name="Group 21"/>
                <p:cNvGrpSpPr>
                  <a:grpSpLocks/>
                </p:cNvGrpSpPr>
                <p:nvPr/>
              </p:nvGrpSpPr>
              <p:grpSpPr bwMode="auto">
                <a:xfrm rot="4286940" flipH="1">
                  <a:off x="962" y="766"/>
                  <a:ext cx="141" cy="50"/>
                  <a:chOff x="4032" y="2817"/>
                  <a:chExt cx="417" cy="635"/>
                </a:xfrm>
              </p:grpSpPr>
              <p:sp>
                <p:nvSpPr>
                  <p:cNvPr id="322582" name="Oval 22"/>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2583" name="Oval 23"/>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322584"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322585"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322586"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sp>
        <p:nvSpPr>
          <p:cNvPr id="2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a:off x="923925" y="6251575"/>
            <a:ext cx="3648075" cy="51911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 1, 2, 3, 4, 5, 6, …. }</a:t>
            </a:r>
          </a:p>
        </p:txBody>
      </p:sp>
      <p:sp>
        <p:nvSpPr>
          <p:cNvPr id="1260555" name="Line 11"/>
          <p:cNvSpPr>
            <a:spLocks noChangeShapeType="1"/>
          </p:cNvSpPr>
          <p:nvPr/>
        </p:nvSpPr>
        <p:spPr bwMode="auto">
          <a:xfrm flipH="1">
            <a:off x="1905000" y="4710113"/>
            <a:ext cx="279400" cy="15589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556" name="Line 12"/>
          <p:cNvSpPr>
            <a:spLocks noChangeShapeType="1"/>
          </p:cNvSpPr>
          <p:nvPr/>
        </p:nvSpPr>
        <p:spPr bwMode="auto">
          <a:xfrm>
            <a:off x="1524000" y="4710113"/>
            <a:ext cx="76200" cy="1541462"/>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557" name="Line 13"/>
          <p:cNvSpPr>
            <a:spLocks noChangeShapeType="1"/>
          </p:cNvSpPr>
          <p:nvPr/>
        </p:nvSpPr>
        <p:spPr bwMode="auto">
          <a:xfrm flipH="1">
            <a:off x="2286000" y="4710113"/>
            <a:ext cx="457200" cy="15589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560" name="Freeform 16"/>
          <p:cNvSpPr>
            <a:spLocks/>
          </p:cNvSpPr>
          <p:nvPr/>
        </p:nvSpPr>
        <p:spPr bwMode="auto">
          <a:xfrm>
            <a:off x="1195388" y="1371600"/>
            <a:ext cx="4519612" cy="3657600"/>
          </a:xfrm>
          <a:custGeom>
            <a:avLst/>
            <a:gdLst/>
            <a:ahLst/>
            <a:cxnLst>
              <a:cxn ang="0">
                <a:pos x="15" y="0"/>
              </a:cxn>
              <a:cxn ang="0">
                <a:pos x="0" y="2304"/>
              </a:cxn>
              <a:cxn ang="0">
                <a:pos x="2847" y="2304"/>
              </a:cxn>
            </a:cxnLst>
            <a:rect l="0" t="0" r="r" b="b"/>
            <a:pathLst>
              <a:path w="2847" h="2304">
                <a:moveTo>
                  <a:pt x="15" y="0"/>
                </a:moveTo>
                <a:lnTo>
                  <a:pt x="0" y="2304"/>
                </a:lnTo>
                <a:lnTo>
                  <a:pt x="2847" y="2304"/>
                </a:lnTo>
              </a:path>
            </a:pathLst>
          </a:custGeom>
          <a:noFill/>
          <a:ln w="38100" cap="sq" cmpd="sng">
            <a:solidFill>
              <a:schemeClr val="tx1"/>
            </a:solidFill>
            <a:prstDash val="solid"/>
            <a:round/>
            <a:headEnd type="none" w="med" len="med"/>
            <a:tailEnd type="none" w="med" len="med"/>
          </a:ln>
          <a:effectLst/>
        </p:spPr>
        <p:txBody>
          <a:bodyPr lIns="274320" rIns="274320">
            <a:spAutoFit/>
          </a:bodyPr>
          <a:lstStyle/>
          <a:p>
            <a:pPr algn="l">
              <a:defRPr/>
            </a:pPr>
            <a:endParaRPr lang="en-CA"/>
          </a:p>
        </p:txBody>
      </p:sp>
      <p:sp>
        <p:nvSpPr>
          <p:cNvPr id="1260561" name="Rectangle 17"/>
          <p:cNvSpPr>
            <a:spLocks noChangeArrowheads="1"/>
          </p:cNvSpPr>
          <p:nvPr/>
        </p:nvSpPr>
        <p:spPr bwMode="auto">
          <a:xfrm>
            <a:off x="609600" y="4419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60562" name="Rectangle 18"/>
          <p:cNvSpPr>
            <a:spLocks noChangeArrowheads="1"/>
          </p:cNvSpPr>
          <p:nvPr/>
        </p:nvSpPr>
        <p:spPr bwMode="auto">
          <a:xfrm>
            <a:off x="1066800" y="4419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563" name="Rectangle 19"/>
          <p:cNvSpPr>
            <a:spLocks noChangeArrowheads="1"/>
          </p:cNvSpPr>
          <p:nvPr/>
        </p:nvSpPr>
        <p:spPr bwMode="auto">
          <a:xfrm>
            <a:off x="1625600" y="4422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64" name="Rectangle 20"/>
          <p:cNvSpPr>
            <a:spLocks noChangeArrowheads="1"/>
          </p:cNvSpPr>
          <p:nvPr/>
        </p:nvSpPr>
        <p:spPr bwMode="auto">
          <a:xfrm>
            <a:off x="2184400" y="4425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565" name="Rectangle 21"/>
          <p:cNvSpPr>
            <a:spLocks noChangeArrowheads="1"/>
          </p:cNvSpPr>
          <p:nvPr/>
        </p:nvSpPr>
        <p:spPr bwMode="auto">
          <a:xfrm>
            <a:off x="2743200" y="4429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566" name="Rectangle 22"/>
          <p:cNvSpPr>
            <a:spLocks noChangeArrowheads="1"/>
          </p:cNvSpPr>
          <p:nvPr/>
        </p:nvSpPr>
        <p:spPr bwMode="auto">
          <a:xfrm>
            <a:off x="3302000" y="4432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567" name="Rectangle 23"/>
          <p:cNvSpPr>
            <a:spLocks noChangeArrowheads="1"/>
          </p:cNvSpPr>
          <p:nvPr/>
        </p:nvSpPr>
        <p:spPr bwMode="auto">
          <a:xfrm>
            <a:off x="3860800" y="4435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568" name="Rectangle 24"/>
          <p:cNvSpPr>
            <a:spLocks noChangeArrowheads="1"/>
          </p:cNvSpPr>
          <p:nvPr/>
        </p:nvSpPr>
        <p:spPr bwMode="auto">
          <a:xfrm>
            <a:off x="4419600" y="4438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569" name="Rectangle 25"/>
          <p:cNvSpPr>
            <a:spLocks noChangeArrowheads="1"/>
          </p:cNvSpPr>
          <p:nvPr/>
        </p:nvSpPr>
        <p:spPr bwMode="auto">
          <a:xfrm>
            <a:off x="4978400" y="4441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570" name="Rectangle 26"/>
          <p:cNvSpPr>
            <a:spLocks noChangeArrowheads="1"/>
          </p:cNvSpPr>
          <p:nvPr/>
        </p:nvSpPr>
        <p:spPr bwMode="auto">
          <a:xfrm>
            <a:off x="5775325" y="3886200"/>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0578" name="Rectangle 34"/>
          <p:cNvSpPr>
            <a:spLocks noChangeArrowheads="1"/>
          </p:cNvSpPr>
          <p:nvPr/>
        </p:nvSpPr>
        <p:spPr bwMode="auto">
          <a:xfrm>
            <a:off x="609600" y="38862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2</a:t>
            </a:r>
          </a:p>
        </p:txBody>
      </p:sp>
      <p:sp>
        <p:nvSpPr>
          <p:cNvPr id="1260579" name="Rectangle 35"/>
          <p:cNvSpPr>
            <a:spLocks noChangeArrowheads="1"/>
          </p:cNvSpPr>
          <p:nvPr/>
        </p:nvSpPr>
        <p:spPr bwMode="auto">
          <a:xfrm>
            <a:off x="1066800" y="38862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1</a:t>
            </a:r>
          </a:p>
        </p:txBody>
      </p:sp>
      <p:sp>
        <p:nvSpPr>
          <p:cNvPr id="1260580" name="Rectangle 36"/>
          <p:cNvSpPr>
            <a:spLocks noChangeArrowheads="1"/>
          </p:cNvSpPr>
          <p:nvPr/>
        </p:nvSpPr>
        <p:spPr bwMode="auto">
          <a:xfrm>
            <a:off x="1625600" y="38893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81" name="Rectangle 37"/>
          <p:cNvSpPr>
            <a:spLocks noChangeArrowheads="1"/>
          </p:cNvSpPr>
          <p:nvPr/>
        </p:nvSpPr>
        <p:spPr bwMode="auto">
          <a:xfrm>
            <a:off x="2184400" y="38925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582" name="Rectangle 38"/>
          <p:cNvSpPr>
            <a:spLocks noChangeArrowheads="1"/>
          </p:cNvSpPr>
          <p:nvPr/>
        </p:nvSpPr>
        <p:spPr bwMode="auto">
          <a:xfrm>
            <a:off x="2743200" y="38957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583" name="Rectangle 39"/>
          <p:cNvSpPr>
            <a:spLocks noChangeArrowheads="1"/>
          </p:cNvSpPr>
          <p:nvPr/>
        </p:nvSpPr>
        <p:spPr bwMode="auto">
          <a:xfrm>
            <a:off x="3302000" y="38989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584" name="Rectangle 40"/>
          <p:cNvSpPr>
            <a:spLocks noChangeArrowheads="1"/>
          </p:cNvSpPr>
          <p:nvPr/>
        </p:nvSpPr>
        <p:spPr bwMode="auto">
          <a:xfrm>
            <a:off x="3860800" y="39020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585" name="Rectangle 41"/>
          <p:cNvSpPr>
            <a:spLocks noChangeArrowheads="1"/>
          </p:cNvSpPr>
          <p:nvPr/>
        </p:nvSpPr>
        <p:spPr bwMode="auto">
          <a:xfrm>
            <a:off x="4419600" y="39052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586" name="Rectangle 42"/>
          <p:cNvSpPr>
            <a:spLocks noChangeArrowheads="1"/>
          </p:cNvSpPr>
          <p:nvPr/>
        </p:nvSpPr>
        <p:spPr bwMode="auto">
          <a:xfrm>
            <a:off x="4978400" y="39084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587" name="Rectangle 43"/>
          <p:cNvSpPr>
            <a:spLocks noChangeArrowheads="1"/>
          </p:cNvSpPr>
          <p:nvPr/>
        </p:nvSpPr>
        <p:spPr bwMode="auto">
          <a:xfrm>
            <a:off x="609600" y="33528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3</a:t>
            </a:r>
          </a:p>
        </p:txBody>
      </p:sp>
      <p:sp>
        <p:nvSpPr>
          <p:cNvPr id="1260588" name="Rectangle 44"/>
          <p:cNvSpPr>
            <a:spLocks noChangeArrowheads="1"/>
          </p:cNvSpPr>
          <p:nvPr/>
        </p:nvSpPr>
        <p:spPr bwMode="auto">
          <a:xfrm>
            <a:off x="1066800" y="33528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589" name="Rectangle 45"/>
          <p:cNvSpPr>
            <a:spLocks noChangeArrowheads="1"/>
          </p:cNvSpPr>
          <p:nvPr/>
        </p:nvSpPr>
        <p:spPr bwMode="auto">
          <a:xfrm>
            <a:off x="1625600" y="33559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90" name="Rectangle 46"/>
          <p:cNvSpPr>
            <a:spLocks noChangeArrowheads="1"/>
          </p:cNvSpPr>
          <p:nvPr/>
        </p:nvSpPr>
        <p:spPr bwMode="auto">
          <a:xfrm>
            <a:off x="2184400" y="33591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591" name="Rectangle 47"/>
          <p:cNvSpPr>
            <a:spLocks noChangeArrowheads="1"/>
          </p:cNvSpPr>
          <p:nvPr/>
        </p:nvSpPr>
        <p:spPr bwMode="auto">
          <a:xfrm>
            <a:off x="2743200" y="33623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592" name="Rectangle 48"/>
          <p:cNvSpPr>
            <a:spLocks noChangeArrowheads="1"/>
          </p:cNvSpPr>
          <p:nvPr/>
        </p:nvSpPr>
        <p:spPr bwMode="auto">
          <a:xfrm>
            <a:off x="3302000" y="33655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593" name="Rectangle 49"/>
          <p:cNvSpPr>
            <a:spLocks noChangeArrowheads="1"/>
          </p:cNvSpPr>
          <p:nvPr/>
        </p:nvSpPr>
        <p:spPr bwMode="auto">
          <a:xfrm>
            <a:off x="3860800" y="33686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594" name="Rectangle 50"/>
          <p:cNvSpPr>
            <a:spLocks noChangeArrowheads="1"/>
          </p:cNvSpPr>
          <p:nvPr/>
        </p:nvSpPr>
        <p:spPr bwMode="auto">
          <a:xfrm>
            <a:off x="4419600" y="33718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595" name="Rectangle 51"/>
          <p:cNvSpPr>
            <a:spLocks noChangeArrowheads="1"/>
          </p:cNvSpPr>
          <p:nvPr/>
        </p:nvSpPr>
        <p:spPr bwMode="auto">
          <a:xfrm>
            <a:off x="4978400" y="33750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596" name="Rectangle 52"/>
          <p:cNvSpPr>
            <a:spLocks noChangeArrowheads="1"/>
          </p:cNvSpPr>
          <p:nvPr/>
        </p:nvSpPr>
        <p:spPr bwMode="auto">
          <a:xfrm>
            <a:off x="609600" y="28194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4</a:t>
            </a:r>
          </a:p>
        </p:txBody>
      </p:sp>
      <p:sp>
        <p:nvSpPr>
          <p:cNvPr id="1260597" name="Rectangle 53"/>
          <p:cNvSpPr>
            <a:spLocks noChangeArrowheads="1"/>
          </p:cNvSpPr>
          <p:nvPr/>
        </p:nvSpPr>
        <p:spPr bwMode="auto">
          <a:xfrm>
            <a:off x="1066800" y="28194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598" name="Rectangle 54"/>
          <p:cNvSpPr>
            <a:spLocks noChangeArrowheads="1"/>
          </p:cNvSpPr>
          <p:nvPr/>
        </p:nvSpPr>
        <p:spPr bwMode="auto">
          <a:xfrm>
            <a:off x="1625600" y="28225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99" name="Rectangle 55"/>
          <p:cNvSpPr>
            <a:spLocks noChangeArrowheads="1"/>
          </p:cNvSpPr>
          <p:nvPr/>
        </p:nvSpPr>
        <p:spPr bwMode="auto">
          <a:xfrm>
            <a:off x="2184400" y="28257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600" name="Rectangle 56"/>
          <p:cNvSpPr>
            <a:spLocks noChangeArrowheads="1"/>
          </p:cNvSpPr>
          <p:nvPr/>
        </p:nvSpPr>
        <p:spPr bwMode="auto">
          <a:xfrm>
            <a:off x="2743200" y="28289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601" name="Rectangle 57"/>
          <p:cNvSpPr>
            <a:spLocks noChangeArrowheads="1"/>
          </p:cNvSpPr>
          <p:nvPr/>
        </p:nvSpPr>
        <p:spPr bwMode="auto">
          <a:xfrm>
            <a:off x="3302000" y="28321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602" name="Rectangle 58"/>
          <p:cNvSpPr>
            <a:spLocks noChangeArrowheads="1"/>
          </p:cNvSpPr>
          <p:nvPr/>
        </p:nvSpPr>
        <p:spPr bwMode="auto">
          <a:xfrm>
            <a:off x="3860800" y="28352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603" name="Rectangle 59"/>
          <p:cNvSpPr>
            <a:spLocks noChangeArrowheads="1"/>
          </p:cNvSpPr>
          <p:nvPr/>
        </p:nvSpPr>
        <p:spPr bwMode="auto">
          <a:xfrm>
            <a:off x="4419600" y="28384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604" name="Rectangle 60"/>
          <p:cNvSpPr>
            <a:spLocks noChangeArrowheads="1"/>
          </p:cNvSpPr>
          <p:nvPr/>
        </p:nvSpPr>
        <p:spPr bwMode="auto">
          <a:xfrm>
            <a:off x="4978400" y="28416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605" name="Rectangle 61"/>
          <p:cNvSpPr>
            <a:spLocks noChangeArrowheads="1"/>
          </p:cNvSpPr>
          <p:nvPr/>
        </p:nvSpPr>
        <p:spPr bwMode="auto">
          <a:xfrm>
            <a:off x="609600" y="22860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5</a:t>
            </a:r>
          </a:p>
        </p:txBody>
      </p:sp>
      <p:sp>
        <p:nvSpPr>
          <p:cNvPr id="1260606" name="Rectangle 62"/>
          <p:cNvSpPr>
            <a:spLocks noChangeArrowheads="1"/>
          </p:cNvSpPr>
          <p:nvPr/>
        </p:nvSpPr>
        <p:spPr bwMode="auto">
          <a:xfrm>
            <a:off x="1066800" y="22860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607" name="Rectangle 63"/>
          <p:cNvSpPr>
            <a:spLocks noChangeArrowheads="1"/>
          </p:cNvSpPr>
          <p:nvPr/>
        </p:nvSpPr>
        <p:spPr bwMode="auto">
          <a:xfrm>
            <a:off x="1625600" y="22891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608" name="Rectangle 64"/>
          <p:cNvSpPr>
            <a:spLocks noChangeArrowheads="1"/>
          </p:cNvSpPr>
          <p:nvPr/>
        </p:nvSpPr>
        <p:spPr bwMode="auto">
          <a:xfrm>
            <a:off x="2184400" y="22923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609" name="Rectangle 65"/>
          <p:cNvSpPr>
            <a:spLocks noChangeArrowheads="1"/>
          </p:cNvSpPr>
          <p:nvPr/>
        </p:nvSpPr>
        <p:spPr bwMode="auto">
          <a:xfrm>
            <a:off x="2743200" y="22955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610" name="Rectangle 66"/>
          <p:cNvSpPr>
            <a:spLocks noChangeArrowheads="1"/>
          </p:cNvSpPr>
          <p:nvPr/>
        </p:nvSpPr>
        <p:spPr bwMode="auto">
          <a:xfrm>
            <a:off x="3302000" y="22987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611" name="Rectangle 67"/>
          <p:cNvSpPr>
            <a:spLocks noChangeArrowheads="1"/>
          </p:cNvSpPr>
          <p:nvPr/>
        </p:nvSpPr>
        <p:spPr bwMode="auto">
          <a:xfrm>
            <a:off x="3860800" y="23018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612" name="Rectangle 68"/>
          <p:cNvSpPr>
            <a:spLocks noChangeArrowheads="1"/>
          </p:cNvSpPr>
          <p:nvPr/>
        </p:nvSpPr>
        <p:spPr bwMode="auto">
          <a:xfrm>
            <a:off x="4419600" y="23050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613" name="Rectangle 69"/>
          <p:cNvSpPr>
            <a:spLocks noChangeArrowheads="1"/>
          </p:cNvSpPr>
          <p:nvPr/>
        </p:nvSpPr>
        <p:spPr bwMode="auto">
          <a:xfrm>
            <a:off x="4978400" y="23082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614" name="Rectangle 70"/>
          <p:cNvSpPr>
            <a:spLocks noChangeArrowheads="1"/>
          </p:cNvSpPr>
          <p:nvPr/>
        </p:nvSpPr>
        <p:spPr bwMode="auto">
          <a:xfrm>
            <a:off x="609600" y="1752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6</a:t>
            </a:r>
          </a:p>
        </p:txBody>
      </p:sp>
      <p:sp>
        <p:nvSpPr>
          <p:cNvPr id="1260615" name="Rectangle 71"/>
          <p:cNvSpPr>
            <a:spLocks noChangeArrowheads="1"/>
          </p:cNvSpPr>
          <p:nvPr/>
        </p:nvSpPr>
        <p:spPr bwMode="auto">
          <a:xfrm>
            <a:off x="1066800" y="1752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616" name="Rectangle 72"/>
          <p:cNvSpPr>
            <a:spLocks noChangeArrowheads="1"/>
          </p:cNvSpPr>
          <p:nvPr/>
        </p:nvSpPr>
        <p:spPr bwMode="auto">
          <a:xfrm>
            <a:off x="1625600" y="1755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617" name="Rectangle 73"/>
          <p:cNvSpPr>
            <a:spLocks noChangeArrowheads="1"/>
          </p:cNvSpPr>
          <p:nvPr/>
        </p:nvSpPr>
        <p:spPr bwMode="auto">
          <a:xfrm>
            <a:off x="2184400" y="1758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618" name="Rectangle 74"/>
          <p:cNvSpPr>
            <a:spLocks noChangeArrowheads="1"/>
          </p:cNvSpPr>
          <p:nvPr/>
        </p:nvSpPr>
        <p:spPr bwMode="auto">
          <a:xfrm>
            <a:off x="2743200" y="1762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619" name="Rectangle 75"/>
          <p:cNvSpPr>
            <a:spLocks noChangeArrowheads="1"/>
          </p:cNvSpPr>
          <p:nvPr/>
        </p:nvSpPr>
        <p:spPr bwMode="auto">
          <a:xfrm>
            <a:off x="3302000" y="1765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620" name="Rectangle 76"/>
          <p:cNvSpPr>
            <a:spLocks noChangeArrowheads="1"/>
          </p:cNvSpPr>
          <p:nvPr/>
        </p:nvSpPr>
        <p:spPr bwMode="auto">
          <a:xfrm>
            <a:off x="3860800" y="1768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621" name="Rectangle 77"/>
          <p:cNvSpPr>
            <a:spLocks noChangeArrowheads="1"/>
          </p:cNvSpPr>
          <p:nvPr/>
        </p:nvSpPr>
        <p:spPr bwMode="auto">
          <a:xfrm>
            <a:off x="4419600" y="1771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622" name="Rectangle 78"/>
          <p:cNvSpPr>
            <a:spLocks noChangeArrowheads="1"/>
          </p:cNvSpPr>
          <p:nvPr/>
        </p:nvSpPr>
        <p:spPr bwMode="auto">
          <a:xfrm>
            <a:off x="4978400" y="1774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623" name="Rectangle 79"/>
          <p:cNvSpPr>
            <a:spLocks noChangeArrowheads="1"/>
          </p:cNvSpPr>
          <p:nvPr/>
        </p:nvSpPr>
        <p:spPr bwMode="auto">
          <a:xfrm>
            <a:off x="1177925" y="4967288"/>
            <a:ext cx="4994275" cy="519112"/>
          </a:xfrm>
          <a:prstGeom prst="rect">
            <a:avLst/>
          </a:prstGeom>
          <a:noFill/>
          <a:ln w="38100" cap="sq">
            <a:noFill/>
            <a:miter lim="800000"/>
            <a:headEnd/>
            <a:tailEnd/>
          </a:ln>
          <a:effectLst/>
        </p:spPr>
        <p:txBody>
          <a:bodyPr lIns="274320" rIns="274320">
            <a:spAutoFit/>
          </a:bodyPr>
          <a:lstStyle/>
          <a:p>
            <a:pPr algn="l">
              <a:defRPr/>
            </a:pPr>
            <a:r>
              <a:rPr lang="en-US">
                <a:effectLst>
                  <a:outerShdw blurRad="38100" dist="38100" dir="2700000" algn="tl">
                    <a:srgbClr val="000000"/>
                  </a:outerShdw>
                </a:effectLst>
              </a:rPr>
              <a:t>1    2     3    4    5    6     7    8</a:t>
            </a:r>
          </a:p>
        </p:txBody>
      </p:sp>
      <p:sp>
        <p:nvSpPr>
          <p:cNvPr id="1260629" name="Rectangle 85"/>
          <p:cNvSpPr>
            <a:spLocks noChangeArrowheads="1"/>
          </p:cNvSpPr>
          <p:nvPr/>
        </p:nvSpPr>
        <p:spPr bwMode="auto">
          <a:xfrm rot="5400000">
            <a:off x="1432719" y="762794"/>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0630" name="Rectangle 86"/>
          <p:cNvSpPr>
            <a:spLocks noChangeArrowheads="1"/>
          </p:cNvSpPr>
          <p:nvPr/>
        </p:nvSpPr>
        <p:spPr bwMode="auto">
          <a:xfrm rot="7732067">
            <a:off x="5714206" y="1370807"/>
            <a:ext cx="1006475" cy="823912"/>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0637" name="Text Box 93"/>
          <p:cNvSpPr txBox="1">
            <a:spLocks noChangeArrowheads="1"/>
          </p:cNvSpPr>
          <p:nvPr/>
        </p:nvSpPr>
        <p:spPr bwMode="auto">
          <a:xfrm>
            <a:off x="6354763" y="1881188"/>
            <a:ext cx="230505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All positive </a:t>
            </a:r>
            <a:br>
              <a:rPr lang="en-US">
                <a:effectLst>
                  <a:outerShdw blurRad="38100" dist="38100" dir="2700000" algn="tl">
                    <a:srgbClr val="000000"/>
                  </a:outerShdw>
                </a:effectLst>
              </a:rPr>
            </a:br>
            <a:r>
              <a:rPr lang="en-US">
                <a:effectLst>
                  <a:outerShdw blurRad="38100" dist="38100" dir="2700000" algn="tl">
                    <a:srgbClr val="000000"/>
                  </a:outerShdw>
                </a:effectLst>
              </a:rPr>
              <a:t>fractions</a:t>
            </a:r>
          </a:p>
        </p:txBody>
      </p:sp>
      <p:sp>
        <p:nvSpPr>
          <p:cNvPr id="1260640" name="Text Box 96"/>
          <p:cNvSpPr txBox="1">
            <a:spLocks noChangeArrowheads="1"/>
          </p:cNvSpPr>
          <p:nvPr/>
        </p:nvSpPr>
        <p:spPr bwMode="auto">
          <a:xfrm>
            <a:off x="5105400" y="6262688"/>
            <a:ext cx="35179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All positive integers </a:t>
            </a:r>
          </a:p>
        </p:txBody>
      </p:sp>
      <p:grpSp>
        <p:nvGrpSpPr>
          <p:cNvPr id="2" name="Group 102"/>
          <p:cNvGrpSpPr>
            <a:grpSpLocks/>
          </p:cNvGrpSpPr>
          <p:nvPr/>
        </p:nvGrpSpPr>
        <p:grpSpPr bwMode="auto">
          <a:xfrm>
            <a:off x="6400800" y="3581400"/>
            <a:ext cx="2935288" cy="2362200"/>
            <a:chOff x="4032" y="2256"/>
            <a:chExt cx="1849" cy="1488"/>
          </a:xfrm>
        </p:grpSpPr>
        <p:sp>
          <p:nvSpPr>
            <p:cNvPr id="1260641" name="AutoShape 97"/>
            <p:cNvSpPr>
              <a:spLocks noChangeArrowheads="1"/>
            </p:cNvSpPr>
            <p:nvPr/>
          </p:nvSpPr>
          <p:spPr bwMode="auto">
            <a:xfrm>
              <a:off x="4032" y="2256"/>
              <a:ext cx="432" cy="1488"/>
            </a:xfrm>
            <a:prstGeom prst="curvedLeftArrow">
              <a:avLst>
                <a:gd name="adj1" fmla="val 68889"/>
                <a:gd name="adj2" fmla="val 137778"/>
                <a:gd name="adj3" fmla="val 33333"/>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sp>
          <p:nvSpPr>
            <p:cNvPr id="1260642" name="Text Box 98"/>
            <p:cNvSpPr txBox="1">
              <a:spLocks noChangeArrowheads="1"/>
            </p:cNvSpPr>
            <p:nvPr/>
          </p:nvSpPr>
          <p:spPr bwMode="auto">
            <a:xfrm>
              <a:off x="4416" y="2620"/>
              <a:ext cx="1465" cy="596"/>
            </a:xfrm>
            <a:prstGeom prst="rect">
              <a:avLst/>
            </a:prstGeom>
            <a:noFill/>
            <a:ln w="38100" cap="sq">
              <a:noFill/>
              <a:miter lim="800000"/>
              <a:headEnd/>
              <a:tailEnd/>
            </a:ln>
            <a:effectLst/>
          </p:spPr>
          <p:txBody>
            <a:bodyPr wrap="none" lIns="274320" rIns="274320">
              <a:spAutoFit/>
            </a:bodyPr>
            <a:lstStyle/>
            <a:p>
              <a:pPr>
                <a:defRPr/>
              </a:pPr>
              <a:r>
                <a:rPr lang="en-US">
                  <a:solidFill>
                    <a:schemeClr val="hlink"/>
                  </a:solidFill>
                  <a:effectLst>
                    <a:outerShdw blurRad="38100" dist="38100" dir="2700000" algn="tl">
                      <a:srgbClr val="000000"/>
                    </a:outerShdw>
                  </a:effectLst>
                </a:rPr>
                <a:t>Count them</a:t>
              </a:r>
            </a:p>
            <a:p>
              <a:pPr>
                <a:defRPr/>
              </a:pPr>
              <a:r>
                <a:rPr lang="en-US">
                  <a:solidFill>
                    <a:schemeClr val="hlink"/>
                  </a:solidFill>
                  <a:effectLst>
                    <a:outerShdw blurRad="38100" dist="38100" dir="2700000" algn="tl">
                      <a:srgbClr val="000000"/>
                    </a:outerShdw>
                  </a:effectLst>
                </a:rPr>
                <a:t>by mapping.</a:t>
              </a:r>
            </a:p>
          </p:txBody>
        </p:sp>
      </p:grpSp>
      <p:sp>
        <p:nvSpPr>
          <p:cNvPr id="1260643" name="Line 99"/>
          <p:cNvSpPr>
            <a:spLocks noChangeShapeType="1"/>
          </p:cNvSpPr>
          <p:nvPr/>
        </p:nvSpPr>
        <p:spPr bwMode="auto">
          <a:xfrm flipH="1">
            <a:off x="2667000" y="4738688"/>
            <a:ext cx="457200" cy="1544637"/>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645" name="Line 101"/>
          <p:cNvSpPr>
            <a:spLocks noChangeShapeType="1"/>
          </p:cNvSpPr>
          <p:nvPr/>
        </p:nvSpPr>
        <p:spPr bwMode="auto">
          <a:xfrm flipH="1">
            <a:off x="3048000" y="4724400"/>
            <a:ext cx="584200" cy="1544638"/>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647" name="Text Box 103"/>
          <p:cNvSpPr txBox="1">
            <a:spLocks noChangeArrowheads="1"/>
          </p:cNvSpPr>
          <p:nvPr/>
        </p:nvSpPr>
        <p:spPr bwMode="auto">
          <a:xfrm>
            <a:off x="3357563" y="5553075"/>
            <a:ext cx="2797175" cy="1384300"/>
          </a:xfrm>
          <a:prstGeom prst="rect">
            <a:avLst/>
          </a:prstGeom>
          <a:noFill/>
          <a:ln w="38100" cap="sq">
            <a:noFill/>
            <a:miter lim="800000"/>
            <a:headEnd/>
            <a:tailEnd/>
          </a:ln>
          <a:effectLst/>
        </p:spPr>
        <p:txBody>
          <a:bodyPr wrap="none" lIns="274320" rIns="274320">
            <a:spAutoFit/>
          </a:bodyPr>
          <a:lstStyle/>
          <a:p>
            <a:pPr>
              <a:defRPr/>
            </a:pPr>
            <a:r>
              <a:rPr lang="en-US" dirty="0">
                <a:solidFill>
                  <a:schemeClr val="hlink"/>
                </a:solidFill>
                <a:effectLst>
                  <a:outerShdw blurRad="38100" dist="38100" dir="2700000" algn="tl">
                    <a:srgbClr val="000000"/>
                  </a:outerShdw>
                </a:effectLst>
              </a:rPr>
              <a:t>Oops we never </a:t>
            </a:r>
            <a:br>
              <a:rPr lang="en-US" dirty="0">
                <a:solidFill>
                  <a:schemeClr val="hlink"/>
                </a:solidFill>
                <a:effectLst>
                  <a:outerShdw blurRad="38100" dist="38100" dir="2700000" algn="tl">
                    <a:srgbClr val="000000"/>
                  </a:outerShdw>
                </a:effectLst>
              </a:rPr>
            </a:br>
            <a:r>
              <a:rPr lang="en-US" dirty="0">
                <a:solidFill>
                  <a:schemeClr val="hlink"/>
                </a:solidFill>
                <a:effectLst>
                  <a:outerShdw blurRad="38100" dist="38100" dir="2700000" algn="tl">
                    <a:srgbClr val="000000"/>
                  </a:outerShdw>
                </a:effectLst>
              </a:rPr>
              <a:t>get </a:t>
            </a:r>
            <a:r>
              <a:rPr lang="en-US" dirty="0">
                <a:solidFill>
                  <a:srgbClr val="FF0000"/>
                </a:solidFill>
                <a:effectLst>
                  <a:outerShdw blurRad="38100" dist="38100" dir="2700000" algn="tl">
                    <a:srgbClr val="000000"/>
                  </a:outerShdw>
                </a:effectLst>
              </a:rPr>
              <a:t>to </a:t>
            </a:r>
            <a:r>
              <a:rPr lang="en-US" baseline="30000" dirty="0">
                <a:solidFill>
                  <a:srgbClr val="FF0000"/>
                </a:solidFill>
                <a:effectLst>
                  <a:outerShdw blurRad="38100" dist="38100" dir="2700000" algn="tl">
                    <a:srgbClr val="000000"/>
                  </a:outerShdw>
                </a:effectLst>
              </a:rPr>
              <a:t>2</a:t>
            </a:r>
            <a:r>
              <a:rPr lang="en-US" dirty="0">
                <a:solidFill>
                  <a:srgbClr val="FF0000"/>
                </a:solidFill>
                <a:effectLst>
                  <a:outerShdw blurRad="38100" dist="38100" dir="2700000" algn="tl">
                    <a:srgbClr val="000000"/>
                  </a:outerShdw>
                </a:effectLst>
              </a:rPr>
              <a:t>/</a:t>
            </a:r>
            <a:r>
              <a:rPr lang="en-US" baseline="-25000" dirty="0">
                <a:solidFill>
                  <a:srgbClr val="FF0000"/>
                </a:solidFill>
                <a:effectLst>
                  <a:outerShdw blurRad="38100" dist="38100" dir="2700000" algn="tl">
                    <a:srgbClr val="000000"/>
                  </a:outerShdw>
                </a:effectLst>
              </a:rPr>
              <a:t>1</a:t>
            </a:r>
            <a:r>
              <a:rPr lang="en-US" dirty="0">
                <a:solidFill>
                  <a:schemeClr val="hlink"/>
                </a:solidFill>
                <a:effectLst>
                  <a:outerShdw blurRad="38100" dist="38100" dir="2700000" algn="tl">
                    <a:srgbClr val="000000"/>
                  </a:outerShdw>
                </a:effectLst>
              </a:rPr>
              <a:t>!</a:t>
            </a:r>
            <a:endParaRPr lang="en-US" baseline="-25000" dirty="0">
              <a:solidFill>
                <a:srgbClr val="FF0000"/>
              </a:solidFill>
              <a:effectLst>
                <a:outerShdw blurRad="38100" dist="38100" dir="2700000" algn="tl">
                  <a:srgbClr val="000000"/>
                </a:outerShdw>
              </a:effectLst>
            </a:endParaRPr>
          </a:p>
          <a:p>
            <a:pPr algn="l">
              <a:defRPr/>
            </a:pPr>
            <a:endParaRPr lang="en-US" dirty="0">
              <a:solidFill>
                <a:schemeClr val="hlink"/>
              </a:solidFill>
              <a:effectLst>
                <a:outerShdw blurRad="38100" dist="38100" dir="2700000" algn="tl">
                  <a:srgbClr val="000000"/>
                </a:outerShdw>
              </a:effectLst>
            </a:endParaRPr>
          </a:p>
        </p:txBody>
      </p:sp>
      <p:sp>
        <p:nvSpPr>
          <p:cNvPr id="7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0556"/>
                                        </p:tgtEl>
                                        <p:attrNameLst>
                                          <p:attrName>style.visibility</p:attrName>
                                        </p:attrNameLst>
                                      </p:cBhvr>
                                      <p:to>
                                        <p:strVal val="visible"/>
                                      </p:to>
                                    </p:set>
                                    <p:anim calcmode="lin" valueType="num">
                                      <p:cBhvr additive="base">
                                        <p:cTn id="13" dur="500" fill="hold"/>
                                        <p:tgtEl>
                                          <p:spTgt spid="1260556"/>
                                        </p:tgtEl>
                                        <p:attrNameLst>
                                          <p:attrName>ppt_x</p:attrName>
                                        </p:attrNameLst>
                                      </p:cBhvr>
                                      <p:tavLst>
                                        <p:tav tm="0">
                                          <p:val>
                                            <p:strVal val="#ppt_x"/>
                                          </p:val>
                                        </p:tav>
                                        <p:tav tm="100000">
                                          <p:val>
                                            <p:strVal val="#ppt_x"/>
                                          </p:val>
                                        </p:tav>
                                      </p:tavLst>
                                    </p:anim>
                                    <p:anim calcmode="lin" valueType="num">
                                      <p:cBhvr additive="base">
                                        <p:cTn id="14" dur="500" fill="hold"/>
                                        <p:tgtEl>
                                          <p:spTgt spid="126055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1260555"/>
                                        </p:tgtEl>
                                        <p:attrNameLst>
                                          <p:attrName>style.visibility</p:attrName>
                                        </p:attrNameLst>
                                      </p:cBhvr>
                                      <p:to>
                                        <p:strVal val="visible"/>
                                      </p:to>
                                    </p:set>
                                    <p:anim calcmode="lin" valueType="num">
                                      <p:cBhvr additive="base">
                                        <p:cTn id="18" dur="500" fill="hold"/>
                                        <p:tgtEl>
                                          <p:spTgt spid="1260555"/>
                                        </p:tgtEl>
                                        <p:attrNameLst>
                                          <p:attrName>ppt_x</p:attrName>
                                        </p:attrNameLst>
                                      </p:cBhvr>
                                      <p:tavLst>
                                        <p:tav tm="0">
                                          <p:val>
                                            <p:strVal val="#ppt_x"/>
                                          </p:val>
                                        </p:tav>
                                        <p:tav tm="100000">
                                          <p:val>
                                            <p:strVal val="#ppt_x"/>
                                          </p:val>
                                        </p:tav>
                                      </p:tavLst>
                                    </p:anim>
                                    <p:anim calcmode="lin" valueType="num">
                                      <p:cBhvr additive="base">
                                        <p:cTn id="19" dur="500" fill="hold"/>
                                        <p:tgtEl>
                                          <p:spTgt spid="126055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1260557"/>
                                        </p:tgtEl>
                                        <p:attrNameLst>
                                          <p:attrName>style.visibility</p:attrName>
                                        </p:attrNameLst>
                                      </p:cBhvr>
                                      <p:to>
                                        <p:strVal val="visible"/>
                                      </p:to>
                                    </p:set>
                                    <p:anim calcmode="lin" valueType="num">
                                      <p:cBhvr additive="base">
                                        <p:cTn id="23" dur="500" fill="hold"/>
                                        <p:tgtEl>
                                          <p:spTgt spid="1260557"/>
                                        </p:tgtEl>
                                        <p:attrNameLst>
                                          <p:attrName>ppt_x</p:attrName>
                                        </p:attrNameLst>
                                      </p:cBhvr>
                                      <p:tavLst>
                                        <p:tav tm="0">
                                          <p:val>
                                            <p:strVal val="#ppt_x"/>
                                          </p:val>
                                        </p:tav>
                                        <p:tav tm="100000">
                                          <p:val>
                                            <p:strVal val="#ppt_x"/>
                                          </p:val>
                                        </p:tav>
                                      </p:tavLst>
                                    </p:anim>
                                    <p:anim calcmode="lin" valueType="num">
                                      <p:cBhvr additive="base">
                                        <p:cTn id="24" dur="500" fill="hold"/>
                                        <p:tgtEl>
                                          <p:spTgt spid="126055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1260643"/>
                                        </p:tgtEl>
                                        <p:attrNameLst>
                                          <p:attrName>style.visibility</p:attrName>
                                        </p:attrNameLst>
                                      </p:cBhvr>
                                      <p:to>
                                        <p:strVal val="visible"/>
                                      </p:to>
                                    </p:set>
                                    <p:anim calcmode="lin" valueType="num">
                                      <p:cBhvr additive="base">
                                        <p:cTn id="28" dur="500" fill="hold"/>
                                        <p:tgtEl>
                                          <p:spTgt spid="1260643"/>
                                        </p:tgtEl>
                                        <p:attrNameLst>
                                          <p:attrName>ppt_x</p:attrName>
                                        </p:attrNameLst>
                                      </p:cBhvr>
                                      <p:tavLst>
                                        <p:tav tm="0">
                                          <p:val>
                                            <p:strVal val="#ppt_x"/>
                                          </p:val>
                                        </p:tav>
                                        <p:tav tm="100000">
                                          <p:val>
                                            <p:strVal val="#ppt_x"/>
                                          </p:val>
                                        </p:tav>
                                      </p:tavLst>
                                    </p:anim>
                                    <p:anim calcmode="lin" valueType="num">
                                      <p:cBhvr additive="base">
                                        <p:cTn id="29" dur="500" fill="hold"/>
                                        <p:tgtEl>
                                          <p:spTgt spid="126064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1260645"/>
                                        </p:tgtEl>
                                        <p:attrNameLst>
                                          <p:attrName>style.visibility</p:attrName>
                                        </p:attrNameLst>
                                      </p:cBhvr>
                                      <p:to>
                                        <p:strVal val="visible"/>
                                      </p:to>
                                    </p:set>
                                    <p:anim calcmode="lin" valueType="num">
                                      <p:cBhvr additive="base">
                                        <p:cTn id="33" dur="500" fill="hold"/>
                                        <p:tgtEl>
                                          <p:spTgt spid="1260645"/>
                                        </p:tgtEl>
                                        <p:attrNameLst>
                                          <p:attrName>ppt_x</p:attrName>
                                        </p:attrNameLst>
                                      </p:cBhvr>
                                      <p:tavLst>
                                        <p:tav tm="0">
                                          <p:val>
                                            <p:strVal val="#ppt_x"/>
                                          </p:val>
                                        </p:tav>
                                        <p:tav tm="100000">
                                          <p:val>
                                            <p:strVal val="#ppt_x"/>
                                          </p:val>
                                        </p:tav>
                                      </p:tavLst>
                                    </p:anim>
                                    <p:anim calcmode="lin" valueType="num">
                                      <p:cBhvr additive="base">
                                        <p:cTn id="34" dur="500" fill="hold"/>
                                        <p:tgtEl>
                                          <p:spTgt spid="126064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60647"/>
                                        </p:tgtEl>
                                        <p:attrNameLst>
                                          <p:attrName>style.visibility</p:attrName>
                                        </p:attrNameLst>
                                      </p:cBhvr>
                                      <p:to>
                                        <p:strVal val="visible"/>
                                      </p:to>
                                    </p:set>
                                    <p:anim calcmode="lin" valueType="num">
                                      <p:cBhvr additive="base">
                                        <p:cTn id="39" dur="500" fill="hold"/>
                                        <p:tgtEl>
                                          <p:spTgt spid="1260647"/>
                                        </p:tgtEl>
                                        <p:attrNameLst>
                                          <p:attrName>ppt_x</p:attrName>
                                        </p:attrNameLst>
                                      </p:cBhvr>
                                      <p:tavLst>
                                        <p:tav tm="0">
                                          <p:val>
                                            <p:strVal val="#ppt_x"/>
                                          </p:val>
                                        </p:tav>
                                        <p:tav tm="100000">
                                          <p:val>
                                            <p:strVal val="#ppt_x"/>
                                          </p:val>
                                        </p:tav>
                                      </p:tavLst>
                                    </p:anim>
                                    <p:anim calcmode="lin" valueType="num">
                                      <p:cBhvr additive="base">
                                        <p:cTn id="40" dur="500" fill="hold"/>
                                        <p:tgtEl>
                                          <p:spTgt spid="1260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6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5" name="Text Box 3"/>
          <p:cNvSpPr txBox="1">
            <a:spLocks noChangeArrowheads="1"/>
          </p:cNvSpPr>
          <p:nvPr/>
        </p:nvSpPr>
        <p:spPr bwMode="auto">
          <a:xfrm>
            <a:off x="923925" y="6251575"/>
            <a:ext cx="3648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1, 2, 3, 4, 5, 6, …. }</a:t>
            </a:r>
          </a:p>
        </p:txBody>
      </p:sp>
      <p:sp>
        <p:nvSpPr>
          <p:cNvPr id="1262596" name="Line 4"/>
          <p:cNvSpPr>
            <a:spLocks noChangeShapeType="1"/>
          </p:cNvSpPr>
          <p:nvPr/>
        </p:nvSpPr>
        <p:spPr bwMode="auto">
          <a:xfrm>
            <a:off x="1524000" y="4159250"/>
            <a:ext cx="381000" cy="2109788"/>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597" name="Line 5"/>
          <p:cNvSpPr>
            <a:spLocks noChangeShapeType="1"/>
          </p:cNvSpPr>
          <p:nvPr/>
        </p:nvSpPr>
        <p:spPr bwMode="auto">
          <a:xfrm>
            <a:off x="1524000" y="4710113"/>
            <a:ext cx="76200" cy="1541462"/>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598" name="Line 6"/>
          <p:cNvSpPr>
            <a:spLocks noChangeShapeType="1"/>
          </p:cNvSpPr>
          <p:nvPr/>
        </p:nvSpPr>
        <p:spPr bwMode="auto">
          <a:xfrm>
            <a:off x="1955800" y="4710113"/>
            <a:ext cx="330200" cy="15589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599" name="Freeform 7"/>
          <p:cNvSpPr>
            <a:spLocks/>
          </p:cNvSpPr>
          <p:nvPr/>
        </p:nvSpPr>
        <p:spPr bwMode="auto">
          <a:xfrm>
            <a:off x="1195388" y="1371600"/>
            <a:ext cx="4519612" cy="3657600"/>
          </a:xfrm>
          <a:custGeom>
            <a:avLst/>
            <a:gdLst/>
            <a:ahLst/>
            <a:cxnLst>
              <a:cxn ang="0">
                <a:pos x="15" y="0"/>
              </a:cxn>
              <a:cxn ang="0">
                <a:pos x="0" y="2304"/>
              </a:cxn>
              <a:cxn ang="0">
                <a:pos x="2847" y="2304"/>
              </a:cxn>
            </a:cxnLst>
            <a:rect l="0" t="0" r="r" b="b"/>
            <a:pathLst>
              <a:path w="2847" h="2304">
                <a:moveTo>
                  <a:pt x="15" y="0"/>
                </a:moveTo>
                <a:lnTo>
                  <a:pt x="0" y="2304"/>
                </a:lnTo>
                <a:lnTo>
                  <a:pt x="2847" y="2304"/>
                </a:lnTo>
              </a:path>
            </a:pathLst>
          </a:custGeom>
          <a:noFill/>
          <a:ln w="38100" cap="sq" cmpd="sng">
            <a:solidFill>
              <a:schemeClr val="tx1"/>
            </a:solidFill>
            <a:prstDash val="solid"/>
            <a:round/>
            <a:headEnd type="none" w="med" len="med"/>
            <a:tailEnd type="none" w="med" len="med"/>
          </a:ln>
          <a:effectLst/>
        </p:spPr>
        <p:txBody>
          <a:bodyPr lIns="274320" rIns="274320">
            <a:spAutoFit/>
          </a:bodyPr>
          <a:lstStyle/>
          <a:p>
            <a:pPr algn="l">
              <a:defRPr/>
            </a:pPr>
            <a:endParaRPr lang="en-CA"/>
          </a:p>
        </p:txBody>
      </p:sp>
      <p:sp>
        <p:nvSpPr>
          <p:cNvPr id="1262600" name="Rectangle 8"/>
          <p:cNvSpPr>
            <a:spLocks noChangeArrowheads="1"/>
          </p:cNvSpPr>
          <p:nvPr/>
        </p:nvSpPr>
        <p:spPr bwMode="auto">
          <a:xfrm>
            <a:off x="609600" y="4419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62601" name="Rectangle 9"/>
          <p:cNvSpPr>
            <a:spLocks noChangeArrowheads="1"/>
          </p:cNvSpPr>
          <p:nvPr/>
        </p:nvSpPr>
        <p:spPr bwMode="auto">
          <a:xfrm>
            <a:off x="1066800" y="4419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02" name="Rectangle 10"/>
          <p:cNvSpPr>
            <a:spLocks noChangeArrowheads="1"/>
          </p:cNvSpPr>
          <p:nvPr/>
        </p:nvSpPr>
        <p:spPr bwMode="auto">
          <a:xfrm>
            <a:off x="1625600" y="4422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03" name="Rectangle 11"/>
          <p:cNvSpPr>
            <a:spLocks noChangeArrowheads="1"/>
          </p:cNvSpPr>
          <p:nvPr/>
        </p:nvSpPr>
        <p:spPr bwMode="auto">
          <a:xfrm>
            <a:off x="2184400" y="4425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04" name="Rectangle 12"/>
          <p:cNvSpPr>
            <a:spLocks noChangeArrowheads="1"/>
          </p:cNvSpPr>
          <p:nvPr/>
        </p:nvSpPr>
        <p:spPr bwMode="auto">
          <a:xfrm>
            <a:off x="2743200" y="4429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05" name="Rectangle 13"/>
          <p:cNvSpPr>
            <a:spLocks noChangeArrowheads="1"/>
          </p:cNvSpPr>
          <p:nvPr/>
        </p:nvSpPr>
        <p:spPr bwMode="auto">
          <a:xfrm>
            <a:off x="3302000" y="4432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06" name="Rectangle 14"/>
          <p:cNvSpPr>
            <a:spLocks noChangeArrowheads="1"/>
          </p:cNvSpPr>
          <p:nvPr/>
        </p:nvSpPr>
        <p:spPr bwMode="auto">
          <a:xfrm>
            <a:off x="3860800" y="4435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07" name="Rectangle 15"/>
          <p:cNvSpPr>
            <a:spLocks noChangeArrowheads="1"/>
          </p:cNvSpPr>
          <p:nvPr/>
        </p:nvSpPr>
        <p:spPr bwMode="auto">
          <a:xfrm>
            <a:off x="4419600" y="4438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08" name="Rectangle 16"/>
          <p:cNvSpPr>
            <a:spLocks noChangeArrowheads="1"/>
          </p:cNvSpPr>
          <p:nvPr/>
        </p:nvSpPr>
        <p:spPr bwMode="auto">
          <a:xfrm>
            <a:off x="4978400" y="4441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09" name="Rectangle 17"/>
          <p:cNvSpPr>
            <a:spLocks noChangeArrowheads="1"/>
          </p:cNvSpPr>
          <p:nvPr/>
        </p:nvSpPr>
        <p:spPr bwMode="auto">
          <a:xfrm>
            <a:off x="5775325" y="3886200"/>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2610" name="Rectangle 18"/>
          <p:cNvSpPr>
            <a:spLocks noChangeArrowheads="1"/>
          </p:cNvSpPr>
          <p:nvPr/>
        </p:nvSpPr>
        <p:spPr bwMode="auto">
          <a:xfrm>
            <a:off x="609600" y="38862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2</a:t>
            </a:r>
          </a:p>
        </p:txBody>
      </p:sp>
      <p:sp>
        <p:nvSpPr>
          <p:cNvPr id="1262611" name="Rectangle 19"/>
          <p:cNvSpPr>
            <a:spLocks noChangeArrowheads="1"/>
          </p:cNvSpPr>
          <p:nvPr/>
        </p:nvSpPr>
        <p:spPr bwMode="auto">
          <a:xfrm>
            <a:off x="1066800" y="38862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12" name="Rectangle 20"/>
          <p:cNvSpPr>
            <a:spLocks noChangeArrowheads="1"/>
          </p:cNvSpPr>
          <p:nvPr/>
        </p:nvSpPr>
        <p:spPr bwMode="auto">
          <a:xfrm>
            <a:off x="1625600" y="38893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13" name="Rectangle 21"/>
          <p:cNvSpPr>
            <a:spLocks noChangeArrowheads="1"/>
          </p:cNvSpPr>
          <p:nvPr/>
        </p:nvSpPr>
        <p:spPr bwMode="auto">
          <a:xfrm>
            <a:off x="2184400" y="38925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p>
        </p:txBody>
      </p:sp>
      <p:sp>
        <p:nvSpPr>
          <p:cNvPr id="1262614" name="Rectangle 22"/>
          <p:cNvSpPr>
            <a:spLocks noChangeArrowheads="1"/>
          </p:cNvSpPr>
          <p:nvPr/>
        </p:nvSpPr>
        <p:spPr bwMode="auto">
          <a:xfrm>
            <a:off x="2743200" y="38957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15" name="Rectangle 23"/>
          <p:cNvSpPr>
            <a:spLocks noChangeArrowheads="1"/>
          </p:cNvSpPr>
          <p:nvPr/>
        </p:nvSpPr>
        <p:spPr bwMode="auto">
          <a:xfrm>
            <a:off x="3302000" y="38989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16" name="Rectangle 24"/>
          <p:cNvSpPr>
            <a:spLocks noChangeArrowheads="1"/>
          </p:cNvSpPr>
          <p:nvPr/>
        </p:nvSpPr>
        <p:spPr bwMode="auto">
          <a:xfrm>
            <a:off x="3860800" y="39020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17" name="Rectangle 25"/>
          <p:cNvSpPr>
            <a:spLocks noChangeArrowheads="1"/>
          </p:cNvSpPr>
          <p:nvPr/>
        </p:nvSpPr>
        <p:spPr bwMode="auto">
          <a:xfrm>
            <a:off x="4419600" y="39052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18" name="Rectangle 26"/>
          <p:cNvSpPr>
            <a:spLocks noChangeArrowheads="1"/>
          </p:cNvSpPr>
          <p:nvPr/>
        </p:nvSpPr>
        <p:spPr bwMode="auto">
          <a:xfrm>
            <a:off x="4978400" y="39084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19" name="Rectangle 27"/>
          <p:cNvSpPr>
            <a:spLocks noChangeArrowheads="1"/>
          </p:cNvSpPr>
          <p:nvPr/>
        </p:nvSpPr>
        <p:spPr bwMode="auto">
          <a:xfrm>
            <a:off x="609600" y="33528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3</a:t>
            </a:r>
          </a:p>
        </p:txBody>
      </p:sp>
      <p:sp>
        <p:nvSpPr>
          <p:cNvPr id="1262620" name="Rectangle 28"/>
          <p:cNvSpPr>
            <a:spLocks noChangeArrowheads="1"/>
          </p:cNvSpPr>
          <p:nvPr/>
        </p:nvSpPr>
        <p:spPr bwMode="auto">
          <a:xfrm>
            <a:off x="1066800" y="33528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21" name="Rectangle 29"/>
          <p:cNvSpPr>
            <a:spLocks noChangeArrowheads="1"/>
          </p:cNvSpPr>
          <p:nvPr/>
        </p:nvSpPr>
        <p:spPr bwMode="auto">
          <a:xfrm>
            <a:off x="1625600" y="33559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22" name="Rectangle 30"/>
          <p:cNvSpPr>
            <a:spLocks noChangeArrowheads="1"/>
          </p:cNvSpPr>
          <p:nvPr/>
        </p:nvSpPr>
        <p:spPr bwMode="auto">
          <a:xfrm>
            <a:off x="2184400" y="33591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23" name="Rectangle 31"/>
          <p:cNvSpPr>
            <a:spLocks noChangeArrowheads="1"/>
          </p:cNvSpPr>
          <p:nvPr/>
        </p:nvSpPr>
        <p:spPr bwMode="auto">
          <a:xfrm>
            <a:off x="2743200" y="33623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24" name="Rectangle 32"/>
          <p:cNvSpPr>
            <a:spLocks noChangeArrowheads="1"/>
          </p:cNvSpPr>
          <p:nvPr/>
        </p:nvSpPr>
        <p:spPr bwMode="auto">
          <a:xfrm>
            <a:off x="3302000" y="33655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25" name="Rectangle 33"/>
          <p:cNvSpPr>
            <a:spLocks noChangeArrowheads="1"/>
          </p:cNvSpPr>
          <p:nvPr/>
        </p:nvSpPr>
        <p:spPr bwMode="auto">
          <a:xfrm>
            <a:off x="3860800" y="33686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26" name="Rectangle 34"/>
          <p:cNvSpPr>
            <a:spLocks noChangeArrowheads="1"/>
          </p:cNvSpPr>
          <p:nvPr/>
        </p:nvSpPr>
        <p:spPr bwMode="auto">
          <a:xfrm>
            <a:off x="4419600" y="33718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27" name="Rectangle 35"/>
          <p:cNvSpPr>
            <a:spLocks noChangeArrowheads="1"/>
          </p:cNvSpPr>
          <p:nvPr/>
        </p:nvSpPr>
        <p:spPr bwMode="auto">
          <a:xfrm>
            <a:off x="4978400" y="33750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28" name="Rectangle 36"/>
          <p:cNvSpPr>
            <a:spLocks noChangeArrowheads="1"/>
          </p:cNvSpPr>
          <p:nvPr/>
        </p:nvSpPr>
        <p:spPr bwMode="auto">
          <a:xfrm>
            <a:off x="609600" y="28194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4</a:t>
            </a:r>
          </a:p>
        </p:txBody>
      </p:sp>
      <p:sp>
        <p:nvSpPr>
          <p:cNvPr id="1262629" name="Rectangle 37"/>
          <p:cNvSpPr>
            <a:spLocks noChangeArrowheads="1"/>
          </p:cNvSpPr>
          <p:nvPr/>
        </p:nvSpPr>
        <p:spPr bwMode="auto">
          <a:xfrm>
            <a:off x="1066800" y="28194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30" name="Rectangle 38"/>
          <p:cNvSpPr>
            <a:spLocks noChangeArrowheads="1"/>
          </p:cNvSpPr>
          <p:nvPr/>
        </p:nvSpPr>
        <p:spPr bwMode="auto">
          <a:xfrm>
            <a:off x="1625600" y="28225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31" name="Rectangle 39"/>
          <p:cNvSpPr>
            <a:spLocks noChangeArrowheads="1"/>
          </p:cNvSpPr>
          <p:nvPr/>
        </p:nvSpPr>
        <p:spPr bwMode="auto">
          <a:xfrm>
            <a:off x="2184400" y="28257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32" name="Rectangle 40"/>
          <p:cNvSpPr>
            <a:spLocks noChangeArrowheads="1"/>
          </p:cNvSpPr>
          <p:nvPr/>
        </p:nvSpPr>
        <p:spPr bwMode="auto">
          <a:xfrm>
            <a:off x="2743200" y="28289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33" name="Rectangle 41"/>
          <p:cNvSpPr>
            <a:spLocks noChangeArrowheads="1"/>
          </p:cNvSpPr>
          <p:nvPr/>
        </p:nvSpPr>
        <p:spPr bwMode="auto">
          <a:xfrm>
            <a:off x="3302000" y="28321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34" name="Rectangle 42"/>
          <p:cNvSpPr>
            <a:spLocks noChangeArrowheads="1"/>
          </p:cNvSpPr>
          <p:nvPr/>
        </p:nvSpPr>
        <p:spPr bwMode="auto">
          <a:xfrm>
            <a:off x="3860800" y="28352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35" name="Rectangle 43"/>
          <p:cNvSpPr>
            <a:spLocks noChangeArrowheads="1"/>
          </p:cNvSpPr>
          <p:nvPr/>
        </p:nvSpPr>
        <p:spPr bwMode="auto">
          <a:xfrm>
            <a:off x="4419600" y="28384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36" name="Rectangle 44"/>
          <p:cNvSpPr>
            <a:spLocks noChangeArrowheads="1"/>
          </p:cNvSpPr>
          <p:nvPr/>
        </p:nvSpPr>
        <p:spPr bwMode="auto">
          <a:xfrm>
            <a:off x="4978400" y="28416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37" name="Rectangle 45"/>
          <p:cNvSpPr>
            <a:spLocks noChangeArrowheads="1"/>
          </p:cNvSpPr>
          <p:nvPr/>
        </p:nvSpPr>
        <p:spPr bwMode="auto">
          <a:xfrm>
            <a:off x="609600" y="22860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5</a:t>
            </a:r>
          </a:p>
        </p:txBody>
      </p:sp>
      <p:sp>
        <p:nvSpPr>
          <p:cNvPr id="1262638" name="Rectangle 46"/>
          <p:cNvSpPr>
            <a:spLocks noChangeArrowheads="1"/>
          </p:cNvSpPr>
          <p:nvPr/>
        </p:nvSpPr>
        <p:spPr bwMode="auto">
          <a:xfrm>
            <a:off x="1066800" y="22860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39" name="Rectangle 47"/>
          <p:cNvSpPr>
            <a:spLocks noChangeArrowheads="1"/>
          </p:cNvSpPr>
          <p:nvPr/>
        </p:nvSpPr>
        <p:spPr bwMode="auto">
          <a:xfrm>
            <a:off x="1625600" y="22891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40" name="Rectangle 48"/>
          <p:cNvSpPr>
            <a:spLocks noChangeArrowheads="1"/>
          </p:cNvSpPr>
          <p:nvPr/>
        </p:nvSpPr>
        <p:spPr bwMode="auto">
          <a:xfrm>
            <a:off x="2184400" y="22923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41" name="Rectangle 49"/>
          <p:cNvSpPr>
            <a:spLocks noChangeArrowheads="1"/>
          </p:cNvSpPr>
          <p:nvPr/>
        </p:nvSpPr>
        <p:spPr bwMode="auto">
          <a:xfrm>
            <a:off x="2743200" y="22955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42" name="Rectangle 50"/>
          <p:cNvSpPr>
            <a:spLocks noChangeArrowheads="1"/>
          </p:cNvSpPr>
          <p:nvPr/>
        </p:nvSpPr>
        <p:spPr bwMode="auto">
          <a:xfrm>
            <a:off x="3302000" y="22987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dirty="0">
                <a:effectLst>
                  <a:outerShdw blurRad="38100" dist="38100" dir="2700000" algn="tl">
                    <a:srgbClr val="000000"/>
                  </a:outerShdw>
                </a:effectLst>
              </a:rPr>
              <a:t>5</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5</a:t>
            </a:r>
          </a:p>
        </p:txBody>
      </p:sp>
      <p:sp>
        <p:nvSpPr>
          <p:cNvPr id="1262643" name="Rectangle 51"/>
          <p:cNvSpPr>
            <a:spLocks noChangeArrowheads="1"/>
          </p:cNvSpPr>
          <p:nvPr/>
        </p:nvSpPr>
        <p:spPr bwMode="auto">
          <a:xfrm>
            <a:off x="3860800" y="23018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44" name="Rectangle 52"/>
          <p:cNvSpPr>
            <a:spLocks noChangeArrowheads="1"/>
          </p:cNvSpPr>
          <p:nvPr/>
        </p:nvSpPr>
        <p:spPr bwMode="auto">
          <a:xfrm>
            <a:off x="4419600" y="23050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45" name="Rectangle 53"/>
          <p:cNvSpPr>
            <a:spLocks noChangeArrowheads="1"/>
          </p:cNvSpPr>
          <p:nvPr/>
        </p:nvSpPr>
        <p:spPr bwMode="auto">
          <a:xfrm>
            <a:off x="4978400" y="23082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46" name="Rectangle 54"/>
          <p:cNvSpPr>
            <a:spLocks noChangeArrowheads="1"/>
          </p:cNvSpPr>
          <p:nvPr/>
        </p:nvSpPr>
        <p:spPr bwMode="auto">
          <a:xfrm>
            <a:off x="609600" y="1752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6</a:t>
            </a:r>
          </a:p>
        </p:txBody>
      </p:sp>
      <p:sp>
        <p:nvSpPr>
          <p:cNvPr id="1262647" name="Rectangle 55"/>
          <p:cNvSpPr>
            <a:spLocks noChangeArrowheads="1"/>
          </p:cNvSpPr>
          <p:nvPr/>
        </p:nvSpPr>
        <p:spPr bwMode="auto">
          <a:xfrm>
            <a:off x="1066800" y="1752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48" name="Rectangle 56"/>
          <p:cNvSpPr>
            <a:spLocks noChangeArrowheads="1"/>
          </p:cNvSpPr>
          <p:nvPr/>
        </p:nvSpPr>
        <p:spPr bwMode="auto">
          <a:xfrm>
            <a:off x="1625600" y="1755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49" name="Rectangle 57"/>
          <p:cNvSpPr>
            <a:spLocks noChangeArrowheads="1"/>
          </p:cNvSpPr>
          <p:nvPr/>
        </p:nvSpPr>
        <p:spPr bwMode="auto">
          <a:xfrm>
            <a:off x="2184400" y="1758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50" name="Rectangle 58"/>
          <p:cNvSpPr>
            <a:spLocks noChangeArrowheads="1"/>
          </p:cNvSpPr>
          <p:nvPr/>
        </p:nvSpPr>
        <p:spPr bwMode="auto">
          <a:xfrm>
            <a:off x="2743200" y="1762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51" name="Rectangle 59"/>
          <p:cNvSpPr>
            <a:spLocks noChangeArrowheads="1"/>
          </p:cNvSpPr>
          <p:nvPr/>
        </p:nvSpPr>
        <p:spPr bwMode="auto">
          <a:xfrm>
            <a:off x="3302000" y="1765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52" name="Rectangle 60"/>
          <p:cNvSpPr>
            <a:spLocks noChangeArrowheads="1"/>
          </p:cNvSpPr>
          <p:nvPr/>
        </p:nvSpPr>
        <p:spPr bwMode="auto">
          <a:xfrm>
            <a:off x="3860800" y="1768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53" name="Rectangle 61"/>
          <p:cNvSpPr>
            <a:spLocks noChangeArrowheads="1"/>
          </p:cNvSpPr>
          <p:nvPr/>
        </p:nvSpPr>
        <p:spPr bwMode="auto">
          <a:xfrm>
            <a:off x="4419600" y="1771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54" name="Rectangle 62"/>
          <p:cNvSpPr>
            <a:spLocks noChangeArrowheads="1"/>
          </p:cNvSpPr>
          <p:nvPr/>
        </p:nvSpPr>
        <p:spPr bwMode="auto">
          <a:xfrm>
            <a:off x="4978400" y="1774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55" name="Rectangle 63"/>
          <p:cNvSpPr>
            <a:spLocks noChangeArrowheads="1"/>
          </p:cNvSpPr>
          <p:nvPr/>
        </p:nvSpPr>
        <p:spPr bwMode="auto">
          <a:xfrm>
            <a:off x="1177925" y="4967288"/>
            <a:ext cx="4994275" cy="519112"/>
          </a:xfrm>
          <a:prstGeom prst="rect">
            <a:avLst/>
          </a:prstGeom>
          <a:noFill/>
          <a:ln w="38100" cap="sq">
            <a:noFill/>
            <a:miter lim="800000"/>
            <a:headEnd/>
            <a:tailEnd/>
          </a:ln>
          <a:effectLst/>
        </p:spPr>
        <p:txBody>
          <a:bodyPr lIns="274320" rIns="274320">
            <a:spAutoFit/>
          </a:bodyPr>
          <a:lstStyle/>
          <a:p>
            <a:pPr algn="l">
              <a:defRPr/>
            </a:pPr>
            <a:r>
              <a:rPr lang="en-US">
                <a:effectLst>
                  <a:outerShdw blurRad="38100" dist="38100" dir="2700000" algn="tl">
                    <a:srgbClr val="000000"/>
                  </a:outerShdw>
                </a:effectLst>
              </a:rPr>
              <a:t>1    2     3    4    5    6     7    8</a:t>
            </a:r>
          </a:p>
        </p:txBody>
      </p:sp>
      <p:sp>
        <p:nvSpPr>
          <p:cNvPr id="1262656" name="Rectangle 64"/>
          <p:cNvSpPr>
            <a:spLocks noChangeArrowheads="1"/>
          </p:cNvSpPr>
          <p:nvPr/>
        </p:nvSpPr>
        <p:spPr bwMode="auto">
          <a:xfrm rot="5400000">
            <a:off x="1432719" y="762794"/>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2657" name="Rectangle 65"/>
          <p:cNvSpPr>
            <a:spLocks noChangeArrowheads="1"/>
          </p:cNvSpPr>
          <p:nvPr/>
        </p:nvSpPr>
        <p:spPr bwMode="auto">
          <a:xfrm rot="7732067">
            <a:off x="5714206" y="1370807"/>
            <a:ext cx="1006475" cy="823912"/>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2658" name="Text Box 66"/>
          <p:cNvSpPr txBox="1">
            <a:spLocks noChangeArrowheads="1"/>
          </p:cNvSpPr>
          <p:nvPr/>
        </p:nvSpPr>
        <p:spPr bwMode="auto">
          <a:xfrm>
            <a:off x="6354763" y="1881188"/>
            <a:ext cx="230505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All positive </a:t>
            </a:r>
            <a:br>
              <a:rPr lang="en-US">
                <a:effectLst>
                  <a:outerShdw blurRad="38100" dist="38100" dir="2700000" algn="tl">
                    <a:srgbClr val="000000"/>
                  </a:outerShdw>
                </a:effectLst>
              </a:rPr>
            </a:br>
            <a:r>
              <a:rPr lang="en-US">
                <a:effectLst>
                  <a:outerShdw blurRad="38100" dist="38100" dir="2700000" algn="tl">
                    <a:srgbClr val="000000"/>
                  </a:outerShdw>
                </a:effectLst>
              </a:rPr>
              <a:t>fractions</a:t>
            </a:r>
          </a:p>
        </p:txBody>
      </p:sp>
      <p:sp>
        <p:nvSpPr>
          <p:cNvPr id="1262659" name="Text Box 67"/>
          <p:cNvSpPr txBox="1">
            <a:spLocks noChangeArrowheads="1"/>
          </p:cNvSpPr>
          <p:nvPr/>
        </p:nvSpPr>
        <p:spPr bwMode="auto">
          <a:xfrm>
            <a:off x="5105400" y="6262688"/>
            <a:ext cx="35179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All positive integers </a:t>
            </a:r>
          </a:p>
        </p:txBody>
      </p:sp>
      <p:grpSp>
        <p:nvGrpSpPr>
          <p:cNvPr id="14403" name="Group 68"/>
          <p:cNvGrpSpPr>
            <a:grpSpLocks/>
          </p:cNvGrpSpPr>
          <p:nvPr/>
        </p:nvGrpSpPr>
        <p:grpSpPr bwMode="auto">
          <a:xfrm>
            <a:off x="6400800" y="3581400"/>
            <a:ext cx="2935288" cy="2362200"/>
            <a:chOff x="4032" y="2256"/>
            <a:chExt cx="1849" cy="1488"/>
          </a:xfrm>
        </p:grpSpPr>
        <p:sp>
          <p:nvSpPr>
            <p:cNvPr id="1262661" name="AutoShape 69"/>
            <p:cNvSpPr>
              <a:spLocks noChangeArrowheads="1"/>
            </p:cNvSpPr>
            <p:nvPr/>
          </p:nvSpPr>
          <p:spPr bwMode="auto">
            <a:xfrm>
              <a:off x="4032" y="2256"/>
              <a:ext cx="432" cy="1488"/>
            </a:xfrm>
            <a:prstGeom prst="curvedLeftArrow">
              <a:avLst>
                <a:gd name="adj1" fmla="val 68889"/>
                <a:gd name="adj2" fmla="val 137778"/>
                <a:gd name="adj3" fmla="val 33333"/>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sp>
          <p:nvSpPr>
            <p:cNvPr id="1262662" name="Text Box 70"/>
            <p:cNvSpPr txBox="1">
              <a:spLocks noChangeArrowheads="1"/>
            </p:cNvSpPr>
            <p:nvPr/>
          </p:nvSpPr>
          <p:spPr bwMode="auto">
            <a:xfrm>
              <a:off x="4416" y="2620"/>
              <a:ext cx="1465" cy="596"/>
            </a:xfrm>
            <a:prstGeom prst="rect">
              <a:avLst/>
            </a:prstGeom>
            <a:noFill/>
            <a:ln w="38100" cap="sq">
              <a:noFill/>
              <a:miter lim="800000"/>
              <a:headEnd/>
              <a:tailEnd/>
            </a:ln>
            <a:effectLst/>
          </p:spPr>
          <p:txBody>
            <a:bodyPr wrap="none" lIns="274320" rIns="274320">
              <a:spAutoFit/>
            </a:bodyPr>
            <a:lstStyle/>
            <a:p>
              <a:pPr>
                <a:defRPr/>
              </a:pPr>
              <a:r>
                <a:rPr lang="en-US">
                  <a:solidFill>
                    <a:schemeClr val="hlink"/>
                  </a:solidFill>
                  <a:effectLst>
                    <a:outerShdw blurRad="38100" dist="38100" dir="2700000" algn="tl">
                      <a:srgbClr val="000000"/>
                    </a:outerShdw>
                  </a:effectLst>
                </a:rPr>
                <a:t>Count them</a:t>
              </a:r>
            </a:p>
            <a:p>
              <a:pPr>
                <a:defRPr/>
              </a:pPr>
              <a:r>
                <a:rPr lang="en-US">
                  <a:solidFill>
                    <a:schemeClr val="hlink"/>
                  </a:solidFill>
                  <a:effectLst>
                    <a:outerShdw blurRad="38100" dist="38100" dir="2700000" algn="tl">
                      <a:srgbClr val="000000"/>
                    </a:outerShdw>
                  </a:effectLst>
                </a:rPr>
                <a:t>by mapping.</a:t>
              </a:r>
            </a:p>
          </p:txBody>
        </p:sp>
      </p:grpSp>
      <p:sp>
        <p:nvSpPr>
          <p:cNvPr id="1262663" name="Line 71"/>
          <p:cNvSpPr>
            <a:spLocks noChangeShapeType="1"/>
          </p:cNvSpPr>
          <p:nvPr/>
        </p:nvSpPr>
        <p:spPr bwMode="auto">
          <a:xfrm>
            <a:off x="1524000" y="3581400"/>
            <a:ext cx="1143000" cy="27019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664" name="Line 72"/>
          <p:cNvSpPr>
            <a:spLocks noChangeShapeType="1"/>
          </p:cNvSpPr>
          <p:nvPr/>
        </p:nvSpPr>
        <p:spPr bwMode="auto">
          <a:xfrm>
            <a:off x="2184400" y="4405313"/>
            <a:ext cx="863600" cy="18637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665" name="Text Box 73"/>
          <p:cNvSpPr txBox="1">
            <a:spLocks noChangeArrowheads="1"/>
          </p:cNvSpPr>
          <p:nvPr/>
        </p:nvSpPr>
        <p:spPr bwMode="auto">
          <a:xfrm>
            <a:off x="2743200" y="5370513"/>
            <a:ext cx="4110038" cy="95408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hlink"/>
                </a:solidFill>
                <a:effectLst>
                  <a:outerShdw blurRad="38100" dist="38100" dir="2700000" algn="tl">
                    <a:srgbClr val="000000"/>
                  </a:outerShdw>
                </a:effectLst>
              </a:rPr>
              <a:t>Every rational gets </a:t>
            </a:r>
            <a:br>
              <a:rPr lang="en-US" dirty="0">
                <a:solidFill>
                  <a:schemeClr val="hlink"/>
                </a:solidFill>
                <a:effectLst>
                  <a:outerShdw blurRad="38100" dist="38100" dir="2700000" algn="tl">
                    <a:srgbClr val="000000"/>
                  </a:outerShdw>
                </a:effectLst>
              </a:rPr>
            </a:br>
            <a:r>
              <a:rPr lang="en-US" dirty="0">
                <a:solidFill>
                  <a:schemeClr val="hlink"/>
                </a:solidFill>
                <a:effectLst>
                  <a:outerShdw blurRad="38100" dist="38100" dir="2700000" algn="tl">
                    <a:srgbClr val="000000"/>
                  </a:outerShdw>
                </a:effectLst>
              </a:rPr>
              <a:t>mapped to some integer!</a:t>
            </a:r>
          </a:p>
        </p:txBody>
      </p:sp>
      <p:sp>
        <p:nvSpPr>
          <p:cNvPr id="1262666" name="Line 74"/>
          <p:cNvSpPr>
            <a:spLocks noChangeShapeType="1"/>
          </p:cNvSpPr>
          <p:nvPr/>
        </p:nvSpPr>
        <p:spPr bwMode="auto">
          <a:xfrm>
            <a:off x="1514475" y="4191000"/>
            <a:ext cx="619125" cy="623888"/>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67" name="Line 75"/>
          <p:cNvSpPr>
            <a:spLocks noChangeShapeType="1"/>
          </p:cNvSpPr>
          <p:nvPr/>
        </p:nvSpPr>
        <p:spPr bwMode="auto">
          <a:xfrm>
            <a:off x="1514475" y="3643313"/>
            <a:ext cx="1000125" cy="106680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68" name="Line 76"/>
          <p:cNvSpPr>
            <a:spLocks noChangeShapeType="1"/>
          </p:cNvSpPr>
          <p:nvPr/>
        </p:nvSpPr>
        <p:spPr bwMode="auto">
          <a:xfrm>
            <a:off x="1514475" y="3095625"/>
            <a:ext cx="1787525" cy="1719263"/>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69" name="Line 77"/>
          <p:cNvSpPr>
            <a:spLocks noChangeShapeType="1"/>
          </p:cNvSpPr>
          <p:nvPr/>
        </p:nvSpPr>
        <p:spPr bwMode="auto">
          <a:xfrm>
            <a:off x="1514475" y="2547938"/>
            <a:ext cx="2268538" cy="226695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70" name="Line 78"/>
          <p:cNvSpPr>
            <a:spLocks noChangeShapeType="1"/>
          </p:cNvSpPr>
          <p:nvPr/>
        </p:nvSpPr>
        <p:spPr bwMode="auto">
          <a:xfrm>
            <a:off x="1514475" y="2000250"/>
            <a:ext cx="2828925" cy="2814638"/>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71" name="Line 79"/>
          <p:cNvSpPr>
            <a:spLocks noChangeShapeType="1"/>
          </p:cNvSpPr>
          <p:nvPr/>
        </p:nvSpPr>
        <p:spPr bwMode="auto">
          <a:xfrm>
            <a:off x="1514475" y="1452563"/>
            <a:ext cx="3276600" cy="325755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73" name="Text Box 81"/>
          <p:cNvSpPr txBox="1">
            <a:spLocks noChangeArrowheads="1"/>
          </p:cNvSpPr>
          <p:nvPr/>
        </p:nvSpPr>
        <p:spPr bwMode="auto">
          <a:xfrm>
            <a:off x="7100888" y="5334000"/>
            <a:ext cx="1649412" cy="519113"/>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r>
              <a:rPr lang="en-US" i="1">
                <a:solidFill>
                  <a:schemeClr val="accent2"/>
                </a:solidFill>
                <a:effectLst>
                  <a:outerShdw blurRad="38100" dist="38100" dir="2700000" algn="tl">
                    <a:srgbClr val="000000"/>
                  </a:outerShdw>
                </a:effectLst>
              </a:rPr>
              <a:t>N|=|Q|</a:t>
            </a:r>
          </a:p>
        </p:txBody>
      </p:sp>
      <p:sp>
        <p:nvSpPr>
          <p:cNvPr id="1262674" name="Text Box 82"/>
          <p:cNvSpPr txBox="1">
            <a:spLocks noChangeArrowheads="1"/>
          </p:cNvSpPr>
          <p:nvPr/>
        </p:nvSpPr>
        <p:spPr bwMode="auto">
          <a:xfrm>
            <a:off x="6400800" y="5805488"/>
            <a:ext cx="2994025" cy="519112"/>
          </a:xfrm>
          <a:prstGeom prst="rect">
            <a:avLst/>
          </a:prstGeom>
          <a:noFill/>
          <a:ln w="38100" cap="sq">
            <a:noFill/>
            <a:miter lim="800000"/>
            <a:headEnd/>
            <a:tailEnd/>
          </a:ln>
          <a:effectLst/>
        </p:spPr>
        <p:txBody>
          <a:bodyPr wrap="none" lIns="274320" rIns="274320">
            <a:spAutoFit/>
          </a:bodyPr>
          <a:lstStyle/>
          <a:p>
            <a:pPr algn="l">
              <a:defRPr/>
            </a:pPr>
            <a:r>
              <a:rPr lang="en-US" i="1">
                <a:solidFill>
                  <a:schemeClr val="accent2"/>
                </a:solidFill>
                <a:effectLst>
                  <a:outerShdw blurRad="38100" dist="38100" dir="2700000" algn="tl">
                    <a:srgbClr val="000000"/>
                  </a:outerShdw>
                </a:effectLst>
              </a:rPr>
              <a:t>Q</a:t>
            </a:r>
            <a:r>
              <a:rPr lang="en-US">
                <a:solidFill>
                  <a:srgbClr val="FF00FF"/>
                </a:solidFill>
                <a:effectLst>
                  <a:outerShdw blurRad="38100" dist="38100" dir="2700000" algn="tl">
                    <a:srgbClr val="000000"/>
                  </a:outerShdw>
                </a:effectLst>
              </a:rPr>
              <a:t> </a:t>
            </a:r>
            <a:r>
              <a:rPr lang="en-US">
                <a:effectLst>
                  <a:outerShdw blurRad="38100" dist="38100" dir="2700000" algn="tl">
                    <a:srgbClr val="000000"/>
                  </a:outerShdw>
                </a:effectLst>
              </a:rPr>
              <a:t>is “</a:t>
            </a:r>
            <a:r>
              <a:rPr lang="en-US">
                <a:solidFill>
                  <a:schemeClr val="tx2"/>
                </a:solidFill>
                <a:effectLst>
                  <a:outerShdw blurRad="38100" dist="38100" dir="2700000" algn="tl">
                    <a:srgbClr val="000000"/>
                  </a:outerShdw>
                </a:effectLst>
              </a:rPr>
              <a:t>Countable</a:t>
            </a:r>
            <a:r>
              <a:rPr lang="en-US">
                <a:effectLst>
                  <a:outerShdw blurRad="38100" dist="38100" dir="2700000" algn="tl">
                    <a:srgbClr val="000000"/>
                  </a:outerShdw>
                </a:effectLst>
              </a:rPr>
              <a:t>”</a:t>
            </a:r>
          </a:p>
        </p:txBody>
      </p:sp>
      <p:sp>
        <p:nvSpPr>
          <p:cNvPr id="2" name="Text Box 81"/>
          <p:cNvSpPr txBox="1">
            <a:spLocks noChangeArrowheads="1"/>
          </p:cNvSpPr>
          <p:nvPr/>
        </p:nvSpPr>
        <p:spPr bwMode="auto">
          <a:xfrm>
            <a:off x="6172200" y="2741613"/>
            <a:ext cx="3314700" cy="1384300"/>
          </a:xfrm>
          <a:prstGeom prst="rect">
            <a:avLst/>
          </a:prstGeom>
          <a:noFill/>
          <a:ln w="38100" cap="sq">
            <a:noFill/>
            <a:miter lim="800000"/>
            <a:headEnd/>
            <a:tailEnd/>
          </a:ln>
          <a:effectLst/>
        </p:spPr>
        <p:txBody>
          <a:bodyPr wrap="none" lIns="274320" rIns="274320">
            <a:spAutoFit/>
          </a:bodyPr>
          <a:lstStyle/>
          <a:p>
            <a:pPr>
              <a:defRPr/>
            </a:pPr>
            <a:r>
              <a:rPr lang="en-US" dirty="0">
                <a:solidFill>
                  <a:srgbClr val="FF00FF"/>
                </a:solidFill>
                <a:effectLst>
                  <a:outerShdw blurRad="38100" dist="38100" dir="2700000" algn="tl">
                    <a:srgbClr val="000000"/>
                  </a:outerShdw>
                </a:effectLst>
              </a:rPr>
              <a:t>Over counting just </a:t>
            </a:r>
            <a:br>
              <a:rPr lang="en-US" dirty="0">
                <a:solidFill>
                  <a:srgbClr val="FF00FF"/>
                </a:solidFill>
                <a:effectLst>
                  <a:outerShdw blurRad="38100" dist="38100" dir="2700000" algn="tl">
                    <a:srgbClr val="000000"/>
                  </a:outerShdw>
                </a:effectLst>
              </a:rPr>
            </a:br>
            <a:r>
              <a:rPr lang="en-US" dirty="0">
                <a:solidFill>
                  <a:srgbClr val="FF00FF"/>
                </a:solidFill>
                <a:effectLst>
                  <a:outerShdw blurRad="38100" dist="38100" dir="2700000" algn="tl">
                    <a:srgbClr val="000000"/>
                  </a:outerShdw>
                </a:effectLst>
              </a:rPr>
              <a:t>means we proved</a:t>
            </a:r>
          </a:p>
          <a:p>
            <a:pPr>
              <a:defRPr/>
            </a:pPr>
            <a:r>
              <a:rPr lang="en-US" i="1" dirty="0">
                <a:solidFill>
                  <a:schemeClr val="accent2"/>
                </a:solidFill>
                <a:effectLst>
                  <a:outerShdw blurRad="38100" dist="38100" dir="2700000" algn="tl">
                    <a:srgbClr val="000000"/>
                  </a:outerShdw>
                </a:effectLst>
              </a:rPr>
              <a:t>|N|</a:t>
            </a:r>
            <a:r>
              <a:rPr lang="en-US" i="1" dirty="0">
                <a:solidFill>
                  <a:schemeClr val="accent2"/>
                </a:solidFill>
                <a:effectLst>
                  <a:outerShdw blurRad="38100" dist="38100" dir="2700000" algn="tl">
                    <a:srgbClr val="000000"/>
                  </a:outerShdw>
                </a:effectLst>
                <a:cs typeface="Times New Roman" pitchFamily="18" charset="0"/>
              </a:rPr>
              <a:t>≥</a:t>
            </a:r>
            <a:r>
              <a:rPr lang="en-US" i="1" dirty="0">
                <a:solidFill>
                  <a:schemeClr val="accent2"/>
                </a:solidFill>
                <a:effectLst>
                  <a:outerShdw blurRad="38100" dist="38100" dir="2700000" algn="tl">
                    <a:srgbClr val="000000"/>
                  </a:outerShdw>
                </a:effectLst>
              </a:rPr>
              <a:t>|Q|</a:t>
            </a:r>
          </a:p>
        </p:txBody>
      </p:sp>
      <p:sp>
        <p:nvSpPr>
          <p:cNvPr id="16468" name="Line 84"/>
          <p:cNvSpPr>
            <a:spLocks noChangeShapeType="1"/>
          </p:cNvSpPr>
          <p:nvPr/>
        </p:nvSpPr>
        <p:spPr bwMode="auto">
          <a:xfrm flipV="1">
            <a:off x="7177088" y="5407025"/>
            <a:ext cx="1357312" cy="371475"/>
          </a:xfrm>
          <a:prstGeom prst="line">
            <a:avLst/>
          </a:prstGeom>
          <a:noFill/>
          <a:ln w="38100" cap="sq">
            <a:solidFill>
              <a:srgbClr val="FF00FF"/>
            </a:solidFill>
            <a:round/>
            <a:headEnd/>
            <a:tailEnd/>
          </a:ln>
          <a:effectLst/>
        </p:spPr>
        <p:txBody>
          <a:bodyPr lIns="274320" rIns="274320">
            <a:spAutoFit/>
          </a:bodyPr>
          <a:lstStyle/>
          <a:p>
            <a:pPr algn="l">
              <a:defRPr/>
            </a:pPr>
            <a:endParaRPr lang="en-CA"/>
          </a:p>
        </p:txBody>
      </p:sp>
      <p:sp>
        <p:nvSpPr>
          <p:cNvPr id="8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3" name="Oval 2"/>
          <p:cNvSpPr/>
          <p:nvPr/>
        </p:nvSpPr>
        <p:spPr bwMode="auto">
          <a:xfrm>
            <a:off x="4038600" y="2841625"/>
            <a:ext cx="533400" cy="533400"/>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sp>
        <p:nvSpPr>
          <p:cNvPr id="85" name="Oval 84"/>
          <p:cNvSpPr/>
          <p:nvPr/>
        </p:nvSpPr>
        <p:spPr bwMode="auto">
          <a:xfrm>
            <a:off x="2362200" y="3886200"/>
            <a:ext cx="533400" cy="533400"/>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62597"/>
                                        </p:tgtEl>
                                        <p:attrNameLst>
                                          <p:attrName>style.visibility</p:attrName>
                                        </p:attrNameLst>
                                      </p:cBhvr>
                                      <p:to>
                                        <p:strVal val="visible"/>
                                      </p:to>
                                    </p:set>
                                    <p:anim calcmode="lin" valueType="num">
                                      <p:cBhvr additive="base">
                                        <p:cTn id="7" dur="500" fill="hold"/>
                                        <p:tgtEl>
                                          <p:spTgt spid="1262597"/>
                                        </p:tgtEl>
                                        <p:attrNameLst>
                                          <p:attrName>ppt_x</p:attrName>
                                        </p:attrNameLst>
                                      </p:cBhvr>
                                      <p:tavLst>
                                        <p:tav tm="0">
                                          <p:val>
                                            <p:strVal val="#ppt_x"/>
                                          </p:val>
                                        </p:tav>
                                        <p:tav tm="100000">
                                          <p:val>
                                            <p:strVal val="#ppt_x"/>
                                          </p:val>
                                        </p:tav>
                                      </p:tavLst>
                                    </p:anim>
                                    <p:anim calcmode="lin" valueType="num">
                                      <p:cBhvr additive="base">
                                        <p:cTn id="8" dur="500" fill="hold"/>
                                        <p:tgtEl>
                                          <p:spTgt spid="126259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262596"/>
                                        </p:tgtEl>
                                        <p:attrNameLst>
                                          <p:attrName>style.visibility</p:attrName>
                                        </p:attrNameLst>
                                      </p:cBhvr>
                                      <p:to>
                                        <p:strVal val="visible"/>
                                      </p:to>
                                    </p:set>
                                    <p:anim calcmode="lin" valueType="num">
                                      <p:cBhvr additive="base">
                                        <p:cTn id="12" dur="500" fill="hold"/>
                                        <p:tgtEl>
                                          <p:spTgt spid="1262596"/>
                                        </p:tgtEl>
                                        <p:attrNameLst>
                                          <p:attrName>ppt_x</p:attrName>
                                        </p:attrNameLst>
                                      </p:cBhvr>
                                      <p:tavLst>
                                        <p:tav tm="0">
                                          <p:val>
                                            <p:strVal val="#ppt_x"/>
                                          </p:val>
                                        </p:tav>
                                        <p:tav tm="100000">
                                          <p:val>
                                            <p:strVal val="#ppt_x"/>
                                          </p:val>
                                        </p:tav>
                                      </p:tavLst>
                                    </p:anim>
                                    <p:anim calcmode="lin" valueType="num">
                                      <p:cBhvr additive="base">
                                        <p:cTn id="13" dur="500" fill="hold"/>
                                        <p:tgtEl>
                                          <p:spTgt spid="126259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262598"/>
                                        </p:tgtEl>
                                        <p:attrNameLst>
                                          <p:attrName>style.visibility</p:attrName>
                                        </p:attrNameLst>
                                      </p:cBhvr>
                                      <p:to>
                                        <p:strVal val="visible"/>
                                      </p:to>
                                    </p:set>
                                    <p:anim calcmode="lin" valueType="num">
                                      <p:cBhvr additive="base">
                                        <p:cTn id="17" dur="500" fill="hold"/>
                                        <p:tgtEl>
                                          <p:spTgt spid="1262598"/>
                                        </p:tgtEl>
                                        <p:attrNameLst>
                                          <p:attrName>ppt_x</p:attrName>
                                        </p:attrNameLst>
                                      </p:cBhvr>
                                      <p:tavLst>
                                        <p:tav tm="0">
                                          <p:val>
                                            <p:strVal val="#ppt_x"/>
                                          </p:val>
                                        </p:tav>
                                        <p:tav tm="100000">
                                          <p:val>
                                            <p:strVal val="#ppt_x"/>
                                          </p:val>
                                        </p:tav>
                                      </p:tavLst>
                                    </p:anim>
                                    <p:anim calcmode="lin" valueType="num">
                                      <p:cBhvr additive="base">
                                        <p:cTn id="18" dur="500" fill="hold"/>
                                        <p:tgtEl>
                                          <p:spTgt spid="126259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262663"/>
                                        </p:tgtEl>
                                        <p:attrNameLst>
                                          <p:attrName>style.visibility</p:attrName>
                                        </p:attrNameLst>
                                      </p:cBhvr>
                                      <p:to>
                                        <p:strVal val="visible"/>
                                      </p:to>
                                    </p:set>
                                    <p:anim calcmode="lin" valueType="num">
                                      <p:cBhvr additive="base">
                                        <p:cTn id="22" dur="500" fill="hold"/>
                                        <p:tgtEl>
                                          <p:spTgt spid="1262663"/>
                                        </p:tgtEl>
                                        <p:attrNameLst>
                                          <p:attrName>ppt_x</p:attrName>
                                        </p:attrNameLst>
                                      </p:cBhvr>
                                      <p:tavLst>
                                        <p:tav tm="0">
                                          <p:val>
                                            <p:strVal val="#ppt_x"/>
                                          </p:val>
                                        </p:tav>
                                        <p:tav tm="100000">
                                          <p:val>
                                            <p:strVal val="#ppt_x"/>
                                          </p:val>
                                        </p:tav>
                                      </p:tavLst>
                                    </p:anim>
                                    <p:anim calcmode="lin" valueType="num">
                                      <p:cBhvr additive="base">
                                        <p:cTn id="23" dur="500" fill="hold"/>
                                        <p:tgtEl>
                                          <p:spTgt spid="126266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262664"/>
                                        </p:tgtEl>
                                        <p:attrNameLst>
                                          <p:attrName>style.visibility</p:attrName>
                                        </p:attrNameLst>
                                      </p:cBhvr>
                                      <p:to>
                                        <p:strVal val="visible"/>
                                      </p:to>
                                    </p:set>
                                    <p:anim calcmode="lin" valueType="num">
                                      <p:cBhvr additive="base">
                                        <p:cTn id="27" dur="500" fill="hold"/>
                                        <p:tgtEl>
                                          <p:spTgt spid="1262664"/>
                                        </p:tgtEl>
                                        <p:attrNameLst>
                                          <p:attrName>ppt_x</p:attrName>
                                        </p:attrNameLst>
                                      </p:cBhvr>
                                      <p:tavLst>
                                        <p:tav tm="0">
                                          <p:val>
                                            <p:strVal val="#ppt_x"/>
                                          </p:val>
                                        </p:tav>
                                        <p:tav tm="100000">
                                          <p:val>
                                            <p:strVal val="#ppt_x"/>
                                          </p:val>
                                        </p:tav>
                                      </p:tavLst>
                                    </p:anim>
                                    <p:anim calcmode="lin" valueType="num">
                                      <p:cBhvr additive="base">
                                        <p:cTn id="28" dur="500" fill="hold"/>
                                        <p:tgtEl>
                                          <p:spTgt spid="1262664"/>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262666"/>
                                        </p:tgtEl>
                                        <p:attrNameLst>
                                          <p:attrName>style.visibility</p:attrName>
                                        </p:attrNameLst>
                                      </p:cBhvr>
                                      <p:to>
                                        <p:strVal val="visible"/>
                                      </p:to>
                                    </p:set>
                                    <p:anim calcmode="lin" valueType="num">
                                      <p:cBhvr additive="base">
                                        <p:cTn id="31" dur="500" fill="hold"/>
                                        <p:tgtEl>
                                          <p:spTgt spid="1262666"/>
                                        </p:tgtEl>
                                        <p:attrNameLst>
                                          <p:attrName>ppt_x</p:attrName>
                                        </p:attrNameLst>
                                      </p:cBhvr>
                                      <p:tavLst>
                                        <p:tav tm="0">
                                          <p:val>
                                            <p:strVal val="0-#ppt_w/2"/>
                                          </p:val>
                                        </p:tav>
                                        <p:tav tm="100000">
                                          <p:val>
                                            <p:strVal val="#ppt_x"/>
                                          </p:val>
                                        </p:tav>
                                      </p:tavLst>
                                    </p:anim>
                                    <p:anim calcmode="lin" valueType="num">
                                      <p:cBhvr additive="base">
                                        <p:cTn id="32" dur="500" fill="hold"/>
                                        <p:tgtEl>
                                          <p:spTgt spid="1262666"/>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2500"/>
                            </p:stCondLst>
                            <p:childTnLst>
                              <p:par>
                                <p:cTn id="34" presetID="2" presetClass="entr" presetSubtype="9" fill="hold" nodeType="afterEffect">
                                  <p:stCondLst>
                                    <p:cond delay="0"/>
                                  </p:stCondLst>
                                  <p:childTnLst>
                                    <p:set>
                                      <p:cBhvr>
                                        <p:cTn id="35" dur="1" fill="hold">
                                          <p:stCondLst>
                                            <p:cond delay="0"/>
                                          </p:stCondLst>
                                        </p:cTn>
                                        <p:tgtEl>
                                          <p:spTgt spid="1262667"/>
                                        </p:tgtEl>
                                        <p:attrNameLst>
                                          <p:attrName>style.visibility</p:attrName>
                                        </p:attrNameLst>
                                      </p:cBhvr>
                                      <p:to>
                                        <p:strVal val="visible"/>
                                      </p:to>
                                    </p:set>
                                    <p:anim calcmode="lin" valueType="num">
                                      <p:cBhvr additive="base">
                                        <p:cTn id="36" dur="500" fill="hold"/>
                                        <p:tgtEl>
                                          <p:spTgt spid="1262667"/>
                                        </p:tgtEl>
                                        <p:attrNameLst>
                                          <p:attrName>ppt_x</p:attrName>
                                        </p:attrNameLst>
                                      </p:cBhvr>
                                      <p:tavLst>
                                        <p:tav tm="0">
                                          <p:val>
                                            <p:strVal val="0-#ppt_w/2"/>
                                          </p:val>
                                        </p:tav>
                                        <p:tav tm="100000">
                                          <p:val>
                                            <p:strVal val="#ppt_x"/>
                                          </p:val>
                                        </p:tav>
                                      </p:tavLst>
                                    </p:anim>
                                    <p:anim calcmode="lin" valueType="num">
                                      <p:cBhvr additive="base">
                                        <p:cTn id="37" dur="500" fill="hold"/>
                                        <p:tgtEl>
                                          <p:spTgt spid="1262667"/>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3000"/>
                            </p:stCondLst>
                            <p:childTnLst>
                              <p:par>
                                <p:cTn id="39" presetID="2" presetClass="entr" presetSubtype="9" fill="hold" nodeType="afterEffect">
                                  <p:stCondLst>
                                    <p:cond delay="0"/>
                                  </p:stCondLst>
                                  <p:childTnLst>
                                    <p:set>
                                      <p:cBhvr>
                                        <p:cTn id="40" dur="1" fill="hold">
                                          <p:stCondLst>
                                            <p:cond delay="0"/>
                                          </p:stCondLst>
                                        </p:cTn>
                                        <p:tgtEl>
                                          <p:spTgt spid="1262668"/>
                                        </p:tgtEl>
                                        <p:attrNameLst>
                                          <p:attrName>style.visibility</p:attrName>
                                        </p:attrNameLst>
                                      </p:cBhvr>
                                      <p:to>
                                        <p:strVal val="visible"/>
                                      </p:to>
                                    </p:set>
                                    <p:anim calcmode="lin" valueType="num">
                                      <p:cBhvr additive="base">
                                        <p:cTn id="41" dur="500" fill="hold"/>
                                        <p:tgtEl>
                                          <p:spTgt spid="1262668"/>
                                        </p:tgtEl>
                                        <p:attrNameLst>
                                          <p:attrName>ppt_x</p:attrName>
                                        </p:attrNameLst>
                                      </p:cBhvr>
                                      <p:tavLst>
                                        <p:tav tm="0">
                                          <p:val>
                                            <p:strVal val="0-#ppt_w/2"/>
                                          </p:val>
                                        </p:tav>
                                        <p:tav tm="100000">
                                          <p:val>
                                            <p:strVal val="#ppt_x"/>
                                          </p:val>
                                        </p:tav>
                                      </p:tavLst>
                                    </p:anim>
                                    <p:anim calcmode="lin" valueType="num">
                                      <p:cBhvr additive="base">
                                        <p:cTn id="42" dur="500" fill="hold"/>
                                        <p:tgtEl>
                                          <p:spTgt spid="1262668"/>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3500"/>
                            </p:stCondLst>
                            <p:childTnLst>
                              <p:par>
                                <p:cTn id="44" presetID="2" presetClass="entr" presetSubtype="9" fill="hold" nodeType="afterEffect">
                                  <p:stCondLst>
                                    <p:cond delay="0"/>
                                  </p:stCondLst>
                                  <p:childTnLst>
                                    <p:set>
                                      <p:cBhvr>
                                        <p:cTn id="45" dur="1" fill="hold">
                                          <p:stCondLst>
                                            <p:cond delay="0"/>
                                          </p:stCondLst>
                                        </p:cTn>
                                        <p:tgtEl>
                                          <p:spTgt spid="1262669"/>
                                        </p:tgtEl>
                                        <p:attrNameLst>
                                          <p:attrName>style.visibility</p:attrName>
                                        </p:attrNameLst>
                                      </p:cBhvr>
                                      <p:to>
                                        <p:strVal val="visible"/>
                                      </p:to>
                                    </p:set>
                                    <p:anim calcmode="lin" valueType="num">
                                      <p:cBhvr additive="base">
                                        <p:cTn id="46" dur="500" fill="hold"/>
                                        <p:tgtEl>
                                          <p:spTgt spid="1262669"/>
                                        </p:tgtEl>
                                        <p:attrNameLst>
                                          <p:attrName>ppt_x</p:attrName>
                                        </p:attrNameLst>
                                      </p:cBhvr>
                                      <p:tavLst>
                                        <p:tav tm="0">
                                          <p:val>
                                            <p:strVal val="0-#ppt_w/2"/>
                                          </p:val>
                                        </p:tav>
                                        <p:tav tm="100000">
                                          <p:val>
                                            <p:strVal val="#ppt_x"/>
                                          </p:val>
                                        </p:tav>
                                      </p:tavLst>
                                    </p:anim>
                                    <p:anim calcmode="lin" valueType="num">
                                      <p:cBhvr additive="base">
                                        <p:cTn id="47" dur="500" fill="hold"/>
                                        <p:tgtEl>
                                          <p:spTgt spid="1262669"/>
                                        </p:tgtEl>
                                        <p:attrNameLst>
                                          <p:attrName>ppt_y</p:attrName>
                                        </p:attrNameLst>
                                      </p:cBhvr>
                                      <p:tavLst>
                                        <p:tav tm="0">
                                          <p:val>
                                            <p:strVal val="0-#ppt_h/2"/>
                                          </p:val>
                                        </p:tav>
                                        <p:tav tm="100000">
                                          <p:val>
                                            <p:strVal val="#ppt_y"/>
                                          </p:val>
                                        </p:tav>
                                      </p:tavLst>
                                    </p:anim>
                                  </p:childTnLst>
                                </p:cTn>
                              </p:par>
                            </p:childTnLst>
                          </p:cTn>
                        </p:par>
                        <p:par>
                          <p:cTn id="48" fill="hold" nodeType="afterGroup">
                            <p:stCondLst>
                              <p:cond delay="4000"/>
                            </p:stCondLst>
                            <p:childTnLst>
                              <p:par>
                                <p:cTn id="49" presetID="2" presetClass="entr" presetSubtype="9" fill="hold" nodeType="afterEffect">
                                  <p:stCondLst>
                                    <p:cond delay="0"/>
                                  </p:stCondLst>
                                  <p:childTnLst>
                                    <p:set>
                                      <p:cBhvr>
                                        <p:cTn id="50" dur="1" fill="hold">
                                          <p:stCondLst>
                                            <p:cond delay="0"/>
                                          </p:stCondLst>
                                        </p:cTn>
                                        <p:tgtEl>
                                          <p:spTgt spid="1262670"/>
                                        </p:tgtEl>
                                        <p:attrNameLst>
                                          <p:attrName>style.visibility</p:attrName>
                                        </p:attrNameLst>
                                      </p:cBhvr>
                                      <p:to>
                                        <p:strVal val="visible"/>
                                      </p:to>
                                    </p:set>
                                    <p:anim calcmode="lin" valueType="num">
                                      <p:cBhvr additive="base">
                                        <p:cTn id="51" dur="500" fill="hold"/>
                                        <p:tgtEl>
                                          <p:spTgt spid="1262670"/>
                                        </p:tgtEl>
                                        <p:attrNameLst>
                                          <p:attrName>ppt_x</p:attrName>
                                        </p:attrNameLst>
                                      </p:cBhvr>
                                      <p:tavLst>
                                        <p:tav tm="0">
                                          <p:val>
                                            <p:strVal val="0-#ppt_w/2"/>
                                          </p:val>
                                        </p:tav>
                                        <p:tav tm="100000">
                                          <p:val>
                                            <p:strVal val="#ppt_x"/>
                                          </p:val>
                                        </p:tav>
                                      </p:tavLst>
                                    </p:anim>
                                    <p:anim calcmode="lin" valueType="num">
                                      <p:cBhvr additive="base">
                                        <p:cTn id="52" dur="500" fill="hold"/>
                                        <p:tgtEl>
                                          <p:spTgt spid="1262670"/>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4500"/>
                            </p:stCondLst>
                            <p:childTnLst>
                              <p:par>
                                <p:cTn id="54" presetID="2" presetClass="entr" presetSubtype="9" fill="hold" nodeType="afterEffect">
                                  <p:stCondLst>
                                    <p:cond delay="0"/>
                                  </p:stCondLst>
                                  <p:childTnLst>
                                    <p:set>
                                      <p:cBhvr>
                                        <p:cTn id="55" dur="1" fill="hold">
                                          <p:stCondLst>
                                            <p:cond delay="0"/>
                                          </p:stCondLst>
                                        </p:cTn>
                                        <p:tgtEl>
                                          <p:spTgt spid="1262671"/>
                                        </p:tgtEl>
                                        <p:attrNameLst>
                                          <p:attrName>style.visibility</p:attrName>
                                        </p:attrNameLst>
                                      </p:cBhvr>
                                      <p:to>
                                        <p:strVal val="visible"/>
                                      </p:to>
                                    </p:set>
                                    <p:anim calcmode="lin" valueType="num">
                                      <p:cBhvr additive="base">
                                        <p:cTn id="56" dur="500" fill="hold"/>
                                        <p:tgtEl>
                                          <p:spTgt spid="1262671"/>
                                        </p:tgtEl>
                                        <p:attrNameLst>
                                          <p:attrName>ppt_x</p:attrName>
                                        </p:attrNameLst>
                                      </p:cBhvr>
                                      <p:tavLst>
                                        <p:tav tm="0">
                                          <p:val>
                                            <p:strVal val="0-#ppt_w/2"/>
                                          </p:val>
                                        </p:tav>
                                        <p:tav tm="100000">
                                          <p:val>
                                            <p:strVal val="#ppt_x"/>
                                          </p:val>
                                        </p:tav>
                                      </p:tavLst>
                                    </p:anim>
                                    <p:anim calcmode="lin" valueType="num">
                                      <p:cBhvr additive="base">
                                        <p:cTn id="57" dur="500" fill="hold"/>
                                        <p:tgtEl>
                                          <p:spTgt spid="1262671"/>
                                        </p:tgtEl>
                                        <p:attrNameLst>
                                          <p:attrName>ppt_y</p:attrName>
                                        </p:attrNameLst>
                                      </p:cBhvr>
                                      <p:tavLst>
                                        <p:tav tm="0">
                                          <p:val>
                                            <p:strVal val="0-#ppt_h/2"/>
                                          </p:val>
                                        </p:tav>
                                        <p:tav tm="100000">
                                          <p:val>
                                            <p:strVal val="#ppt_y"/>
                                          </p:val>
                                        </p:tav>
                                      </p:tavLst>
                                    </p:anim>
                                  </p:childTnLst>
                                </p:cTn>
                              </p:par>
                            </p:childTnLst>
                          </p:cTn>
                        </p:par>
                        <p:par>
                          <p:cTn id="58" fill="hold" nodeType="afterGroup">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1262665"/>
                                        </p:tgtEl>
                                        <p:attrNameLst>
                                          <p:attrName>style.visibility</p:attrName>
                                        </p:attrNameLst>
                                      </p:cBhvr>
                                      <p:to>
                                        <p:strVal val="visible"/>
                                      </p:to>
                                    </p:set>
                                    <p:anim calcmode="lin" valueType="num">
                                      <p:cBhvr additive="base">
                                        <p:cTn id="61" dur="500" fill="hold"/>
                                        <p:tgtEl>
                                          <p:spTgt spid="1262665"/>
                                        </p:tgtEl>
                                        <p:attrNameLst>
                                          <p:attrName>ppt_x</p:attrName>
                                        </p:attrNameLst>
                                      </p:cBhvr>
                                      <p:tavLst>
                                        <p:tav tm="0">
                                          <p:val>
                                            <p:strVal val="#ppt_x"/>
                                          </p:val>
                                        </p:tav>
                                        <p:tav tm="100000">
                                          <p:val>
                                            <p:strVal val="#ppt_x"/>
                                          </p:val>
                                        </p:tav>
                                      </p:tavLst>
                                    </p:anim>
                                    <p:anim calcmode="lin" valueType="num">
                                      <p:cBhvr additive="base">
                                        <p:cTn id="62" dur="500" fill="hold"/>
                                        <p:tgtEl>
                                          <p:spTgt spid="126266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262673"/>
                                        </p:tgtEl>
                                        <p:attrNameLst>
                                          <p:attrName>style.visibility</p:attrName>
                                        </p:attrNameLst>
                                      </p:cBhvr>
                                      <p:to>
                                        <p:strVal val="visible"/>
                                      </p:to>
                                    </p:set>
                                    <p:anim calcmode="lin" valueType="num">
                                      <p:cBhvr>
                                        <p:cTn id="67" dur="1000" fill="hold"/>
                                        <p:tgtEl>
                                          <p:spTgt spid="1262673"/>
                                        </p:tgtEl>
                                        <p:attrNameLst>
                                          <p:attrName>ppt_w</p:attrName>
                                        </p:attrNameLst>
                                      </p:cBhvr>
                                      <p:tavLst>
                                        <p:tav tm="0">
                                          <p:val>
                                            <p:fltVal val="0"/>
                                          </p:val>
                                        </p:tav>
                                        <p:tav tm="100000">
                                          <p:val>
                                            <p:strVal val="#ppt_w"/>
                                          </p:val>
                                        </p:tav>
                                      </p:tavLst>
                                    </p:anim>
                                    <p:anim calcmode="lin" valueType="num">
                                      <p:cBhvr>
                                        <p:cTn id="68" dur="1000" fill="hold"/>
                                        <p:tgtEl>
                                          <p:spTgt spid="1262673"/>
                                        </p:tgtEl>
                                        <p:attrNameLst>
                                          <p:attrName>ppt_h</p:attrName>
                                        </p:attrNameLst>
                                      </p:cBhvr>
                                      <p:tavLst>
                                        <p:tav tm="0">
                                          <p:val>
                                            <p:fltVal val="0"/>
                                          </p:val>
                                        </p:tav>
                                        <p:tav tm="100000">
                                          <p:val>
                                            <p:strVal val="#ppt_h"/>
                                          </p:val>
                                        </p:tav>
                                      </p:tavLst>
                                    </p:anim>
                                    <p:anim calcmode="lin" valueType="num">
                                      <p:cBhvr>
                                        <p:cTn id="69" dur="1000" fill="hold"/>
                                        <p:tgtEl>
                                          <p:spTgt spid="126267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2626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262674"/>
                                        </p:tgtEl>
                                        <p:attrNameLst>
                                          <p:attrName>style.visibility</p:attrName>
                                        </p:attrNameLst>
                                      </p:cBhvr>
                                      <p:to>
                                        <p:strVal val="visible"/>
                                      </p:to>
                                    </p:set>
                                    <p:anim calcmode="lin" valueType="num">
                                      <p:cBhvr>
                                        <p:cTn id="75" dur="1000" fill="hold"/>
                                        <p:tgtEl>
                                          <p:spTgt spid="1262674"/>
                                        </p:tgtEl>
                                        <p:attrNameLst>
                                          <p:attrName>ppt_w</p:attrName>
                                        </p:attrNameLst>
                                      </p:cBhvr>
                                      <p:tavLst>
                                        <p:tav tm="0">
                                          <p:val>
                                            <p:fltVal val="0"/>
                                          </p:val>
                                        </p:tav>
                                        <p:tav tm="100000">
                                          <p:val>
                                            <p:strVal val="#ppt_w"/>
                                          </p:val>
                                        </p:tav>
                                      </p:tavLst>
                                    </p:anim>
                                    <p:anim calcmode="lin" valueType="num">
                                      <p:cBhvr>
                                        <p:cTn id="76" dur="1000" fill="hold"/>
                                        <p:tgtEl>
                                          <p:spTgt spid="1262674"/>
                                        </p:tgtEl>
                                        <p:attrNameLst>
                                          <p:attrName>ppt_h</p:attrName>
                                        </p:attrNameLst>
                                      </p:cBhvr>
                                      <p:tavLst>
                                        <p:tav tm="0">
                                          <p:val>
                                            <p:fltVal val="0"/>
                                          </p:val>
                                        </p:tav>
                                        <p:tav tm="100000">
                                          <p:val>
                                            <p:strVal val="#ppt_h"/>
                                          </p:val>
                                        </p:tav>
                                      </p:tavLst>
                                    </p:anim>
                                    <p:anim calcmode="lin" valueType="num">
                                      <p:cBhvr>
                                        <p:cTn id="77" dur="1000" fill="hold"/>
                                        <p:tgtEl>
                                          <p:spTgt spid="1262674"/>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2626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fill="hold"/>
                                        <p:tgtEl>
                                          <p:spTgt spid="2"/>
                                        </p:tgtEl>
                                        <p:attrNameLst>
                                          <p:attrName>ppt_x</p:attrName>
                                        </p:attrNameLst>
                                      </p:cBhvr>
                                      <p:tavLst>
                                        <p:tav tm="0">
                                          <p:val>
                                            <p:strVal val="#ppt_x"/>
                                          </p:val>
                                        </p:tav>
                                        <p:tav tm="100000">
                                          <p:val>
                                            <p:strVal val="#ppt_x"/>
                                          </p:val>
                                        </p:tav>
                                      </p:tavLst>
                                    </p:anim>
                                    <p:anim calcmode="lin" valueType="num">
                                      <p:cBhvr additive="base">
                                        <p:cTn id="84" dur="500" fill="hold"/>
                                        <p:tgtEl>
                                          <p:spTgt spid="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6468"/>
                                        </p:tgtEl>
                                        <p:attrNameLst>
                                          <p:attrName>style.visibility</p:attrName>
                                        </p:attrNameLst>
                                      </p:cBhvr>
                                      <p:to>
                                        <p:strVal val="visible"/>
                                      </p:to>
                                    </p:set>
                                    <p:anim calcmode="lin" valueType="num">
                                      <p:cBhvr additive="base">
                                        <p:cTn id="87" dur="500" fill="hold"/>
                                        <p:tgtEl>
                                          <p:spTgt spid="16468"/>
                                        </p:tgtEl>
                                        <p:attrNameLst>
                                          <p:attrName>ppt_x</p:attrName>
                                        </p:attrNameLst>
                                      </p:cBhvr>
                                      <p:tavLst>
                                        <p:tav tm="0">
                                          <p:val>
                                            <p:strVal val="#ppt_x"/>
                                          </p:val>
                                        </p:tav>
                                        <p:tav tm="100000">
                                          <p:val>
                                            <p:strVal val="#ppt_x"/>
                                          </p:val>
                                        </p:tav>
                                      </p:tavLst>
                                    </p:anim>
                                    <p:anim calcmode="lin" valueType="num">
                                      <p:cBhvr additive="base">
                                        <p:cTn id="88" dur="500" fill="hold"/>
                                        <p:tgtEl>
                                          <p:spTgt spid="1646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5"/>
                                        </p:tgtEl>
                                        <p:attrNameLst>
                                          <p:attrName>style.visibility</p:attrName>
                                        </p:attrNameLst>
                                      </p:cBhvr>
                                      <p:to>
                                        <p:strVal val="visible"/>
                                      </p:to>
                                    </p:set>
                                    <p:anim calcmode="lin" valueType="num">
                                      <p:cBhvr additive="base">
                                        <p:cTn id="95" dur="500" fill="hold"/>
                                        <p:tgtEl>
                                          <p:spTgt spid="85"/>
                                        </p:tgtEl>
                                        <p:attrNameLst>
                                          <p:attrName>ppt_x</p:attrName>
                                        </p:attrNameLst>
                                      </p:cBhvr>
                                      <p:tavLst>
                                        <p:tav tm="0">
                                          <p:val>
                                            <p:strVal val="#ppt_x"/>
                                          </p:val>
                                        </p:tav>
                                        <p:tav tm="100000">
                                          <p:val>
                                            <p:strVal val="#ppt_x"/>
                                          </p:val>
                                        </p:tav>
                                      </p:tavLst>
                                    </p:anim>
                                    <p:anim calcmode="lin" valueType="num">
                                      <p:cBhvr additive="base">
                                        <p:cTn id="9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665" grpId="0"/>
      <p:bldP spid="1262673" grpId="0"/>
      <p:bldP spid="1262674" grpId="0"/>
      <p:bldP spid="2" grpId="0"/>
      <p:bldP spid="3" grpId="0" animBg="1"/>
      <p:bldP spid="8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4" name="Text Box 4"/>
          <p:cNvSpPr txBox="1">
            <a:spLocks noChangeArrowheads="1"/>
          </p:cNvSpPr>
          <p:nvPr/>
        </p:nvSpPr>
        <p:spPr bwMode="auto">
          <a:xfrm>
            <a:off x="4792663" y="546100"/>
            <a:ext cx="45037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800" dirty="0">
                <a:solidFill>
                  <a:srgbClr val="FF00FF"/>
                </a:solidFill>
                <a:effectLst/>
                <a:latin typeface="Times New Roman" pitchFamily="18" charset="0"/>
                <a:cs typeface="Times New Roman" pitchFamily="18" charset="0"/>
              </a:rPr>
              <a:t>How is it that we can loop over all tuples </a:t>
            </a:r>
            <a:r>
              <a:rPr lang="en-US" altLang="en-US" sz="2800" dirty="0">
                <a:solidFill>
                  <a:srgbClr val="FF00FF"/>
                </a:solidFill>
                <a:effectLst/>
                <a:latin typeface="Times New Roman" pitchFamily="18" charset="0"/>
                <a:sym typeface="Symbol" pitchFamily="18" charset="2"/>
              </a:rPr>
              <a:t></a:t>
            </a:r>
            <a:r>
              <a:rPr lang="en-US" altLang="en-US" sz="2800" dirty="0" err="1">
                <a:solidFill>
                  <a:srgbClr val="FF00FF"/>
                </a:solidFill>
                <a:effectLst/>
                <a:latin typeface="Times New Roman" pitchFamily="18" charset="0"/>
                <a:sym typeface="Symbol" pitchFamily="18" charset="2"/>
              </a:rPr>
              <a:t>a,b,c</a:t>
            </a:r>
            <a:r>
              <a:rPr lang="en-US" altLang="en-US" sz="2800" dirty="0">
                <a:solidFill>
                  <a:srgbClr val="FF00FF"/>
                </a:solidFill>
                <a:effectLst/>
                <a:latin typeface="Times New Roman" pitchFamily="18" charset="0"/>
                <a:sym typeface="Symbol" pitchFamily="18" charset="2"/>
              </a:rPr>
              <a:t></a:t>
            </a:r>
            <a:br>
              <a:rPr lang="en-US" altLang="en-US" sz="2800" dirty="0">
                <a:solidFill>
                  <a:srgbClr val="FF00FF"/>
                </a:solidFill>
                <a:effectLst/>
                <a:latin typeface="Times New Roman" pitchFamily="18" charset="0"/>
                <a:sym typeface="Symbol" pitchFamily="18" charset="2"/>
              </a:rPr>
            </a:br>
            <a:r>
              <a:rPr lang="en-US" altLang="en-US" sz="2800" dirty="0">
                <a:solidFill>
                  <a:srgbClr val="FF00FF"/>
                </a:solidFill>
                <a:effectLst/>
                <a:latin typeface="Times New Roman" pitchFamily="18" charset="0"/>
                <a:sym typeface="Symbol" pitchFamily="18" charset="2"/>
              </a:rPr>
              <a:t>ensuring that we eventually get to each?</a:t>
            </a:r>
            <a:endParaRPr lang="en-US" altLang="en-US" sz="2800" dirty="0">
              <a:solidFill>
                <a:srgbClr val="FF00FF"/>
              </a:solidFill>
              <a:effectLst/>
              <a:latin typeface="Times New Roman" pitchFamily="18" charset="0"/>
              <a:cs typeface="Times New Roman" pitchFamily="18" charset="0"/>
            </a:endParaRPr>
          </a:p>
        </p:txBody>
      </p:sp>
      <p:sp>
        <p:nvSpPr>
          <p:cNvPr id="9" name="Rectangle 4"/>
          <p:cNvSpPr>
            <a:spLocks noChangeArrowheads="1"/>
          </p:cNvSpPr>
          <p:nvPr/>
        </p:nvSpPr>
        <p:spPr bwMode="auto">
          <a:xfrm>
            <a:off x="533400" y="7620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dirty="0">
                <a:cs typeface="Times New Roman" pitchFamily="18" charset="0"/>
              </a:rPr>
              <a:t>loop  </a:t>
            </a:r>
            <a:r>
              <a:rPr lang="en-US" altLang="en-US" dirty="0" err="1">
                <a:cs typeface="Times New Roman" pitchFamily="18" charset="0"/>
              </a:rPr>
              <a:t>a,b,c</a:t>
            </a:r>
            <a:r>
              <a:rPr lang="en-US" altLang="en-US" dirty="0">
                <a:cs typeface="Times New Roman" pitchFamily="18" charset="0"/>
              </a:rPr>
              <a:t> ≥ 0</a:t>
            </a:r>
          </a:p>
          <a:p>
            <a:pPr lvl="1" eaLnBrk="1" hangingPunct="1">
              <a:spcBef>
                <a:spcPct val="0"/>
              </a:spcBef>
              <a:buFontTx/>
              <a:buNone/>
              <a:defRPr/>
            </a:pPr>
            <a:r>
              <a:rPr lang="en-US" altLang="en-US" sz="3200" dirty="0">
                <a:cs typeface="Times New Roman" pitchFamily="18" charset="0"/>
              </a:rPr>
              <a:t>print(</a:t>
            </a:r>
            <a:r>
              <a:rPr lang="en-US" altLang="en-US" sz="3200" dirty="0" err="1">
                <a:cs typeface="Times New Roman" pitchFamily="18" charset="0"/>
              </a:rPr>
              <a:t>a,b,c</a:t>
            </a:r>
            <a:r>
              <a:rPr lang="en-US" altLang="en-US" sz="3200" dirty="0">
                <a:cs typeface="Times New Roman" pitchFamily="18" charset="0"/>
              </a:rPr>
              <a:t>);</a:t>
            </a:r>
          </a:p>
          <a:p>
            <a:pPr eaLnBrk="1" hangingPunct="1">
              <a:spcBef>
                <a:spcPct val="0"/>
              </a:spcBef>
              <a:buFontTx/>
              <a:buNone/>
              <a:defRPr/>
            </a:pPr>
            <a:r>
              <a:rPr lang="en-US" altLang="en-US" dirty="0">
                <a:cs typeface="Times New Roman" pitchFamily="18" charset="0"/>
              </a:rPr>
              <a:t>end loop</a:t>
            </a:r>
          </a:p>
        </p:txBody>
      </p:sp>
      <p:sp>
        <p:nvSpPr>
          <p:cNvPr id="8" name="Text Box 4"/>
          <p:cNvSpPr txBox="1">
            <a:spLocks noChangeArrowheads="1"/>
          </p:cNvSpPr>
          <p:nvPr/>
        </p:nvSpPr>
        <p:spPr bwMode="auto">
          <a:xfrm>
            <a:off x="4792663" y="3465513"/>
            <a:ext cx="45037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en-US" altLang="en-US" sz="2800" dirty="0">
                <a:solidFill>
                  <a:srgbClr val="FF0000"/>
                </a:solidFill>
                <a:cs typeface="Times New Roman" panose="02020603050405020304" pitchFamily="18" charset="0"/>
              </a:rPr>
              <a:t>No, this inner loop will never exit.</a:t>
            </a:r>
            <a:br>
              <a:rPr lang="en-US" altLang="en-US" sz="2800" dirty="0">
                <a:solidFill>
                  <a:srgbClr val="FF0000"/>
                </a:solidFill>
                <a:cs typeface="Times New Roman" panose="02020603050405020304" pitchFamily="18" charset="0"/>
              </a:rPr>
            </a:br>
            <a:r>
              <a:rPr lang="en-US" altLang="en-US" sz="2800" dirty="0">
                <a:solidFill>
                  <a:srgbClr val="FF0000"/>
                </a:solidFill>
                <a:cs typeface="Times New Roman" panose="02020603050405020304" pitchFamily="18" charset="0"/>
              </a:rPr>
              <a:t>We will never get to b=1</a:t>
            </a:r>
          </a:p>
        </p:txBody>
      </p:sp>
      <p:sp>
        <p:nvSpPr>
          <p:cNvPr id="10" name="Rectangle 4"/>
          <p:cNvSpPr>
            <a:spLocks noChangeArrowheads="1"/>
          </p:cNvSpPr>
          <p:nvPr/>
        </p:nvSpPr>
        <p:spPr bwMode="auto">
          <a:xfrm>
            <a:off x="533400" y="32004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dirty="0">
                <a:cs typeface="Times New Roman" pitchFamily="18" charset="0"/>
              </a:rPr>
              <a:t>loop  a ≥ 0</a:t>
            </a:r>
          </a:p>
          <a:p>
            <a:pPr eaLnBrk="1" hangingPunct="1">
              <a:spcBef>
                <a:spcPct val="0"/>
              </a:spcBef>
              <a:buFontTx/>
              <a:buNone/>
              <a:defRPr/>
            </a:pPr>
            <a:r>
              <a:rPr lang="en-US" altLang="en-US" dirty="0">
                <a:cs typeface="Times New Roman" pitchFamily="18" charset="0"/>
              </a:rPr>
              <a:t>     loop  b ≥ 0</a:t>
            </a:r>
          </a:p>
          <a:p>
            <a:pPr eaLnBrk="1" hangingPunct="1">
              <a:spcBef>
                <a:spcPct val="0"/>
              </a:spcBef>
              <a:buFontTx/>
              <a:buNone/>
              <a:defRPr/>
            </a:pPr>
            <a:r>
              <a:rPr lang="en-US" altLang="en-US" dirty="0">
                <a:cs typeface="Times New Roman" pitchFamily="18" charset="0"/>
              </a:rPr>
              <a:t>          loop  c ≥ 0</a:t>
            </a:r>
          </a:p>
          <a:p>
            <a:pPr eaLnBrk="1" hangingPunct="1">
              <a:spcBef>
                <a:spcPct val="0"/>
              </a:spcBef>
              <a:buNone/>
              <a:defRPr/>
            </a:pPr>
            <a:r>
              <a:rPr lang="en-US" altLang="en-US" dirty="0">
                <a:cs typeface="Times New Roman" pitchFamily="18" charset="0"/>
              </a:rPr>
              <a:t>               print(</a:t>
            </a:r>
            <a:r>
              <a:rPr lang="en-US" altLang="en-US" dirty="0" err="1">
                <a:cs typeface="Times New Roman" pitchFamily="18" charset="0"/>
              </a:rPr>
              <a:t>a,b,c</a:t>
            </a:r>
            <a:r>
              <a:rPr lang="en-US" altLang="en-US" dirty="0">
                <a:cs typeface="Times New Roman" pitchFamily="18" charset="0"/>
              </a:rPr>
              <a:t>);</a:t>
            </a:r>
          </a:p>
          <a:p>
            <a:pPr eaLnBrk="1" hangingPunct="1">
              <a:spcBef>
                <a:spcPct val="0"/>
              </a:spcBef>
              <a:buFontTx/>
              <a:buNone/>
              <a:defRPr/>
            </a:pPr>
            <a:endParaRPr lang="en-US" altLang="en-US" sz="3200" baseline="30000" dirty="0">
              <a:cs typeface="Times New Roman" pitchFamily="18" charset="0"/>
            </a:endParaRPr>
          </a:p>
        </p:txBody>
      </p:sp>
      <p:sp>
        <p:nvSpPr>
          <p:cNvPr id="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1444"/>
                                        </p:tgtEl>
                                        <p:attrNameLst>
                                          <p:attrName>style.visibility</p:attrName>
                                        </p:attrNameLst>
                                      </p:cBhvr>
                                      <p:to>
                                        <p:strVal val="visible"/>
                                      </p:to>
                                    </p:set>
                                    <p:anim calcmode="lin" valueType="num">
                                      <p:cBhvr additive="base">
                                        <p:cTn id="13" dur="500" fill="hold"/>
                                        <p:tgtEl>
                                          <p:spTgt spid="701444"/>
                                        </p:tgtEl>
                                        <p:attrNameLst>
                                          <p:attrName>ppt_x</p:attrName>
                                        </p:attrNameLst>
                                      </p:cBhvr>
                                      <p:tavLst>
                                        <p:tav tm="0">
                                          <p:val>
                                            <p:strVal val="1+#ppt_w/2"/>
                                          </p:val>
                                        </p:tav>
                                        <p:tav tm="100000">
                                          <p:val>
                                            <p:strVal val="#ppt_x"/>
                                          </p:val>
                                        </p:tav>
                                      </p:tavLst>
                                    </p:anim>
                                    <p:anim calcmode="lin" valueType="num">
                                      <p:cBhvr additive="base">
                                        <p:cTn id="14" dur="500" fill="hold"/>
                                        <p:tgtEl>
                                          <p:spTgt spid="7014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4" grpId="0" autoUpdateAnimBg="0"/>
      <p:bldP spid="9" grpId="0"/>
      <p:bldP spid="8" grpId="0" autoUpdateAnimBg="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4" name="Text Box 4"/>
          <p:cNvSpPr txBox="1">
            <a:spLocks noChangeArrowheads="1"/>
          </p:cNvSpPr>
          <p:nvPr/>
        </p:nvSpPr>
        <p:spPr bwMode="auto">
          <a:xfrm>
            <a:off x="4792663" y="546100"/>
            <a:ext cx="45037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800" dirty="0">
                <a:solidFill>
                  <a:srgbClr val="FF00FF"/>
                </a:solidFill>
                <a:effectLst/>
                <a:latin typeface="Times New Roman" pitchFamily="18" charset="0"/>
                <a:cs typeface="Times New Roman" pitchFamily="18" charset="0"/>
              </a:rPr>
              <a:t>How is it that we can loop over all tuples </a:t>
            </a:r>
            <a:r>
              <a:rPr lang="en-US" altLang="en-US" sz="2800" dirty="0">
                <a:solidFill>
                  <a:srgbClr val="FF00FF"/>
                </a:solidFill>
                <a:effectLst/>
                <a:latin typeface="Times New Roman" pitchFamily="18" charset="0"/>
                <a:sym typeface="Symbol" pitchFamily="18" charset="2"/>
              </a:rPr>
              <a:t></a:t>
            </a:r>
            <a:r>
              <a:rPr lang="en-US" altLang="en-US" sz="2800" dirty="0" err="1">
                <a:solidFill>
                  <a:srgbClr val="FF00FF"/>
                </a:solidFill>
                <a:effectLst/>
                <a:latin typeface="Times New Roman" pitchFamily="18" charset="0"/>
                <a:sym typeface="Symbol" pitchFamily="18" charset="2"/>
              </a:rPr>
              <a:t>a,b,c</a:t>
            </a:r>
            <a:r>
              <a:rPr lang="en-US" altLang="en-US" sz="2800" dirty="0">
                <a:solidFill>
                  <a:srgbClr val="FF00FF"/>
                </a:solidFill>
                <a:effectLst/>
                <a:latin typeface="Times New Roman" pitchFamily="18" charset="0"/>
                <a:sym typeface="Symbol" pitchFamily="18" charset="2"/>
              </a:rPr>
              <a:t></a:t>
            </a:r>
            <a:br>
              <a:rPr lang="en-US" altLang="en-US" sz="2800" dirty="0">
                <a:solidFill>
                  <a:srgbClr val="FF00FF"/>
                </a:solidFill>
                <a:effectLst/>
                <a:latin typeface="Times New Roman" pitchFamily="18" charset="0"/>
                <a:sym typeface="Symbol" pitchFamily="18" charset="2"/>
              </a:rPr>
            </a:br>
            <a:r>
              <a:rPr lang="en-US" altLang="en-US" sz="2800" dirty="0">
                <a:solidFill>
                  <a:srgbClr val="FF00FF"/>
                </a:solidFill>
                <a:effectLst/>
                <a:latin typeface="Times New Roman" pitchFamily="18" charset="0"/>
                <a:sym typeface="Symbol" pitchFamily="18" charset="2"/>
              </a:rPr>
              <a:t>ensuring that we eventually get to each?</a:t>
            </a:r>
            <a:endParaRPr lang="en-US" altLang="en-US" sz="2800" dirty="0">
              <a:solidFill>
                <a:srgbClr val="FF00FF"/>
              </a:solidFill>
              <a:effectLst/>
              <a:latin typeface="Times New Roman" pitchFamily="18" charset="0"/>
              <a:cs typeface="Times New Roman" pitchFamily="18" charset="0"/>
            </a:endParaRPr>
          </a:p>
        </p:txBody>
      </p:sp>
      <p:sp>
        <p:nvSpPr>
          <p:cNvPr id="9" name="Rectangle 4"/>
          <p:cNvSpPr>
            <a:spLocks noChangeArrowheads="1"/>
          </p:cNvSpPr>
          <p:nvPr/>
        </p:nvSpPr>
        <p:spPr bwMode="auto">
          <a:xfrm>
            <a:off x="533400" y="7620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dirty="0">
                <a:cs typeface="Times New Roman" pitchFamily="18" charset="0"/>
              </a:rPr>
              <a:t>loop  </a:t>
            </a:r>
            <a:r>
              <a:rPr lang="en-US" altLang="en-US" dirty="0" err="1">
                <a:cs typeface="Times New Roman" pitchFamily="18" charset="0"/>
              </a:rPr>
              <a:t>a,b,c</a:t>
            </a:r>
            <a:r>
              <a:rPr lang="en-US" altLang="en-US" dirty="0">
                <a:cs typeface="Times New Roman" pitchFamily="18" charset="0"/>
              </a:rPr>
              <a:t> ≥ 0</a:t>
            </a:r>
          </a:p>
          <a:p>
            <a:pPr lvl="1" eaLnBrk="1" hangingPunct="1">
              <a:spcBef>
                <a:spcPct val="0"/>
              </a:spcBef>
              <a:buFontTx/>
              <a:buNone/>
              <a:defRPr/>
            </a:pPr>
            <a:r>
              <a:rPr lang="en-US" altLang="en-US" sz="3200" dirty="0">
                <a:cs typeface="Times New Roman" pitchFamily="18" charset="0"/>
              </a:rPr>
              <a:t>print(</a:t>
            </a:r>
            <a:r>
              <a:rPr lang="en-US" altLang="en-US" sz="3200" dirty="0" err="1">
                <a:cs typeface="Times New Roman" pitchFamily="18" charset="0"/>
              </a:rPr>
              <a:t>a,b,c</a:t>
            </a:r>
            <a:r>
              <a:rPr lang="en-US" altLang="en-US" sz="3200" dirty="0">
                <a:cs typeface="Times New Roman" pitchFamily="18" charset="0"/>
              </a:rPr>
              <a:t>);</a:t>
            </a:r>
          </a:p>
          <a:p>
            <a:pPr eaLnBrk="1" hangingPunct="1">
              <a:spcBef>
                <a:spcPct val="0"/>
              </a:spcBef>
              <a:buFontTx/>
              <a:buNone/>
              <a:defRPr/>
            </a:pPr>
            <a:r>
              <a:rPr lang="en-US" altLang="en-US" dirty="0">
                <a:cs typeface="Times New Roman" pitchFamily="18" charset="0"/>
              </a:rPr>
              <a:t>end loop</a:t>
            </a:r>
          </a:p>
        </p:txBody>
      </p:sp>
      <p:sp>
        <p:nvSpPr>
          <p:cNvPr id="10" name="Rectangle 4"/>
          <p:cNvSpPr>
            <a:spLocks noChangeArrowheads="1"/>
          </p:cNvSpPr>
          <p:nvPr/>
        </p:nvSpPr>
        <p:spPr bwMode="auto">
          <a:xfrm>
            <a:off x="533400" y="32004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dirty="0">
                <a:cs typeface="Times New Roman" pitchFamily="18" charset="0"/>
              </a:rPr>
              <a:t>loop  sum = 0,1,2,…..</a:t>
            </a:r>
          </a:p>
          <a:p>
            <a:pPr eaLnBrk="1" hangingPunct="1">
              <a:spcBef>
                <a:spcPct val="0"/>
              </a:spcBef>
              <a:buFontTx/>
              <a:buNone/>
              <a:defRPr/>
            </a:pPr>
            <a:r>
              <a:rPr lang="en-US" altLang="en-US" dirty="0">
                <a:cs typeface="Times New Roman" pitchFamily="18" charset="0"/>
              </a:rPr>
              <a:t>     loop  a = 0,…,sum</a:t>
            </a:r>
          </a:p>
          <a:p>
            <a:pPr eaLnBrk="1" hangingPunct="1">
              <a:spcBef>
                <a:spcPct val="0"/>
              </a:spcBef>
              <a:buFontTx/>
              <a:buNone/>
              <a:defRPr/>
            </a:pPr>
            <a:r>
              <a:rPr lang="en-US" altLang="en-US" dirty="0">
                <a:cs typeface="Times New Roman" pitchFamily="18" charset="0"/>
              </a:rPr>
              <a:t>          loop  b = 0,…,sum-a</a:t>
            </a:r>
          </a:p>
          <a:p>
            <a:pPr eaLnBrk="1" hangingPunct="1">
              <a:spcBef>
                <a:spcPct val="0"/>
              </a:spcBef>
              <a:buFontTx/>
              <a:buNone/>
              <a:defRPr/>
            </a:pPr>
            <a:r>
              <a:rPr lang="en-US" altLang="en-US" dirty="0">
                <a:cs typeface="Times New Roman" pitchFamily="18" charset="0"/>
              </a:rPr>
              <a:t>               c = sum-a-b</a:t>
            </a:r>
          </a:p>
          <a:p>
            <a:pPr eaLnBrk="1" hangingPunct="1">
              <a:spcBef>
                <a:spcPct val="0"/>
              </a:spcBef>
              <a:buNone/>
              <a:defRPr/>
            </a:pPr>
            <a:r>
              <a:rPr lang="en-US" altLang="en-US" dirty="0">
                <a:cs typeface="Times New Roman" pitchFamily="18" charset="0"/>
              </a:rPr>
              <a:t>               print(</a:t>
            </a:r>
            <a:r>
              <a:rPr lang="en-US" altLang="en-US" dirty="0" err="1">
                <a:cs typeface="Times New Roman" pitchFamily="18" charset="0"/>
              </a:rPr>
              <a:t>a,b,c</a:t>
            </a:r>
            <a:r>
              <a:rPr lang="en-US" altLang="en-US" dirty="0">
                <a:cs typeface="Times New Roman" pitchFamily="18" charset="0"/>
              </a:rPr>
              <a:t>);</a:t>
            </a:r>
          </a:p>
          <a:p>
            <a:pPr eaLnBrk="1" hangingPunct="1">
              <a:spcBef>
                <a:spcPct val="0"/>
              </a:spcBef>
              <a:buFontTx/>
              <a:buNone/>
              <a:defRPr/>
            </a:pPr>
            <a:endParaRPr lang="en-US" altLang="en-US" sz="3200" baseline="30000" dirty="0">
              <a:cs typeface="Times New Roman" pitchFamily="18" charset="0"/>
            </a:endParaRPr>
          </a:p>
        </p:txBody>
      </p:sp>
      <p:sp>
        <p:nvSpPr>
          <p:cNvPr id="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1" name="Text Box 3"/>
          <p:cNvSpPr txBox="1">
            <a:spLocks noChangeArrowheads="1"/>
          </p:cNvSpPr>
          <p:nvPr/>
        </p:nvSpPr>
        <p:spPr bwMode="auto">
          <a:xfrm>
            <a:off x="5555830" y="5791200"/>
            <a:ext cx="3708492" cy="954107"/>
          </a:xfrm>
          <a:prstGeom prst="rect">
            <a:avLst/>
          </a:prstGeom>
          <a:noFill/>
          <a:ln w="38100" cap="sq">
            <a:noFill/>
            <a:miter lim="800000"/>
            <a:headEnd/>
            <a:tailEnd/>
          </a:ln>
          <a:effectLst/>
        </p:spPr>
        <p:txBody>
          <a:bodyPr wrap="square" lIns="274320" rIns="274320">
            <a:spAutoFit/>
          </a:bodyPr>
          <a:lstStyle/>
          <a:p>
            <a:pPr algn="l">
              <a:defRPr/>
            </a:pPr>
            <a:r>
              <a:rPr lang="en-US" dirty="0">
                <a:effectLst>
                  <a:outerShdw blurRad="38100" dist="38100" dir="2700000" algn="tl">
                    <a:srgbClr val="000000"/>
                  </a:outerShdw>
                </a:effectLst>
              </a:rPr>
              <a:t>The set of tuples  {</a:t>
            </a:r>
            <a:r>
              <a:rPr lang="en-US" altLang="en-US" dirty="0">
                <a:solidFill>
                  <a:srgbClr val="FF00FF"/>
                </a:solidFill>
                <a:effectLst/>
                <a:sym typeface="Symbol" pitchFamily="18" charset="2"/>
              </a:rPr>
              <a:t></a:t>
            </a:r>
            <a:r>
              <a:rPr lang="en-US" altLang="en-US" dirty="0" err="1">
                <a:solidFill>
                  <a:srgbClr val="FF00FF"/>
                </a:solidFill>
                <a:effectLst/>
                <a:sym typeface="Symbol" pitchFamily="18" charset="2"/>
              </a:rPr>
              <a:t>a,b,c</a:t>
            </a:r>
            <a:r>
              <a:rPr lang="en-US" altLang="en-US" dirty="0">
                <a:solidFill>
                  <a:srgbClr val="FF00FF"/>
                </a:solidFill>
                <a:effectLst/>
                <a:sym typeface="Symbol" pitchFamily="18" charset="2"/>
              </a:rPr>
              <a:t></a:t>
            </a:r>
            <a:r>
              <a:rPr lang="en-US" dirty="0">
                <a:effectLst>
                  <a:outerShdw blurRad="38100" dist="38100" dir="2700000" algn="tl">
                    <a:srgbClr val="000000"/>
                  </a:outerShdw>
                </a:effectLst>
              </a:rPr>
              <a:t>} is countable.</a:t>
            </a:r>
          </a:p>
        </p:txBody>
      </p:sp>
      <p:sp>
        <p:nvSpPr>
          <p:cNvPr id="12" name="Text Box 4"/>
          <p:cNvSpPr txBox="1">
            <a:spLocks noChangeArrowheads="1"/>
          </p:cNvSpPr>
          <p:nvPr/>
        </p:nvSpPr>
        <p:spPr bwMode="auto">
          <a:xfrm>
            <a:off x="5562600" y="2400177"/>
            <a:ext cx="374173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en-US" altLang="en-US" sz="2800" dirty="0">
                <a:cs typeface="Times New Roman" panose="02020603050405020304" pitchFamily="18" charset="0"/>
              </a:rPr>
              <a:t>Though this will never list them all.</a:t>
            </a:r>
            <a:br>
              <a:rPr lang="en-US" altLang="en-US" sz="2800" dirty="0">
                <a:cs typeface="Times New Roman" panose="02020603050405020304" pitchFamily="18" charset="0"/>
              </a:rPr>
            </a:br>
            <a:r>
              <a:rPr lang="en-US" altLang="en-US" sz="2800" dirty="0">
                <a:cs typeface="Times New Roman" panose="02020603050405020304" pitchFamily="18" charset="0"/>
              </a:rPr>
              <a:t>Each </a:t>
            </a:r>
            <a:r>
              <a:rPr lang="en-US" altLang="en-US" sz="2800" dirty="0">
                <a:solidFill>
                  <a:srgbClr val="FF00FF"/>
                </a:solidFill>
                <a:effectLst/>
                <a:sym typeface="Symbol" pitchFamily="18" charset="2"/>
              </a:rPr>
              <a:t></a:t>
            </a:r>
            <a:r>
              <a:rPr lang="en-US" altLang="en-US" sz="2800" dirty="0" err="1">
                <a:solidFill>
                  <a:srgbClr val="FF00FF"/>
                </a:solidFill>
                <a:effectLst/>
                <a:sym typeface="Symbol" pitchFamily="18" charset="2"/>
              </a:rPr>
              <a:t>a,b,c</a:t>
            </a:r>
            <a:r>
              <a:rPr lang="en-US" altLang="en-US" sz="2800" dirty="0">
                <a:solidFill>
                  <a:srgbClr val="FF00FF"/>
                </a:solidFill>
                <a:effectLst/>
                <a:sym typeface="Symbol" pitchFamily="18" charset="2"/>
              </a:rPr>
              <a:t> </a:t>
            </a:r>
            <a:r>
              <a:rPr lang="en-US" altLang="en-US" sz="2800" dirty="0">
                <a:cs typeface="Times New Roman" panose="02020603050405020304" pitchFamily="18" charset="0"/>
              </a:rPr>
              <a:t>will eventually be listed.</a:t>
            </a:r>
          </a:p>
        </p:txBody>
      </p:sp>
      <p:sp>
        <p:nvSpPr>
          <p:cNvPr id="13" name="Text Box 4"/>
          <p:cNvSpPr txBox="1">
            <a:spLocks noChangeArrowheads="1"/>
          </p:cNvSpPr>
          <p:nvPr/>
        </p:nvSpPr>
        <p:spPr bwMode="auto">
          <a:xfrm>
            <a:off x="5562600" y="4267200"/>
            <a:ext cx="510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en-US" altLang="en-US" sz="2800" dirty="0" err="1">
                <a:cs typeface="Times New Roman" panose="02020603050405020304" pitchFamily="18" charset="0"/>
              </a:rPr>
              <a:t>Eg</a:t>
            </a:r>
            <a:r>
              <a:rPr lang="en-US" altLang="en-US" sz="2800" dirty="0">
                <a:cs typeface="Times New Roman" panose="02020603050405020304" pitchFamily="18" charset="0"/>
              </a:rPr>
              <a:t>: </a:t>
            </a:r>
            <a:r>
              <a:rPr lang="en-US" altLang="en-US" sz="2800" dirty="0">
                <a:solidFill>
                  <a:srgbClr val="FF00FF"/>
                </a:solidFill>
                <a:effectLst/>
                <a:sym typeface="Symbol" pitchFamily="18" charset="2"/>
              </a:rPr>
              <a:t>3,7,5 </a:t>
            </a:r>
            <a:r>
              <a:rPr lang="en-US" altLang="en-US" sz="2800" dirty="0">
                <a:effectLst/>
                <a:sym typeface="Symbol" pitchFamily="18" charset="2"/>
              </a:rPr>
              <a:t>gets printed </a:t>
            </a:r>
            <a:br>
              <a:rPr lang="en-US" altLang="en-US" sz="2800" dirty="0">
                <a:effectLst/>
                <a:sym typeface="Symbol" pitchFamily="18" charset="2"/>
              </a:rPr>
            </a:br>
            <a:r>
              <a:rPr lang="en-US" altLang="en-US" sz="2800" dirty="0">
                <a:effectLst/>
                <a:sym typeface="Symbol" pitchFamily="18" charset="2"/>
              </a:rPr>
              <a:t>when sum = 15, a=3, </a:t>
            </a:r>
            <a:br>
              <a:rPr lang="en-US" altLang="en-US" sz="2800" dirty="0">
                <a:effectLst/>
                <a:sym typeface="Symbol" pitchFamily="18" charset="2"/>
              </a:rPr>
            </a:br>
            <a:r>
              <a:rPr lang="en-US" altLang="en-US" sz="2800" dirty="0">
                <a:effectLst/>
                <a:sym typeface="Symbol" pitchFamily="18" charset="2"/>
              </a:rPr>
              <a:t>and b=7.</a:t>
            </a:r>
            <a:r>
              <a:rPr lang="en-US" altLang="en-US" sz="2800" dirty="0">
                <a:cs typeface="Times New Roman" panose="02020603050405020304" pitchFamily="18" charset="0"/>
              </a:rPr>
              <a:t> </a:t>
            </a:r>
          </a:p>
        </p:txBody>
      </p:sp>
    </p:spTree>
    <p:extLst>
      <p:ext uri="{BB962C8B-B14F-4D97-AF65-F5344CB8AC3E}">
        <p14:creationId xmlns:p14="http://schemas.microsoft.com/office/powerpoint/2010/main" val="1720417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utoUpdateAnimBg="0"/>
      <p:bldP spid="1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4467" y="2501900"/>
            <a:ext cx="7343677" cy="954107"/>
          </a:xfrm>
          <a:prstGeom prst="rect">
            <a:avLst/>
          </a:prstGeom>
          <a:noFill/>
        </p:spPr>
        <p:txBody>
          <a:bodyPr wrap="none">
            <a:spAutoFit/>
          </a:bodyPr>
          <a:lstStyle/>
          <a:p>
            <a:pPr algn="l">
              <a:defRPr/>
            </a:pPr>
            <a:r>
              <a:rPr lang="en-CA" dirty="0">
                <a:sym typeface="Symbol"/>
              </a:rPr>
              <a:t>Note a finite set is countable.</a:t>
            </a:r>
          </a:p>
          <a:p>
            <a:pPr algn="l">
              <a:defRPr/>
            </a:pPr>
            <a:r>
              <a:rPr lang="en-CA" dirty="0"/>
              <a:t>If also </a:t>
            </a:r>
            <a:r>
              <a:rPr lang="en-US" dirty="0">
                <a:solidFill>
                  <a:schemeClr val="accent2"/>
                </a:solidFill>
                <a:effectLst>
                  <a:outerShdw blurRad="38100" dist="38100" dir="2700000" algn="tl">
                    <a:srgbClr val="000000"/>
                  </a:outerShdw>
                </a:effectLst>
              </a:rPr>
              <a:t>|S| </a:t>
            </a:r>
            <a:r>
              <a:rPr lang="en-US" dirty="0">
                <a:solidFill>
                  <a:schemeClr val="accent2"/>
                </a:solidFill>
                <a:effectLst>
                  <a:outerShdw blurRad="38100" dist="38100" dir="2700000" algn="tl">
                    <a:srgbClr val="000000"/>
                  </a:outerShdw>
                </a:effectLst>
                <a:latin typeface="Times New Roman"/>
                <a:cs typeface="Times New Roman"/>
              </a:rPr>
              <a:t>≥</a:t>
            </a:r>
            <a:r>
              <a:rPr lang="en-US" dirty="0">
                <a:solidFill>
                  <a:schemeClr val="accent2"/>
                </a:solidFill>
                <a:effectLst>
                  <a:outerShdw blurRad="38100" dist="38100" dir="2700000" algn="tl">
                    <a:srgbClr val="000000"/>
                  </a:outerShdw>
                </a:effectLst>
              </a:rPr>
              <a:t> |N|, </a:t>
            </a:r>
            <a:r>
              <a:rPr lang="en-CA" dirty="0"/>
              <a:t>then </a:t>
            </a:r>
            <a:r>
              <a:rPr lang="en-CA" i="1" dirty="0"/>
              <a:t>S</a:t>
            </a:r>
            <a:r>
              <a:rPr lang="en-CA" dirty="0"/>
              <a:t> is called </a:t>
            </a:r>
            <a:r>
              <a:rPr lang="en-CA" i="1" dirty="0" err="1">
                <a:solidFill>
                  <a:schemeClr val="tx2"/>
                </a:solidFill>
              </a:rPr>
              <a:t>countably</a:t>
            </a:r>
            <a:r>
              <a:rPr lang="en-CA" i="1" dirty="0">
                <a:solidFill>
                  <a:schemeClr val="tx2"/>
                </a:solidFill>
              </a:rPr>
              <a:t> infinite</a:t>
            </a:r>
            <a:r>
              <a:rPr lang="en-CA" dirty="0"/>
              <a:t>.</a:t>
            </a:r>
          </a:p>
        </p:txBody>
      </p:sp>
      <p:sp>
        <p:nvSpPr>
          <p:cNvPr id="12"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23" name="Group 82"/>
          <p:cNvGrpSpPr>
            <a:grpSpLocks/>
          </p:cNvGrpSpPr>
          <p:nvPr/>
        </p:nvGrpSpPr>
        <p:grpSpPr bwMode="auto">
          <a:xfrm>
            <a:off x="190500" y="388938"/>
            <a:ext cx="7213600" cy="1927225"/>
            <a:chOff x="190500" y="885627"/>
            <a:chExt cx="7213018" cy="1926768"/>
          </a:xfrm>
        </p:grpSpPr>
        <p:sp>
          <p:nvSpPr>
            <p:cNvPr id="24" name="TextBox 23"/>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7414" name="Group 26"/>
            <p:cNvGrpSpPr>
              <a:grpSpLocks/>
            </p:cNvGrpSpPr>
            <p:nvPr/>
          </p:nvGrpSpPr>
          <p:grpSpPr bwMode="auto">
            <a:xfrm>
              <a:off x="1524000" y="1333519"/>
              <a:ext cx="4571722" cy="724213"/>
              <a:chOff x="960" y="2356"/>
              <a:chExt cx="2880" cy="456"/>
            </a:xfrm>
          </p:grpSpPr>
          <p:sp>
            <p:nvSpPr>
              <p:cNvPr id="27"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7417"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19459" name="Group 82"/>
          <p:cNvGrpSpPr>
            <a:grpSpLocks/>
          </p:cNvGrpSpPr>
          <p:nvPr/>
        </p:nvGrpSpPr>
        <p:grpSpPr bwMode="auto">
          <a:xfrm>
            <a:off x="190500" y="388938"/>
            <a:ext cx="7213600" cy="1927225"/>
            <a:chOff x="190500" y="885627"/>
            <a:chExt cx="7213018" cy="1926768"/>
          </a:xfrm>
        </p:grpSpPr>
        <p:sp>
          <p:nvSpPr>
            <p:cNvPr id="24" name="TextBox 23"/>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9481" name="Group 26"/>
            <p:cNvGrpSpPr>
              <a:grpSpLocks/>
            </p:cNvGrpSpPr>
            <p:nvPr/>
          </p:nvGrpSpPr>
          <p:grpSpPr bwMode="auto">
            <a:xfrm>
              <a:off x="1524000" y="1333519"/>
              <a:ext cx="4571722" cy="724213"/>
              <a:chOff x="960" y="2356"/>
              <a:chExt cx="2880" cy="456"/>
            </a:xfrm>
          </p:grpSpPr>
          <p:sp>
            <p:nvSpPr>
              <p:cNvPr id="27"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rgbClr val="FF0000"/>
                    </a:solidFill>
                    <a:effectLst>
                      <a:outerShdw blurRad="38100" dist="38100" dir="2700000" algn="tl">
                        <a:srgbClr val="000000"/>
                      </a:outerShdw>
                    </a:effectLst>
                  </a:rPr>
                  <a:t>|S|</a:t>
                </a:r>
                <a:r>
                  <a:rPr lang="en-US" dirty="0">
                    <a:solidFill>
                      <a:srgbClr val="FF0000"/>
                    </a:solidFill>
                    <a:effectLst>
                      <a:outerShdw blurRad="38100" dist="38100" dir="2700000" algn="tl">
                        <a:srgbClr val="000000"/>
                      </a:outerShdw>
                    </a:effectLst>
                  </a:rPr>
                  <a:t> = |{     ,  4,      , ….. }|</a:t>
                </a:r>
              </a:p>
              <a:p>
                <a:pPr algn="l">
                  <a:spcBef>
                    <a:spcPct val="50000"/>
                  </a:spcBef>
                  <a:buFontTx/>
                  <a:buChar char="•"/>
                  <a:defRPr/>
                </a:pPr>
                <a:endParaRPr lang="en-US" sz="900" dirty="0">
                  <a:solidFill>
                    <a:srgbClr val="FF0000"/>
                  </a:solidFill>
                  <a:effectLst>
                    <a:outerShdw blurRad="38100" dist="38100" dir="2700000" algn="tl">
                      <a:srgbClr val="000000"/>
                    </a:outerShdw>
                  </a:effectLst>
                </a:endParaRPr>
              </a:p>
            </p:txBody>
          </p:sp>
          <p:pic>
            <p:nvPicPr>
              <p:cNvPr id="19484"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1" name="Text Box 3"/>
          <p:cNvSpPr txBox="1">
            <a:spLocks noChangeArrowheads="1"/>
          </p:cNvSpPr>
          <p:nvPr/>
        </p:nvSpPr>
        <p:spPr bwMode="auto">
          <a:xfrm>
            <a:off x="-139700" y="2220913"/>
            <a:ext cx="5597045" cy="1200329"/>
          </a:xfrm>
          <a:prstGeom prst="rect">
            <a:avLst/>
          </a:prstGeom>
          <a:noFill/>
          <a:ln w="38100" cap="sq">
            <a:noFill/>
            <a:miter lim="800000"/>
            <a:headEnd/>
            <a:tailEnd/>
          </a:ln>
          <a:effectLst/>
        </p:spPr>
        <p:txBody>
          <a:bodyPr wrap="none" lIns="274320" rIns="274320">
            <a:spAutoFit/>
          </a:bodyPr>
          <a:lstStyle/>
          <a:p>
            <a:pPr marL="457200" indent="-457200" algn="l">
              <a:buFont typeface="Arial" panose="020B0604020202020204" pitchFamily="34" charset="0"/>
              <a:buChar char="•"/>
              <a:defRPr/>
            </a:pPr>
            <a:endParaRPr lang="en-CA" sz="2400" dirty="0">
              <a:effectLst>
                <a:outerShdw blurRad="38100" dist="38100" dir="2700000" algn="tl">
                  <a:srgbClr val="000000"/>
                </a:outerShdw>
              </a:effectLst>
              <a:sym typeface="Symbol" pitchFamily="18" charset="2"/>
            </a:endParaRPr>
          </a:p>
          <a:p>
            <a:pPr marL="457200" indent="-457200" algn="l">
              <a:buFont typeface="Arial" panose="020B0604020202020204" pitchFamily="34" charset="0"/>
              <a:buChar char="•"/>
              <a:defRPr/>
            </a:pPr>
            <a:r>
              <a:rPr lang="en-CA" sz="2400" dirty="0">
                <a:effectLst>
                  <a:outerShdw blurRad="38100" dist="38100" dir="2700000" algn="tl">
                    <a:srgbClr val="000000"/>
                  </a:outerShdw>
                </a:effectLst>
                <a:sym typeface="Symbol" pitchFamily="18" charset="2"/>
              </a:rPr>
              <a:t>There is a list containing each </a:t>
            </a:r>
            <a:r>
              <a:rPr lang="en-US" sz="2400" dirty="0">
                <a:effectLst>
                  <a:outerShdw blurRad="38100" dist="38100" dir="2700000" algn="tl">
                    <a:srgbClr val="000000"/>
                  </a:outerShdw>
                </a:effectLst>
                <a:sym typeface="Symbol" pitchFamily="18" charset="2"/>
              </a:rPr>
              <a:t>object </a:t>
            </a:r>
          </a:p>
          <a:p>
            <a:pPr algn="l">
              <a:defRPr/>
            </a:pPr>
            <a:r>
              <a:rPr lang="en-US" sz="2400" i="1" dirty="0">
                <a:effectLst>
                  <a:outerShdw blurRad="38100" dist="38100" dir="2700000" algn="tl">
                    <a:srgbClr val="000000"/>
                  </a:outerShdw>
                </a:effectLst>
                <a:sym typeface="Symbol" pitchFamily="18" charset="2"/>
              </a:rPr>
              <a:t>        </a:t>
            </a:r>
            <a:r>
              <a:rPr lang="en-US" sz="2400" i="1" dirty="0">
                <a:solidFill>
                  <a:srgbClr val="00FFFF"/>
                </a:solidFill>
                <a:effectLst>
                  <a:outerShdw blurRad="38100" dist="38100" dir="2700000" algn="tl">
                    <a:srgbClr val="000000"/>
                  </a:outerShdw>
                </a:effectLst>
                <a:sym typeface="Symbol" pitchFamily="18" charset="2"/>
              </a:rPr>
              <a:t> </a:t>
            </a:r>
            <a:r>
              <a:rPr lang="en-CA" sz="2400" i="1" dirty="0">
                <a:solidFill>
                  <a:srgbClr val="00FFFF"/>
                </a:solidFill>
                <a:effectLst>
                  <a:outerShdw blurRad="38100" dist="38100" dir="2700000" algn="tl">
                    <a:srgbClr val="000000"/>
                  </a:outerShdw>
                </a:effectLst>
                <a:sym typeface="Symbol" pitchFamily="18" charset="2"/>
              </a:rPr>
              <a:t>List,</a:t>
            </a:r>
            <a:r>
              <a:rPr lang="en-CA" sz="2400" dirty="0">
                <a:solidFill>
                  <a:srgbClr val="00FFFF"/>
                </a:solidFill>
                <a:effectLst>
                  <a:outerShdw blurRad="38100" dist="38100" dir="2700000" algn="tl">
                    <a:srgbClr val="000000"/>
                  </a:outerShdw>
                </a:effectLst>
                <a:sym typeface="Symbol" pitchFamily="18" charset="2"/>
              </a:rPr>
              <a:t> </a:t>
            </a:r>
            <a:r>
              <a:rPr lang="en-CA" sz="2400" i="1" dirty="0">
                <a:solidFill>
                  <a:srgbClr val="FF0000"/>
                </a:solidFill>
                <a:effectLst>
                  <a:outerShdw blurRad="38100" dist="38100" dir="2700000" algn="tl">
                    <a:srgbClr val="000000"/>
                  </a:outerShdw>
                </a:effectLst>
                <a:sym typeface="Symbol" pitchFamily="18" charset="2"/>
              </a:rPr>
              <a:t></a:t>
            </a:r>
            <a:r>
              <a:rPr lang="en-CA" sz="2400" i="1" dirty="0" err="1">
                <a:solidFill>
                  <a:srgbClr val="FF0000"/>
                </a:solidFill>
                <a:effectLst>
                  <a:outerShdw blurRad="38100" dist="38100" dir="2700000" algn="tl">
                    <a:srgbClr val="000000"/>
                  </a:outerShdw>
                </a:effectLst>
                <a:sym typeface="Symbol" pitchFamily="18" charset="2"/>
              </a:rPr>
              <a:t>xϵS</a:t>
            </a:r>
            <a:r>
              <a:rPr lang="en-CA" sz="2400" i="1" dirty="0">
                <a:solidFill>
                  <a:schemeClr val="accent2"/>
                </a:solidFill>
                <a:effectLst>
                  <a:outerShdw blurRad="38100" dist="38100" dir="2700000" algn="tl">
                    <a:srgbClr val="000000"/>
                  </a:outerShdw>
                </a:effectLst>
                <a:sym typeface="Symbol" pitchFamily="18" charset="2"/>
              </a:rPr>
              <a:t>, </a:t>
            </a:r>
            <a:r>
              <a:rPr lang="en-CA" sz="2400" dirty="0">
                <a:solidFill>
                  <a:schemeClr val="accent2"/>
                </a:solidFill>
                <a:effectLst>
                  <a:outerShdw blurRad="38100" dist="38100" dir="2700000" algn="tl">
                    <a:srgbClr val="000000"/>
                  </a:outerShdw>
                </a:effectLst>
                <a:sym typeface="Symbol" pitchFamily="18" charset="2"/>
              </a:rPr>
              <a:t> </a:t>
            </a:r>
            <a:r>
              <a:rPr lang="en-CA" sz="2400"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N </a:t>
            </a:r>
            <a:r>
              <a:rPr lang="en-CA" sz="2400" i="1" dirty="0">
                <a:solidFill>
                  <a:srgbClr val="00FFFF"/>
                </a:solidFill>
                <a:effectLst>
                  <a:outerShdw blurRad="38100" dist="38100" dir="2700000" algn="tl">
                    <a:srgbClr val="000000"/>
                  </a:outerShdw>
                </a:effectLst>
                <a:sym typeface="Symbol" pitchFamily="18" charset="2"/>
              </a:rPr>
              <a:t>List(</a:t>
            </a:r>
            <a:r>
              <a:rPr lang="en-CA" sz="2400" i="1" dirty="0" err="1">
                <a:solidFill>
                  <a:srgbClr val="FFC000"/>
                </a:solidFill>
                <a:effectLst>
                  <a:outerShdw blurRad="38100" dist="38100" dir="2700000" algn="tl">
                    <a:srgbClr val="000000"/>
                  </a:outerShdw>
                </a:effectLst>
                <a:sym typeface="Symbol" pitchFamily="18" charset="2"/>
              </a:rPr>
              <a:t>i</a:t>
            </a:r>
            <a:r>
              <a:rPr lang="en-CA" sz="2400" i="1" dirty="0">
                <a:solidFill>
                  <a:srgbClr val="00FFFF"/>
                </a:solidFill>
                <a:effectLst>
                  <a:outerShdw blurRad="38100" dist="38100" dir="2700000" algn="tl">
                    <a:srgbClr val="000000"/>
                  </a:outerShdw>
                </a:effectLst>
                <a:sym typeface="Symbol" pitchFamily="18" charset="2"/>
              </a:rPr>
              <a:t>) </a:t>
            </a:r>
            <a:r>
              <a:rPr lang="en-CA" sz="2400" i="1" dirty="0">
                <a:effectLst>
                  <a:outerShdw blurRad="38100" dist="38100" dir="2700000" algn="tl">
                    <a:srgbClr val="000000"/>
                  </a:outerShdw>
                </a:effectLst>
                <a:sym typeface="Symbol" pitchFamily="18" charset="2"/>
              </a:rPr>
              <a:t>=</a:t>
            </a:r>
            <a:r>
              <a:rPr lang="en-CA" sz="2400" i="1" dirty="0">
                <a:solidFill>
                  <a:schemeClr val="accent2"/>
                </a:solidFill>
                <a:effectLst>
                  <a:outerShdw blurRad="38100" dist="38100" dir="2700000" algn="tl">
                    <a:srgbClr val="000000"/>
                  </a:outerShdw>
                </a:effectLst>
                <a:sym typeface="Symbol" pitchFamily="18" charset="2"/>
              </a:rPr>
              <a:t> </a:t>
            </a:r>
            <a:r>
              <a:rPr lang="en-CA" sz="2400" i="1" dirty="0">
                <a:solidFill>
                  <a:srgbClr val="FF0000"/>
                </a:solidFill>
                <a:effectLst>
                  <a:outerShdw blurRad="38100" dist="38100" dir="2700000" algn="tl">
                    <a:srgbClr val="000000"/>
                  </a:outerShdw>
                </a:effectLst>
                <a:sym typeface="Symbol" pitchFamily="18" charset="2"/>
              </a:rPr>
              <a:t>x</a:t>
            </a:r>
            <a:endParaRPr lang="en-CA" sz="2400" dirty="0">
              <a:solidFill>
                <a:srgbClr val="FF0000"/>
              </a:solidFill>
              <a:effectLst>
                <a:outerShdw blurRad="38100" dist="38100" dir="2700000" algn="tl">
                  <a:srgbClr val="000000"/>
                </a:outerShdw>
              </a:effectLst>
              <a:sym typeface="Symbol" pitchFamily="18" charset="2"/>
            </a:endParaRPr>
          </a:p>
        </p:txBody>
      </p:sp>
      <p:sp>
        <p:nvSpPr>
          <p:cNvPr id="19" name="Oval 17"/>
          <p:cNvSpPr>
            <a:spLocks noChangeArrowheads="1"/>
          </p:cNvSpPr>
          <p:nvPr/>
        </p:nvSpPr>
        <p:spPr bwMode="auto">
          <a:xfrm>
            <a:off x="2971800" y="2997200"/>
            <a:ext cx="1474954" cy="533400"/>
          </a:xfrm>
          <a:prstGeom prst="ellipse">
            <a:avLst/>
          </a:prstGeom>
          <a:noFill/>
          <a:ln w="38100" cap="sq">
            <a:solidFill>
              <a:schemeClr val="hlink"/>
            </a:solidFill>
            <a:round/>
            <a:headEnd/>
            <a:tailEnd/>
          </a:ln>
          <a:effectLst/>
        </p:spPr>
        <p:txBody>
          <a:bodyPr wrap="square" lIns="274320" rIns="274320" anchor="ctr">
            <a:spAutoFit/>
          </a:bodyPr>
          <a:lstStyle/>
          <a:p>
            <a:pPr algn="l">
              <a:defRPr/>
            </a:pPr>
            <a:endParaRPr lang="en-CA"/>
          </a:p>
        </p:txBody>
      </p:sp>
      <p:grpSp>
        <p:nvGrpSpPr>
          <p:cNvPr id="3" name="Group 2"/>
          <p:cNvGrpSpPr>
            <a:grpSpLocks/>
          </p:cNvGrpSpPr>
          <p:nvPr/>
        </p:nvGrpSpPr>
        <p:grpSpPr bwMode="auto">
          <a:xfrm>
            <a:off x="1828800" y="3743325"/>
            <a:ext cx="2056343" cy="2524125"/>
            <a:chOff x="1828800" y="3743980"/>
            <a:chExt cx="2055931" cy="2523470"/>
          </a:xfrm>
        </p:grpSpPr>
        <p:grpSp>
          <p:nvGrpSpPr>
            <p:cNvPr id="19474" name="Group 12"/>
            <p:cNvGrpSpPr>
              <a:grpSpLocks/>
            </p:cNvGrpSpPr>
            <p:nvPr/>
          </p:nvGrpSpPr>
          <p:grpSpPr bwMode="auto">
            <a:xfrm>
              <a:off x="1828800" y="4267200"/>
              <a:ext cx="1447800" cy="2000250"/>
              <a:chOff x="1981201" y="1933575"/>
              <a:chExt cx="1447691" cy="2000548"/>
            </a:xfrm>
          </p:grpSpPr>
          <p:sp>
            <p:nvSpPr>
              <p:cNvPr id="15" name="Rectangle 14"/>
              <p:cNvSpPr>
                <a:spLocks noChangeArrowheads="1"/>
              </p:cNvSpPr>
              <p:nvPr/>
            </p:nvSpPr>
            <p:spPr bwMode="auto">
              <a:xfrm>
                <a:off x="2666812" y="3402370"/>
                <a:ext cx="761790" cy="461911"/>
              </a:xfrm>
              <a:prstGeom prst="rect">
                <a:avLst/>
              </a:prstGeom>
              <a:noFill/>
              <a:ln w="38100" cap="sq">
                <a:noFill/>
                <a:miter lim="800000"/>
                <a:headEnd/>
                <a:tailEnd/>
              </a:ln>
              <a:effectLst/>
            </p:spPr>
            <p:txBody>
              <a:bodyPr lIns="274320" rIns="274320">
                <a:spAutoFit/>
              </a:bodyPr>
              <a:lstStyle/>
              <a:p>
                <a:pPr algn="l">
                  <a:spcBef>
                    <a:spcPct val="50000"/>
                  </a:spcBef>
                  <a:defRPr/>
                </a:pPr>
                <a:r>
                  <a:rPr lang="en-US" sz="2400" dirty="0">
                    <a:solidFill>
                      <a:srgbClr val="FF0000"/>
                    </a:solidFill>
                    <a:effectLst>
                      <a:outerShdw blurRad="38100" dist="38100" dir="2700000" algn="tl">
                        <a:srgbClr val="000000"/>
                      </a:outerShdw>
                    </a:effectLst>
                  </a:rPr>
                  <a:t>4</a:t>
                </a:r>
              </a:p>
            </p:txBody>
          </p:sp>
          <p:pic>
            <p:nvPicPr>
              <p:cNvPr id="19477" name="Picture 31"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725967"/>
                <a:ext cx="560399" cy="48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32"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359323"/>
                <a:ext cx="411171" cy="3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1981201" y="1934094"/>
                <a:ext cx="863362" cy="2000029"/>
              </a:xfrm>
              <a:prstGeom prst="rect">
                <a:avLst/>
              </a:prstGeom>
              <a:noFill/>
              <a:ln w="38100" cap="sq">
                <a:noFill/>
                <a:miter lim="800000"/>
                <a:headEnd/>
                <a:tailEnd/>
              </a:ln>
              <a:effectLst/>
            </p:spPr>
            <p:txBody>
              <a:bodyPr lIns="274320" rIns="274320">
                <a:spAutoFit/>
              </a:bodyPr>
              <a:lstStyle/>
              <a:p>
                <a:pPr algn="l">
                  <a:defRPr/>
                </a:pPr>
                <a:r>
                  <a:rPr lang="en-US" sz="2400" dirty="0">
                    <a:solidFill>
                      <a:schemeClr val="accent2"/>
                    </a:solidFill>
                    <a:effectLst>
                      <a:outerShdw blurRad="38100" dist="38100" dir="2700000" algn="tl">
                        <a:srgbClr val="000000"/>
                      </a:outerShdw>
                    </a:effectLst>
                  </a:rPr>
                  <a:t>1:    </a:t>
                </a:r>
              </a:p>
              <a:p>
                <a:pPr algn="l">
                  <a:defRPr/>
                </a:pPr>
                <a:r>
                  <a:rPr lang="en-US" sz="2400" dirty="0">
                    <a:solidFill>
                      <a:schemeClr val="accent2"/>
                    </a:solidFill>
                    <a:effectLst>
                      <a:outerShdw blurRad="38100" dist="38100" dir="2700000" algn="tl">
                        <a:srgbClr val="000000"/>
                      </a:outerShdw>
                    </a:effectLst>
                  </a:rPr>
                  <a:t>2:    </a:t>
                </a:r>
              </a:p>
              <a:p>
                <a:pPr algn="l">
                  <a:defRPr/>
                </a:pPr>
                <a:r>
                  <a:rPr lang="en-US" sz="2400" dirty="0">
                    <a:solidFill>
                      <a:schemeClr val="accent2"/>
                    </a:solidFill>
                    <a:effectLst>
                      <a:outerShdw blurRad="38100" dist="38100" dir="2700000" algn="tl">
                        <a:srgbClr val="000000"/>
                      </a:outerShdw>
                    </a:effectLst>
                  </a:rPr>
                  <a:t>3: </a:t>
                </a:r>
              </a:p>
              <a:p>
                <a:pPr algn="l">
                  <a:defRPr/>
                </a:pPr>
                <a:r>
                  <a:rPr lang="en-US" sz="2400" dirty="0">
                    <a:solidFill>
                      <a:schemeClr val="accent2"/>
                    </a:solidFill>
                    <a:effectLst>
                      <a:outerShdw blurRad="38100" dist="38100" dir="2700000" algn="tl">
                        <a:srgbClr val="000000"/>
                      </a:outerShdw>
                    </a:effectLst>
                  </a:rPr>
                  <a:t>4:</a:t>
                </a:r>
              </a:p>
              <a:p>
                <a:pPr algn="l">
                  <a:defRPr/>
                </a:pPr>
                <a:r>
                  <a:rPr lang="en-US" sz="2400" dirty="0">
                    <a:solidFill>
                      <a:schemeClr val="accent2"/>
                    </a:solidFill>
                    <a:effectLst>
                      <a:outerShdw blurRad="38100" dist="38100" dir="2700000" algn="tl">
                        <a:srgbClr val="000000"/>
                      </a:outerShdw>
                    </a:effectLst>
                  </a:rPr>
                  <a:t>5:</a:t>
                </a:r>
                <a:endParaRPr lang="en-US" sz="2400" i="1" dirty="0">
                  <a:solidFill>
                    <a:schemeClr val="accent2"/>
                  </a:solidFill>
                  <a:effectLst>
                    <a:outerShdw blurRad="38100" dist="38100" dir="2700000" algn="tl">
                      <a:srgbClr val="000000"/>
                    </a:outerShdw>
                  </a:effectLst>
                </a:endParaRPr>
              </a:p>
            </p:txBody>
          </p:sp>
        </p:grpSp>
        <p:sp>
          <p:nvSpPr>
            <p:cNvPr id="2" name="Rectangle 1"/>
            <p:cNvSpPr/>
            <p:nvPr/>
          </p:nvSpPr>
          <p:spPr>
            <a:xfrm>
              <a:off x="2057354" y="3743980"/>
              <a:ext cx="1827377" cy="461545"/>
            </a:xfrm>
            <a:prstGeom prst="rect">
              <a:avLst/>
            </a:prstGeom>
          </p:spPr>
          <p:txBody>
            <a:bodyPr wrap="none">
              <a:spAutoFit/>
            </a:bodyPr>
            <a:lstStyle/>
            <a:p>
              <a:pPr algn="l">
                <a:defRPr/>
              </a:pPr>
              <a:r>
                <a:rPr lang="en-CA" sz="2400" i="1" dirty="0" err="1">
                  <a:solidFill>
                    <a:schemeClr val="accent2"/>
                  </a:solidFill>
                  <a:effectLst>
                    <a:outerShdw blurRad="38100" dist="38100" dir="2700000" algn="tl">
                      <a:srgbClr val="000000"/>
                    </a:outerShdw>
                  </a:effectLst>
                  <a:sym typeface="Symbol" pitchFamily="18" charset="2"/>
                </a:rPr>
                <a:t>i</a:t>
              </a:r>
              <a:r>
                <a:rPr lang="en-CA" sz="2400" i="1" dirty="0">
                  <a:solidFill>
                    <a:schemeClr val="accent2"/>
                  </a:solidFill>
                  <a:effectLst>
                    <a:outerShdw blurRad="38100" dist="38100" dir="2700000" algn="tl">
                      <a:srgbClr val="000000"/>
                    </a:outerShdw>
                  </a:effectLst>
                  <a:sym typeface="Symbol" pitchFamily="18" charset="2"/>
                </a:rPr>
                <a:t>    </a:t>
              </a:r>
              <a:r>
                <a:rPr lang="en-CA" sz="2400" i="1" dirty="0">
                  <a:solidFill>
                    <a:srgbClr val="FF0000"/>
                  </a:solidFill>
                  <a:effectLst>
                    <a:outerShdw blurRad="38100" dist="38100" dir="2700000" algn="tl">
                      <a:srgbClr val="000000"/>
                    </a:outerShdw>
                  </a:effectLst>
                  <a:sym typeface="Symbol" pitchFamily="18" charset="2"/>
                </a:rPr>
                <a:t>x</a:t>
              </a:r>
              <a:r>
                <a:rPr lang="en-CA" sz="2400" i="1" dirty="0">
                  <a:solidFill>
                    <a:schemeClr val="accent2"/>
                  </a:solidFill>
                  <a:effectLst>
                    <a:outerShdw blurRad="38100" dist="38100" dir="2700000" algn="tl">
                      <a:srgbClr val="000000"/>
                    </a:outerShdw>
                  </a:effectLst>
                  <a:sym typeface="Symbol" pitchFamily="18" charset="2"/>
                </a:rPr>
                <a:t> </a:t>
              </a:r>
              <a:r>
                <a:rPr lang="en-CA" sz="2400" i="1" dirty="0">
                  <a:effectLst>
                    <a:outerShdw blurRad="38100" dist="38100" dir="2700000" algn="tl">
                      <a:srgbClr val="000000"/>
                    </a:outerShdw>
                  </a:effectLst>
                  <a:sym typeface="Symbol" pitchFamily="18" charset="2"/>
                </a:rPr>
                <a:t>=</a:t>
              </a:r>
              <a:r>
                <a:rPr lang="en-CA" sz="2400" i="1" dirty="0">
                  <a:solidFill>
                    <a:schemeClr val="accent2"/>
                  </a:solidFill>
                  <a:effectLst>
                    <a:outerShdw blurRad="38100" dist="38100" dir="2700000" algn="tl">
                      <a:srgbClr val="000000"/>
                    </a:outerShdw>
                  </a:effectLst>
                  <a:sym typeface="Symbol" pitchFamily="18" charset="2"/>
                </a:rPr>
                <a:t> </a:t>
              </a:r>
              <a:r>
                <a:rPr lang="en-CA" sz="2400" i="1" dirty="0">
                  <a:solidFill>
                    <a:srgbClr val="00FFFF"/>
                  </a:solidFill>
                  <a:effectLst>
                    <a:outerShdw blurRad="38100" dist="38100" dir="2700000" algn="tl">
                      <a:srgbClr val="000000"/>
                    </a:outerShdw>
                  </a:effectLst>
                  <a:sym typeface="Symbol" pitchFamily="18" charset="2"/>
                </a:rPr>
                <a:t>List(</a:t>
              </a:r>
              <a:r>
                <a:rPr lang="en-CA" sz="2400" i="1" dirty="0" err="1">
                  <a:solidFill>
                    <a:srgbClr val="FFC000"/>
                  </a:solidFill>
                  <a:effectLst>
                    <a:outerShdw blurRad="38100" dist="38100" dir="2700000" algn="tl">
                      <a:srgbClr val="000000"/>
                    </a:outerShdw>
                  </a:effectLst>
                  <a:sym typeface="Symbol" pitchFamily="18" charset="2"/>
                </a:rPr>
                <a:t>i</a:t>
              </a:r>
              <a:r>
                <a:rPr lang="en-CA" sz="2400" i="1" dirty="0">
                  <a:solidFill>
                    <a:srgbClr val="00FFFF"/>
                  </a:solidFill>
                  <a:effectLst>
                    <a:outerShdw blurRad="38100" dist="38100" dir="2700000" algn="tl">
                      <a:srgbClr val="000000"/>
                    </a:outerShdw>
                  </a:effectLst>
                  <a:sym typeface="Symbol" pitchFamily="18" charset="2"/>
                </a:rPr>
                <a:t>)</a:t>
              </a:r>
              <a:endParaRPr lang="en-CA" sz="2400" dirty="0">
                <a:solidFill>
                  <a:srgbClr val="00FFFF"/>
                </a:solidFill>
                <a:effectLst>
                  <a:outerShdw blurRad="38100" dist="38100" dir="2700000" algn="tl">
                    <a:srgbClr val="000000"/>
                  </a:outerShdw>
                </a:effectLst>
                <a:sym typeface="Symbol" pitchFamily="18" charset="2"/>
              </a:endParaRPr>
            </a:p>
          </p:txBody>
        </p:sp>
      </p:grpSp>
      <p:sp>
        <p:nvSpPr>
          <p:cNvPr id="32" name="Text Box 3"/>
          <p:cNvSpPr txBox="1">
            <a:spLocks noChangeArrowheads="1"/>
          </p:cNvSpPr>
          <p:nvPr/>
        </p:nvSpPr>
        <p:spPr bwMode="auto">
          <a:xfrm>
            <a:off x="3886200" y="3505200"/>
            <a:ext cx="4168775" cy="830263"/>
          </a:xfrm>
          <a:prstGeom prst="rect">
            <a:avLst/>
          </a:prstGeom>
          <a:noFill/>
          <a:ln w="38100" cap="sq">
            <a:noFill/>
            <a:miter lim="800000"/>
            <a:headEnd/>
            <a:tailEnd/>
          </a:ln>
          <a:effectLst/>
        </p:spPr>
        <p:txBody>
          <a:bodyPr wrap="none" lIns="274320" rIns="274320">
            <a:spAutoFit/>
          </a:bodyPr>
          <a:lstStyle/>
          <a:p>
            <a:pPr algn="l">
              <a:defRPr/>
            </a:pPr>
            <a:r>
              <a:rPr lang="en-CA" sz="2400" dirty="0">
                <a:effectLst>
                  <a:outerShdw blurRad="38100" dist="38100" dir="2700000" algn="tl">
                    <a:srgbClr val="000000"/>
                  </a:outerShdw>
                </a:effectLst>
                <a:sym typeface="Symbol" pitchFamily="18" charset="2"/>
              </a:rPr>
              <a:t>Each integer (index in list) </a:t>
            </a:r>
            <a:br>
              <a:rPr lang="en-CA" sz="2400" dirty="0">
                <a:effectLst>
                  <a:outerShdw blurRad="38100" dist="38100" dir="2700000" algn="tl">
                    <a:srgbClr val="000000"/>
                  </a:outerShdw>
                </a:effectLst>
                <a:sym typeface="Symbol" pitchFamily="18" charset="2"/>
              </a:rPr>
            </a:br>
            <a:r>
              <a:rPr lang="en-CA" sz="2400" dirty="0">
                <a:effectLst>
                  <a:outerShdw blurRad="38100" dist="38100" dir="2700000" algn="tl">
                    <a:srgbClr val="000000"/>
                  </a:outerShdw>
                </a:effectLst>
                <a:sym typeface="Symbol" pitchFamily="18" charset="2"/>
              </a:rPr>
              <a:t>   lists at most one object </a:t>
            </a:r>
            <a:r>
              <a:rPr lang="en-CA" sz="2400" i="1" dirty="0" err="1">
                <a:solidFill>
                  <a:schemeClr val="accent2"/>
                </a:solidFill>
                <a:effectLst>
                  <a:outerShdw blurRad="38100" dist="38100" dir="2700000" algn="tl">
                    <a:srgbClr val="000000"/>
                  </a:outerShdw>
                </a:effectLst>
                <a:sym typeface="Symbol" pitchFamily="18" charset="2"/>
              </a:rPr>
              <a:t>xϵS</a:t>
            </a:r>
            <a:r>
              <a:rPr lang="en-CA" sz="2400" dirty="0">
                <a:effectLst>
                  <a:outerShdw blurRad="38100" dist="38100" dir="2700000" algn="tl">
                    <a:srgbClr val="000000"/>
                  </a:outerShdw>
                </a:effectLst>
                <a:sym typeface="Symbol" pitchFamily="18" charset="2"/>
              </a:rPr>
              <a:t> </a:t>
            </a:r>
            <a:endParaRPr lang="en-CA" sz="2000" dirty="0">
              <a:effectLst>
                <a:outerShdw blurRad="38100" dist="38100" dir="2700000" algn="tl">
                  <a:srgbClr val="000000"/>
                </a:outerShdw>
              </a:effectLst>
              <a:sym typeface="Symbol" pitchFamily="18" charset="2"/>
            </a:endParaRPr>
          </a:p>
        </p:txBody>
      </p:sp>
      <p:grpSp>
        <p:nvGrpSpPr>
          <p:cNvPr id="41" name="Group 14"/>
          <p:cNvGrpSpPr>
            <a:grpSpLocks/>
          </p:cNvGrpSpPr>
          <p:nvPr/>
        </p:nvGrpSpPr>
        <p:grpSpPr bwMode="auto">
          <a:xfrm>
            <a:off x="3200400" y="1211263"/>
            <a:ext cx="1828800" cy="730250"/>
            <a:chOff x="2064" y="3812"/>
            <a:chExt cx="1152" cy="460"/>
          </a:xfrm>
        </p:grpSpPr>
        <p:sp>
          <p:nvSpPr>
            <p:cNvPr id="42"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43"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44"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sp>
        <p:nvSpPr>
          <p:cNvPr id="49" name="Text Box 3"/>
          <p:cNvSpPr txBox="1">
            <a:spLocks noChangeArrowheads="1"/>
          </p:cNvSpPr>
          <p:nvPr/>
        </p:nvSpPr>
        <p:spPr bwMode="auto">
          <a:xfrm>
            <a:off x="3962400" y="4579938"/>
            <a:ext cx="4422775" cy="830262"/>
          </a:xfrm>
          <a:prstGeom prst="rect">
            <a:avLst/>
          </a:prstGeom>
          <a:noFill/>
          <a:ln w="38100" cap="sq">
            <a:noFill/>
            <a:miter lim="800000"/>
            <a:headEnd/>
            <a:tailEnd/>
          </a:ln>
          <a:effectLst/>
        </p:spPr>
        <p:txBody>
          <a:bodyPr wrap="none" lIns="274320" rIns="274320">
            <a:spAutoFit/>
          </a:bodyPr>
          <a:lstStyle/>
          <a:p>
            <a:pPr algn="l">
              <a:defRPr/>
            </a:pPr>
            <a:r>
              <a:rPr lang="en-CA" sz="2400" dirty="0">
                <a:effectLst>
                  <a:outerShdw blurRad="38100" dist="38100" dir="2700000" algn="tl">
                    <a:srgbClr val="000000"/>
                  </a:outerShdw>
                </a:effectLst>
                <a:sym typeface="Symbol" pitchFamily="18" charset="2"/>
              </a:rPr>
              <a:t>Each object </a:t>
            </a:r>
            <a:r>
              <a:rPr lang="en-CA" sz="2400" i="1" dirty="0" err="1">
                <a:solidFill>
                  <a:schemeClr val="accent2"/>
                </a:solidFill>
                <a:effectLst>
                  <a:outerShdw blurRad="38100" dist="38100" dir="2700000" algn="tl">
                    <a:srgbClr val="000000"/>
                  </a:outerShdw>
                </a:effectLst>
                <a:sym typeface="Symbol" pitchFamily="18" charset="2"/>
              </a:rPr>
              <a:t>xϵS</a:t>
            </a:r>
            <a:r>
              <a:rPr lang="en-CA" sz="2400" dirty="0">
                <a:effectLst>
                  <a:outerShdw blurRad="38100" dist="38100" dir="2700000" algn="tl">
                    <a:srgbClr val="000000"/>
                  </a:outerShdw>
                </a:effectLst>
                <a:sym typeface="Symbol" pitchFamily="18" charset="2"/>
              </a:rPr>
              <a:t> </a:t>
            </a:r>
            <a:br>
              <a:rPr lang="en-CA" sz="2400" dirty="0">
                <a:effectLst>
                  <a:outerShdw blurRad="38100" dist="38100" dir="2700000" algn="tl">
                    <a:srgbClr val="000000"/>
                  </a:outerShdw>
                </a:effectLst>
                <a:sym typeface="Symbol" pitchFamily="18" charset="2"/>
              </a:rPr>
            </a:br>
            <a:r>
              <a:rPr lang="en-CA" sz="2400" dirty="0">
                <a:effectLst>
                  <a:outerShdw blurRad="38100" dist="38100" dir="2700000" algn="tl">
                    <a:srgbClr val="000000"/>
                  </a:outerShdw>
                </a:effectLst>
                <a:sym typeface="Symbol" pitchFamily="18" charset="2"/>
              </a:rPr>
              <a:t>  appears some where in the list</a:t>
            </a:r>
          </a:p>
        </p:txBody>
      </p:sp>
      <p:sp>
        <p:nvSpPr>
          <p:cNvPr id="50" name="Oval 17"/>
          <p:cNvSpPr>
            <a:spLocks noChangeArrowheads="1"/>
          </p:cNvSpPr>
          <p:nvPr/>
        </p:nvSpPr>
        <p:spPr bwMode="auto">
          <a:xfrm>
            <a:off x="1371600" y="2984500"/>
            <a:ext cx="1676400" cy="5334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 calcmode="lin" valueType="num">
                                      <p:cBhvr additive="base">
                                        <p:cTn id="2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9">
                                            <p:txEl>
                                              <p:pRg st="0" end="0"/>
                                            </p:txEl>
                                          </p:spTgt>
                                        </p:tgtEl>
                                        <p:attrNameLst>
                                          <p:attrName>style.visibility</p:attrName>
                                        </p:attrNameLst>
                                      </p:cBhvr>
                                      <p:to>
                                        <p:strVal val="visible"/>
                                      </p:to>
                                    </p:set>
                                    <p:anim calcmode="lin" valueType="num">
                                      <p:cBhvr additive="base">
                                        <p:cTn id="35"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9">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800515"/>
            <a:ext cx="5492850" cy="830997"/>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2400" baseline="-25000" dirty="0">
                <a:effectLst>
                  <a:outerShdw blurRad="38100" dist="38100" dir="2700000" algn="tl">
                    <a:srgbClr val="000000"/>
                  </a:outerShdw>
                </a:effectLst>
              </a:rPr>
              <a:t>0</a:t>
            </a:r>
            <a:r>
              <a:rPr lang="en-US" sz="1800" dirty="0">
                <a:effectLst>
                  <a:outerShdw blurRad="38100" dist="38100" dir="2700000" algn="tl">
                    <a:srgbClr val="000000"/>
                  </a:outerShdw>
                </a:effectLst>
              </a:rPr>
              <a:t> </a:t>
            </a:r>
            <a:r>
              <a:rPr lang="en-US" sz="2400" dirty="0">
                <a:effectLst>
                  <a:outerShdw blurRad="38100" dist="38100" dir="2700000" algn="tl">
                    <a:srgbClr val="000000"/>
                  </a:outerShdw>
                </a:effectLst>
              </a:rPr>
              <a:t> = { </a:t>
            </a:r>
            <a:r>
              <a:rPr lang="en-US" sz="2400" dirty="0">
                <a:effectLst>
                  <a:outerShdw blurRad="38100" dist="38100" dir="2700000" algn="tl">
                    <a:srgbClr val="000000"/>
                  </a:outerShdw>
                </a:effectLst>
                <a:sym typeface="Symbol" panose="05050102010706020507" pitchFamily="18" charset="2"/>
              </a:rPr>
              <a:t> |  is a 0/1 string of length </a:t>
            </a:r>
            <a:r>
              <a:rPr lang="en-US" sz="2400" dirty="0">
                <a:solidFill>
                  <a:srgbClr val="FF0000"/>
                </a:solidFill>
                <a:effectLst>
                  <a:outerShdw blurRad="38100" dist="38100" dir="2700000" algn="tl">
                    <a:srgbClr val="000000"/>
                  </a:outerShdw>
                </a:effectLst>
                <a:sym typeface="Symbol" panose="05050102010706020507" pitchFamily="18" charset="2"/>
              </a:rPr>
              <a:t>5</a:t>
            </a:r>
            <a:r>
              <a:rPr lang="en-US" sz="2400" dirty="0">
                <a:effectLst>
                  <a:outerShdw blurRad="38100" dist="38100" dir="2700000" algn="tl">
                    <a:srgbClr val="000000"/>
                  </a:outerShdw>
                </a:effectLst>
                <a:sym typeface="Symbol" panose="05050102010706020507" pitchFamily="18" charset="2"/>
              </a:rPr>
              <a:t> }</a:t>
            </a:r>
          </a:p>
          <a:p>
            <a:pPr algn="l">
              <a:defRPr/>
            </a:pPr>
            <a:r>
              <a:rPr lang="en-US" sz="2400" dirty="0">
                <a:effectLst>
                  <a:outerShdw blurRad="38100" dist="38100" dir="2700000" algn="tl">
                    <a:srgbClr val="000000"/>
                  </a:outerShdw>
                </a:effectLst>
              </a:rPr>
              <a:t>|S</a:t>
            </a:r>
            <a:r>
              <a:rPr lang="en-US" sz="2400" baseline="-25000" dirty="0">
                <a:effectLst>
                  <a:outerShdw blurRad="38100" dist="38100" dir="2700000" algn="tl">
                    <a:srgbClr val="000000"/>
                  </a:outerShdw>
                </a:effectLst>
              </a:rPr>
              <a:t>0</a:t>
            </a:r>
            <a:r>
              <a:rPr lang="en-US" sz="2400" dirty="0">
                <a:effectLst>
                  <a:outerShdw blurRad="38100" dist="38100" dir="2700000" algn="tl">
                    <a:srgbClr val="000000"/>
                  </a:outerShdw>
                </a:effectLst>
              </a:rPr>
              <a:t>| =  </a:t>
            </a: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200" b="1" dirty="0">
                <a:solidFill>
                  <a:schemeClr val="tx2"/>
                </a:solidFill>
                <a:effectLst>
                  <a:outerShdw blurRad="38100" dist="38100" dir="2700000" algn="tl">
                    <a:srgbClr val="000000"/>
                  </a:outerShdw>
                </a:effectLst>
                <a:latin typeface="Arial Rounded MT Bold" pitchFamily="34" charset="0"/>
              </a:rPr>
              <a:t>Uncountable</a:t>
            </a:r>
          </a:p>
        </p:txBody>
      </p:sp>
      <p:sp>
        <p:nvSpPr>
          <p:cNvPr id="20" name="Text Box 23"/>
          <p:cNvSpPr txBox="1">
            <a:spLocks noChangeArrowheads="1"/>
          </p:cNvSpPr>
          <p:nvPr/>
        </p:nvSpPr>
        <p:spPr bwMode="auto">
          <a:xfrm>
            <a:off x="1018322" y="1157910"/>
            <a:ext cx="810478"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2</a:t>
            </a:r>
            <a:r>
              <a:rPr lang="en-US" sz="2400" baseline="30000" dirty="0">
                <a:solidFill>
                  <a:srgbClr val="FF0000"/>
                </a:solidFill>
                <a:effectLst>
                  <a:outerShdw blurRad="38100" dist="38100" dir="2700000" algn="tl">
                    <a:srgbClr val="000000"/>
                  </a:outerShdw>
                </a:effectLst>
              </a:rPr>
              <a:t>5</a:t>
            </a:r>
          </a:p>
        </p:txBody>
      </p:sp>
      <p:sp>
        <p:nvSpPr>
          <p:cNvPr id="23" name="Text Box 23"/>
          <p:cNvSpPr txBox="1">
            <a:spLocks noChangeArrowheads="1"/>
          </p:cNvSpPr>
          <p:nvPr/>
        </p:nvSpPr>
        <p:spPr bwMode="auto">
          <a:xfrm>
            <a:off x="3933393" y="1155526"/>
            <a:ext cx="5363007"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sym typeface="Symbol" panose="05050102010706020507" pitchFamily="18" charset="2"/>
              </a:rPr>
              <a:t>2 choices  2 choices  …  2 choices </a:t>
            </a:r>
            <a:endParaRPr lang="en-US" sz="2400" baseline="30000" dirty="0">
              <a:solidFill>
                <a:schemeClr val="tx2"/>
              </a:solidFill>
              <a:effectLst>
                <a:outerShdw blurRad="38100" dist="38100" dir="2700000" algn="tl">
                  <a:srgbClr val="000000"/>
                </a:outerShdw>
              </a:effectLst>
            </a:endParaRPr>
          </a:p>
        </p:txBody>
      </p:sp>
      <p:sp>
        <p:nvSpPr>
          <p:cNvPr id="10" name="Text Box 23"/>
          <p:cNvSpPr txBox="1">
            <a:spLocks noChangeArrowheads="1"/>
          </p:cNvSpPr>
          <p:nvPr/>
        </p:nvSpPr>
        <p:spPr bwMode="auto">
          <a:xfrm>
            <a:off x="228600" y="1752600"/>
            <a:ext cx="9210214" cy="452431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2400" baseline="-25000" dirty="0">
                <a:effectLst>
                  <a:outerShdw blurRad="38100" dist="38100" dir="2700000" algn="tl">
                    <a:srgbClr val="000000"/>
                  </a:outerShdw>
                </a:effectLst>
              </a:rPr>
              <a:t>2</a:t>
            </a:r>
            <a:r>
              <a:rPr lang="en-US" sz="2400" dirty="0">
                <a:effectLst>
                  <a:outerShdw blurRad="38100" dist="38100" dir="2700000" algn="tl">
                    <a:srgbClr val="000000"/>
                  </a:outerShdw>
                </a:effectLst>
              </a:rPr>
              <a:t> = { </a:t>
            </a:r>
            <a:r>
              <a:rPr lang="en-US" sz="2400" dirty="0">
                <a:effectLst>
                  <a:outerShdw blurRad="38100" dist="38100" dir="2700000" algn="tl">
                    <a:srgbClr val="000000"/>
                  </a:outerShdw>
                </a:effectLst>
                <a:sym typeface="Symbol" panose="05050102010706020507" pitchFamily="18" charset="2"/>
              </a:rPr>
              <a:t> |  is a 0/1 string of length </a:t>
            </a:r>
            <a:r>
              <a:rPr lang="en-US" sz="2400" dirty="0">
                <a:solidFill>
                  <a:srgbClr val="FF0000"/>
                </a:solidFill>
                <a:effectLst>
                  <a:outerShdw blurRad="38100" dist="38100" dir="2700000" algn="tl">
                    <a:srgbClr val="000000"/>
                  </a:outerShdw>
                </a:effectLst>
                <a:sym typeface="Symbol" panose="05050102010706020507" pitchFamily="18" charset="2"/>
              </a:rPr>
              <a:t>infinite </a:t>
            </a:r>
            <a:r>
              <a:rPr lang="en-US" sz="2400" dirty="0">
                <a:effectLst>
                  <a:outerShdw blurRad="38100" dist="38100" dir="2700000" algn="tl">
                    <a:srgbClr val="000000"/>
                  </a:outerShdw>
                </a:effectLst>
                <a:sym typeface="Symbol" panose="05050102010706020507" pitchFamily="18" charset="2"/>
              </a:rPr>
              <a:t>}</a:t>
            </a:r>
          </a:p>
          <a:p>
            <a:pPr algn="l">
              <a:defRPr/>
            </a:pPr>
            <a:r>
              <a:rPr lang="en-US" sz="2400" dirty="0">
                <a:effectLst>
                  <a:outerShdw blurRad="38100" dist="38100" dir="2700000" algn="tl">
                    <a:srgbClr val="000000"/>
                  </a:outerShdw>
                </a:effectLst>
                <a:sym typeface="Symbol" panose="05050102010706020507" pitchFamily="18" charset="2"/>
              </a:rPr>
              <a:t>            interpret  as the description of a real in binary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a:t>
            </a:r>
            <a:r>
              <a:rPr lang="en-US" sz="2400" dirty="0">
                <a:solidFill>
                  <a:srgbClr val="66FF33"/>
                </a:solidFill>
                <a:effectLst>
                  <a:outerShdw blurRad="38100" dist="38100" dir="2700000" algn="tl">
                    <a:srgbClr val="000000"/>
                  </a:outerShdw>
                </a:effectLst>
                <a:sym typeface="Symbol" panose="05050102010706020507" pitchFamily="18" charset="2"/>
              </a:rPr>
              <a:t>0.10010…</a:t>
            </a:r>
            <a:r>
              <a:rPr lang="en-US" sz="2400" baseline="-25000" dirty="0">
                <a:solidFill>
                  <a:srgbClr val="66FF33"/>
                </a:solidFill>
                <a:effectLst>
                  <a:outerShdw blurRad="38100" dist="38100" dir="2700000" algn="tl">
                    <a:srgbClr val="000000"/>
                  </a:outerShdw>
                </a:effectLst>
                <a:sym typeface="Symbol" panose="05050102010706020507" pitchFamily="18" charset="2"/>
              </a:rPr>
              <a:t>2</a:t>
            </a: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r</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r</a:t>
            </a:r>
            <a:r>
              <a:rPr lang="en-US" sz="2400" dirty="0">
                <a:effectLst>
                  <a:outerShdw blurRad="38100" dist="38100" dir="2700000" algn="tl">
                    <a:srgbClr val="000000"/>
                  </a:outerShdw>
                </a:effectLst>
                <a:sym typeface="Symbol" panose="05050102010706020507" pitchFamily="18" charset="2"/>
              </a:rPr>
              <a:t> is a real in (0..1) }</a:t>
            </a:r>
          </a:p>
          <a:p>
            <a:pPr algn="l">
              <a:defRPr/>
            </a:pPr>
            <a:r>
              <a:rPr lang="en-US" sz="2400" dirty="0">
                <a:effectLst>
                  <a:outerShdw blurRad="38100" dist="38100" dir="2700000" algn="tl">
                    <a:srgbClr val="000000"/>
                  </a:outerShdw>
                </a:effectLst>
                <a:sym typeface="Symbol" panose="05050102010706020507" pitchFamily="18" charset="2"/>
              </a:rPr>
              <a:t>           interpret  as a function from </a:t>
            </a:r>
            <a:r>
              <a:rPr lang="en-US" sz="2400" dirty="0" err="1">
                <a:solidFill>
                  <a:srgbClr val="FF00FF"/>
                </a:solidFill>
                <a:effectLst>
                  <a:outerShdw blurRad="38100" dist="38100" dir="2700000" algn="tl">
                    <a:srgbClr val="000000"/>
                  </a:outerShdw>
                </a:effectLst>
                <a:sym typeface="Symbol" panose="05050102010706020507" pitchFamily="18" charset="2"/>
              </a:rPr>
              <a:t>ints</a:t>
            </a:r>
            <a:r>
              <a:rPr lang="en-US" sz="2400" dirty="0">
                <a:solidFill>
                  <a:srgbClr val="FF00FF"/>
                </a:solidFill>
                <a:effectLst>
                  <a:outerShdw blurRad="38100" dist="38100" dir="2700000" algn="tl">
                    <a:srgbClr val="000000"/>
                  </a:outerShdw>
                </a:effectLst>
                <a:sym typeface="Symbol" panose="05050102010706020507" pitchFamily="18" charset="2"/>
              </a:rPr>
              <a:t> </a:t>
            </a:r>
            <a:r>
              <a:rPr lang="en-US" sz="2400" dirty="0">
                <a:effectLst>
                  <a:outerShdw blurRad="38100" dist="38100" dir="2700000" algn="tl">
                    <a:srgbClr val="000000"/>
                  </a:outerShdw>
                </a:effectLst>
                <a:sym typeface="Symbol" panose="05050102010706020507" pitchFamily="18" charset="2"/>
              </a:rPr>
              <a:t>to </a:t>
            </a:r>
            <a:r>
              <a:rPr lang="en-US" sz="2400" dirty="0">
                <a:solidFill>
                  <a:srgbClr val="66FF33"/>
                </a:solidFill>
                <a:effectLst>
                  <a:outerShdw blurRad="38100" dist="38100" dir="2700000" algn="tl">
                    <a:srgbClr val="000000"/>
                  </a:outerShdw>
                </a:effectLst>
                <a:sym typeface="Symbol" panose="05050102010706020507" pitchFamily="18" charset="2"/>
              </a:rPr>
              <a:t>{0,1}</a:t>
            </a:r>
          </a:p>
          <a:p>
            <a:pPr algn="l">
              <a:defRPr/>
            </a:pPr>
            <a:r>
              <a:rPr lang="en-US" sz="2400" dirty="0">
                <a:effectLst>
                  <a:outerShdw blurRad="38100" dist="38100" dir="2700000" algn="tl">
                    <a:srgbClr val="000000"/>
                  </a:outerShdw>
                </a:effectLst>
                <a:sym typeface="Symbol" panose="05050102010706020507" pitchFamily="18" charset="2"/>
              </a:rPr>
              <a:t>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1</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2</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3</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1</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4</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a:t>
            </a:r>
          </a:p>
          <a:p>
            <a:pPr algn="l">
              <a:defRPr/>
            </a:pPr>
            <a:r>
              <a:rPr lang="en-US" sz="2400" dirty="0">
                <a:effectLst>
                  <a:outerShdw blurRad="38100" dist="38100" dir="2700000" algn="tl">
                    <a:srgbClr val="000000"/>
                  </a:outerShdw>
                </a:effectLst>
                <a:sym typeface="Symbol" panose="05050102010706020507" pitchFamily="18" charset="2"/>
              </a:rPr>
              <a:t>     </a:t>
            </a: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ints</a:t>
            </a:r>
            <a:r>
              <a:rPr lang="en-US" sz="2400" dirty="0">
                <a:effectLst>
                  <a:outerShdw blurRad="38100" dist="38100" dir="2700000" algn="tl">
                    <a:srgbClr val="000000"/>
                  </a:outerShdw>
                </a:effectLst>
                <a:sym typeface="Wingdings" panose="05000000000000000000" pitchFamily="2" charset="2"/>
              </a:rPr>
              <a:t></a:t>
            </a:r>
            <a:r>
              <a:rPr lang="en-US" sz="2400" dirty="0">
                <a:solidFill>
                  <a:srgbClr val="66FF33"/>
                </a:solidFill>
                <a:effectLst>
                  <a:outerShdw blurRad="38100" dist="38100" dir="2700000" algn="tl">
                    <a:srgbClr val="000000"/>
                  </a:outerShdw>
                </a:effectLst>
                <a:sym typeface="Wingdings" panose="05000000000000000000" pitchFamily="2" charset="2"/>
              </a:rPr>
              <a:t>{0,1} </a:t>
            </a:r>
            <a:r>
              <a:rPr lang="en-US" sz="2400" dirty="0">
                <a:effectLst>
                  <a:outerShdw blurRad="38100" dist="38100" dir="2700000" algn="tl">
                    <a:srgbClr val="000000"/>
                  </a:outerShdw>
                </a:effectLst>
                <a:sym typeface="Symbol" panose="05050102010706020507" pitchFamily="18" charset="2"/>
              </a:rPr>
              <a:t>}</a:t>
            </a:r>
          </a:p>
          <a:p>
            <a:pPr algn="l">
              <a:defRPr/>
            </a:pPr>
            <a:r>
              <a:rPr lang="en-US" sz="2400" dirty="0">
                <a:effectLst>
                  <a:outerShdw blurRad="38100" dist="38100" dir="2700000" algn="tl">
                    <a:srgbClr val="000000"/>
                  </a:outerShdw>
                </a:effectLst>
                <a:sym typeface="Symbol" panose="05050102010706020507" pitchFamily="18" charset="2"/>
              </a:rPr>
              <a:t>           interpret  as a function from finite </a:t>
            </a:r>
            <a:r>
              <a:rPr lang="en-US" sz="2400" dirty="0">
                <a:solidFill>
                  <a:srgbClr val="FF00FF"/>
                </a:solidFill>
                <a:effectLst>
                  <a:outerShdw blurRad="38100" dist="38100" dir="2700000" algn="tl">
                    <a:srgbClr val="000000"/>
                  </a:outerShdw>
                </a:effectLst>
                <a:sym typeface="Symbol" panose="05050102010706020507" pitchFamily="18" charset="2"/>
              </a:rPr>
              <a:t>strings</a:t>
            </a:r>
            <a:r>
              <a:rPr lang="en-US" sz="2400" dirty="0">
                <a:effectLst>
                  <a:outerShdw blurRad="38100" dist="38100" dir="2700000" algn="tl">
                    <a:srgbClr val="000000"/>
                  </a:outerShdw>
                </a:effectLst>
                <a:sym typeface="Symbol" panose="05050102010706020507" pitchFamily="18" charset="2"/>
              </a:rPr>
              <a:t> to </a:t>
            </a:r>
            <a:r>
              <a:rPr lang="en-US" sz="2400" dirty="0">
                <a:solidFill>
                  <a:srgbClr val="66FF33"/>
                </a:solidFill>
                <a:effectLst>
                  <a:outerShdw blurRad="38100" dist="38100" dir="2700000" algn="tl">
                    <a:srgbClr val="000000"/>
                  </a:outerShdw>
                </a:effectLst>
                <a:sym typeface="Symbol" panose="05050102010706020507" pitchFamily="18" charset="2"/>
              </a:rPr>
              <a:t>{N,Y}</a:t>
            </a:r>
          </a:p>
          <a:p>
            <a:pPr algn="l">
              <a:defRPr/>
            </a:pPr>
            <a:r>
              <a:rPr lang="en-US" sz="2400" dirty="0">
                <a:effectLst>
                  <a:outerShdw blurRad="38100" dist="38100" dir="2700000" algn="tl">
                    <a:srgbClr val="000000"/>
                  </a:outerShdw>
                </a:effectLst>
                <a:sym typeface="Symbol" panose="05050102010706020507" pitchFamily="18" charset="2"/>
              </a:rPr>
              <a:t>              eg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Y</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10</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11</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Y</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100</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a:t>
            </a:r>
          </a:p>
          <a:p>
            <a:pPr algn="l">
              <a:defRPr/>
            </a:pPr>
            <a:r>
              <a:rPr lang="en-US" sz="2400" dirty="0">
                <a:effectLst>
                  <a:outerShdw blurRad="38100" dist="38100" dir="2700000" algn="tl">
                    <a:srgbClr val="000000"/>
                  </a:outerShdw>
                </a:effectLst>
                <a:sym typeface="Symbol" panose="05050102010706020507" pitchFamily="18" charset="2"/>
              </a:rPr>
              <a:t>              </a:t>
            </a:r>
            <a:r>
              <a:rPr lang="en-US" sz="2400" dirty="0" err="1">
                <a:effectLst>
                  <a:outerShdw blurRad="38100" dist="38100" dir="2700000" algn="tl">
                    <a:srgbClr val="000000"/>
                  </a:outerShdw>
                </a:effectLst>
                <a:sym typeface="Symbol" panose="05050102010706020507" pitchFamily="18" charset="2"/>
              </a:rPr>
              <a:t>ie</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 is a language. </a:t>
            </a: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 L</a:t>
            </a:r>
            <a:r>
              <a:rPr lang="en-US" sz="2400" dirty="0">
                <a:effectLst>
                  <a:outerShdw blurRad="38100" dist="38100" dir="2700000" algn="tl">
                    <a:srgbClr val="000000"/>
                  </a:outerShdw>
                </a:effectLst>
                <a:sym typeface="Symbol" panose="05050102010706020507" pitchFamily="18" charset="2"/>
              </a:rPr>
              <a:t>:strings</a:t>
            </a:r>
            <a:r>
              <a:rPr lang="en-US" sz="2400" dirty="0">
                <a:effectLst>
                  <a:outerShdw blurRad="38100" dist="38100" dir="2700000" algn="tl">
                    <a:srgbClr val="000000"/>
                  </a:outerShdw>
                </a:effectLst>
                <a:sym typeface="Wingdings" panose="05000000000000000000" pitchFamily="2" charset="2"/>
              </a:rPr>
              <a:t>{N,Y} </a:t>
            </a:r>
            <a:r>
              <a:rPr lang="en-US" sz="2400" dirty="0">
                <a:effectLst>
                  <a:outerShdw blurRad="38100" dist="38100" dir="2700000" algn="tl">
                    <a:srgbClr val="000000"/>
                  </a:outerShdw>
                </a:effectLst>
                <a:sym typeface="Symbol" panose="05050102010706020507" pitchFamily="18" charset="2"/>
              </a:rPr>
              <a:t>} </a:t>
            </a:r>
            <a:r>
              <a:rPr lang="en-US" sz="2400" dirty="0">
                <a:effectLst>
                  <a:outerShdw blurRad="38100" dist="38100" dir="2700000" algn="tl">
                    <a:srgbClr val="000000"/>
                  </a:outerShdw>
                </a:effectLst>
              </a:rPr>
              <a:t>= {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 L</a:t>
            </a:r>
            <a:r>
              <a:rPr lang="en-US" sz="2400" dirty="0">
                <a:effectLst>
                  <a:outerShdw blurRad="38100" dist="38100" dir="2700000" algn="tl">
                    <a:srgbClr val="000000"/>
                  </a:outerShdw>
                </a:effectLst>
                <a:sym typeface="Symbol" panose="05050102010706020507" pitchFamily="18" charset="2"/>
              </a:rPr>
              <a:t> is a language</a:t>
            </a:r>
            <a:r>
              <a:rPr lang="en-US" sz="2400" dirty="0">
                <a:effectLst>
                  <a:outerShdw blurRad="38100" dist="38100" dir="2700000" algn="tl">
                    <a:srgbClr val="000000"/>
                  </a:outerShdw>
                </a:effectLst>
                <a:sym typeface="Wingdings" panose="05000000000000000000" pitchFamily="2" charset="2"/>
              </a:rPr>
              <a:t> </a:t>
            </a:r>
            <a:r>
              <a:rPr lang="en-US" sz="2400" dirty="0">
                <a:effectLst>
                  <a:outerShdw blurRad="38100" dist="38100" dir="2700000" algn="tl">
                    <a:srgbClr val="000000"/>
                  </a:outerShdw>
                </a:effectLst>
                <a:sym typeface="Symbol" panose="05050102010706020507" pitchFamily="18" charset="2"/>
              </a:rPr>
              <a:t>}</a:t>
            </a: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P</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 P</a:t>
            </a:r>
            <a:r>
              <a:rPr lang="en-US" sz="2400" dirty="0">
                <a:effectLst>
                  <a:outerShdw blurRad="38100" dist="38100" dir="2700000" algn="tl">
                    <a:srgbClr val="000000"/>
                  </a:outerShdw>
                </a:effectLst>
                <a:sym typeface="Symbol" panose="05050102010706020507" pitchFamily="18" charset="2"/>
              </a:rPr>
              <a:t> is a computational problem</a:t>
            </a:r>
            <a:r>
              <a:rPr lang="en-US" sz="2400" dirty="0">
                <a:effectLst>
                  <a:outerShdw blurRad="38100" dist="38100" dir="2700000" algn="tl">
                    <a:srgbClr val="000000"/>
                  </a:outerShdw>
                </a:effectLst>
                <a:sym typeface="Wingdings" panose="05000000000000000000" pitchFamily="2" charset="2"/>
              </a:rPr>
              <a:t> </a:t>
            </a:r>
            <a:r>
              <a:rPr lang="en-US" sz="2400" dirty="0">
                <a:effectLst>
                  <a:outerShdw blurRad="38100" dist="38100" dir="2700000" algn="tl">
                    <a:srgbClr val="000000"/>
                  </a:outerShdw>
                </a:effectLst>
                <a:sym typeface="Symbol" panose="05050102010706020507" pitchFamily="18" charset="2"/>
              </a:rPr>
              <a:t>}</a:t>
            </a:r>
            <a:endParaRPr lang="en-US" sz="2400" dirty="0">
              <a:effectLst>
                <a:outerShdw blurRad="38100" dist="38100" dir="2700000" algn="tl">
                  <a:srgbClr val="000000"/>
                </a:outerShdw>
              </a:effectLst>
            </a:endParaRPr>
          </a:p>
          <a:p>
            <a:pPr algn="l">
              <a:defRPr/>
            </a:pPr>
            <a:r>
              <a:rPr lang="en-US" sz="2400" dirty="0">
                <a:effectLst>
                  <a:outerShdw blurRad="38100" dist="38100" dir="2700000" algn="tl">
                    <a:srgbClr val="000000"/>
                  </a:outerShdw>
                </a:effectLst>
              </a:rPr>
              <a:t>|S</a:t>
            </a:r>
            <a:r>
              <a:rPr lang="en-US" sz="2400" baseline="-25000" dirty="0">
                <a:effectLst>
                  <a:outerShdw blurRad="38100" dist="38100" dir="2700000" algn="tl">
                    <a:srgbClr val="000000"/>
                  </a:outerShdw>
                </a:effectLst>
              </a:rPr>
              <a:t>2</a:t>
            </a:r>
            <a:r>
              <a:rPr lang="en-US" sz="2400" dirty="0">
                <a:effectLst>
                  <a:outerShdw blurRad="38100" dist="38100" dir="2700000" algn="tl">
                    <a:srgbClr val="000000"/>
                  </a:outerShdw>
                </a:effectLst>
              </a:rPr>
              <a:t>| =  </a:t>
            </a:r>
          </a:p>
        </p:txBody>
      </p:sp>
      <p:sp>
        <p:nvSpPr>
          <p:cNvPr id="11" name="Text Box 23"/>
          <p:cNvSpPr txBox="1">
            <a:spLocks noChangeArrowheads="1"/>
          </p:cNvSpPr>
          <p:nvPr/>
        </p:nvSpPr>
        <p:spPr bwMode="auto">
          <a:xfrm>
            <a:off x="1047414" y="5786735"/>
            <a:ext cx="1304203"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2</a:t>
            </a:r>
            <a:r>
              <a:rPr lang="en-US" sz="2400" baseline="30000" dirty="0">
                <a:solidFill>
                  <a:srgbClr val="FF0000"/>
                </a:solidFill>
                <a:effectLst>
                  <a:outerShdw blurRad="38100" dist="38100" dir="2700000" algn="tl">
                    <a:srgbClr val="000000"/>
                  </a:outerShdw>
                </a:effectLst>
              </a:rPr>
              <a:t>infinite</a:t>
            </a:r>
          </a:p>
        </p:txBody>
      </p:sp>
      <p:sp>
        <p:nvSpPr>
          <p:cNvPr id="12" name="Text Box 23"/>
          <p:cNvSpPr txBox="1">
            <a:spLocks noChangeArrowheads="1"/>
          </p:cNvSpPr>
          <p:nvPr/>
        </p:nvSpPr>
        <p:spPr bwMode="auto">
          <a:xfrm>
            <a:off x="1981200" y="5752578"/>
            <a:ext cx="1608774"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|Reals|</a:t>
            </a:r>
            <a:endParaRPr lang="en-US" sz="2400" baseline="30000" dirty="0">
              <a:effectLst>
                <a:outerShdw blurRad="38100" dist="38100" dir="2700000" algn="tl">
                  <a:srgbClr val="000000"/>
                </a:outerShdw>
              </a:effectLst>
            </a:endParaRPr>
          </a:p>
        </p:txBody>
      </p:sp>
      <p:sp>
        <p:nvSpPr>
          <p:cNvPr id="13" name="Text Box 23"/>
          <p:cNvSpPr txBox="1">
            <a:spLocks noChangeArrowheads="1"/>
          </p:cNvSpPr>
          <p:nvPr/>
        </p:nvSpPr>
        <p:spPr bwMode="auto">
          <a:xfrm>
            <a:off x="3276600" y="5771367"/>
            <a:ext cx="2306081"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a:t>
            </a:r>
            <a:r>
              <a:rPr lang="en-US" sz="2400" dirty="0">
                <a:solidFill>
                  <a:srgbClr val="FFFF00"/>
                </a:solidFill>
                <a:effectLst>
                  <a:outerShdw blurRad="38100" dist="38100" dir="2700000" algn="tl">
                    <a:srgbClr val="000000"/>
                  </a:outerShdw>
                </a:effectLst>
              </a:rPr>
              <a:t>uncountable</a:t>
            </a:r>
            <a:endParaRPr lang="en-US" sz="2400" baseline="30000" dirty="0">
              <a:solidFill>
                <a:srgbClr val="FFFF00"/>
              </a:solidFill>
              <a:effectLst>
                <a:outerShdw blurRad="38100" dist="38100" dir="2700000" algn="tl">
                  <a:srgbClr val="000000"/>
                </a:outerShdw>
              </a:effectLst>
            </a:endParaRPr>
          </a:p>
        </p:txBody>
      </p:sp>
      <p:sp>
        <p:nvSpPr>
          <p:cNvPr id="14" name="Text Box 23"/>
          <p:cNvSpPr txBox="1">
            <a:spLocks noChangeArrowheads="1"/>
          </p:cNvSpPr>
          <p:nvPr/>
        </p:nvSpPr>
        <p:spPr bwMode="auto">
          <a:xfrm>
            <a:off x="7643258" y="2482241"/>
            <a:ext cx="1528624" cy="338554"/>
          </a:xfrm>
          <a:prstGeom prst="rect">
            <a:avLst/>
          </a:prstGeom>
          <a:noFill/>
          <a:ln w="38100" cap="sq">
            <a:noFill/>
            <a:miter lim="800000"/>
            <a:headEnd/>
            <a:tailEnd/>
          </a:ln>
          <a:effectLst/>
        </p:spPr>
        <p:txBody>
          <a:bodyPr wrap="none" lIns="274320" rIns="274320">
            <a:spAutoFit/>
          </a:bodyPr>
          <a:lstStyle/>
          <a:p>
            <a:pPr algn="l">
              <a:defRPr/>
            </a:pPr>
            <a:r>
              <a:rPr lang="en-US" sz="1600" dirty="0">
                <a:solidFill>
                  <a:srgbClr val="FF00FF"/>
                </a:solidFill>
                <a:effectLst>
                  <a:outerShdw blurRad="38100" dist="38100" dir="2700000" algn="tl">
                    <a:srgbClr val="000000"/>
                  </a:outerShdw>
                </a:effectLst>
              </a:rPr>
              <a:t>0 1 2 3 4 …</a:t>
            </a:r>
            <a:endParaRPr lang="en-US" sz="1600" baseline="30000" dirty="0">
              <a:solidFill>
                <a:srgbClr val="FF00FF"/>
              </a:solidFill>
              <a:effectLst>
                <a:outerShdw blurRad="38100" dist="38100" dir="2700000" algn="tl">
                  <a:srgbClr val="000000"/>
                </a:outerShdw>
              </a:effectLst>
            </a:endParaRPr>
          </a:p>
        </p:txBody>
      </p:sp>
      <p:sp>
        <p:nvSpPr>
          <p:cNvPr id="15" name="Text Box 23">
            <a:extLst>
              <a:ext uri="{FF2B5EF4-FFF2-40B4-BE49-F238E27FC236}">
                <a16:creationId xmlns:a16="http://schemas.microsoft.com/office/drawing/2014/main" id="{4BB13F47-3D76-4EC3-98E5-DB0C9092B0D1}"/>
              </a:ext>
            </a:extLst>
          </p:cNvPr>
          <p:cNvSpPr txBox="1">
            <a:spLocks noChangeArrowheads="1"/>
          </p:cNvSpPr>
          <p:nvPr/>
        </p:nvSpPr>
        <p:spPr bwMode="auto">
          <a:xfrm>
            <a:off x="5542519" y="5777552"/>
            <a:ext cx="2166619"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&gt;&gt; |Integers| </a:t>
            </a:r>
            <a:endParaRPr lang="en-US" sz="2400" baseline="3000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34619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11" end="11"/>
                                            </p:txEl>
                                          </p:spTgt>
                                        </p:tgtEl>
                                        <p:attrNameLst>
                                          <p:attrName>style.visibility</p:attrName>
                                        </p:attrNameLst>
                                      </p:cBhvr>
                                      <p:to>
                                        <p:strVal val="visible"/>
                                      </p:to>
                                    </p:set>
                                    <p:anim calcmode="lin" valueType="num">
                                      <p:cBhvr additive="base">
                                        <p:cTn id="19" dur="500" fill="hold"/>
                                        <p:tgtEl>
                                          <p:spTgt spid="10">
                                            <p:txEl>
                                              <p:pRg st="11" end="1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 calcmode="lin" valueType="num">
                                      <p:cBhvr additive="base">
                                        <p:cTn id="6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additive="base">
                                        <p:cTn id="6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 calcmode="lin" valueType="num">
                                      <p:cBhvr additive="base">
                                        <p:cTn id="73"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0">
                                            <p:txEl>
                                              <p:pRg st="5" end="5"/>
                                            </p:txEl>
                                          </p:spTgt>
                                        </p:tgtEl>
                                        <p:attrNameLst>
                                          <p:attrName>style.visibility</p:attrName>
                                        </p:attrNameLst>
                                      </p:cBhvr>
                                      <p:to>
                                        <p:strVal val="visible"/>
                                      </p:to>
                                    </p:set>
                                    <p:anim calcmode="lin" valueType="num">
                                      <p:cBhvr additive="base">
                                        <p:cTn id="7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0">
                                            <p:txEl>
                                              <p:pRg st="6" end="6"/>
                                            </p:txEl>
                                          </p:spTgt>
                                        </p:tgtEl>
                                        <p:attrNameLst>
                                          <p:attrName>style.visibility</p:attrName>
                                        </p:attrNameLst>
                                      </p:cBhvr>
                                      <p:to>
                                        <p:strVal val="visible"/>
                                      </p:to>
                                    </p:set>
                                    <p:anim calcmode="lin" valueType="num">
                                      <p:cBhvr additive="base">
                                        <p:cTn id="85"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10">
                                            <p:txEl>
                                              <p:pRg st="7" end="7"/>
                                            </p:txEl>
                                          </p:spTgt>
                                        </p:tgtEl>
                                        <p:attrNameLst>
                                          <p:attrName>style.visibility</p:attrName>
                                        </p:attrNameLst>
                                      </p:cBhvr>
                                      <p:to>
                                        <p:strVal val="visible"/>
                                      </p:to>
                                    </p:set>
                                    <p:anim calcmode="lin" valueType="num">
                                      <p:cBhvr additive="base">
                                        <p:cTn id="91"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10">
                                            <p:txEl>
                                              <p:pRg st="8" end="8"/>
                                            </p:txEl>
                                          </p:spTgt>
                                        </p:tgtEl>
                                        <p:attrNameLst>
                                          <p:attrName>style.visibility</p:attrName>
                                        </p:attrNameLst>
                                      </p:cBhvr>
                                      <p:to>
                                        <p:strVal val="visible"/>
                                      </p:to>
                                    </p:set>
                                    <p:anim calcmode="lin" valueType="num">
                                      <p:cBhvr additive="base">
                                        <p:cTn id="97"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10">
                                            <p:txEl>
                                              <p:pRg st="9" end="9"/>
                                            </p:txEl>
                                          </p:spTgt>
                                        </p:tgtEl>
                                        <p:attrNameLst>
                                          <p:attrName>style.visibility</p:attrName>
                                        </p:attrNameLst>
                                      </p:cBhvr>
                                      <p:to>
                                        <p:strVal val="visible"/>
                                      </p:to>
                                    </p:set>
                                    <p:anim calcmode="lin" valueType="num">
                                      <p:cBhvr additive="base">
                                        <p:cTn id="103"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10">
                                            <p:txEl>
                                              <p:pRg st="10" end="10"/>
                                            </p:txEl>
                                          </p:spTgt>
                                        </p:tgtEl>
                                        <p:attrNameLst>
                                          <p:attrName>style.visibility</p:attrName>
                                        </p:attrNameLst>
                                      </p:cBhvr>
                                      <p:to>
                                        <p:strVal val="visible"/>
                                      </p:to>
                                    </p:set>
                                    <p:anim calcmode="lin" valueType="num">
                                      <p:cBhvr additive="base">
                                        <p:cTn id="109"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20483" name="Group 82"/>
          <p:cNvGrpSpPr>
            <a:grpSpLocks/>
          </p:cNvGrpSpPr>
          <p:nvPr/>
        </p:nvGrpSpPr>
        <p:grpSpPr bwMode="auto">
          <a:xfrm>
            <a:off x="190500" y="388938"/>
            <a:ext cx="7213600" cy="1927225"/>
            <a:chOff x="190500" y="885627"/>
            <a:chExt cx="7213018" cy="1926768"/>
          </a:xfrm>
        </p:grpSpPr>
        <p:sp>
          <p:nvSpPr>
            <p:cNvPr id="24" name="TextBox 23"/>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0517" name="Group 26"/>
            <p:cNvGrpSpPr>
              <a:grpSpLocks/>
            </p:cNvGrpSpPr>
            <p:nvPr/>
          </p:nvGrpSpPr>
          <p:grpSpPr bwMode="auto">
            <a:xfrm>
              <a:off x="1524000" y="1333519"/>
              <a:ext cx="4571722" cy="724213"/>
              <a:chOff x="960" y="2356"/>
              <a:chExt cx="2880" cy="456"/>
            </a:xfrm>
          </p:grpSpPr>
          <p:sp>
            <p:nvSpPr>
              <p:cNvPr id="27"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0520"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1"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1" name="Text Box 3"/>
          <p:cNvSpPr txBox="1">
            <a:spLocks noChangeArrowheads="1"/>
          </p:cNvSpPr>
          <p:nvPr/>
        </p:nvSpPr>
        <p:spPr bwMode="auto">
          <a:xfrm>
            <a:off x="-139700" y="2220913"/>
            <a:ext cx="8779006" cy="2000548"/>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Two equivalent definitions of a set S being “Countable”</a:t>
            </a:r>
          </a:p>
          <a:p>
            <a:pPr marL="457200" indent="-457200" algn="l">
              <a:buFont typeface="Arial" panose="020B0604020202020204" pitchFamily="34" charset="0"/>
              <a:buChar char="•"/>
              <a:defRPr/>
            </a:pPr>
            <a:r>
              <a:rPr lang="en-CA" sz="2400" dirty="0">
                <a:effectLst>
                  <a:outerShdw blurRad="38100" dist="38100" dir="2700000" algn="tl">
                    <a:srgbClr val="000000"/>
                  </a:outerShdw>
                </a:effectLst>
                <a:sym typeface="Symbol" pitchFamily="18" charset="2"/>
              </a:rPr>
              <a:t>There is a list containing each </a:t>
            </a:r>
            <a:r>
              <a:rPr lang="en-US" sz="2400" dirty="0">
                <a:effectLst>
                  <a:outerShdw blurRad="38100" dist="38100" dir="2700000" algn="tl">
                    <a:srgbClr val="000000"/>
                  </a:outerShdw>
                </a:effectLst>
                <a:sym typeface="Symbol" pitchFamily="18" charset="2"/>
              </a:rPr>
              <a:t>object </a:t>
            </a:r>
          </a:p>
          <a:p>
            <a:pPr algn="l">
              <a:defRPr/>
            </a:pPr>
            <a:r>
              <a:rPr lang="en-US" sz="2400" i="1" dirty="0">
                <a:solidFill>
                  <a:schemeClr val="accent2"/>
                </a:solidFill>
                <a:effectLst>
                  <a:outerShdw blurRad="38100" dist="38100" dir="2700000" algn="tl">
                    <a:srgbClr val="000000"/>
                  </a:outerShdw>
                </a:effectLst>
                <a:sym typeface="Symbol" pitchFamily="18" charset="2"/>
              </a:rPr>
              <a:t>         </a:t>
            </a:r>
            <a:r>
              <a:rPr lang="en-CA" sz="2400" i="1" dirty="0">
                <a:solidFill>
                  <a:schemeClr val="accent2"/>
                </a:solidFill>
                <a:effectLst>
                  <a:outerShdw blurRad="38100" dist="38100" dir="2700000" algn="tl">
                    <a:srgbClr val="000000"/>
                  </a:outerShdw>
                </a:effectLst>
                <a:sym typeface="Symbol" pitchFamily="18" charset="2"/>
              </a:rPr>
              <a:t>List,</a:t>
            </a:r>
            <a:r>
              <a:rPr lang="en-CA" sz="2400" dirty="0">
                <a:solidFill>
                  <a:schemeClr val="accent2"/>
                </a:solidFill>
                <a:effectLst>
                  <a:outerShdw blurRad="38100" dist="38100" dir="2700000" algn="tl">
                    <a:srgbClr val="000000"/>
                  </a:outerShdw>
                </a:effectLst>
                <a:sym typeface="Symbol" pitchFamily="18" charset="2"/>
              </a:rPr>
              <a:t> </a:t>
            </a:r>
            <a:r>
              <a:rPr lang="en-CA" sz="2400" i="1" dirty="0">
                <a:solidFill>
                  <a:schemeClr val="accent2"/>
                </a:solidFill>
                <a:effectLst>
                  <a:outerShdw blurRad="38100" dist="38100" dir="2700000" algn="tl">
                    <a:srgbClr val="000000"/>
                  </a:outerShdw>
                </a:effectLst>
                <a:sym typeface="Symbol" pitchFamily="18" charset="2"/>
              </a:rPr>
              <a:t></a:t>
            </a:r>
            <a:r>
              <a:rPr lang="en-CA" sz="2400" i="1" dirty="0" err="1">
                <a:solidFill>
                  <a:schemeClr val="accent2"/>
                </a:solidFill>
                <a:effectLst>
                  <a:outerShdw blurRad="38100" dist="38100" dir="2700000" algn="tl">
                    <a:srgbClr val="000000"/>
                  </a:outerShdw>
                </a:effectLst>
                <a:sym typeface="Symbol" pitchFamily="18" charset="2"/>
              </a:rPr>
              <a:t>xϵS</a:t>
            </a:r>
            <a:r>
              <a:rPr lang="en-CA" sz="2400" i="1" dirty="0">
                <a:solidFill>
                  <a:schemeClr val="accent2"/>
                </a:solidFill>
                <a:effectLst>
                  <a:outerShdw blurRad="38100" dist="38100" dir="2700000" algn="tl">
                    <a:srgbClr val="000000"/>
                  </a:outerShdw>
                </a:effectLst>
                <a:sym typeface="Symbol" pitchFamily="18" charset="2"/>
              </a:rPr>
              <a:t>, </a:t>
            </a:r>
            <a:r>
              <a:rPr lang="en-CA" sz="2400" dirty="0">
                <a:solidFill>
                  <a:schemeClr val="accent2"/>
                </a:solidFill>
                <a:effectLst>
                  <a:outerShdw blurRad="38100" dist="38100" dir="2700000" algn="tl">
                    <a:srgbClr val="000000"/>
                  </a:outerShdw>
                </a:effectLst>
                <a:sym typeface="Symbol" pitchFamily="18" charset="2"/>
              </a:rPr>
              <a:t> </a:t>
            </a:r>
            <a:r>
              <a:rPr lang="en-CA" sz="2400"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N List(</a:t>
            </a:r>
            <a:r>
              <a:rPr lang="en-CA" sz="2400" i="1" dirty="0" err="1">
                <a:solidFill>
                  <a:schemeClr val="accent2"/>
                </a:solidFill>
                <a:effectLst>
                  <a:outerShdw blurRad="38100" dist="38100" dir="2700000" algn="tl">
                    <a:srgbClr val="000000"/>
                  </a:outerShdw>
                </a:effectLst>
                <a:sym typeface="Symbol" pitchFamily="18" charset="2"/>
              </a:rPr>
              <a:t>i</a:t>
            </a:r>
            <a:r>
              <a:rPr lang="en-CA" sz="2400" i="1" dirty="0">
                <a:solidFill>
                  <a:schemeClr val="accent2"/>
                </a:solidFill>
                <a:effectLst>
                  <a:outerShdw blurRad="38100" dist="38100" dir="2700000" algn="tl">
                    <a:srgbClr val="000000"/>
                  </a:outerShdw>
                </a:effectLst>
                <a:sym typeface="Symbol" pitchFamily="18" charset="2"/>
              </a:rPr>
              <a:t>) = x</a:t>
            </a:r>
            <a:endParaRPr lang="en-CA" sz="2400" dirty="0">
              <a:effectLst>
                <a:outerShdw blurRad="38100" dist="38100" dir="2700000" algn="tl">
                  <a:srgbClr val="000000"/>
                </a:outerShdw>
              </a:effectLst>
              <a:sym typeface="Symbol" pitchFamily="18" charset="2"/>
            </a:endParaRPr>
          </a:p>
          <a:p>
            <a:pPr marL="457200" indent="-457200" algn="l">
              <a:buFont typeface="Arial" panose="020B0604020202020204" pitchFamily="34" charset="0"/>
              <a:buChar char="•"/>
              <a:defRPr/>
            </a:pPr>
            <a:r>
              <a:rPr lang="en-US" sz="2400" dirty="0">
                <a:effectLst>
                  <a:outerShdw blurRad="38100" dist="38100" dir="2700000" algn="tl">
                    <a:srgbClr val="000000"/>
                  </a:outerShdw>
                </a:effectLst>
                <a:sym typeface="Symbol" pitchFamily="18" charset="2"/>
              </a:rPr>
              <a:t>Each object </a:t>
            </a:r>
            <a:r>
              <a:rPr lang="en-CA" sz="2400" i="1" dirty="0" err="1">
                <a:solidFill>
                  <a:schemeClr val="accent2"/>
                </a:solidFill>
                <a:effectLst>
                  <a:outerShdw blurRad="38100" dist="38100" dir="2700000" algn="tl">
                    <a:srgbClr val="000000"/>
                  </a:outerShdw>
                </a:effectLst>
                <a:sym typeface="Symbol" pitchFamily="18" charset="2"/>
              </a:rPr>
              <a:t>xϵS</a:t>
            </a:r>
            <a:r>
              <a:rPr lang="en-US" sz="2400" dirty="0">
                <a:effectLst>
                  <a:outerShdw blurRad="38100" dist="38100" dir="2700000" algn="tl">
                    <a:srgbClr val="000000"/>
                  </a:outerShdw>
                </a:effectLst>
                <a:sym typeface="Symbol" pitchFamily="18" charset="2"/>
              </a:rPr>
              <a:t> has (at least one) finite description </a:t>
            </a:r>
            <a:br>
              <a:rPr lang="en-US" sz="2400" dirty="0">
                <a:effectLst>
                  <a:outerShdw blurRad="38100" dist="38100" dir="2700000" algn="tl">
                    <a:srgbClr val="000000"/>
                  </a:outerShdw>
                </a:effectLst>
                <a:sym typeface="Symbol" pitchFamily="18" charset="2"/>
              </a:rPr>
            </a:br>
            <a:r>
              <a:rPr lang="en-US" sz="2400" dirty="0">
                <a:effectLst>
                  <a:outerShdw blurRad="38100" dist="38100" dir="2700000" algn="tl">
                    <a:srgbClr val="000000"/>
                  </a:outerShdw>
                </a:effectLst>
                <a:sym typeface="Symbol" pitchFamily="18" charset="2"/>
              </a:rPr>
              <a:t>   such that each description uniquely identifies that object.</a:t>
            </a:r>
          </a:p>
        </p:txBody>
      </p:sp>
      <p:sp>
        <p:nvSpPr>
          <p:cNvPr id="21"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grpSp>
        <p:nvGrpSpPr>
          <p:cNvPr id="22" name="Group 21"/>
          <p:cNvGrpSpPr>
            <a:grpSpLocks/>
          </p:cNvGrpSpPr>
          <p:nvPr/>
        </p:nvGrpSpPr>
        <p:grpSpPr bwMode="auto">
          <a:xfrm>
            <a:off x="2325688" y="1336675"/>
            <a:ext cx="2552700" cy="492125"/>
            <a:chOff x="2325888" y="1336149"/>
            <a:chExt cx="2552302" cy="492711"/>
          </a:xfrm>
        </p:grpSpPr>
        <p:sp>
          <p:nvSpPr>
            <p:cNvPr id="23" name="Rectangle 22"/>
            <p:cNvSpPr/>
            <p:nvPr/>
          </p:nvSpPr>
          <p:spPr>
            <a:xfrm>
              <a:off x="2325888" y="1428334"/>
              <a:ext cx="2552302" cy="400526"/>
            </a:xfrm>
            <a:prstGeom prst="rect">
              <a:avLst/>
            </a:prstGeom>
          </p:spPr>
          <p:txBody>
            <a:bodyPr wrap="none">
              <a:spAutoFit/>
            </a:bodyPr>
            <a:lstStyle/>
            <a:p>
              <a:pPr>
                <a:defRPr/>
              </a:pPr>
              <a:r>
                <a:rPr lang="en-CA" sz="2000" dirty="0">
                  <a:sym typeface="Symbol"/>
                </a:rPr>
                <a:t>“apple”  “four” “chair”</a:t>
              </a:r>
              <a:endParaRPr lang="en-CA" sz="2000" dirty="0"/>
            </a:p>
          </p:txBody>
        </p:sp>
        <p:sp>
          <p:nvSpPr>
            <p:cNvPr id="25" name="Line 12"/>
            <p:cNvSpPr>
              <a:spLocks noChangeShapeType="1"/>
            </p:cNvSpPr>
            <p:nvPr/>
          </p:nvSpPr>
          <p:spPr bwMode="auto">
            <a:xfrm flipH="1">
              <a:off x="2984597"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28" name="Line 27"/>
            <p:cNvSpPr>
              <a:spLocks noChangeShapeType="1"/>
            </p:cNvSpPr>
            <p:nvPr/>
          </p:nvSpPr>
          <p:spPr bwMode="auto">
            <a:xfrm flipH="1">
              <a:off x="3606800"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29" name="Line 28"/>
            <p:cNvSpPr>
              <a:spLocks noChangeShapeType="1"/>
            </p:cNvSpPr>
            <p:nvPr/>
          </p:nvSpPr>
          <p:spPr bwMode="auto">
            <a:xfrm flipH="1">
              <a:off x="4190909"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grpSp>
        <p:nvGrpSpPr>
          <p:cNvPr id="3" name="Group 2"/>
          <p:cNvGrpSpPr>
            <a:grpSpLocks/>
          </p:cNvGrpSpPr>
          <p:nvPr/>
        </p:nvGrpSpPr>
        <p:grpSpPr bwMode="auto">
          <a:xfrm>
            <a:off x="1905000" y="5334000"/>
            <a:ext cx="5462588" cy="1384300"/>
            <a:chOff x="1905000" y="5334000"/>
            <a:chExt cx="5462868" cy="1383692"/>
          </a:xfrm>
        </p:grpSpPr>
        <p:grpSp>
          <p:nvGrpSpPr>
            <p:cNvPr id="20492" name="Group 2"/>
            <p:cNvGrpSpPr>
              <a:grpSpLocks/>
            </p:cNvGrpSpPr>
            <p:nvPr/>
          </p:nvGrpSpPr>
          <p:grpSpPr bwMode="auto">
            <a:xfrm>
              <a:off x="1905000" y="5742270"/>
              <a:ext cx="1334911" cy="899221"/>
              <a:chOff x="2065" y="1551"/>
              <a:chExt cx="1628" cy="1988"/>
            </a:xfrm>
          </p:grpSpPr>
          <p:sp>
            <p:nvSpPr>
              <p:cNvPr id="20" name="Freeform 3"/>
              <p:cNvSpPr>
                <a:spLocks/>
              </p:cNvSpPr>
              <p:nvPr/>
            </p:nvSpPr>
            <p:spPr bwMode="auto">
              <a:xfrm>
                <a:off x="2778" y="1978"/>
                <a:ext cx="331" cy="333"/>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0" name="Freeform 4"/>
              <p:cNvSpPr>
                <a:spLocks/>
              </p:cNvSpPr>
              <p:nvPr/>
            </p:nvSpPr>
            <p:spPr bwMode="auto">
              <a:xfrm>
                <a:off x="2810" y="1929"/>
                <a:ext cx="304" cy="126"/>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1" name="Freeform 5"/>
              <p:cNvSpPr>
                <a:spLocks/>
              </p:cNvSpPr>
              <p:nvPr/>
            </p:nvSpPr>
            <p:spPr bwMode="auto">
              <a:xfrm>
                <a:off x="2890" y="1838"/>
                <a:ext cx="519" cy="631"/>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2" name="Freeform 6"/>
              <p:cNvSpPr>
                <a:spLocks/>
              </p:cNvSpPr>
              <p:nvPr/>
            </p:nvSpPr>
            <p:spPr bwMode="auto">
              <a:xfrm>
                <a:off x="3190" y="2045"/>
                <a:ext cx="46" cy="88"/>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3" name="Freeform 7"/>
              <p:cNvSpPr>
                <a:spLocks/>
              </p:cNvSpPr>
              <p:nvPr/>
            </p:nvSpPr>
            <p:spPr bwMode="auto">
              <a:xfrm>
                <a:off x="3141" y="1561"/>
                <a:ext cx="552" cy="453"/>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4" name="Freeform 8"/>
              <p:cNvSpPr>
                <a:spLocks/>
              </p:cNvSpPr>
              <p:nvPr/>
            </p:nvSpPr>
            <p:spPr bwMode="auto">
              <a:xfrm>
                <a:off x="3136" y="2055"/>
                <a:ext cx="31" cy="91"/>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5" name="Freeform 9"/>
              <p:cNvSpPr>
                <a:spLocks/>
              </p:cNvSpPr>
              <p:nvPr/>
            </p:nvSpPr>
            <p:spPr bwMode="auto">
              <a:xfrm>
                <a:off x="3099" y="1810"/>
                <a:ext cx="27" cy="95"/>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6" name="Freeform 10"/>
              <p:cNvSpPr>
                <a:spLocks/>
              </p:cNvSpPr>
              <p:nvPr/>
            </p:nvSpPr>
            <p:spPr bwMode="auto">
              <a:xfrm>
                <a:off x="3039" y="1831"/>
                <a:ext cx="66" cy="74"/>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7" name="Freeform 11"/>
              <p:cNvSpPr>
                <a:spLocks/>
              </p:cNvSpPr>
              <p:nvPr/>
            </p:nvSpPr>
            <p:spPr bwMode="auto">
              <a:xfrm>
                <a:off x="2441" y="1817"/>
                <a:ext cx="420" cy="674"/>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8" name="Freeform 12"/>
              <p:cNvSpPr>
                <a:spLocks/>
              </p:cNvSpPr>
              <p:nvPr/>
            </p:nvSpPr>
            <p:spPr bwMode="auto">
              <a:xfrm>
                <a:off x="2501" y="1550"/>
                <a:ext cx="345"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9" name="Freeform 13"/>
              <p:cNvSpPr>
                <a:spLocks/>
              </p:cNvSpPr>
              <p:nvPr/>
            </p:nvSpPr>
            <p:spPr bwMode="auto">
              <a:xfrm>
                <a:off x="2880" y="1820"/>
                <a:ext cx="68" cy="74"/>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0" name="Freeform 14"/>
              <p:cNvSpPr>
                <a:spLocks/>
              </p:cNvSpPr>
              <p:nvPr/>
            </p:nvSpPr>
            <p:spPr bwMode="auto">
              <a:xfrm>
                <a:off x="2857" y="1782"/>
                <a:ext cx="41" cy="88"/>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1" name="Freeform 15"/>
              <p:cNvSpPr>
                <a:spLocks/>
              </p:cNvSpPr>
              <p:nvPr/>
            </p:nvSpPr>
            <p:spPr bwMode="auto">
              <a:xfrm>
                <a:off x="2665" y="1960"/>
                <a:ext cx="81" cy="63"/>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2" name="Freeform 16"/>
              <p:cNvSpPr>
                <a:spLocks/>
              </p:cNvSpPr>
              <p:nvPr/>
            </p:nvSpPr>
            <p:spPr bwMode="auto">
              <a:xfrm>
                <a:off x="2688" y="1988"/>
                <a:ext cx="81" cy="74"/>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3" name="Freeform 17"/>
              <p:cNvSpPr>
                <a:spLocks/>
              </p:cNvSpPr>
              <p:nvPr/>
            </p:nvSpPr>
            <p:spPr bwMode="auto">
              <a:xfrm>
                <a:off x="2626" y="2364"/>
                <a:ext cx="325" cy="575"/>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4" name="Freeform 18"/>
              <p:cNvSpPr>
                <a:spLocks/>
              </p:cNvSpPr>
              <p:nvPr/>
            </p:nvSpPr>
            <p:spPr bwMode="auto">
              <a:xfrm>
                <a:off x="2609" y="2862"/>
                <a:ext cx="366" cy="677"/>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5" name="Freeform 19"/>
              <p:cNvSpPr>
                <a:spLocks/>
              </p:cNvSpPr>
              <p:nvPr/>
            </p:nvSpPr>
            <p:spPr bwMode="auto">
              <a:xfrm>
                <a:off x="2065" y="2760"/>
                <a:ext cx="695"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grpSp>
        <p:sp>
          <p:nvSpPr>
            <p:cNvPr id="20493" name="AutoShape 20"/>
            <p:cNvSpPr>
              <a:spLocks noChangeArrowheads="1"/>
            </p:cNvSpPr>
            <p:nvPr/>
          </p:nvSpPr>
          <p:spPr bwMode="auto">
            <a:xfrm>
              <a:off x="3195638" y="5334000"/>
              <a:ext cx="4172230" cy="1383692"/>
            </a:xfrm>
            <a:prstGeom prst="wedgeRectCallout">
              <a:avLst>
                <a:gd name="adj1" fmla="val -59407"/>
                <a:gd name="adj2" fmla="val 6819"/>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ctr" eaLnBrk="1" hangingPunct="1">
                <a:spcBef>
                  <a:spcPct val="0"/>
                </a:spcBef>
              </a:pPr>
              <a:r>
                <a:rPr lang="en-CA" altLang="en-US" sz="2400">
                  <a:effectLst/>
                  <a:latin typeface="Times New Roman" pitchFamily="18" charset="0"/>
                </a:rPr>
                <a:t>Just because you have an infinite name does not mean the set {    } is not countable!</a:t>
              </a:r>
              <a:endParaRPr lang="en-US" altLang="en-US" sz="2400">
                <a:effectLst/>
                <a:latin typeface="Times New Roman" pitchFamily="18" charset="0"/>
              </a:endParaRPr>
            </a:p>
          </p:txBody>
        </p:sp>
        <p:pic>
          <p:nvPicPr>
            <p:cNvPr id="20494" name="Picture 5" descr="j0116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267200" y="6096000"/>
              <a:ext cx="324534"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a:grpSpLocks/>
          </p:cNvGrpSpPr>
          <p:nvPr/>
        </p:nvGrpSpPr>
        <p:grpSpPr bwMode="auto">
          <a:xfrm>
            <a:off x="76200" y="4414838"/>
            <a:ext cx="9144000" cy="2182812"/>
            <a:chOff x="304800" y="4414736"/>
            <a:chExt cx="9144000" cy="2183412"/>
          </a:xfrm>
        </p:grpSpPr>
        <p:pic>
          <p:nvPicPr>
            <p:cNvPr id="20490" name="Picture 5" descr="j0116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4800" y="4572000"/>
              <a:ext cx="1489075" cy="202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AutoShape 8"/>
            <p:cNvSpPr>
              <a:spLocks noChangeArrowheads="1"/>
            </p:cNvSpPr>
            <p:nvPr/>
          </p:nvSpPr>
          <p:spPr bwMode="auto">
            <a:xfrm>
              <a:off x="2057400" y="4414736"/>
              <a:ext cx="7391400" cy="843064"/>
            </a:xfrm>
            <a:prstGeom prst="wedgeRectCallout">
              <a:avLst>
                <a:gd name="adj1" fmla="val -60889"/>
                <a:gd name="adj2" fmla="val 13069"/>
              </a:avLst>
            </a:prstGeom>
            <a:noFill/>
            <a:ln w="381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ctr" eaLnBrk="1" hangingPunct="1">
                <a:spcBef>
                  <a:spcPct val="0"/>
                </a:spcBef>
              </a:pPr>
              <a:r>
                <a:rPr lang="en-CA" altLang="en-US" sz="2400">
                  <a:effectLst/>
                  <a:latin typeface="Times New Roman" pitchFamily="18" charset="0"/>
                </a:rPr>
                <a:t>My name is </a:t>
              </a:r>
              <a:br>
                <a:rPr lang="en-CA" altLang="en-US" sz="2400">
                  <a:effectLst/>
                  <a:latin typeface="Times New Roman" pitchFamily="18" charset="0"/>
                </a:rPr>
              </a:br>
              <a:r>
                <a:rPr lang="en-CA" altLang="en-US" sz="2400">
                  <a:effectLst/>
                  <a:latin typeface="Times New Roman" pitchFamily="18" charset="0"/>
                </a:rPr>
                <a:t>Herr Dr Professor Wizard the great great great ….</a:t>
              </a:r>
              <a:endParaRPr lang="en-US" altLang="en-US" sz="2400">
                <a:effectLst/>
                <a:latin typeface="Times New Roman" pitchFamily="18" charset="0"/>
              </a:endParaRPr>
            </a:p>
          </p:txBody>
        </p:sp>
      </p:grpSp>
      <p:sp>
        <p:nvSpPr>
          <p:cNvPr id="49" name="AutoShape 20"/>
          <p:cNvSpPr>
            <a:spLocks noChangeArrowheads="1"/>
          </p:cNvSpPr>
          <p:nvPr/>
        </p:nvSpPr>
        <p:spPr bwMode="auto">
          <a:xfrm>
            <a:off x="7812088" y="5334000"/>
            <a:ext cx="1179512" cy="1384300"/>
          </a:xfrm>
          <a:prstGeom prst="wedgeRectCallout">
            <a:avLst>
              <a:gd name="adj1" fmla="val -59407"/>
              <a:gd name="adj2" fmla="val 6819"/>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ctr" eaLnBrk="1" hangingPunct="1">
              <a:spcBef>
                <a:spcPct val="0"/>
              </a:spcBef>
            </a:pPr>
            <a:r>
              <a:rPr lang="en-CA" altLang="en-US" sz="2400">
                <a:effectLst/>
                <a:latin typeface="Times New Roman" pitchFamily="18" charset="0"/>
              </a:rPr>
              <a:t>I call you</a:t>
            </a:r>
            <a:br>
              <a:rPr lang="en-CA" altLang="en-US" sz="2400">
                <a:effectLst/>
                <a:latin typeface="Times New Roman" pitchFamily="18" charset="0"/>
              </a:rPr>
            </a:br>
            <a:r>
              <a:rPr lang="en-CA" altLang="en-US" sz="2400">
                <a:effectLst/>
                <a:latin typeface="Times New Roman" pitchFamily="18" charset="0"/>
              </a:rPr>
              <a:t>Bob</a:t>
            </a:r>
            <a:endParaRPr lang="en-US" altLang="en-US" sz="2400">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 calcmode="lin" valueType="num">
                                      <p:cBhvr additive="base">
                                        <p:cTn id="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20483" name="Group 82"/>
          <p:cNvGrpSpPr>
            <a:grpSpLocks/>
          </p:cNvGrpSpPr>
          <p:nvPr/>
        </p:nvGrpSpPr>
        <p:grpSpPr bwMode="auto">
          <a:xfrm>
            <a:off x="190500" y="388938"/>
            <a:ext cx="7213600" cy="1927225"/>
            <a:chOff x="190500" y="885627"/>
            <a:chExt cx="7213018" cy="1926768"/>
          </a:xfrm>
        </p:grpSpPr>
        <p:sp>
          <p:nvSpPr>
            <p:cNvPr id="24" name="TextBox 23"/>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0517" name="Group 26"/>
            <p:cNvGrpSpPr>
              <a:grpSpLocks/>
            </p:cNvGrpSpPr>
            <p:nvPr/>
          </p:nvGrpSpPr>
          <p:grpSpPr bwMode="auto">
            <a:xfrm>
              <a:off x="1524000" y="1333519"/>
              <a:ext cx="4571722" cy="724213"/>
              <a:chOff x="960" y="2356"/>
              <a:chExt cx="2880" cy="456"/>
            </a:xfrm>
          </p:grpSpPr>
          <p:sp>
            <p:nvSpPr>
              <p:cNvPr id="27"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0520"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1"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1" name="Text Box 3"/>
          <p:cNvSpPr txBox="1">
            <a:spLocks noChangeArrowheads="1"/>
          </p:cNvSpPr>
          <p:nvPr/>
        </p:nvSpPr>
        <p:spPr bwMode="auto">
          <a:xfrm>
            <a:off x="-139700" y="2220913"/>
            <a:ext cx="8779006" cy="2000548"/>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Two equivalent definitions of a set S being “Countable”</a:t>
            </a:r>
          </a:p>
          <a:p>
            <a:pPr marL="457200" indent="-457200" algn="l">
              <a:buFont typeface="Arial" panose="020B0604020202020204" pitchFamily="34" charset="0"/>
              <a:buChar char="•"/>
              <a:defRPr/>
            </a:pPr>
            <a:r>
              <a:rPr lang="en-CA" sz="2400" dirty="0">
                <a:effectLst>
                  <a:outerShdw blurRad="38100" dist="38100" dir="2700000" algn="tl">
                    <a:srgbClr val="000000"/>
                  </a:outerShdw>
                </a:effectLst>
                <a:sym typeface="Symbol" pitchFamily="18" charset="2"/>
              </a:rPr>
              <a:t>There is a list containing each </a:t>
            </a:r>
            <a:r>
              <a:rPr lang="en-US" sz="2400" dirty="0">
                <a:effectLst>
                  <a:outerShdw blurRad="38100" dist="38100" dir="2700000" algn="tl">
                    <a:srgbClr val="000000"/>
                  </a:outerShdw>
                </a:effectLst>
                <a:sym typeface="Symbol" pitchFamily="18" charset="2"/>
              </a:rPr>
              <a:t>object </a:t>
            </a:r>
          </a:p>
          <a:p>
            <a:pPr algn="l">
              <a:defRPr/>
            </a:pPr>
            <a:r>
              <a:rPr lang="en-US" sz="2400" i="1" dirty="0">
                <a:solidFill>
                  <a:schemeClr val="accent2"/>
                </a:solidFill>
                <a:effectLst>
                  <a:outerShdw blurRad="38100" dist="38100" dir="2700000" algn="tl">
                    <a:srgbClr val="000000"/>
                  </a:outerShdw>
                </a:effectLst>
                <a:sym typeface="Symbol" pitchFamily="18" charset="2"/>
              </a:rPr>
              <a:t>         </a:t>
            </a:r>
            <a:r>
              <a:rPr lang="en-CA" sz="2400" i="1" dirty="0">
                <a:solidFill>
                  <a:schemeClr val="accent2"/>
                </a:solidFill>
                <a:effectLst>
                  <a:outerShdw blurRad="38100" dist="38100" dir="2700000" algn="tl">
                    <a:srgbClr val="000000"/>
                  </a:outerShdw>
                </a:effectLst>
                <a:sym typeface="Symbol" pitchFamily="18" charset="2"/>
              </a:rPr>
              <a:t>List,</a:t>
            </a:r>
            <a:r>
              <a:rPr lang="en-CA" sz="2400" dirty="0">
                <a:solidFill>
                  <a:schemeClr val="accent2"/>
                </a:solidFill>
                <a:effectLst>
                  <a:outerShdw blurRad="38100" dist="38100" dir="2700000" algn="tl">
                    <a:srgbClr val="000000"/>
                  </a:outerShdw>
                </a:effectLst>
                <a:sym typeface="Symbol" pitchFamily="18" charset="2"/>
              </a:rPr>
              <a:t> </a:t>
            </a:r>
            <a:r>
              <a:rPr lang="en-CA" sz="2400" i="1" dirty="0">
                <a:solidFill>
                  <a:schemeClr val="accent2"/>
                </a:solidFill>
                <a:effectLst>
                  <a:outerShdw blurRad="38100" dist="38100" dir="2700000" algn="tl">
                    <a:srgbClr val="000000"/>
                  </a:outerShdw>
                </a:effectLst>
                <a:sym typeface="Symbol" pitchFamily="18" charset="2"/>
              </a:rPr>
              <a:t></a:t>
            </a:r>
            <a:r>
              <a:rPr lang="en-CA" sz="2400" i="1" dirty="0" err="1">
                <a:solidFill>
                  <a:schemeClr val="accent2"/>
                </a:solidFill>
                <a:effectLst>
                  <a:outerShdw blurRad="38100" dist="38100" dir="2700000" algn="tl">
                    <a:srgbClr val="000000"/>
                  </a:outerShdw>
                </a:effectLst>
                <a:sym typeface="Symbol" pitchFamily="18" charset="2"/>
              </a:rPr>
              <a:t>xϵS</a:t>
            </a:r>
            <a:r>
              <a:rPr lang="en-CA" sz="2400" i="1" dirty="0">
                <a:solidFill>
                  <a:schemeClr val="accent2"/>
                </a:solidFill>
                <a:effectLst>
                  <a:outerShdw blurRad="38100" dist="38100" dir="2700000" algn="tl">
                    <a:srgbClr val="000000"/>
                  </a:outerShdw>
                </a:effectLst>
                <a:sym typeface="Symbol" pitchFamily="18" charset="2"/>
              </a:rPr>
              <a:t>, </a:t>
            </a:r>
            <a:r>
              <a:rPr lang="en-CA" sz="2400" dirty="0">
                <a:solidFill>
                  <a:schemeClr val="accent2"/>
                </a:solidFill>
                <a:effectLst>
                  <a:outerShdw blurRad="38100" dist="38100" dir="2700000" algn="tl">
                    <a:srgbClr val="000000"/>
                  </a:outerShdw>
                </a:effectLst>
                <a:sym typeface="Symbol" pitchFamily="18" charset="2"/>
              </a:rPr>
              <a:t> </a:t>
            </a:r>
            <a:r>
              <a:rPr lang="en-CA" sz="2400"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N List(</a:t>
            </a:r>
            <a:r>
              <a:rPr lang="en-CA" sz="2400" i="1" dirty="0" err="1">
                <a:solidFill>
                  <a:schemeClr val="accent2"/>
                </a:solidFill>
                <a:effectLst>
                  <a:outerShdw blurRad="38100" dist="38100" dir="2700000" algn="tl">
                    <a:srgbClr val="000000"/>
                  </a:outerShdw>
                </a:effectLst>
                <a:sym typeface="Symbol" pitchFamily="18" charset="2"/>
              </a:rPr>
              <a:t>i</a:t>
            </a:r>
            <a:r>
              <a:rPr lang="en-CA" sz="2400" i="1" dirty="0">
                <a:solidFill>
                  <a:schemeClr val="accent2"/>
                </a:solidFill>
                <a:effectLst>
                  <a:outerShdw blurRad="38100" dist="38100" dir="2700000" algn="tl">
                    <a:srgbClr val="000000"/>
                  </a:outerShdw>
                </a:effectLst>
                <a:sym typeface="Symbol" pitchFamily="18" charset="2"/>
              </a:rPr>
              <a:t>) = x</a:t>
            </a:r>
            <a:endParaRPr lang="en-CA" sz="2400" dirty="0">
              <a:effectLst>
                <a:outerShdw blurRad="38100" dist="38100" dir="2700000" algn="tl">
                  <a:srgbClr val="000000"/>
                </a:outerShdw>
              </a:effectLst>
              <a:sym typeface="Symbol" pitchFamily="18" charset="2"/>
            </a:endParaRPr>
          </a:p>
          <a:p>
            <a:pPr marL="457200" indent="-457200" algn="l">
              <a:buFont typeface="Arial" panose="020B0604020202020204" pitchFamily="34" charset="0"/>
              <a:buChar char="•"/>
              <a:defRPr/>
            </a:pPr>
            <a:r>
              <a:rPr lang="en-US" sz="2400" dirty="0">
                <a:effectLst>
                  <a:outerShdw blurRad="38100" dist="38100" dir="2700000" algn="tl">
                    <a:srgbClr val="000000"/>
                  </a:outerShdw>
                </a:effectLst>
                <a:sym typeface="Symbol" pitchFamily="18" charset="2"/>
              </a:rPr>
              <a:t>Each object </a:t>
            </a:r>
            <a:r>
              <a:rPr lang="en-CA" sz="2400" i="1" dirty="0" err="1">
                <a:solidFill>
                  <a:schemeClr val="accent2"/>
                </a:solidFill>
                <a:effectLst>
                  <a:outerShdw blurRad="38100" dist="38100" dir="2700000" algn="tl">
                    <a:srgbClr val="000000"/>
                  </a:outerShdw>
                </a:effectLst>
                <a:sym typeface="Symbol" pitchFamily="18" charset="2"/>
              </a:rPr>
              <a:t>xϵS</a:t>
            </a:r>
            <a:r>
              <a:rPr lang="en-US" sz="2400" dirty="0">
                <a:effectLst>
                  <a:outerShdw blurRad="38100" dist="38100" dir="2700000" algn="tl">
                    <a:srgbClr val="000000"/>
                  </a:outerShdw>
                </a:effectLst>
                <a:sym typeface="Symbol" pitchFamily="18" charset="2"/>
              </a:rPr>
              <a:t> has (at least one) finite description </a:t>
            </a:r>
            <a:br>
              <a:rPr lang="en-US" sz="2400" dirty="0">
                <a:effectLst>
                  <a:outerShdw blurRad="38100" dist="38100" dir="2700000" algn="tl">
                    <a:srgbClr val="000000"/>
                  </a:outerShdw>
                </a:effectLst>
                <a:sym typeface="Symbol" pitchFamily="18" charset="2"/>
              </a:rPr>
            </a:br>
            <a:r>
              <a:rPr lang="en-US" sz="2400" dirty="0">
                <a:effectLst>
                  <a:outerShdw blurRad="38100" dist="38100" dir="2700000" algn="tl">
                    <a:srgbClr val="000000"/>
                  </a:outerShdw>
                </a:effectLst>
                <a:sym typeface="Symbol" pitchFamily="18" charset="2"/>
              </a:rPr>
              <a:t>   such that each description uniquely identifies that object.</a:t>
            </a:r>
          </a:p>
        </p:txBody>
      </p:sp>
      <p:sp>
        <p:nvSpPr>
          <p:cNvPr id="21"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grpSp>
        <p:nvGrpSpPr>
          <p:cNvPr id="22" name="Group 21"/>
          <p:cNvGrpSpPr>
            <a:grpSpLocks/>
          </p:cNvGrpSpPr>
          <p:nvPr/>
        </p:nvGrpSpPr>
        <p:grpSpPr bwMode="auto">
          <a:xfrm>
            <a:off x="2325688" y="1336675"/>
            <a:ext cx="2552700" cy="492125"/>
            <a:chOff x="2325888" y="1336149"/>
            <a:chExt cx="2552302" cy="492711"/>
          </a:xfrm>
        </p:grpSpPr>
        <p:sp>
          <p:nvSpPr>
            <p:cNvPr id="23" name="Rectangle 22"/>
            <p:cNvSpPr/>
            <p:nvPr/>
          </p:nvSpPr>
          <p:spPr>
            <a:xfrm>
              <a:off x="2325888" y="1428334"/>
              <a:ext cx="2552302" cy="400526"/>
            </a:xfrm>
            <a:prstGeom prst="rect">
              <a:avLst/>
            </a:prstGeom>
          </p:spPr>
          <p:txBody>
            <a:bodyPr wrap="none">
              <a:spAutoFit/>
            </a:bodyPr>
            <a:lstStyle/>
            <a:p>
              <a:pPr>
                <a:defRPr/>
              </a:pPr>
              <a:r>
                <a:rPr lang="en-CA" sz="2000" dirty="0">
                  <a:sym typeface="Symbol"/>
                </a:rPr>
                <a:t>“apple”  “four” “chair”</a:t>
              </a:r>
              <a:endParaRPr lang="en-CA" sz="2000" dirty="0"/>
            </a:p>
          </p:txBody>
        </p:sp>
        <p:sp>
          <p:nvSpPr>
            <p:cNvPr id="25" name="Line 12"/>
            <p:cNvSpPr>
              <a:spLocks noChangeShapeType="1"/>
            </p:cNvSpPr>
            <p:nvPr/>
          </p:nvSpPr>
          <p:spPr bwMode="auto">
            <a:xfrm flipH="1">
              <a:off x="2984597"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28" name="Line 27"/>
            <p:cNvSpPr>
              <a:spLocks noChangeShapeType="1"/>
            </p:cNvSpPr>
            <p:nvPr/>
          </p:nvSpPr>
          <p:spPr bwMode="auto">
            <a:xfrm flipH="1">
              <a:off x="3606800"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29" name="Line 28"/>
            <p:cNvSpPr>
              <a:spLocks noChangeShapeType="1"/>
            </p:cNvSpPr>
            <p:nvPr/>
          </p:nvSpPr>
          <p:spPr bwMode="auto">
            <a:xfrm flipH="1">
              <a:off x="4190909"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sp>
        <p:nvSpPr>
          <p:cNvPr id="46" name="Text Box 3"/>
          <p:cNvSpPr txBox="1">
            <a:spLocks noChangeArrowheads="1"/>
          </p:cNvSpPr>
          <p:nvPr/>
        </p:nvSpPr>
        <p:spPr bwMode="auto">
          <a:xfrm>
            <a:off x="462908" y="4221461"/>
            <a:ext cx="7539885" cy="830997"/>
          </a:xfrm>
          <a:prstGeom prst="rect">
            <a:avLst/>
          </a:prstGeom>
          <a:noFill/>
          <a:ln w="38100" cap="sq">
            <a:noFill/>
            <a:miter lim="800000"/>
            <a:headEnd/>
            <a:tailEnd/>
          </a:ln>
          <a:effectLst/>
        </p:spPr>
        <p:txBody>
          <a:bodyPr wrap="none" lIns="274320" rIns="274320">
            <a:spAutoFit/>
          </a:bodyPr>
          <a:lstStyle/>
          <a:p>
            <a:pPr algn="l">
              <a:defRPr/>
            </a:pPr>
            <a:r>
              <a:rPr lang="en-CA" sz="2400" i="1" dirty="0">
                <a:solidFill>
                  <a:schemeClr val="accent2"/>
                </a:solidFill>
                <a:sym typeface="Symbol" pitchFamily="18" charset="2"/>
              </a:rPr>
              <a:t>Language,</a:t>
            </a:r>
            <a:r>
              <a:rPr lang="en-CA" sz="2400" dirty="0">
                <a:solidFill>
                  <a:schemeClr val="accent2"/>
                </a:solidFill>
                <a:sym typeface="Symbol" pitchFamily="18" charset="2"/>
              </a:rPr>
              <a:t> </a:t>
            </a:r>
            <a:r>
              <a:rPr lang="en-CA" sz="2400" i="1" dirty="0">
                <a:solidFill>
                  <a:schemeClr val="accent2"/>
                </a:solidFill>
                <a:sym typeface="Symbol" pitchFamily="18" charset="2"/>
              </a:rPr>
              <a:t></a:t>
            </a:r>
            <a:r>
              <a:rPr lang="en-CA" sz="2400" i="1" dirty="0" err="1">
                <a:solidFill>
                  <a:schemeClr val="accent2"/>
                </a:solidFill>
                <a:sym typeface="Symbol" pitchFamily="18" charset="2"/>
              </a:rPr>
              <a:t>xϵS</a:t>
            </a:r>
            <a:r>
              <a:rPr lang="en-CA" sz="2400" i="1" dirty="0">
                <a:solidFill>
                  <a:schemeClr val="accent2"/>
                </a:solidFill>
                <a:sym typeface="Symbol" pitchFamily="18" charset="2"/>
              </a:rPr>
              <a:t>,  name</a:t>
            </a:r>
            <a:r>
              <a:rPr lang="el-GR" sz="2400" i="1" dirty="0">
                <a:solidFill>
                  <a:schemeClr val="accent2"/>
                </a:solidFill>
                <a:sym typeface="Symbol" pitchFamily="18" charset="2"/>
              </a:rPr>
              <a:t>ϵ</a:t>
            </a:r>
            <a:r>
              <a:rPr lang="en-CA" sz="2400" i="1" dirty="0">
                <a:solidFill>
                  <a:schemeClr val="accent2"/>
                </a:solidFill>
                <a:sym typeface="Symbol" pitchFamily="18" charset="2"/>
              </a:rPr>
              <a:t>ASCII</a:t>
            </a:r>
            <a:r>
              <a:rPr lang="en-CA" sz="2400" i="1" baseline="30000" dirty="0">
                <a:solidFill>
                  <a:schemeClr val="accent2"/>
                </a:solidFill>
                <a:sym typeface="Symbol" pitchFamily="18" charset="2"/>
              </a:rPr>
              <a:t>*</a:t>
            </a:r>
            <a:r>
              <a:rPr lang="en-CA" sz="2400" i="1" dirty="0">
                <a:solidFill>
                  <a:schemeClr val="accent2"/>
                </a:solidFill>
                <a:sym typeface="Symbol" pitchFamily="18" charset="2"/>
              </a:rPr>
              <a:t>  Language(name) = x</a:t>
            </a:r>
          </a:p>
          <a:p>
            <a:pPr algn="l">
              <a:defRPr/>
            </a:pPr>
            <a:r>
              <a:rPr lang="en-CA" sz="2400" i="1" dirty="0">
                <a:solidFill>
                  <a:schemeClr val="accent2"/>
                </a:solidFill>
                <a:sym typeface="Symbol" pitchFamily="18" charset="2"/>
              </a:rPr>
              <a:t>    </a:t>
            </a:r>
            <a:r>
              <a:rPr lang="en-US" sz="2400" dirty="0">
                <a:solidFill>
                  <a:schemeClr val="accent2"/>
                </a:solidFill>
              </a:rPr>
              <a:t>|S| ≤ </a:t>
            </a:r>
            <a:r>
              <a:rPr lang="en-CA" sz="2400" i="1" dirty="0">
                <a:solidFill>
                  <a:schemeClr val="accent2"/>
                </a:solidFill>
                <a:sym typeface="Symbol" pitchFamily="18" charset="2"/>
              </a:rPr>
              <a:t>|ASCII</a:t>
            </a:r>
            <a:r>
              <a:rPr lang="en-CA" sz="2400" i="1" baseline="30000" dirty="0">
                <a:solidFill>
                  <a:schemeClr val="accent2"/>
                </a:solidFill>
                <a:sym typeface="Symbol" pitchFamily="18" charset="2"/>
              </a:rPr>
              <a:t>*</a:t>
            </a:r>
            <a:r>
              <a:rPr lang="en-CA" sz="2400" i="1" dirty="0">
                <a:solidFill>
                  <a:schemeClr val="accent2"/>
                </a:solidFill>
                <a:sym typeface="Symbol" pitchFamily="18" charset="2"/>
              </a:rPr>
              <a:t>| </a:t>
            </a:r>
            <a:r>
              <a:rPr lang="en-US" sz="2400" dirty="0">
                <a:solidFill>
                  <a:schemeClr val="accent2"/>
                </a:solidFill>
                <a:effectLst>
                  <a:outerShdw blurRad="38100" dist="38100" dir="2700000" algn="tl">
                    <a:srgbClr val="000000"/>
                  </a:outerShdw>
                </a:effectLst>
              </a:rPr>
              <a:t>≤ |N|</a:t>
            </a:r>
            <a:endParaRPr lang="en-CA" sz="2400" dirty="0">
              <a:sym typeface="Symbol" pitchFamily="18" charset="2"/>
            </a:endParaRPr>
          </a:p>
        </p:txBody>
      </p:sp>
    </p:spTree>
    <p:extLst>
      <p:ext uri="{BB962C8B-B14F-4D97-AF65-F5344CB8AC3E}">
        <p14:creationId xmlns:p14="http://schemas.microsoft.com/office/powerpoint/2010/main" val="153373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additive="base">
                                        <p:cTn id="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xEl>
                                              <p:pRg st="1" end="1"/>
                                            </p:txEl>
                                          </p:spTgt>
                                        </p:tgtEl>
                                        <p:attrNameLst>
                                          <p:attrName>style.visibility</p:attrName>
                                        </p:attrNameLst>
                                      </p:cBhvr>
                                      <p:to>
                                        <p:strVal val="visible"/>
                                      </p:to>
                                    </p:set>
                                    <p:anim calcmode="lin" valueType="num">
                                      <p:cBhvr additive="base">
                                        <p:cTn id="13"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1508" name="Group 26"/>
          <p:cNvGrpSpPr>
            <a:grpSpLocks/>
          </p:cNvGrpSpPr>
          <p:nvPr/>
        </p:nvGrpSpPr>
        <p:grpSpPr bwMode="auto">
          <a:xfrm>
            <a:off x="1524000" y="836613"/>
            <a:ext cx="4572000" cy="725487"/>
            <a:chOff x="960" y="2356"/>
            <a:chExt cx="2880" cy="456"/>
          </a:xfrm>
        </p:grpSpPr>
        <p:sp>
          <p:nvSpPr>
            <p:cNvPr id="46"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1542"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 Box 8"/>
          <p:cNvSpPr txBox="1">
            <a:spLocks noChangeArrowheads="1"/>
          </p:cNvSpPr>
          <p:nvPr/>
        </p:nvSpPr>
        <p:spPr bwMode="auto">
          <a:xfrm>
            <a:off x="1068388" y="4906963"/>
            <a:ext cx="4722812" cy="461962"/>
          </a:xfrm>
          <a:prstGeom prst="rect">
            <a:avLst/>
          </a:prstGeom>
          <a:noFill/>
          <a:ln w="38100" cap="sq">
            <a:noFill/>
            <a:miter lim="800000"/>
            <a:headEnd/>
            <a:tailEnd/>
          </a:ln>
          <a:effectLst/>
        </p:spPr>
        <p:txBody>
          <a:bodyPr wrap="none" lIns="274320" rIns="274320">
            <a:spAutoFit/>
          </a:bodyPr>
          <a:lstStyle/>
          <a:p>
            <a:pPr algn="l">
              <a:defRPr/>
            </a:pPr>
            <a:r>
              <a:rPr lang="en-US" sz="2400" dirty="0">
                <a:solidFill>
                  <a:schemeClr val="accent2"/>
                </a:solidFill>
                <a:effectLst>
                  <a:outerShdw blurRad="38100" dist="38100" dir="2700000" algn="tl">
                    <a:srgbClr val="000000"/>
                  </a:outerShdw>
                </a:effectLst>
              </a:rPr>
              <a:t>≤ |{ 1,    2,    3,  4,  5, … }|  </a:t>
            </a:r>
            <a:r>
              <a:rPr lang="en-US" sz="2400" i="1" dirty="0">
                <a:solidFill>
                  <a:schemeClr val="accent2"/>
                </a:solidFill>
                <a:effectLst>
                  <a:outerShdw blurRad="38100" dist="38100" dir="2700000" algn="tl">
                    <a:srgbClr val="000000"/>
                  </a:outerShdw>
                </a:effectLst>
              </a:rPr>
              <a:t>=  |N|</a:t>
            </a:r>
          </a:p>
        </p:txBody>
      </p:sp>
      <p:sp>
        <p:nvSpPr>
          <p:cNvPr id="22" name="Text Box 25"/>
          <p:cNvSpPr txBox="1">
            <a:spLocks noChangeArrowheads="1"/>
          </p:cNvSpPr>
          <p:nvPr/>
        </p:nvSpPr>
        <p:spPr bwMode="auto">
          <a:xfrm>
            <a:off x="5856288" y="3311525"/>
            <a:ext cx="3386137" cy="830263"/>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Convert each character</a:t>
            </a:r>
            <a:br>
              <a:rPr lang="en-US" sz="2400">
                <a:solidFill>
                  <a:srgbClr val="FF00FF"/>
                </a:solidFill>
                <a:effectLst>
                  <a:outerShdw blurRad="38100" dist="38100" dir="2700000" algn="tl">
                    <a:srgbClr val="000000"/>
                  </a:outerShdw>
                </a:effectLst>
              </a:rPr>
            </a:br>
            <a:r>
              <a:rPr lang="en-US" sz="2400">
                <a:solidFill>
                  <a:srgbClr val="FF00FF"/>
                </a:solidFill>
                <a:effectLst>
                  <a:outerShdw blurRad="38100" dist="38100" dir="2700000" algn="tl">
                    <a:srgbClr val="000000"/>
                  </a:outerShdw>
                </a:effectLst>
              </a:rPr>
              <a:t>to Hex-Ascii.</a:t>
            </a:r>
          </a:p>
        </p:txBody>
      </p:sp>
      <p:sp>
        <p:nvSpPr>
          <p:cNvPr id="30" name="Text Box 25"/>
          <p:cNvSpPr txBox="1">
            <a:spLocks noChangeArrowheads="1"/>
          </p:cNvSpPr>
          <p:nvPr/>
        </p:nvSpPr>
        <p:spPr bwMode="auto">
          <a:xfrm>
            <a:off x="6042025" y="4114800"/>
            <a:ext cx="3132138" cy="914400"/>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Concatenate the Hex</a:t>
            </a:r>
          </a:p>
          <a:p>
            <a:pPr>
              <a:defRPr/>
            </a:pPr>
            <a:r>
              <a:rPr lang="en-US" sz="2400">
                <a:solidFill>
                  <a:srgbClr val="FF00FF"/>
                </a:solidFill>
                <a:effectLst>
                  <a:outerShdw blurRad="38100" dist="38100" dir="2700000" algn="tl">
                    <a:srgbClr val="000000"/>
                  </a:outerShdw>
                </a:effectLst>
              </a:rPr>
              <a:t>into one Hex integer.</a:t>
            </a:r>
          </a:p>
        </p:txBody>
      </p:sp>
      <p:grpSp>
        <p:nvGrpSpPr>
          <p:cNvPr id="31" name="Group 32"/>
          <p:cNvGrpSpPr>
            <a:grpSpLocks/>
          </p:cNvGrpSpPr>
          <p:nvPr/>
        </p:nvGrpSpPr>
        <p:grpSpPr bwMode="auto">
          <a:xfrm>
            <a:off x="304800" y="3805238"/>
            <a:ext cx="6748463" cy="947737"/>
            <a:chOff x="192" y="3591"/>
            <a:chExt cx="4251" cy="597"/>
          </a:xfrm>
        </p:grpSpPr>
        <p:grpSp>
          <p:nvGrpSpPr>
            <p:cNvPr id="21536" name="Group 31"/>
            <p:cNvGrpSpPr>
              <a:grpSpLocks/>
            </p:cNvGrpSpPr>
            <p:nvPr/>
          </p:nvGrpSpPr>
          <p:grpSpPr bwMode="auto">
            <a:xfrm>
              <a:off x="1376" y="3591"/>
              <a:ext cx="1840" cy="345"/>
              <a:chOff x="1376" y="3591"/>
              <a:chExt cx="1840" cy="345"/>
            </a:xfrm>
          </p:grpSpPr>
          <p:sp>
            <p:nvSpPr>
              <p:cNvPr id="34" name="Line 8"/>
              <p:cNvSpPr>
                <a:spLocks noChangeShapeType="1"/>
              </p:cNvSpPr>
              <p:nvPr/>
            </p:nvSpPr>
            <p:spPr bwMode="auto">
              <a:xfrm flipH="1">
                <a:off x="2296" y="3771"/>
                <a:ext cx="0" cy="165"/>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35" name="Line 9"/>
              <p:cNvSpPr>
                <a:spLocks noChangeShapeType="1"/>
              </p:cNvSpPr>
              <p:nvPr/>
            </p:nvSpPr>
            <p:spPr bwMode="auto">
              <a:xfrm>
                <a:off x="1376" y="3591"/>
                <a:ext cx="0" cy="306"/>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36" name="Line 10"/>
              <p:cNvSpPr>
                <a:spLocks noChangeShapeType="1"/>
              </p:cNvSpPr>
              <p:nvPr/>
            </p:nvSpPr>
            <p:spPr bwMode="auto">
              <a:xfrm>
                <a:off x="3120" y="3591"/>
                <a:ext cx="96" cy="306"/>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grpSp>
        <p:sp>
          <p:nvSpPr>
            <p:cNvPr id="33" name="Text Box 7"/>
            <p:cNvSpPr txBox="1">
              <a:spLocks noChangeArrowheads="1"/>
            </p:cNvSpPr>
            <p:nvPr/>
          </p:nvSpPr>
          <p:spPr bwMode="auto">
            <a:xfrm>
              <a:off x="192" y="3897"/>
              <a:ext cx="4251"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cs typeface="Times New Roman" pitchFamily="18" charset="0"/>
                </a:rPr>
                <a:t>≤</a:t>
              </a:r>
              <a:r>
                <a:rPr lang="en-US" sz="2400" dirty="0">
                  <a:effectLst>
                    <a:outerShdw blurRad="38100" dist="38100" dir="2700000" algn="tl">
                      <a:srgbClr val="000000"/>
                    </a:outerShdw>
                  </a:effectLst>
                </a:rPr>
                <a:t> |{ 6170706C65, 666F7572, 6368616972,  … }|</a:t>
              </a:r>
            </a:p>
          </p:txBody>
        </p:sp>
      </p:grpSp>
      <p:grpSp>
        <p:nvGrpSpPr>
          <p:cNvPr id="21513" name="Group 31"/>
          <p:cNvGrpSpPr>
            <a:grpSpLocks/>
          </p:cNvGrpSpPr>
          <p:nvPr/>
        </p:nvGrpSpPr>
        <p:grpSpPr bwMode="auto">
          <a:xfrm>
            <a:off x="2325688" y="1336675"/>
            <a:ext cx="2552700" cy="492125"/>
            <a:chOff x="2325888" y="1336149"/>
            <a:chExt cx="2552302" cy="492711"/>
          </a:xfrm>
        </p:grpSpPr>
        <p:sp>
          <p:nvSpPr>
            <p:cNvPr id="37" name="Rectangle 36"/>
            <p:cNvSpPr/>
            <p:nvPr/>
          </p:nvSpPr>
          <p:spPr>
            <a:xfrm>
              <a:off x="2325888" y="1428334"/>
              <a:ext cx="2552302" cy="400526"/>
            </a:xfrm>
            <a:prstGeom prst="rect">
              <a:avLst/>
            </a:prstGeom>
          </p:spPr>
          <p:txBody>
            <a:bodyPr wrap="none">
              <a:spAutoFit/>
            </a:bodyPr>
            <a:lstStyle/>
            <a:p>
              <a:pPr>
                <a:defRPr/>
              </a:pPr>
              <a:r>
                <a:rPr lang="en-CA" sz="2000" dirty="0">
                  <a:sym typeface="Symbol"/>
                </a:rPr>
                <a:t>“apple”  “four” “chair”</a:t>
              </a:r>
              <a:endParaRPr lang="en-CA" sz="2000" dirty="0"/>
            </a:p>
          </p:txBody>
        </p:sp>
        <p:sp>
          <p:nvSpPr>
            <p:cNvPr id="38" name="Line 12"/>
            <p:cNvSpPr>
              <a:spLocks noChangeShapeType="1"/>
            </p:cNvSpPr>
            <p:nvPr/>
          </p:nvSpPr>
          <p:spPr bwMode="auto">
            <a:xfrm flipH="1">
              <a:off x="2984597"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39" name="Line 27"/>
            <p:cNvSpPr>
              <a:spLocks noChangeShapeType="1"/>
            </p:cNvSpPr>
            <p:nvPr/>
          </p:nvSpPr>
          <p:spPr bwMode="auto">
            <a:xfrm flipH="1">
              <a:off x="3606800"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40" name="Line 28"/>
            <p:cNvSpPr>
              <a:spLocks noChangeShapeType="1"/>
            </p:cNvSpPr>
            <p:nvPr/>
          </p:nvSpPr>
          <p:spPr bwMode="auto">
            <a:xfrm flipH="1">
              <a:off x="4190909"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grpSp>
        <p:nvGrpSpPr>
          <p:cNvPr id="41" name="Group 30"/>
          <p:cNvGrpSpPr>
            <a:grpSpLocks/>
          </p:cNvGrpSpPr>
          <p:nvPr/>
        </p:nvGrpSpPr>
        <p:grpSpPr bwMode="auto">
          <a:xfrm>
            <a:off x="838200" y="1809750"/>
            <a:ext cx="5165725" cy="1085850"/>
            <a:chOff x="528" y="3120"/>
            <a:chExt cx="3254" cy="684"/>
          </a:xfrm>
        </p:grpSpPr>
        <p:sp>
          <p:nvSpPr>
            <p:cNvPr id="42" name="Text Box 20"/>
            <p:cNvSpPr txBox="1">
              <a:spLocks noChangeArrowheads="1"/>
            </p:cNvSpPr>
            <p:nvPr/>
          </p:nvSpPr>
          <p:spPr bwMode="auto">
            <a:xfrm>
              <a:off x="528" y="3273"/>
              <a:ext cx="1585"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‘a’ ‘p’ ‘p’ ‘l’ ‘e’</a:t>
              </a:r>
            </a:p>
          </p:txBody>
        </p:sp>
        <p:sp>
          <p:nvSpPr>
            <p:cNvPr id="44" name="Line 21"/>
            <p:cNvSpPr>
              <a:spLocks noChangeShapeType="1"/>
            </p:cNvSpPr>
            <p:nvPr/>
          </p:nvSpPr>
          <p:spPr bwMode="auto">
            <a:xfrm>
              <a:off x="2272" y="3120"/>
              <a:ext cx="8" cy="384"/>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7" name="Line 22"/>
            <p:cNvSpPr>
              <a:spLocks noChangeShapeType="1"/>
            </p:cNvSpPr>
            <p:nvPr/>
          </p:nvSpPr>
          <p:spPr bwMode="auto">
            <a:xfrm flipH="1">
              <a:off x="1392" y="3133"/>
              <a:ext cx="288" cy="179"/>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8" name="Line 23"/>
            <p:cNvSpPr>
              <a:spLocks noChangeShapeType="1"/>
            </p:cNvSpPr>
            <p:nvPr/>
          </p:nvSpPr>
          <p:spPr bwMode="auto">
            <a:xfrm>
              <a:off x="2680" y="3120"/>
              <a:ext cx="339" cy="192"/>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sp>
          <p:nvSpPr>
            <p:cNvPr id="49" name="Text Box 20"/>
            <p:cNvSpPr txBox="1">
              <a:spLocks noChangeArrowheads="1"/>
            </p:cNvSpPr>
            <p:nvPr/>
          </p:nvSpPr>
          <p:spPr bwMode="auto">
            <a:xfrm>
              <a:off x="1632" y="3513"/>
              <a:ext cx="1309"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‘f’ ‘o’ ‘u’ ‘r’</a:t>
              </a:r>
            </a:p>
          </p:txBody>
        </p:sp>
        <p:sp>
          <p:nvSpPr>
            <p:cNvPr id="50" name="Text Box 20"/>
            <p:cNvSpPr txBox="1">
              <a:spLocks noChangeArrowheads="1"/>
            </p:cNvSpPr>
            <p:nvPr/>
          </p:nvSpPr>
          <p:spPr bwMode="auto">
            <a:xfrm>
              <a:off x="2256" y="3264"/>
              <a:ext cx="1526"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‘c’ ‘h’ ‘a’ ‘</a:t>
              </a:r>
              <a:r>
                <a:rPr lang="en-US" sz="2400" dirty="0" err="1">
                  <a:effectLst>
                    <a:outerShdw blurRad="38100" dist="38100" dir="2700000" algn="tl">
                      <a:srgbClr val="000000"/>
                    </a:outerShdw>
                  </a:effectLst>
                </a:rPr>
                <a:t>i</a:t>
              </a:r>
              <a:r>
                <a:rPr lang="en-US" sz="2400" dirty="0">
                  <a:effectLst>
                    <a:outerShdw blurRad="38100" dist="38100" dir="2700000" algn="tl">
                      <a:srgbClr val="000000"/>
                    </a:outerShdw>
                  </a:effectLst>
                </a:rPr>
                <a:t>’ ‘r’</a:t>
              </a:r>
            </a:p>
          </p:txBody>
        </p:sp>
      </p:grpSp>
      <p:sp>
        <p:nvSpPr>
          <p:cNvPr id="51" name="Text Box 25"/>
          <p:cNvSpPr txBox="1">
            <a:spLocks noChangeArrowheads="1"/>
          </p:cNvSpPr>
          <p:nvPr/>
        </p:nvSpPr>
        <p:spPr bwMode="auto">
          <a:xfrm>
            <a:off x="5638800" y="2065338"/>
            <a:ext cx="3754438" cy="830262"/>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Break each description</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into a string of characters.</a:t>
            </a:r>
          </a:p>
        </p:txBody>
      </p:sp>
      <p:grpSp>
        <p:nvGrpSpPr>
          <p:cNvPr id="2" name="Group 1"/>
          <p:cNvGrpSpPr>
            <a:grpSpLocks/>
          </p:cNvGrpSpPr>
          <p:nvPr/>
        </p:nvGrpSpPr>
        <p:grpSpPr bwMode="auto">
          <a:xfrm>
            <a:off x="838200" y="2590800"/>
            <a:ext cx="5143500" cy="1577975"/>
            <a:chOff x="838200" y="2590800"/>
            <a:chExt cx="5143500" cy="1577976"/>
          </a:xfrm>
        </p:grpSpPr>
        <p:sp>
          <p:nvSpPr>
            <p:cNvPr id="24" name="Text Box 20"/>
            <p:cNvSpPr txBox="1">
              <a:spLocks noChangeArrowheads="1"/>
            </p:cNvSpPr>
            <p:nvPr/>
          </p:nvSpPr>
          <p:spPr bwMode="auto">
            <a:xfrm>
              <a:off x="838200" y="3325813"/>
              <a:ext cx="2452688" cy="461962"/>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61 70 70 6C 65</a:t>
              </a:r>
            </a:p>
          </p:txBody>
        </p:sp>
        <p:sp>
          <p:nvSpPr>
            <p:cNvPr id="28" name="Text Box 20"/>
            <p:cNvSpPr txBox="1">
              <a:spLocks noChangeArrowheads="1"/>
            </p:cNvSpPr>
            <p:nvPr/>
          </p:nvSpPr>
          <p:spPr bwMode="auto">
            <a:xfrm>
              <a:off x="2590800" y="3706814"/>
              <a:ext cx="2033588" cy="461962"/>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66 6F 75 72</a:t>
              </a:r>
            </a:p>
          </p:txBody>
        </p:sp>
        <p:sp>
          <p:nvSpPr>
            <p:cNvPr id="29" name="Text Box 20"/>
            <p:cNvSpPr txBox="1">
              <a:spLocks noChangeArrowheads="1"/>
            </p:cNvSpPr>
            <p:nvPr/>
          </p:nvSpPr>
          <p:spPr bwMode="auto">
            <a:xfrm>
              <a:off x="3581400" y="3311525"/>
              <a:ext cx="2400300" cy="461963"/>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63 68 61 69 72</a:t>
              </a:r>
            </a:p>
          </p:txBody>
        </p:sp>
        <p:sp>
          <p:nvSpPr>
            <p:cNvPr id="61" name="Line 21"/>
            <p:cNvSpPr>
              <a:spLocks noChangeShapeType="1"/>
            </p:cNvSpPr>
            <p:nvPr/>
          </p:nvSpPr>
          <p:spPr bwMode="auto">
            <a:xfrm>
              <a:off x="3635375" y="2959100"/>
              <a:ext cx="12700" cy="60960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62" name="Line 21"/>
            <p:cNvSpPr>
              <a:spLocks noChangeShapeType="1"/>
            </p:cNvSpPr>
            <p:nvPr/>
          </p:nvSpPr>
          <p:spPr bwMode="auto">
            <a:xfrm>
              <a:off x="4876800" y="2590800"/>
              <a:ext cx="12700" cy="60960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63" name="Line 21"/>
            <p:cNvSpPr>
              <a:spLocks noChangeShapeType="1"/>
            </p:cNvSpPr>
            <p:nvPr/>
          </p:nvSpPr>
          <p:spPr bwMode="auto">
            <a:xfrm>
              <a:off x="2133600" y="2590800"/>
              <a:ext cx="12700" cy="60960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sp>
        <p:nvSpPr>
          <p:cNvPr id="64"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65" name="Text Box 25"/>
          <p:cNvSpPr txBox="1">
            <a:spLocks noChangeArrowheads="1"/>
          </p:cNvSpPr>
          <p:nvPr/>
        </p:nvSpPr>
        <p:spPr bwMode="auto">
          <a:xfrm>
            <a:off x="6126163" y="6019800"/>
            <a:ext cx="3055937"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Hence, this set of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objects is countable.</a:t>
            </a:r>
          </a:p>
        </p:txBody>
      </p:sp>
      <p:sp>
        <p:nvSpPr>
          <p:cNvPr id="66" name="Text Box 25"/>
          <p:cNvSpPr txBox="1">
            <a:spLocks noChangeArrowheads="1"/>
          </p:cNvSpPr>
          <p:nvPr/>
        </p:nvSpPr>
        <p:spPr bwMode="auto">
          <a:xfrm>
            <a:off x="5930900" y="4876800"/>
            <a:ext cx="3309938" cy="1200150"/>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The number of such </a:t>
            </a:r>
          </a:p>
          <a:p>
            <a:pPr>
              <a:defRPr/>
            </a:pPr>
            <a:r>
              <a:rPr lang="en-US" sz="2400" dirty="0">
                <a:solidFill>
                  <a:srgbClr val="FF00FF"/>
                </a:solidFill>
                <a:effectLst>
                  <a:outerShdw blurRad="38100" dist="38100" dir="2700000" algn="tl">
                    <a:srgbClr val="000000"/>
                  </a:outerShdw>
                </a:effectLst>
              </a:rPr>
              <a:t>integers is at most the </a:t>
            </a:r>
          </a:p>
          <a:p>
            <a:pPr>
              <a:defRPr/>
            </a:pPr>
            <a:r>
              <a:rPr lang="en-US" sz="2400" dirty="0">
                <a:solidFill>
                  <a:srgbClr val="FF00FF"/>
                </a:solidFill>
                <a:effectLst>
                  <a:outerShdw blurRad="38100" dist="38100" dir="2700000" algn="tl">
                    <a:srgbClr val="000000"/>
                  </a:outerShdw>
                </a:effectLst>
              </a:rPr>
              <a:t>number of integers.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1+#ppt_w/2"/>
                                          </p:val>
                                        </p:tav>
                                        <p:tav tm="100000">
                                          <p:val>
                                            <p:strVal val="#ppt_x"/>
                                          </p:val>
                                        </p:tav>
                                      </p:tavLst>
                                    </p:anim>
                                    <p:anim calcmode="lin" valueType="num">
                                      <p:cBhvr additive="base">
                                        <p:cTn id="4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1+#ppt_w/2"/>
                                          </p:val>
                                        </p:tav>
                                        <p:tav tm="100000">
                                          <p:val>
                                            <p:strVal val="#ppt_x"/>
                                          </p:val>
                                        </p:tav>
                                      </p:tavLst>
                                    </p:anim>
                                    <p:anim calcmode="lin" valueType="num">
                                      <p:cBhvr additive="base">
                                        <p:cTn id="56"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utoUpdateAnimBg="0"/>
      <p:bldP spid="22" grpId="0" autoUpdateAnimBg="0"/>
      <p:bldP spid="30" grpId="0" autoUpdateAnimBg="0"/>
      <p:bldP spid="51" grpId="0" autoUpdateAnimBg="0"/>
      <p:bldP spid="65" grpId="0" autoUpdateAnimBg="0"/>
      <p:bldP spid="6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133600" y="1752600"/>
            <a:ext cx="3352800" cy="738188"/>
            <a:chOff x="2133600" y="1752599"/>
            <a:chExt cx="3352800" cy="738098"/>
          </a:xfrm>
        </p:grpSpPr>
        <p:sp>
          <p:nvSpPr>
            <p:cNvPr id="41" name="Line 12"/>
            <p:cNvSpPr>
              <a:spLocks noChangeShapeType="1"/>
            </p:cNvSpPr>
            <p:nvPr/>
          </p:nvSpPr>
          <p:spPr bwMode="auto">
            <a:xfrm flipH="1">
              <a:off x="2743200" y="1762123"/>
              <a:ext cx="152400" cy="303176"/>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42" name="Rectangle 25"/>
            <p:cNvSpPr>
              <a:spLocks noChangeArrowheads="1"/>
            </p:cNvSpPr>
            <p:nvPr/>
          </p:nvSpPr>
          <p:spPr bwMode="auto">
            <a:xfrm>
              <a:off x="2133600" y="2028790"/>
              <a:ext cx="3352800" cy="461907"/>
            </a:xfrm>
            <a:prstGeom prst="rect">
              <a:avLst/>
            </a:prstGeom>
            <a:noFill/>
            <a:ln w="38100" cap="sq">
              <a:noFill/>
              <a:miter lim="800000"/>
              <a:headEnd/>
              <a:tailEnd/>
            </a:ln>
            <a:effectLst/>
          </p:spPr>
          <p:txBody>
            <a:bodyPr lIns="274320" rIns="274320">
              <a:spAutoFit/>
            </a:bodyPr>
            <a:lstStyle/>
            <a:p>
              <a:pPr algn="l">
                <a:defRPr/>
              </a:pPr>
              <a:r>
                <a:rPr lang="en-CA" sz="2400" dirty="0">
                  <a:sym typeface="Symbol"/>
                </a:rPr>
                <a:t>“</a:t>
              </a:r>
              <a:r>
                <a:rPr lang="en-US" sz="2400" baseline="30000" dirty="0">
                  <a:effectLst>
                    <a:outerShdw blurRad="38100" dist="38100" dir="2700000" algn="tl">
                      <a:srgbClr val="000000"/>
                    </a:outerShdw>
                  </a:effectLst>
                </a:rPr>
                <a:t>1</a:t>
              </a:r>
              <a:r>
                <a:rPr lang="en-US" sz="2400" dirty="0">
                  <a:effectLst>
                    <a:outerShdw blurRad="38100" dist="38100" dir="2700000" algn="tl">
                      <a:srgbClr val="000000"/>
                    </a:outerShdw>
                  </a:effectLst>
                </a:rPr>
                <a:t>/</a:t>
              </a:r>
              <a:r>
                <a:rPr lang="en-US" sz="2400" baseline="-25000" dirty="0">
                  <a:effectLst>
                    <a:outerShdw blurRad="38100" dist="38100" dir="2700000" algn="tl">
                      <a:srgbClr val="000000"/>
                    </a:outerShdw>
                  </a:effectLst>
                </a:rPr>
                <a:t>2 </a:t>
              </a:r>
              <a:r>
                <a:rPr lang="en-US" sz="2400" dirty="0">
                  <a:effectLst>
                    <a:outerShdw blurRad="38100" dist="38100" dir="2700000" algn="tl">
                      <a:srgbClr val="000000"/>
                    </a:outerShdw>
                  </a:effectLst>
                </a:rPr>
                <a:t>”  </a:t>
              </a:r>
              <a:r>
                <a:rPr lang="en-CA" sz="2400" dirty="0">
                  <a:sym typeface="Symbol"/>
                </a:rPr>
                <a:t>“</a:t>
              </a:r>
              <a:r>
                <a:rPr lang="en-US" sz="2400" baseline="30000" dirty="0">
                  <a:effectLst>
                    <a:outerShdw blurRad="38100" dist="38100" dir="2700000" algn="tl">
                      <a:srgbClr val="000000"/>
                    </a:outerShdw>
                  </a:effectLst>
                </a:rPr>
                <a:t>2</a:t>
              </a:r>
              <a:r>
                <a:rPr lang="en-US" sz="2400" dirty="0">
                  <a:effectLst>
                    <a:outerShdw blurRad="38100" dist="38100" dir="2700000" algn="tl">
                      <a:srgbClr val="000000"/>
                    </a:outerShdw>
                  </a:effectLst>
                </a:rPr>
                <a:t>/</a:t>
              </a:r>
              <a:r>
                <a:rPr lang="en-US" sz="2400" baseline="-25000" dirty="0">
                  <a:effectLst>
                    <a:outerShdw blurRad="38100" dist="38100" dir="2700000" algn="tl">
                      <a:srgbClr val="000000"/>
                    </a:outerShdw>
                  </a:effectLst>
                </a:rPr>
                <a:t>3</a:t>
              </a:r>
              <a:r>
                <a:rPr lang="en-CA" sz="2400" dirty="0">
                  <a:sym typeface="Symbol"/>
                </a:rPr>
                <a:t>”</a:t>
              </a:r>
              <a:r>
                <a:rPr lang="en-US" sz="2400" dirty="0">
                  <a:effectLst>
                    <a:outerShdw blurRad="38100" dist="38100" dir="2700000" algn="tl">
                      <a:srgbClr val="000000"/>
                    </a:outerShdw>
                  </a:effectLst>
                  <a:sym typeface="Symbol"/>
                </a:rPr>
                <a:t>  </a:t>
              </a:r>
              <a:r>
                <a:rPr lang="en-CA" sz="2400" dirty="0">
                  <a:sym typeface="Symbol"/>
                </a:rPr>
                <a:t>“</a:t>
              </a:r>
              <a:r>
                <a:rPr lang="en-US" sz="2400" baseline="30000" dirty="0">
                  <a:effectLst>
                    <a:outerShdw blurRad="38100" dist="38100" dir="2700000" algn="tl">
                      <a:srgbClr val="000000"/>
                    </a:outerShdw>
                  </a:effectLst>
                </a:rPr>
                <a:t>11</a:t>
              </a:r>
              <a:r>
                <a:rPr lang="en-US" sz="2400" dirty="0">
                  <a:effectLst>
                    <a:outerShdw blurRad="38100" dist="38100" dir="2700000" algn="tl">
                      <a:srgbClr val="000000"/>
                    </a:outerShdw>
                  </a:effectLst>
                </a:rPr>
                <a:t>/</a:t>
              </a:r>
              <a:r>
                <a:rPr lang="en-US" sz="2400" baseline="-25000" dirty="0">
                  <a:effectLst>
                    <a:outerShdw blurRad="38100" dist="38100" dir="2700000" algn="tl">
                      <a:srgbClr val="000000"/>
                    </a:outerShdw>
                  </a:effectLst>
                </a:rPr>
                <a:t>8</a:t>
              </a:r>
              <a:r>
                <a:rPr lang="en-US" sz="2400" dirty="0">
                  <a:effectLst>
                    <a:outerShdw blurRad="38100" dist="38100" dir="2700000" algn="tl">
                      <a:srgbClr val="000000"/>
                    </a:outerShdw>
                  </a:effectLst>
                </a:rPr>
                <a:t>”</a:t>
              </a:r>
              <a:r>
                <a:rPr lang="en-US" sz="2400" baseline="-25000" dirty="0">
                  <a:effectLst>
                    <a:outerShdw blurRad="38100" dist="38100" dir="2700000" algn="tl">
                      <a:srgbClr val="000000"/>
                    </a:outerShdw>
                  </a:effectLst>
                </a:rPr>
                <a:t> </a:t>
              </a:r>
              <a:endParaRPr lang="en-US" sz="2400" dirty="0">
                <a:effectLst>
                  <a:outerShdw blurRad="38100" dist="38100" dir="2700000" algn="tl">
                    <a:srgbClr val="000000"/>
                  </a:outerShdw>
                </a:effectLst>
              </a:endParaRPr>
            </a:p>
          </p:txBody>
        </p:sp>
        <p:sp>
          <p:nvSpPr>
            <p:cNvPr id="49" name="Line 27"/>
            <p:cNvSpPr>
              <a:spLocks noChangeShapeType="1"/>
            </p:cNvSpPr>
            <p:nvPr/>
          </p:nvSpPr>
          <p:spPr bwMode="auto">
            <a:xfrm flipH="1">
              <a:off x="3429000" y="1762123"/>
              <a:ext cx="0" cy="26349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50" name="Line 28"/>
            <p:cNvSpPr>
              <a:spLocks noChangeShapeType="1"/>
            </p:cNvSpPr>
            <p:nvPr/>
          </p:nvSpPr>
          <p:spPr bwMode="auto">
            <a:xfrm>
              <a:off x="3962400" y="1752599"/>
              <a:ext cx="228600" cy="31270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9" name="Rectangle 24"/>
          <p:cNvSpPr>
            <a:spLocks noChangeArrowheads="1"/>
          </p:cNvSpPr>
          <p:nvPr/>
        </p:nvSpPr>
        <p:spPr bwMode="auto">
          <a:xfrm>
            <a:off x="1295400" y="863600"/>
            <a:ext cx="3736975" cy="830263"/>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The set of fractions</a:t>
            </a:r>
          </a:p>
          <a:p>
            <a:pPr algn="l">
              <a:defRPr/>
            </a:pPr>
            <a:r>
              <a:rPr lang="en-US" sz="2400">
                <a:effectLst>
                  <a:outerShdw blurRad="38100" dist="38100" dir="2700000" algn="tl">
                    <a:srgbClr val="000000"/>
                  </a:outerShdw>
                </a:effectLst>
              </a:rPr>
              <a:t>    |Q| = |{</a:t>
            </a:r>
            <a:r>
              <a:rPr lang="en-US" sz="2400" baseline="30000">
                <a:effectLst>
                  <a:outerShdw blurRad="38100" dist="38100" dir="2700000" algn="tl">
                    <a:srgbClr val="000000"/>
                  </a:outerShdw>
                </a:effectLst>
              </a:rPr>
              <a:t>1</a:t>
            </a:r>
            <a:r>
              <a:rPr lang="en-US" sz="2400">
                <a:effectLst>
                  <a:outerShdw blurRad="38100" dist="38100" dir="2700000" algn="tl">
                    <a:srgbClr val="000000"/>
                  </a:outerShdw>
                </a:effectLst>
              </a:rPr>
              <a:t>/</a:t>
            </a:r>
            <a:r>
              <a:rPr lang="en-US" sz="2400" baseline="-25000">
                <a:effectLst>
                  <a:outerShdw blurRad="38100" dist="38100" dir="2700000" algn="tl">
                    <a:srgbClr val="000000"/>
                  </a:outerShdw>
                </a:effectLst>
              </a:rPr>
              <a:t>2</a:t>
            </a:r>
            <a:r>
              <a:rPr lang="en-US" sz="2400">
                <a:effectLst>
                  <a:outerShdw blurRad="38100" dist="38100" dir="2700000" algn="tl">
                    <a:srgbClr val="000000"/>
                  </a:outerShdw>
                </a:effectLst>
              </a:rPr>
              <a:t>, </a:t>
            </a:r>
            <a:r>
              <a:rPr lang="en-US" sz="2400" baseline="30000">
                <a:effectLst>
                  <a:outerShdw blurRad="38100" dist="38100" dir="2700000" algn="tl">
                    <a:srgbClr val="000000"/>
                  </a:outerShdw>
                </a:effectLst>
              </a:rPr>
              <a:t>2</a:t>
            </a:r>
            <a:r>
              <a:rPr lang="en-US" sz="2400">
                <a:effectLst>
                  <a:outerShdw blurRad="38100" dist="38100" dir="2700000" algn="tl">
                    <a:srgbClr val="000000"/>
                  </a:outerShdw>
                </a:effectLst>
              </a:rPr>
              <a:t>/</a:t>
            </a:r>
            <a:r>
              <a:rPr lang="en-US" sz="2400" baseline="-25000">
                <a:effectLst>
                  <a:outerShdw blurRad="38100" dist="38100" dir="2700000" algn="tl">
                    <a:srgbClr val="000000"/>
                  </a:outerShdw>
                </a:effectLst>
              </a:rPr>
              <a:t>3</a:t>
            </a:r>
            <a:r>
              <a:rPr lang="en-US" sz="2400">
                <a:effectLst>
                  <a:outerShdw blurRad="38100" dist="38100" dir="2700000" algn="tl">
                    <a:srgbClr val="000000"/>
                  </a:outerShdw>
                </a:effectLst>
              </a:rPr>
              <a:t>, </a:t>
            </a:r>
            <a:r>
              <a:rPr lang="en-US" sz="2400" baseline="30000">
                <a:effectLst>
                  <a:outerShdw blurRad="38100" dist="38100" dir="2700000" algn="tl">
                    <a:srgbClr val="000000"/>
                  </a:outerShdw>
                </a:effectLst>
              </a:rPr>
              <a:t>11</a:t>
            </a:r>
            <a:r>
              <a:rPr lang="en-US" sz="2400">
                <a:effectLst>
                  <a:outerShdw blurRad="38100" dist="38100" dir="2700000" algn="tl">
                    <a:srgbClr val="000000"/>
                  </a:outerShdw>
                </a:effectLst>
              </a:rPr>
              <a:t>/</a:t>
            </a:r>
            <a:r>
              <a:rPr lang="en-US" sz="2400" baseline="-25000">
                <a:effectLst>
                  <a:outerShdw blurRad="38100" dist="38100" dir="2700000" algn="tl">
                    <a:srgbClr val="000000"/>
                  </a:outerShdw>
                </a:effectLst>
              </a:rPr>
              <a:t>8 </a:t>
            </a:r>
            <a:r>
              <a:rPr lang="en-US" sz="2400">
                <a:effectLst>
                  <a:outerShdw blurRad="38100" dist="38100" dir="2700000" algn="tl">
                    <a:srgbClr val="000000"/>
                  </a:outerShdw>
                </a:effectLst>
              </a:rPr>
              <a:t>,...  }|</a:t>
            </a:r>
          </a:p>
        </p:txBody>
      </p:sp>
      <p:grpSp>
        <p:nvGrpSpPr>
          <p:cNvPr id="51" name="Group 47"/>
          <p:cNvGrpSpPr>
            <a:grpSpLocks/>
          </p:cNvGrpSpPr>
          <p:nvPr/>
        </p:nvGrpSpPr>
        <p:grpSpPr bwMode="auto">
          <a:xfrm>
            <a:off x="762000" y="3941763"/>
            <a:ext cx="5424488" cy="954087"/>
            <a:chOff x="480" y="3683"/>
            <a:chExt cx="3417" cy="601"/>
          </a:xfrm>
        </p:grpSpPr>
        <p:sp>
          <p:nvSpPr>
            <p:cNvPr id="52" name="Text Box 4"/>
            <p:cNvSpPr txBox="1">
              <a:spLocks noChangeArrowheads="1"/>
            </p:cNvSpPr>
            <p:nvPr/>
          </p:nvSpPr>
          <p:spPr bwMode="auto">
            <a:xfrm>
              <a:off x="480" y="3993"/>
              <a:ext cx="3417"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|{312F32, 322F32, 31312F38,  … }|</a:t>
              </a:r>
            </a:p>
          </p:txBody>
        </p:sp>
        <p:sp>
          <p:nvSpPr>
            <p:cNvPr id="53" name="Line 29"/>
            <p:cNvSpPr>
              <a:spLocks noChangeShapeType="1"/>
            </p:cNvSpPr>
            <p:nvPr/>
          </p:nvSpPr>
          <p:spPr bwMode="auto">
            <a:xfrm>
              <a:off x="816" y="3699"/>
              <a:ext cx="192" cy="333"/>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sp>
          <p:nvSpPr>
            <p:cNvPr id="54" name="Line 30"/>
            <p:cNvSpPr>
              <a:spLocks noChangeShapeType="1"/>
            </p:cNvSpPr>
            <p:nvPr/>
          </p:nvSpPr>
          <p:spPr bwMode="auto">
            <a:xfrm flipH="1">
              <a:off x="1920" y="3683"/>
              <a:ext cx="0" cy="349"/>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55" name="Line 31"/>
            <p:cNvSpPr>
              <a:spLocks noChangeShapeType="1"/>
            </p:cNvSpPr>
            <p:nvPr/>
          </p:nvSpPr>
          <p:spPr bwMode="auto">
            <a:xfrm flipH="1">
              <a:off x="2736" y="3700"/>
              <a:ext cx="288" cy="332"/>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sp>
        <p:nvSpPr>
          <p:cNvPr id="28" name="Text Box 8"/>
          <p:cNvSpPr txBox="1">
            <a:spLocks noChangeArrowheads="1"/>
          </p:cNvSpPr>
          <p:nvPr/>
        </p:nvSpPr>
        <p:spPr bwMode="auto">
          <a:xfrm>
            <a:off x="1068388" y="5307013"/>
            <a:ext cx="4722812" cy="461962"/>
          </a:xfrm>
          <a:prstGeom prst="rect">
            <a:avLst/>
          </a:prstGeom>
          <a:noFill/>
          <a:ln w="38100" cap="sq">
            <a:noFill/>
            <a:miter lim="800000"/>
            <a:headEnd/>
            <a:tailEnd/>
          </a:ln>
          <a:effectLst/>
        </p:spPr>
        <p:txBody>
          <a:bodyPr wrap="none" lIns="274320" rIns="274320">
            <a:spAutoFit/>
          </a:bodyPr>
          <a:lstStyle/>
          <a:p>
            <a:pPr algn="l">
              <a:defRPr/>
            </a:pPr>
            <a:r>
              <a:rPr lang="en-US" sz="2400" dirty="0">
                <a:solidFill>
                  <a:schemeClr val="accent2"/>
                </a:solidFill>
                <a:effectLst>
                  <a:outerShdw blurRad="38100" dist="38100" dir="2700000" algn="tl">
                    <a:srgbClr val="000000"/>
                  </a:outerShdw>
                </a:effectLst>
              </a:rPr>
              <a:t>≤ |{ 1,    2,    3,  4,  5, … }|  </a:t>
            </a:r>
            <a:r>
              <a:rPr lang="en-US" sz="2400" i="1" dirty="0">
                <a:solidFill>
                  <a:schemeClr val="accent2"/>
                </a:solidFill>
                <a:effectLst>
                  <a:outerShdw blurRad="38100" dist="38100" dir="2700000" algn="tl">
                    <a:srgbClr val="000000"/>
                  </a:outerShdw>
                </a:effectLst>
              </a:rPr>
              <a:t>=  |N|</a:t>
            </a:r>
          </a:p>
        </p:txBody>
      </p:sp>
      <p:sp>
        <p:nvSpPr>
          <p:cNvPr id="29" name="Text Box 25"/>
          <p:cNvSpPr txBox="1">
            <a:spLocks noChangeArrowheads="1"/>
          </p:cNvSpPr>
          <p:nvPr/>
        </p:nvSpPr>
        <p:spPr bwMode="auto">
          <a:xfrm>
            <a:off x="5856288" y="3311525"/>
            <a:ext cx="3386137" cy="830263"/>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Convert each character</a:t>
            </a:r>
            <a:br>
              <a:rPr lang="en-US" sz="2400">
                <a:solidFill>
                  <a:srgbClr val="FF00FF"/>
                </a:solidFill>
                <a:effectLst>
                  <a:outerShdw blurRad="38100" dist="38100" dir="2700000" algn="tl">
                    <a:srgbClr val="000000"/>
                  </a:outerShdw>
                </a:effectLst>
              </a:rPr>
            </a:br>
            <a:r>
              <a:rPr lang="en-US" sz="2400">
                <a:solidFill>
                  <a:srgbClr val="FF00FF"/>
                </a:solidFill>
                <a:effectLst>
                  <a:outerShdw blurRad="38100" dist="38100" dir="2700000" algn="tl">
                    <a:srgbClr val="000000"/>
                  </a:outerShdw>
                </a:effectLst>
              </a:rPr>
              <a:t>to Hex-Ascii.</a:t>
            </a:r>
          </a:p>
        </p:txBody>
      </p:sp>
      <p:sp>
        <p:nvSpPr>
          <p:cNvPr id="30" name="Text Box 25"/>
          <p:cNvSpPr txBox="1">
            <a:spLocks noChangeArrowheads="1"/>
          </p:cNvSpPr>
          <p:nvPr/>
        </p:nvSpPr>
        <p:spPr bwMode="auto">
          <a:xfrm>
            <a:off x="6042025" y="4114800"/>
            <a:ext cx="3132138" cy="914400"/>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Concatenate the Hex</a:t>
            </a:r>
          </a:p>
          <a:p>
            <a:pPr>
              <a:defRPr/>
            </a:pPr>
            <a:r>
              <a:rPr lang="en-US" sz="2400">
                <a:solidFill>
                  <a:srgbClr val="FF00FF"/>
                </a:solidFill>
                <a:effectLst>
                  <a:outerShdw blurRad="38100" dist="38100" dir="2700000" algn="tl">
                    <a:srgbClr val="000000"/>
                  </a:outerShdw>
                </a:effectLst>
              </a:rPr>
              <a:t>into one Hex integer.</a:t>
            </a:r>
          </a:p>
        </p:txBody>
      </p:sp>
      <p:sp>
        <p:nvSpPr>
          <p:cNvPr id="31" name="Text Box 25"/>
          <p:cNvSpPr txBox="1">
            <a:spLocks noChangeArrowheads="1"/>
          </p:cNvSpPr>
          <p:nvPr/>
        </p:nvSpPr>
        <p:spPr bwMode="auto">
          <a:xfrm>
            <a:off x="5638800" y="2065338"/>
            <a:ext cx="3754438" cy="830262"/>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Break each description</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into a string of characters.</a:t>
            </a: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33" name="Text Box 25"/>
          <p:cNvSpPr txBox="1">
            <a:spLocks noChangeArrowheads="1"/>
          </p:cNvSpPr>
          <p:nvPr/>
        </p:nvSpPr>
        <p:spPr bwMode="auto">
          <a:xfrm>
            <a:off x="6126163" y="6019800"/>
            <a:ext cx="3055937"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Hence, this set of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objects is countable.</a:t>
            </a:r>
          </a:p>
        </p:txBody>
      </p:sp>
      <p:sp>
        <p:nvSpPr>
          <p:cNvPr id="34" name="Text Box 25"/>
          <p:cNvSpPr txBox="1">
            <a:spLocks noChangeArrowheads="1"/>
          </p:cNvSpPr>
          <p:nvPr/>
        </p:nvSpPr>
        <p:spPr bwMode="auto">
          <a:xfrm>
            <a:off x="5930900" y="4876800"/>
            <a:ext cx="3309938" cy="1200150"/>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The number of such </a:t>
            </a:r>
          </a:p>
          <a:p>
            <a:pPr>
              <a:defRPr/>
            </a:pPr>
            <a:r>
              <a:rPr lang="en-US" sz="2400" dirty="0">
                <a:solidFill>
                  <a:srgbClr val="FF00FF"/>
                </a:solidFill>
                <a:effectLst>
                  <a:outerShdw blurRad="38100" dist="38100" dir="2700000" algn="tl">
                    <a:srgbClr val="000000"/>
                  </a:outerShdw>
                </a:effectLst>
              </a:rPr>
              <a:t>integers is at most the </a:t>
            </a:r>
          </a:p>
          <a:p>
            <a:pPr>
              <a:defRPr/>
            </a:pPr>
            <a:r>
              <a:rPr lang="en-US" sz="2400" dirty="0">
                <a:solidFill>
                  <a:srgbClr val="FF00FF"/>
                </a:solidFill>
                <a:effectLst>
                  <a:outerShdw blurRad="38100" dist="38100" dir="2700000" algn="tl">
                    <a:srgbClr val="000000"/>
                  </a:outerShdw>
                </a:effectLst>
              </a:rPr>
              <a:t>number of integers.</a:t>
            </a:r>
          </a:p>
        </p:txBody>
      </p:sp>
      <p:grpSp>
        <p:nvGrpSpPr>
          <p:cNvPr id="6" name="Group 5"/>
          <p:cNvGrpSpPr>
            <a:grpSpLocks/>
          </p:cNvGrpSpPr>
          <p:nvPr/>
        </p:nvGrpSpPr>
        <p:grpSpPr bwMode="auto">
          <a:xfrm>
            <a:off x="457200" y="3157538"/>
            <a:ext cx="5576888" cy="854075"/>
            <a:chOff x="457200" y="3157538"/>
            <a:chExt cx="5576888" cy="854075"/>
          </a:xfrm>
        </p:grpSpPr>
        <p:sp>
          <p:nvSpPr>
            <p:cNvPr id="58" name="Line 21"/>
            <p:cNvSpPr>
              <a:spLocks noChangeShapeType="1"/>
            </p:cNvSpPr>
            <p:nvPr/>
          </p:nvSpPr>
          <p:spPr bwMode="auto">
            <a:xfrm flipH="1">
              <a:off x="1219200" y="3243263"/>
              <a:ext cx="0" cy="300037"/>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60" name="Rectangle 26"/>
            <p:cNvSpPr>
              <a:spLocks noChangeArrowheads="1"/>
            </p:cNvSpPr>
            <p:nvPr/>
          </p:nvSpPr>
          <p:spPr bwMode="auto">
            <a:xfrm>
              <a:off x="457200" y="3549650"/>
              <a:ext cx="1649413" cy="461963"/>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31 2F 32</a:t>
              </a:r>
              <a:endParaRPr lang="en-US" sz="2400" baseline="-25000" dirty="0">
                <a:effectLst>
                  <a:outerShdw blurRad="38100" dist="38100" dir="2700000" algn="tl">
                    <a:srgbClr val="000000"/>
                  </a:outerShdw>
                </a:effectLst>
              </a:endParaRPr>
            </a:p>
          </p:txBody>
        </p:sp>
        <p:sp>
          <p:nvSpPr>
            <p:cNvPr id="61" name="Rectangle 26"/>
            <p:cNvSpPr>
              <a:spLocks noChangeArrowheads="1"/>
            </p:cNvSpPr>
            <p:nvPr/>
          </p:nvSpPr>
          <p:spPr bwMode="auto">
            <a:xfrm>
              <a:off x="2209800" y="3522663"/>
              <a:ext cx="1649413" cy="461962"/>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32 2F 32</a:t>
              </a:r>
              <a:endParaRPr lang="en-US" sz="2400" baseline="-25000" dirty="0">
                <a:effectLst>
                  <a:outerShdw blurRad="38100" dist="38100" dir="2700000" algn="tl">
                    <a:srgbClr val="000000"/>
                  </a:outerShdw>
                </a:effectLst>
              </a:endParaRPr>
            </a:p>
          </p:txBody>
        </p:sp>
        <p:sp>
          <p:nvSpPr>
            <p:cNvPr id="62" name="Rectangle 26"/>
            <p:cNvSpPr>
              <a:spLocks noChangeArrowheads="1"/>
            </p:cNvSpPr>
            <p:nvPr/>
          </p:nvSpPr>
          <p:spPr bwMode="auto">
            <a:xfrm>
              <a:off x="4000500" y="3505200"/>
              <a:ext cx="2033588" cy="461963"/>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31 31 2F 38</a:t>
              </a:r>
              <a:endParaRPr lang="en-US" sz="2400" baseline="-25000">
                <a:effectLst>
                  <a:outerShdw blurRad="38100" dist="38100" dir="2700000" algn="tl">
                    <a:srgbClr val="000000"/>
                  </a:outerShdw>
                </a:effectLst>
              </a:endParaRPr>
            </a:p>
          </p:txBody>
        </p:sp>
        <p:sp>
          <p:nvSpPr>
            <p:cNvPr id="38" name="Line 21"/>
            <p:cNvSpPr>
              <a:spLocks noChangeShapeType="1"/>
            </p:cNvSpPr>
            <p:nvPr/>
          </p:nvSpPr>
          <p:spPr bwMode="auto">
            <a:xfrm flipH="1">
              <a:off x="3022600" y="3200400"/>
              <a:ext cx="0" cy="300038"/>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4" name="Line 21"/>
            <p:cNvSpPr>
              <a:spLocks noChangeShapeType="1"/>
            </p:cNvSpPr>
            <p:nvPr/>
          </p:nvSpPr>
          <p:spPr bwMode="auto">
            <a:xfrm flipH="1">
              <a:off x="4876800" y="3157538"/>
              <a:ext cx="0" cy="300037"/>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grpSp>
        <p:nvGrpSpPr>
          <p:cNvPr id="5" name="Group 4"/>
          <p:cNvGrpSpPr>
            <a:grpSpLocks/>
          </p:cNvGrpSpPr>
          <p:nvPr/>
        </p:nvGrpSpPr>
        <p:grpSpPr bwMode="auto">
          <a:xfrm>
            <a:off x="381000" y="2387600"/>
            <a:ext cx="6261100" cy="862013"/>
            <a:chOff x="381000" y="2387600"/>
            <a:chExt cx="6261100" cy="861368"/>
          </a:xfrm>
        </p:grpSpPr>
        <p:sp>
          <p:nvSpPr>
            <p:cNvPr id="57" name="Line 20"/>
            <p:cNvSpPr>
              <a:spLocks noChangeShapeType="1"/>
            </p:cNvSpPr>
            <p:nvPr/>
          </p:nvSpPr>
          <p:spPr bwMode="auto">
            <a:xfrm flipH="1">
              <a:off x="1295400" y="2424086"/>
              <a:ext cx="1371600" cy="363265"/>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59" name="Line 22"/>
            <p:cNvSpPr>
              <a:spLocks noChangeShapeType="1"/>
            </p:cNvSpPr>
            <p:nvPr/>
          </p:nvSpPr>
          <p:spPr bwMode="auto">
            <a:xfrm>
              <a:off x="4495800" y="2412981"/>
              <a:ext cx="381000" cy="456858"/>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sp>
          <p:nvSpPr>
            <p:cNvPr id="35" name="Rectangle 25"/>
            <p:cNvSpPr>
              <a:spLocks noChangeArrowheads="1"/>
            </p:cNvSpPr>
            <p:nvPr/>
          </p:nvSpPr>
          <p:spPr bwMode="auto">
            <a:xfrm>
              <a:off x="381000" y="2787351"/>
              <a:ext cx="4267200" cy="461617"/>
            </a:xfrm>
            <a:prstGeom prst="rect">
              <a:avLst/>
            </a:prstGeom>
            <a:noFill/>
            <a:ln w="38100" cap="sq">
              <a:noFill/>
              <a:miter lim="800000"/>
              <a:headEnd/>
              <a:tailEnd/>
            </a:ln>
            <a:effectLst/>
          </p:spPr>
          <p:txBody>
            <a:bodyPr lIns="274320" rIns="274320">
              <a:spAutoFit/>
            </a:bodyPr>
            <a:lstStyle/>
            <a:p>
              <a:pPr algn="l">
                <a:defRPr/>
              </a:pPr>
              <a:r>
                <a:rPr lang="en-CA" sz="2400" dirty="0">
                  <a:sym typeface="Symbol"/>
                </a:rPr>
                <a:t>‘1</a:t>
              </a:r>
              <a:r>
                <a:rPr lang="en-US" sz="2400" dirty="0">
                  <a:effectLst>
                    <a:outerShdw blurRad="38100" dist="38100" dir="2700000" algn="tl">
                      <a:srgbClr val="000000"/>
                    </a:outerShdw>
                  </a:effectLst>
                </a:rPr>
                <a:t>’ ‘/’ ‘2</a:t>
              </a:r>
            </a:p>
          </p:txBody>
        </p:sp>
        <p:sp>
          <p:nvSpPr>
            <p:cNvPr id="36" name="Rectangle 25"/>
            <p:cNvSpPr>
              <a:spLocks noChangeArrowheads="1"/>
            </p:cNvSpPr>
            <p:nvPr/>
          </p:nvSpPr>
          <p:spPr bwMode="auto">
            <a:xfrm>
              <a:off x="2133600" y="2787351"/>
              <a:ext cx="1905000" cy="461617"/>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‘2’ ‘/’  ‘3’</a:t>
              </a:r>
            </a:p>
          </p:txBody>
        </p:sp>
        <p:sp>
          <p:nvSpPr>
            <p:cNvPr id="37" name="Rectangle 25"/>
            <p:cNvSpPr>
              <a:spLocks noChangeArrowheads="1"/>
            </p:cNvSpPr>
            <p:nvPr/>
          </p:nvSpPr>
          <p:spPr bwMode="auto">
            <a:xfrm>
              <a:off x="3932238" y="2787351"/>
              <a:ext cx="2709862" cy="461617"/>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‘1’ ‘1’ ‘/’ ‘8’</a:t>
              </a:r>
            </a:p>
          </p:txBody>
        </p:sp>
        <p:sp>
          <p:nvSpPr>
            <p:cNvPr id="45" name="Line 22"/>
            <p:cNvSpPr>
              <a:spLocks noChangeShapeType="1"/>
            </p:cNvSpPr>
            <p:nvPr/>
          </p:nvSpPr>
          <p:spPr bwMode="auto">
            <a:xfrm flipH="1">
              <a:off x="3086100" y="2387600"/>
              <a:ext cx="342900" cy="456858"/>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816100" y="1706563"/>
            <a:ext cx="2603500" cy="660400"/>
            <a:chOff x="1816100" y="1706008"/>
            <a:chExt cx="2603500" cy="660657"/>
          </a:xfrm>
        </p:grpSpPr>
        <p:sp>
          <p:nvSpPr>
            <p:cNvPr id="42" name="Rectangle 25"/>
            <p:cNvSpPr>
              <a:spLocks noChangeArrowheads="1"/>
            </p:cNvSpPr>
            <p:nvPr/>
          </p:nvSpPr>
          <p:spPr bwMode="auto">
            <a:xfrm>
              <a:off x="1816100" y="1904522"/>
              <a:ext cx="2603500" cy="462143"/>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“{3,23,…,98}”</a:t>
              </a:r>
            </a:p>
          </p:txBody>
        </p:sp>
        <p:sp>
          <p:nvSpPr>
            <p:cNvPr id="49" name="Line 27"/>
            <p:cNvSpPr>
              <a:spLocks noChangeShapeType="1"/>
            </p:cNvSpPr>
            <p:nvPr/>
          </p:nvSpPr>
          <p:spPr bwMode="auto">
            <a:xfrm flipH="1">
              <a:off x="2971800" y="1706008"/>
              <a:ext cx="0" cy="262039"/>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9" name="Rectangle 24"/>
          <p:cNvSpPr>
            <a:spLocks noChangeArrowheads="1"/>
          </p:cNvSpPr>
          <p:nvPr/>
        </p:nvSpPr>
        <p:spPr bwMode="auto">
          <a:xfrm>
            <a:off x="685800" y="863600"/>
            <a:ext cx="4578350" cy="830263"/>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finite sets of integers</a:t>
            </a:r>
          </a:p>
          <a:p>
            <a:pPr algn="l">
              <a:defRPr/>
            </a:pPr>
            <a:r>
              <a:rPr lang="en-US" sz="2400" dirty="0">
                <a:effectLst>
                  <a:outerShdw blurRad="38100" dist="38100" dir="2700000" algn="tl">
                    <a:srgbClr val="000000"/>
                  </a:outerShdw>
                </a:effectLst>
              </a:rPr>
              <a:t>    |S| = |{  {3,23,…,98}. ...  }|</a:t>
            </a:r>
          </a:p>
        </p:txBody>
      </p:sp>
      <p:sp>
        <p:nvSpPr>
          <p:cNvPr id="28" name="Text Box 8"/>
          <p:cNvSpPr txBox="1">
            <a:spLocks noChangeArrowheads="1"/>
          </p:cNvSpPr>
          <p:nvPr/>
        </p:nvSpPr>
        <p:spPr bwMode="auto">
          <a:xfrm>
            <a:off x="1068388" y="4795838"/>
            <a:ext cx="4722812" cy="461962"/>
          </a:xfrm>
          <a:prstGeom prst="rect">
            <a:avLst/>
          </a:prstGeom>
          <a:noFill/>
          <a:ln w="38100" cap="sq">
            <a:noFill/>
            <a:miter lim="800000"/>
            <a:headEnd/>
            <a:tailEnd/>
          </a:ln>
          <a:effectLst/>
        </p:spPr>
        <p:txBody>
          <a:bodyPr wrap="none" lIns="274320" rIns="274320">
            <a:spAutoFit/>
          </a:bodyPr>
          <a:lstStyle/>
          <a:p>
            <a:pPr algn="l">
              <a:defRPr/>
            </a:pPr>
            <a:r>
              <a:rPr lang="en-US" sz="2400" dirty="0">
                <a:solidFill>
                  <a:schemeClr val="accent2"/>
                </a:solidFill>
                <a:effectLst>
                  <a:outerShdw blurRad="38100" dist="38100" dir="2700000" algn="tl">
                    <a:srgbClr val="000000"/>
                  </a:outerShdw>
                </a:effectLst>
              </a:rPr>
              <a:t>≤ |{ 1,    2,    3,  4,  5, … }|  </a:t>
            </a:r>
            <a:r>
              <a:rPr lang="en-US" sz="2400" i="1" dirty="0">
                <a:solidFill>
                  <a:schemeClr val="accent2"/>
                </a:solidFill>
                <a:effectLst>
                  <a:outerShdw blurRad="38100" dist="38100" dir="2700000" algn="tl">
                    <a:srgbClr val="000000"/>
                  </a:outerShdw>
                </a:effectLst>
              </a:rPr>
              <a:t>=  |N|</a:t>
            </a:r>
          </a:p>
        </p:txBody>
      </p:sp>
      <p:sp>
        <p:nvSpPr>
          <p:cNvPr id="29" name="Text Box 25"/>
          <p:cNvSpPr txBox="1">
            <a:spLocks noChangeArrowheads="1"/>
          </p:cNvSpPr>
          <p:nvPr/>
        </p:nvSpPr>
        <p:spPr bwMode="auto">
          <a:xfrm>
            <a:off x="5856288" y="3311525"/>
            <a:ext cx="3386137" cy="830263"/>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Convert each character</a:t>
            </a:r>
            <a:br>
              <a:rPr lang="en-US" sz="2400">
                <a:solidFill>
                  <a:srgbClr val="FF00FF"/>
                </a:solidFill>
                <a:effectLst>
                  <a:outerShdw blurRad="38100" dist="38100" dir="2700000" algn="tl">
                    <a:srgbClr val="000000"/>
                  </a:outerShdw>
                </a:effectLst>
              </a:rPr>
            </a:br>
            <a:r>
              <a:rPr lang="en-US" sz="2400">
                <a:solidFill>
                  <a:srgbClr val="FF00FF"/>
                </a:solidFill>
                <a:effectLst>
                  <a:outerShdw blurRad="38100" dist="38100" dir="2700000" algn="tl">
                    <a:srgbClr val="000000"/>
                  </a:outerShdw>
                </a:effectLst>
              </a:rPr>
              <a:t>to Hex-Ascii.</a:t>
            </a:r>
          </a:p>
        </p:txBody>
      </p:sp>
      <p:sp>
        <p:nvSpPr>
          <p:cNvPr id="30" name="Text Box 25"/>
          <p:cNvSpPr txBox="1">
            <a:spLocks noChangeArrowheads="1"/>
          </p:cNvSpPr>
          <p:nvPr/>
        </p:nvSpPr>
        <p:spPr bwMode="auto">
          <a:xfrm>
            <a:off x="6042025" y="4114800"/>
            <a:ext cx="3132138" cy="914400"/>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Concatenate the Hex</a:t>
            </a:r>
          </a:p>
          <a:p>
            <a:pPr>
              <a:defRPr/>
            </a:pPr>
            <a:r>
              <a:rPr lang="en-US" sz="2400">
                <a:solidFill>
                  <a:srgbClr val="FF00FF"/>
                </a:solidFill>
                <a:effectLst>
                  <a:outerShdw blurRad="38100" dist="38100" dir="2700000" algn="tl">
                    <a:srgbClr val="000000"/>
                  </a:outerShdw>
                </a:effectLst>
              </a:rPr>
              <a:t>into one Hex integer.</a:t>
            </a:r>
          </a:p>
        </p:txBody>
      </p:sp>
      <p:sp>
        <p:nvSpPr>
          <p:cNvPr id="31" name="Text Box 25"/>
          <p:cNvSpPr txBox="1">
            <a:spLocks noChangeArrowheads="1"/>
          </p:cNvSpPr>
          <p:nvPr/>
        </p:nvSpPr>
        <p:spPr bwMode="auto">
          <a:xfrm>
            <a:off x="5638800" y="2065338"/>
            <a:ext cx="3754438" cy="830262"/>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Break each description</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into a string of characters.</a:t>
            </a: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33" name="Text Box 25"/>
          <p:cNvSpPr txBox="1">
            <a:spLocks noChangeArrowheads="1"/>
          </p:cNvSpPr>
          <p:nvPr/>
        </p:nvSpPr>
        <p:spPr bwMode="auto">
          <a:xfrm>
            <a:off x="6126163" y="6019800"/>
            <a:ext cx="3055937"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Hence, this set of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objects is countable.</a:t>
            </a:r>
          </a:p>
        </p:txBody>
      </p:sp>
      <p:sp>
        <p:nvSpPr>
          <p:cNvPr id="34" name="Text Box 25"/>
          <p:cNvSpPr txBox="1">
            <a:spLocks noChangeArrowheads="1"/>
          </p:cNvSpPr>
          <p:nvPr/>
        </p:nvSpPr>
        <p:spPr bwMode="auto">
          <a:xfrm>
            <a:off x="5930900" y="4876800"/>
            <a:ext cx="3309938" cy="1200150"/>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The number of such </a:t>
            </a:r>
          </a:p>
          <a:p>
            <a:pPr>
              <a:defRPr/>
            </a:pPr>
            <a:r>
              <a:rPr lang="en-US" sz="2400" dirty="0">
                <a:solidFill>
                  <a:srgbClr val="FF00FF"/>
                </a:solidFill>
                <a:effectLst>
                  <a:outerShdw blurRad="38100" dist="38100" dir="2700000" algn="tl">
                    <a:srgbClr val="000000"/>
                  </a:outerShdw>
                </a:effectLst>
              </a:rPr>
              <a:t>integers is at most the </a:t>
            </a:r>
          </a:p>
          <a:p>
            <a:pPr>
              <a:defRPr/>
            </a:pPr>
            <a:r>
              <a:rPr lang="en-US" sz="2400" dirty="0">
                <a:solidFill>
                  <a:srgbClr val="FF00FF"/>
                </a:solidFill>
                <a:effectLst>
                  <a:outerShdw blurRad="38100" dist="38100" dir="2700000" algn="tl">
                    <a:srgbClr val="000000"/>
                  </a:outerShdw>
                </a:effectLst>
              </a:rPr>
              <a:t>number of integers.</a:t>
            </a:r>
          </a:p>
        </p:txBody>
      </p:sp>
      <p:grpSp>
        <p:nvGrpSpPr>
          <p:cNvPr id="4" name="Group 3"/>
          <p:cNvGrpSpPr>
            <a:grpSpLocks/>
          </p:cNvGrpSpPr>
          <p:nvPr/>
        </p:nvGrpSpPr>
        <p:grpSpPr bwMode="auto">
          <a:xfrm>
            <a:off x="0" y="2425700"/>
            <a:ext cx="6648450" cy="654050"/>
            <a:chOff x="0" y="2425700"/>
            <a:chExt cx="6647700" cy="654407"/>
          </a:xfrm>
        </p:grpSpPr>
        <p:sp>
          <p:nvSpPr>
            <p:cNvPr id="38" name="Line 21"/>
            <p:cNvSpPr>
              <a:spLocks noChangeShapeType="1"/>
            </p:cNvSpPr>
            <p:nvPr/>
          </p:nvSpPr>
          <p:spPr bwMode="auto">
            <a:xfrm flipH="1">
              <a:off x="2996862" y="2425700"/>
              <a:ext cx="0" cy="300202"/>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0" name="Rectangle 25"/>
            <p:cNvSpPr>
              <a:spLocks noChangeArrowheads="1"/>
            </p:cNvSpPr>
            <p:nvPr/>
          </p:nvSpPr>
          <p:spPr bwMode="auto">
            <a:xfrm>
              <a:off x="0" y="2679839"/>
              <a:ext cx="6647700" cy="400268"/>
            </a:xfrm>
            <a:prstGeom prst="rect">
              <a:avLst/>
            </a:prstGeom>
            <a:noFill/>
            <a:ln w="38100" cap="sq">
              <a:noFill/>
              <a:miter lim="800000"/>
              <a:headEnd/>
              <a:tailEnd/>
            </a:ln>
            <a:effectLst/>
          </p:spPr>
          <p:txBody>
            <a:bodyPr lIns="274320" rIns="274320">
              <a:spAutoFit/>
            </a:bodyPr>
            <a:lstStyle/>
            <a:p>
              <a:pPr algn="l">
                <a:defRPr/>
              </a:pPr>
              <a:r>
                <a:rPr lang="en-US" sz="2000" dirty="0">
                  <a:effectLst>
                    <a:outerShdw blurRad="38100" dist="38100" dir="2700000" algn="tl">
                      <a:srgbClr val="000000"/>
                    </a:outerShdw>
                  </a:effectLst>
                </a:rPr>
                <a:t>‘{’  ‘3’  ‘,’  ‘2’  ‘3’  ‘,’  ….  ‘,’  ‘9’  ‘8’  ‘3’  ‘7’  ‘}’</a:t>
              </a:r>
            </a:p>
          </p:txBody>
        </p:sp>
      </p:grpSp>
      <p:grpSp>
        <p:nvGrpSpPr>
          <p:cNvPr id="7" name="Group 6"/>
          <p:cNvGrpSpPr>
            <a:grpSpLocks/>
          </p:cNvGrpSpPr>
          <p:nvPr/>
        </p:nvGrpSpPr>
        <p:grpSpPr bwMode="auto">
          <a:xfrm>
            <a:off x="228600" y="3052763"/>
            <a:ext cx="4887913" cy="776287"/>
            <a:chOff x="228600" y="3052762"/>
            <a:chExt cx="4888518" cy="776348"/>
          </a:xfrm>
        </p:grpSpPr>
        <p:sp>
          <p:nvSpPr>
            <p:cNvPr id="61" name="Rectangle 26"/>
            <p:cNvSpPr>
              <a:spLocks noChangeArrowheads="1"/>
            </p:cNvSpPr>
            <p:nvPr/>
          </p:nvSpPr>
          <p:spPr bwMode="auto">
            <a:xfrm>
              <a:off x="228600" y="3429029"/>
              <a:ext cx="4888518" cy="400081"/>
            </a:xfrm>
            <a:prstGeom prst="rect">
              <a:avLst/>
            </a:prstGeom>
            <a:noFill/>
            <a:ln w="38100" cap="sq">
              <a:noFill/>
              <a:miter lim="800000"/>
              <a:headEnd/>
              <a:tailEnd/>
            </a:ln>
            <a:effectLst/>
          </p:spPr>
          <p:txBody>
            <a:bodyPr wrap="none" lIns="274320" rIns="274320">
              <a:spAutoFit/>
            </a:bodyPr>
            <a:lstStyle/>
            <a:p>
              <a:pPr algn="l">
                <a:defRPr/>
              </a:pPr>
              <a:r>
                <a:rPr lang="en-US" sz="2000" dirty="0">
                  <a:effectLst>
                    <a:outerShdw blurRad="38100" dist="38100" dir="2700000" algn="tl">
                      <a:srgbClr val="000000"/>
                    </a:outerShdw>
                  </a:effectLst>
                </a:rPr>
                <a:t>7B 33 2C 32 32 2C … 2C 39 38 33 37 7D</a:t>
              </a:r>
              <a:endParaRPr lang="en-US" sz="2000" baseline="-25000" dirty="0">
                <a:effectLst>
                  <a:outerShdw blurRad="38100" dist="38100" dir="2700000" algn="tl">
                    <a:srgbClr val="000000"/>
                  </a:outerShdw>
                </a:effectLst>
              </a:endParaRPr>
            </a:p>
          </p:txBody>
        </p:sp>
        <p:sp>
          <p:nvSpPr>
            <p:cNvPr id="46" name="Line 21"/>
            <p:cNvSpPr>
              <a:spLocks noChangeShapeType="1"/>
            </p:cNvSpPr>
            <p:nvPr/>
          </p:nvSpPr>
          <p:spPr bwMode="auto">
            <a:xfrm flipH="1">
              <a:off x="3010244" y="3052762"/>
              <a:ext cx="0" cy="300061"/>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grpSp>
        <p:nvGrpSpPr>
          <p:cNvPr id="8" name="Group 7"/>
          <p:cNvGrpSpPr>
            <a:grpSpLocks/>
          </p:cNvGrpSpPr>
          <p:nvPr/>
        </p:nvGrpSpPr>
        <p:grpSpPr bwMode="auto">
          <a:xfrm>
            <a:off x="990600" y="3840163"/>
            <a:ext cx="4119563" cy="750887"/>
            <a:chOff x="990600" y="3840162"/>
            <a:chExt cx="4119076" cy="750948"/>
          </a:xfrm>
        </p:grpSpPr>
        <p:sp>
          <p:nvSpPr>
            <p:cNvPr id="52" name="Text Box 4"/>
            <p:cNvSpPr txBox="1">
              <a:spLocks noChangeArrowheads="1"/>
            </p:cNvSpPr>
            <p:nvPr/>
          </p:nvSpPr>
          <p:spPr bwMode="auto">
            <a:xfrm>
              <a:off x="990600" y="4191028"/>
              <a:ext cx="4119076" cy="400082"/>
            </a:xfrm>
            <a:prstGeom prst="rect">
              <a:avLst/>
            </a:prstGeom>
            <a:noFill/>
            <a:ln w="38100" cap="sq">
              <a:noFill/>
              <a:miter lim="800000"/>
              <a:headEnd/>
              <a:tailEnd/>
            </a:ln>
            <a:effectLst/>
          </p:spPr>
          <p:txBody>
            <a:bodyPr wrap="none" lIns="274320" rIns="274320">
              <a:spAutoFit/>
            </a:bodyPr>
            <a:lstStyle/>
            <a:p>
              <a:pPr algn="l">
                <a:defRPr/>
              </a:pPr>
              <a:r>
                <a:rPr lang="en-US" sz="2000" dirty="0">
                  <a:effectLst>
                    <a:outerShdw blurRad="38100" dist="38100" dir="2700000" algn="tl">
                      <a:srgbClr val="000000"/>
                    </a:outerShdw>
                  </a:effectLst>
                </a:rPr>
                <a:t>7B332C32322C…2C393833377D</a:t>
              </a:r>
              <a:endParaRPr lang="en-US" sz="2000" baseline="-25000" dirty="0">
                <a:effectLst>
                  <a:outerShdw blurRad="38100" dist="38100" dir="2700000" algn="tl">
                    <a:srgbClr val="000000"/>
                  </a:outerShdw>
                </a:effectLst>
              </a:endParaRPr>
            </a:p>
          </p:txBody>
        </p:sp>
        <p:sp>
          <p:nvSpPr>
            <p:cNvPr id="47" name="Line 21"/>
            <p:cNvSpPr>
              <a:spLocks noChangeShapeType="1"/>
            </p:cNvSpPr>
            <p:nvPr/>
          </p:nvSpPr>
          <p:spPr bwMode="auto">
            <a:xfrm flipH="1">
              <a:off x="2984264" y="3840162"/>
              <a:ext cx="0" cy="300061"/>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816100" y="1706563"/>
            <a:ext cx="2603500" cy="660400"/>
            <a:chOff x="1816100" y="1706008"/>
            <a:chExt cx="2603500" cy="660657"/>
          </a:xfrm>
        </p:grpSpPr>
        <p:sp>
          <p:nvSpPr>
            <p:cNvPr id="42" name="Rectangle 25"/>
            <p:cNvSpPr>
              <a:spLocks noChangeArrowheads="1"/>
            </p:cNvSpPr>
            <p:nvPr/>
          </p:nvSpPr>
          <p:spPr bwMode="auto">
            <a:xfrm>
              <a:off x="1816100" y="1904522"/>
              <a:ext cx="2603500" cy="462143"/>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“{3,23,…,98}”</a:t>
              </a:r>
            </a:p>
          </p:txBody>
        </p:sp>
        <p:sp>
          <p:nvSpPr>
            <p:cNvPr id="49" name="Line 27"/>
            <p:cNvSpPr>
              <a:spLocks noChangeShapeType="1"/>
            </p:cNvSpPr>
            <p:nvPr/>
          </p:nvSpPr>
          <p:spPr bwMode="auto">
            <a:xfrm flipH="1">
              <a:off x="2971800" y="1706008"/>
              <a:ext cx="0" cy="262039"/>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9" name="Rectangle 24"/>
          <p:cNvSpPr>
            <a:spLocks noChangeArrowheads="1"/>
          </p:cNvSpPr>
          <p:nvPr/>
        </p:nvSpPr>
        <p:spPr bwMode="auto">
          <a:xfrm>
            <a:off x="685800" y="863600"/>
            <a:ext cx="4578350" cy="830263"/>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finite sets of integers</a:t>
            </a:r>
          </a:p>
          <a:p>
            <a:pPr algn="l">
              <a:defRPr/>
            </a:pPr>
            <a:r>
              <a:rPr lang="en-US" sz="2400" dirty="0">
                <a:effectLst>
                  <a:outerShdw blurRad="38100" dist="38100" dir="2700000" algn="tl">
                    <a:srgbClr val="000000"/>
                  </a:outerShdw>
                </a:effectLst>
              </a:rPr>
              <a:t>    |S| = |{  {3,23,…,98}. ...  }|</a:t>
            </a:r>
          </a:p>
        </p:txBody>
      </p:sp>
      <p:sp>
        <p:nvSpPr>
          <p:cNvPr id="28" name="Text Box 8"/>
          <p:cNvSpPr txBox="1">
            <a:spLocks noChangeArrowheads="1"/>
          </p:cNvSpPr>
          <p:nvPr/>
        </p:nvSpPr>
        <p:spPr bwMode="auto">
          <a:xfrm>
            <a:off x="1068388" y="4795838"/>
            <a:ext cx="4722812" cy="461962"/>
          </a:xfrm>
          <a:prstGeom prst="rect">
            <a:avLst/>
          </a:prstGeom>
          <a:noFill/>
          <a:ln w="38100" cap="sq">
            <a:noFill/>
            <a:miter lim="800000"/>
            <a:headEnd/>
            <a:tailEnd/>
          </a:ln>
          <a:effectLst/>
        </p:spPr>
        <p:txBody>
          <a:bodyPr wrap="none" lIns="274320" rIns="274320">
            <a:spAutoFit/>
          </a:bodyPr>
          <a:lstStyle/>
          <a:p>
            <a:pPr algn="l">
              <a:defRPr/>
            </a:pPr>
            <a:r>
              <a:rPr lang="en-US" sz="2400" dirty="0">
                <a:solidFill>
                  <a:schemeClr val="accent2"/>
                </a:solidFill>
                <a:effectLst>
                  <a:outerShdw blurRad="38100" dist="38100" dir="2700000" algn="tl">
                    <a:srgbClr val="000000"/>
                  </a:outerShdw>
                </a:effectLst>
              </a:rPr>
              <a:t>≤ |{ 1,    2,    3,  4,  5, … }|  </a:t>
            </a:r>
            <a:r>
              <a:rPr lang="en-US" sz="2400" i="1" dirty="0">
                <a:solidFill>
                  <a:schemeClr val="accent2"/>
                </a:solidFill>
                <a:effectLst>
                  <a:outerShdw blurRad="38100" dist="38100" dir="2700000" algn="tl">
                    <a:srgbClr val="000000"/>
                  </a:outerShdw>
                </a:effectLst>
              </a:rPr>
              <a:t>=  |N|</a:t>
            </a: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grpSp>
        <p:nvGrpSpPr>
          <p:cNvPr id="24584" name="Group 3"/>
          <p:cNvGrpSpPr>
            <a:grpSpLocks/>
          </p:cNvGrpSpPr>
          <p:nvPr/>
        </p:nvGrpSpPr>
        <p:grpSpPr bwMode="auto">
          <a:xfrm>
            <a:off x="0" y="2425700"/>
            <a:ext cx="6648450" cy="654050"/>
            <a:chOff x="0" y="2425700"/>
            <a:chExt cx="6647700" cy="654407"/>
          </a:xfrm>
        </p:grpSpPr>
        <p:sp>
          <p:nvSpPr>
            <p:cNvPr id="38" name="Line 21"/>
            <p:cNvSpPr>
              <a:spLocks noChangeShapeType="1"/>
            </p:cNvSpPr>
            <p:nvPr/>
          </p:nvSpPr>
          <p:spPr bwMode="auto">
            <a:xfrm flipH="1">
              <a:off x="2996862" y="2425700"/>
              <a:ext cx="0" cy="300202"/>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0" name="Rectangle 25"/>
            <p:cNvSpPr>
              <a:spLocks noChangeArrowheads="1"/>
            </p:cNvSpPr>
            <p:nvPr/>
          </p:nvSpPr>
          <p:spPr bwMode="auto">
            <a:xfrm>
              <a:off x="0" y="2679839"/>
              <a:ext cx="6647700" cy="400268"/>
            </a:xfrm>
            <a:prstGeom prst="rect">
              <a:avLst/>
            </a:prstGeom>
            <a:noFill/>
            <a:ln w="38100" cap="sq">
              <a:noFill/>
              <a:miter lim="800000"/>
              <a:headEnd/>
              <a:tailEnd/>
            </a:ln>
            <a:effectLst/>
          </p:spPr>
          <p:txBody>
            <a:bodyPr lIns="274320" rIns="274320">
              <a:spAutoFit/>
            </a:bodyPr>
            <a:lstStyle/>
            <a:p>
              <a:pPr algn="l">
                <a:defRPr/>
              </a:pPr>
              <a:r>
                <a:rPr lang="en-US" sz="2000" dirty="0">
                  <a:effectLst>
                    <a:outerShdw blurRad="38100" dist="38100" dir="2700000" algn="tl">
                      <a:srgbClr val="000000"/>
                    </a:outerShdw>
                  </a:effectLst>
                </a:rPr>
                <a:t>‘{’  ‘3’  ‘,’  ‘2’  ‘3’  ‘,’  ….  ‘,’  ‘9’  ‘8’  ‘3’  ‘7’  ‘}’</a:t>
              </a:r>
            </a:p>
          </p:txBody>
        </p:sp>
      </p:grpSp>
      <p:grpSp>
        <p:nvGrpSpPr>
          <p:cNvPr id="24585" name="Group 6"/>
          <p:cNvGrpSpPr>
            <a:grpSpLocks/>
          </p:cNvGrpSpPr>
          <p:nvPr/>
        </p:nvGrpSpPr>
        <p:grpSpPr bwMode="auto">
          <a:xfrm>
            <a:off x="228600" y="3052763"/>
            <a:ext cx="4887913" cy="776287"/>
            <a:chOff x="228600" y="3052762"/>
            <a:chExt cx="4888518" cy="776348"/>
          </a:xfrm>
        </p:grpSpPr>
        <p:sp>
          <p:nvSpPr>
            <p:cNvPr id="61" name="Rectangle 26"/>
            <p:cNvSpPr>
              <a:spLocks noChangeArrowheads="1"/>
            </p:cNvSpPr>
            <p:nvPr/>
          </p:nvSpPr>
          <p:spPr bwMode="auto">
            <a:xfrm>
              <a:off x="228600" y="3429029"/>
              <a:ext cx="4888518" cy="400081"/>
            </a:xfrm>
            <a:prstGeom prst="rect">
              <a:avLst/>
            </a:prstGeom>
            <a:noFill/>
            <a:ln w="38100" cap="sq">
              <a:noFill/>
              <a:miter lim="800000"/>
              <a:headEnd/>
              <a:tailEnd/>
            </a:ln>
            <a:effectLst/>
          </p:spPr>
          <p:txBody>
            <a:bodyPr wrap="none" lIns="274320" rIns="274320">
              <a:spAutoFit/>
            </a:bodyPr>
            <a:lstStyle/>
            <a:p>
              <a:pPr algn="l">
                <a:defRPr/>
              </a:pPr>
              <a:r>
                <a:rPr lang="en-US" sz="2000" dirty="0">
                  <a:effectLst>
                    <a:outerShdw blurRad="38100" dist="38100" dir="2700000" algn="tl">
                      <a:srgbClr val="000000"/>
                    </a:outerShdw>
                  </a:effectLst>
                </a:rPr>
                <a:t>7B 33 2C 32 32 2C … 2C 39 38 33 37 7D</a:t>
              </a:r>
              <a:endParaRPr lang="en-US" sz="2000" baseline="-25000" dirty="0">
                <a:effectLst>
                  <a:outerShdw blurRad="38100" dist="38100" dir="2700000" algn="tl">
                    <a:srgbClr val="000000"/>
                  </a:outerShdw>
                </a:effectLst>
              </a:endParaRPr>
            </a:p>
          </p:txBody>
        </p:sp>
        <p:sp>
          <p:nvSpPr>
            <p:cNvPr id="46" name="Line 21"/>
            <p:cNvSpPr>
              <a:spLocks noChangeShapeType="1"/>
            </p:cNvSpPr>
            <p:nvPr/>
          </p:nvSpPr>
          <p:spPr bwMode="auto">
            <a:xfrm flipH="1">
              <a:off x="3010244" y="3052762"/>
              <a:ext cx="0" cy="300061"/>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grpSp>
        <p:nvGrpSpPr>
          <p:cNvPr id="24586" name="Group 7"/>
          <p:cNvGrpSpPr>
            <a:grpSpLocks/>
          </p:cNvGrpSpPr>
          <p:nvPr/>
        </p:nvGrpSpPr>
        <p:grpSpPr bwMode="auto">
          <a:xfrm>
            <a:off x="990600" y="3840163"/>
            <a:ext cx="4119563" cy="750887"/>
            <a:chOff x="990600" y="3840162"/>
            <a:chExt cx="4119076" cy="750948"/>
          </a:xfrm>
        </p:grpSpPr>
        <p:sp>
          <p:nvSpPr>
            <p:cNvPr id="52" name="Text Box 4"/>
            <p:cNvSpPr txBox="1">
              <a:spLocks noChangeArrowheads="1"/>
            </p:cNvSpPr>
            <p:nvPr/>
          </p:nvSpPr>
          <p:spPr bwMode="auto">
            <a:xfrm>
              <a:off x="990600" y="4191028"/>
              <a:ext cx="4119076" cy="400082"/>
            </a:xfrm>
            <a:prstGeom prst="rect">
              <a:avLst/>
            </a:prstGeom>
            <a:noFill/>
            <a:ln w="38100" cap="sq">
              <a:noFill/>
              <a:miter lim="800000"/>
              <a:headEnd/>
              <a:tailEnd/>
            </a:ln>
            <a:effectLst/>
          </p:spPr>
          <p:txBody>
            <a:bodyPr wrap="none" lIns="274320" rIns="274320">
              <a:spAutoFit/>
            </a:bodyPr>
            <a:lstStyle/>
            <a:p>
              <a:pPr algn="l">
                <a:defRPr/>
              </a:pPr>
              <a:r>
                <a:rPr lang="en-US" sz="2000" dirty="0">
                  <a:effectLst>
                    <a:outerShdw blurRad="38100" dist="38100" dir="2700000" algn="tl">
                      <a:srgbClr val="000000"/>
                    </a:outerShdw>
                  </a:effectLst>
                </a:rPr>
                <a:t>7B332C32322C…2C393833377D</a:t>
              </a:r>
              <a:endParaRPr lang="en-US" sz="2000" baseline="-25000" dirty="0">
                <a:effectLst>
                  <a:outerShdw blurRad="38100" dist="38100" dir="2700000" algn="tl">
                    <a:srgbClr val="000000"/>
                  </a:outerShdw>
                </a:effectLst>
              </a:endParaRPr>
            </a:p>
          </p:txBody>
        </p:sp>
        <p:sp>
          <p:nvSpPr>
            <p:cNvPr id="47" name="Line 21"/>
            <p:cNvSpPr>
              <a:spLocks noChangeShapeType="1"/>
            </p:cNvSpPr>
            <p:nvPr/>
          </p:nvSpPr>
          <p:spPr bwMode="auto">
            <a:xfrm flipH="1">
              <a:off x="2984264" y="3840162"/>
              <a:ext cx="0" cy="300061"/>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grpSp>
        <p:nvGrpSpPr>
          <p:cNvPr id="25" name="Group 24"/>
          <p:cNvGrpSpPr>
            <a:grpSpLocks/>
          </p:cNvGrpSpPr>
          <p:nvPr/>
        </p:nvGrpSpPr>
        <p:grpSpPr bwMode="auto">
          <a:xfrm>
            <a:off x="3276600" y="1706563"/>
            <a:ext cx="3200400" cy="630237"/>
            <a:chOff x="1219200" y="1735616"/>
            <a:chExt cx="3200400" cy="631049"/>
          </a:xfrm>
        </p:grpSpPr>
        <p:sp>
          <p:nvSpPr>
            <p:cNvPr id="26" name="Rectangle 25"/>
            <p:cNvSpPr>
              <a:spLocks noChangeArrowheads="1"/>
            </p:cNvSpPr>
            <p:nvPr/>
          </p:nvSpPr>
          <p:spPr bwMode="auto">
            <a:xfrm>
              <a:off x="1816100" y="1905697"/>
              <a:ext cx="2603500" cy="460968"/>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“{23,3,…,98}”</a:t>
              </a:r>
            </a:p>
          </p:txBody>
        </p:sp>
        <p:sp>
          <p:nvSpPr>
            <p:cNvPr id="27" name="Line 27"/>
            <p:cNvSpPr>
              <a:spLocks noChangeShapeType="1"/>
            </p:cNvSpPr>
            <p:nvPr/>
          </p:nvSpPr>
          <p:spPr bwMode="auto">
            <a:xfrm>
              <a:off x="1219200" y="1735616"/>
              <a:ext cx="1752600" cy="23366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grpSp>
        <p:nvGrpSpPr>
          <p:cNvPr id="10" name="Group 9"/>
          <p:cNvGrpSpPr>
            <a:grpSpLocks/>
          </p:cNvGrpSpPr>
          <p:nvPr/>
        </p:nvGrpSpPr>
        <p:grpSpPr bwMode="auto">
          <a:xfrm>
            <a:off x="3987800" y="2228850"/>
            <a:ext cx="5033963" cy="2660650"/>
            <a:chOff x="3987800" y="2228671"/>
            <a:chExt cx="5034655" cy="2660829"/>
          </a:xfrm>
        </p:grpSpPr>
        <p:sp>
          <p:nvSpPr>
            <p:cNvPr id="24" name="Text Box 25"/>
            <p:cNvSpPr txBox="1">
              <a:spLocks noChangeArrowheads="1"/>
            </p:cNvSpPr>
            <p:nvPr/>
          </p:nvSpPr>
          <p:spPr bwMode="auto">
            <a:xfrm>
              <a:off x="6078825" y="2228671"/>
              <a:ext cx="2943630" cy="1200231"/>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It is ok if an object </a:t>
              </a:r>
            </a:p>
            <a:p>
              <a:pPr>
                <a:defRPr/>
              </a:pPr>
              <a:r>
                <a:rPr lang="en-US" sz="2400" dirty="0">
                  <a:solidFill>
                    <a:srgbClr val="FF00FF"/>
                  </a:solidFill>
                  <a:effectLst>
                    <a:outerShdw blurRad="38100" dist="38100" dir="2700000" algn="tl">
                      <a:srgbClr val="000000"/>
                    </a:outerShdw>
                  </a:effectLst>
                </a:rPr>
                <a:t>is given more than </a:t>
              </a:r>
            </a:p>
            <a:p>
              <a:pPr>
                <a:defRPr/>
              </a:pPr>
              <a:r>
                <a:rPr lang="en-US" sz="2400" dirty="0">
                  <a:solidFill>
                    <a:srgbClr val="FF00FF"/>
                  </a:solidFill>
                  <a:effectLst>
                    <a:outerShdw blurRad="38100" dist="38100" dir="2700000" algn="tl">
                      <a:srgbClr val="000000"/>
                    </a:outerShdw>
                  </a:effectLst>
                </a:rPr>
                <a:t>one description.</a:t>
              </a:r>
            </a:p>
          </p:txBody>
        </p:sp>
        <p:sp>
          <p:nvSpPr>
            <p:cNvPr id="9" name="Freeform 8"/>
            <p:cNvSpPr/>
            <p:nvPr/>
          </p:nvSpPr>
          <p:spPr bwMode="auto">
            <a:xfrm>
              <a:off x="3987800" y="2336628"/>
              <a:ext cx="1887797" cy="2552872"/>
            </a:xfrm>
            <a:custGeom>
              <a:avLst/>
              <a:gdLst>
                <a:gd name="connsiteX0" fmla="*/ 1016000 w 1887634"/>
                <a:gd name="connsiteY0" fmla="*/ 0 h 2552700"/>
                <a:gd name="connsiteX1" fmla="*/ 1854200 w 1887634"/>
                <a:gd name="connsiteY1" fmla="*/ 1193800 h 2552700"/>
                <a:gd name="connsiteX2" fmla="*/ 0 w 1887634"/>
                <a:gd name="connsiteY2" fmla="*/ 2552700 h 2552700"/>
              </a:gdLst>
              <a:ahLst/>
              <a:cxnLst>
                <a:cxn ang="0">
                  <a:pos x="connsiteX0" y="connsiteY0"/>
                </a:cxn>
                <a:cxn ang="0">
                  <a:pos x="connsiteX1" y="connsiteY1"/>
                </a:cxn>
                <a:cxn ang="0">
                  <a:pos x="connsiteX2" y="connsiteY2"/>
                </a:cxn>
              </a:cxnLst>
              <a:rect l="l" t="t" r="r" b="b"/>
              <a:pathLst>
                <a:path w="1887634" h="2552700">
                  <a:moveTo>
                    <a:pt x="1016000" y="0"/>
                  </a:moveTo>
                  <a:cubicBezTo>
                    <a:pt x="1519766" y="384175"/>
                    <a:pt x="2023533" y="768350"/>
                    <a:pt x="1854200" y="1193800"/>
                  </a:cubicBezTo>
                  <a:cubicBezTo>
                    <a:pt x="1684867" y="1619250"/>
                    <a:pt x="298450" y="2360083"/>
                    <a:pt x="0" y="2552700"/>
                  </a:cubicBezTo>
                </a:path>
              </a:pathLst>
            </a:custGeom>
            <a:noFill/>
            <a:ln w="38100" cap="sq" cmpd="sng" algn="ctr">
              <a:solidFill>
                <a:srgbClr val="FF00FF"/>
              </a:solidFill>
              <a:prstDash val="solid"/>
              <a:round/>
              <a:headEnd type="none" w="med" len="med"/>
              <a:tailEnd type="triangle" w="med" len="med"/>
            </a:ln>
            <a:effectLst/>
          </p:spPr>
          <p:txBody>
            <a:bodyPr lIns="274320" rIns="274320">
              <a:spAutoFit/>
            </a:bodyPr>
            <a:lstStyle/>
            <a:p>
              <a:pPr algn="l">
                <a:defRPr/>
              </a:pPr>
              <a:endParaRPr lang="en-US"/>
            </a:p>
          </p:txBody>
        </p:sp>
      </p:grpSp>
      <p:sp>
        <p:nvSpPr>
          <p:cNvPr id="35" name="Text Box 25"/>
          <p:cNvSpPr txBox="1">
            <a:spLocks noChangeArrowheads="1"/>
          </p:cNvSpPr>
          <p:nvPr/>
        </p:nvSpPr>
        <p:spPr bwMode="auto">
          <a:xfrm>
            <a:off x="6105525" y="3676650"/>
            <a:ext cx="2925763" cy="1570038"/>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As long as each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description</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uniquely identifies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an object.</a:t>
            </a:r>
          </a:p>
        </p:txBody>
      </p:sp>
      <p:sp>
        <p:nvSpPr>
          <p:cNvPr id="11" name="Freeform 10"/>
          <p:cNvSpPr/>
          <p:nvPr/>
        </p:nvSpPr>
        <p:spPr bwMode="auto">
          <a:xfrm>
            <a:off x="1485900" y="1739900"/>
            <a:ext cx="1130300" cy="2514600"/>
          </a:xfrm>
          <a:custGeom>
            <a:avLst/>
            <a:gdLst>
              <a:gd name="connsiteX0" fmla="*/ 634450 w 1129750"/>
              <a:gd name="connsiteY0" fmla="*/ 2514600 h 2514600"/>
              <a:gd name="connsiteX1" fmla="*/ 12150 w 1129750"/>
              <a:gd name="connsiteY1" fmla="*/ 1549400 h 2514600"/>
              <a:gd name="connsiteX2" fmla="*/ 1129750 w 1129750"/>
              <a:gd name="connsiteY2" fmla="*/ 0 h 2514600"/>
            </a:gdLst>
            <a:ahLst/>
            <a:cxnLst>
              <a:cxn ang="0">
                <a:pos x="connsiteX0" y="connsiteY0"/>
              </a:cxn>
              <a:cxn ang="0">
                <a:pos x="connsiteX1" y="connsiteY1"/>
              </a:cxn>
              <a:cxn ang="0">
                <a:pos x="connsiteX2" y="connsiteY2"/>
              </a:cxn>
            </a:cxnLst>
            <a:rect l="l" t="t" r="r" b="b"/>
            <a:pathLst>
              <a:path w="1129750" h="2514600">
                <a:moveTo>
                  <a:pt x="634450" y="2514600"/>
                </a:moveTo>
                <a:cubicBezTo>
                  <a:pt x="282025" y="2241550"/>
                  <a:pt x="-70400" y="1968500"/>
                  <a:pt x="12150" y="1549400"/>
                </a:cubicBezTo>
                <a:cubicBezTo>
                  <a:pt x="94700" y="1130300"/>
                  <a:pt x="947717" y="245533"/>
                  <a:pt x="1129750" y="0"/>
                </a:cubicBezTo>
              </a:path>
            </a:pathLst>
          </a:custGeom>
          <a:noFill/>
          <a:ln w="38100" cap="sq" cmpd="sng" algn="ctr">
            <a:solidFill>
              <a:schemeClr val="hlink"/>
            </a:solidFill>
            <a:prstDash val="solid"/>
            <a:round/>
            <a:headEnd type="none" w="med" len="med"/>
            <a:tailEnd type="triangle" w="med" len="med"/>
          </a:ln>
          <a:effectLst/>
        </p:spPr>
        <p:txBody>
          <a:bodyPr lIns="274320" rIns="274320">
            <a:spAutoFit/>
          </a:bodyPr>
          <a:lstStyle/>
          <a:p>
            <a:pPr algn="l">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reals</a:t>
            </a:r>
          </a:p>
          <a:p>
            <a:pPr algn="l">
              <a:defRPr/>
            </a:pPr>
            <a:r>
              <a:rPr lang="en-US" sz="2400" dirty="0">
                <a:effectLst>
                  <a:outerShdw blurRad="38100" dist="38100" dir="2700000" algn="tl">
                    <a:srgbClr val="000000"/>
                  </a:outerShdw>
                </a:effectLst>
              </a:rPr>
              <a:t>    </a:t>
            </a:r>
            <a:r>
              <a:rPr lang="en-US" sz="2400" i="1" dirty="0">
                <a:effectLst>
                  <a:outerShdw blurRad="38100" dist="38100" dir="2700000" algn="tl">
                    <a:srgbClr val="000000"/>
                  </a:outerShdw>
                </a:effectLst>
              </a:rPr>
              <a:t>|R| </a:t>
            </a:r>
            <a:r>
              <a:rPr lang="en-US" sz="2400" dirty="0">
                <a:effectLst>
                  <a:outerShdw blurRad="38100" dist="38100" dir="2700000" algn="tl">
                    <a:srgbClr val="000000"/>
                  </a:outerShdw>
                </a:effectLst>
              </a:rPr>
              <a:t>= |{2.34323…, 34.2233…, </a:t>
            </a:r>
            <a:r>
              <a:rPr lang="en-US" sz="2400" dirty="0">
                <a:effectLst>
                  <a:outerShdw blurRad="38100" dist="38100" dir="2700000" algn="tl">
                    <a:srgbClr val="000000"/>
                  </a:outerShdw>
                </a:effectLst>
                <a:sym typeface="Symbol" pitchFamily="18" charset="2"/>
              </a:rPr>
              <a:t>, e, …}|</a:t>
            </a:r>
            <a:endParaRPr lang="en-US" sz="2400" dirty="0">
              <a:effectLst>
                <a:outerShdw blurRad="38100" dist="38100" dir="2700000" algn="tl">
                  <a:srgbClr val="000000"/>
                </a:outerShdw>
              </a:effectLst>
            </a:endParaRPr>
          </a:p>
        </p:txBody>
      </p:sp>
      <p:sp>
        <p:nvSpPr>
          <p:cNvPr id="36" name="Rectangle 4"/>
          <p:cNvSpPr>
            <a:spLocks noChangeArrowheads="1"/>
          </p:cNvSpPr>
          <p:nvPr/>
        </p:nvSpPr>
        <p:spPr bwMode="auto">
          <a:xfrm>
            <a:off x="762000" y="2296180"/>
            <a:ext cx="58674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Does </a:t>
            </a:r>
            <a:r>
              <a:rPr lang="en-US" sz="2400" dirty="0">
                <a:effectLst>
                  <a:outerShdw blurRad="38100" dist="38100" dir="2700000" algn="tl">
                    <a:srgbClr val="000000"/>
                  </a:outerShdw>
                </a:effectLst>
                <a:sym typeface="Symbol" pitchFamily="18" charset="2"/>
              </a:rPr>
              <a:t> or e require and infinite description? </a:t>
            </a:r>
            <a:r>
              <a:rPr lang="en-US" altLang="en-US" sz="2400" dirty="0">
                <a:cs typeface="Times New Roman" pitchFamily="18" charset="0"/>
              </a:rPr>
              <a:t> </a:t>
            </a:r>
          </a:p>
        </p:txBody>
      </p:sp>
      <p:sp>
        <p:nvSpPr>
          <p:cNvPr id="37" name="Text Box 4"/>
          <p:cNvSpPr txBox="1">
            <a:spLocks noChangeArrowheads="1"/>
          </p:cNvSpPr>
          <p:nvPr/>
        </p:nvSpPr>
        <p:spPr bwMode="auto">
          <a:xfrm>
            <a:off x="4343400" y="2705100"/>
            <a:ext cx="5676899" cy="47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400" dirty="0">
                <a:solidFill>
                  <a:srgbClr val="FF00FF"/>
                </a:solidFill>
                <a:effectLst/>
                <a:latin typeface="Times New Roman" pitchFamily="18" charset="0"/>
                <a:cs typeface="Times New Roman" pitchFamily="18" charset="0"/>
              </a:rPr>
              <a:t>No. </a:t>
            </a:r>
            <a:r>
              <a:rPr lang="en-US" sz="2400" dirty="0">
                <a:solidFill>
                  <a:srgbClr val="FF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Symbol" pitchFamily="18" charset="2"/>
              </a:rPr>
              <a:t>, e  describe them just fine.</a:t>
            </a:r>
            <a:endParaRPr lang="en-US" altLang="en-US" sz="2400" dirty="0">
              <a:solidFill>
                <a:srgbClr val="FF00FF"/>
              </a:solidFill>
              <a:effectLst/>
              <a:latin typeface="Times New Roman" pitchFamily="18" charset="0"/>
              <a:cs typeface="Times New Roman" pitchFamily="18" charset="0"/>
            </a:endParaRPr>
          </a:p>
        </p:txBody>
      </p:sp>
      <p:grpSp>
        <p:nvGrpSpPr>
          <p:cNvPr id="2" name="Group 1"/>
          <p:cNvGrpSpPr/>
          <p:nvPr/>
        </p:nvGrpSpPr>
        <p:grpSpPr>
          <a:xfrm>
            <a:off x="761999" y="3439180"/>
            <a:ext cx="9258299" cy="1132820"/>
            <a:chOff x="761999" y="3972580"/>
            <a:chExt cx="9258299" cy="1132820"/>
          </a:xfrm>
        </p:grpSpPr>
        <p:sp>
          <p:nvSpPr>
            <p:cNvPr id="12" name="Rectangle 4"/>
            <p:cNvSpPr>
              <a:spLocks noChangeArrowheads="1"/>
            </p:cNvSpPr>
            <p:nvPr/>
          </p:nvSpPr>
          <p:spPr bwMode="auto">
            <a:xfrm>
              <a:off x="761999" y="3972580"/>
              <a:ext cx="9258299"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Does 0.101001000100001000001….   needs an infinite description.</a:t>
              </a:r>
            </a:p>
          </p:txBody>
        </p:sp>
        <p:sp>
          <p:nvSpPr>
            <p:cNvPr id="18" name="Rectangle 4"/>
            <p:cNvSpPr>
              <a:spLocks noChangeArrowheads="1"/>
            </p:cNvSpPr>
            <p:nvPr/>
          </p:nvSpPr>
          <p:spPr bwMode="auto">
            <a:xfrm>
              <a:off x="16382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0</a:t>
              </a:r>
            </a:p>
          </p:txBody>
        </p:sp>
        <p:sp>
          <p:nvSpPr>
            <p:cNvPr id="19" name="Rectangle 4"/>
            <p:cNvSpPr>
              <a:spLocks noChangeArrowheads="1"/>
            </p:cNvSpPr>
            <p:nvPr/>
          </p:nvSpPr>
          <p:spPr bwMode="auto">
            <a:xfrm>
              <a:off x="18668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1</a:t>
              </a:r>
            </a:p>
          </p:txBody>
        </p:sp>
        <p:sp>
          <p:nvSpPr>
            <p:cNvPr id="20" name="Rectangle 4"/>
            <p:cNvSpPr>
              <a:spLocks noChangeArrowheads="1"/>
            </p:cNvSpPr>
            <p:nvPr/>
          </p:nvSpPr>
          <p:spPr bwMode="auto">
            <a:xfrm>
              <a:off x="22351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2</a:t>
              </a:r>
            </a:p>
          </p:txBody>
        </p:sp>
        <p:sp>
          <p:nvSpPr>
            <p:cNvPr id="21" name="Rectangle 4"/>
            <p:cNvSpPr>
              <a:spLocks noChangeArrowheads="1"/>
            </p:cNvSpPr>
            <p:nvPr/>
          </p:nvSpPr>
          <p:spPr bwMode="auto">
            <a:xfrm>
              <a:off x="27685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3</a:t>
              </a:r>
            </a:p>
          </p:txBody>
        </p:sp>
        <p:sp>
          <p:nvSpPr>
            <p:cNvPr id="22" name="Rectangle 4"/>
            <p:cNvSpPr>
              <a:spLocks noChangeArrowheads="1"/>
            </p:cNvSpPr>
            <p:nvPr/>
          </p:nvSpPr>
          <p:spPr bwMode="auto">
            <a:xfrm>
              <a:off x="34924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4</a:t>
              </a:r>
            </a:p>
          </p:txBody>
        </p:sp>
        <p:sp>
          <p:nvSpPr>
            <p:cNvPr id="23" name="Rectangle 4"/>
            <p:cNvSpPr>
              <a:spLocks noChangeArrowheads="1"/>
            </p:cNvSpPr>
            <p:nvPr/>
          </p:nvSpPr>
          <p:spPr bwMode="auto">
            <a:xfrm>
              <a:off x="42925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5</a:t>
              </a:r>
            </a:p>
          </p:txBody>
        </p:sp>
      </p:grpSp>
      <p:sp>
        <p:nvSpPr>
          <p:cNvPr id="25" name="Text Box 4"/>
          <p:cNvSpPr txBox="1">
            <a:spLocks noChangeArrowheads="1"/>
          </p:cNvSpPr>
          <p:nvPr/>
        </p:nvSpPr>
        <p:spPr bwMode="auto">
          <a:xfrm>
            <a:off x="4343400" y="3943945"/>
            <a:ext cx="5676899" cy="47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400" dirty="0">
                <a:solidFill>
                  <a:srgbClr val="FF00FF"/>
                </a:solidFill>
                <a:effectLst/>
                <a:latin typeface="Times New Roman" pitchFamily="18" charset="0"/>
                <a:cs typeface="Times New Roman" pitchFamily="18" charset="0"/>
              </a:rPr>
              <a:t>No. </a:t>
            </a:r>
            <a:r>
              <a:rPr lang="en-US" altLang="en-US" sz="2400" dirty="0">
                <a:solidFill>
                  <a:srgbClr val="FF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Symbol" pitchFamily="18" charset="2"/>
              </a:rPr>
              <a:t>I just </a:t>
            </a:r>
            <a:r>
              <a:rPr lang="en-US" sz="2400" dirty="0">
                <a:solidFill>
                  <a:srgbClr val="FF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Symbol" pitchFamily="18" charset="2"/>
              </a:rPr>
              <a:t>describe it just fine.</a:t>
            </a:r>
            <a:endParaRPr lang="en-US" altLang="en-US" sz="2400" dirty="0">
              <a:solidFill>
                <a:srgbClr val="FF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4051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P spid="37" grpId="0"/>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reals</a:t>
            </a:r>
          </a:p>
          <a:p>
            <a:pPr algn="l">
              <a:defRPr/>
            </a:pPr>
            <a:r>
              <a:rPr lang="en-US" sz="2400" dirty="0">
                <a:effectLst>
                  <a:outerShdw blurRad="38100" dist="38100" dir="2700000" algn="tl">
                    <a:srgbClr val="000000"/>
                  </a:outerShdw>
                </a:effectLst>
              </a:rPr>
              <a:t>    </a:t>
            </a:r>
            <a:r>
              <a:rPr lang="en-US" sz="2400" i="1" dirty="0">
                <a:effectLst>
                  <a:outerShdw blurRad="38100" dist="38100" dir="2700000" algn="tl">
                    <a:srgbClr val="000000"/>
                  </a:outerShdw>
                </a:effectLst>
              </a:rPr>
              <a:t>|R| </a:t>
            </a:r>
            <a:r>
              <a:rPr lang="en-US" sz="2400" dirty="0">
                <a:effectLst>
                  <a:outerShdw blurRad="38100" dist="38100" dir="2700000" algn="tl">
                    <a:srgbClr val="000000"/>
                  </a:outerShdw>
                </a:effectLst>
              </a:rPr>
              <a:t>= |{2.34323…, 34.2233…, </a:t>
            </a:r>
            <a:r>
              <a:rPr lang="en-US" sz="2400" dirty="0">
                <a:effectLst>
                  <a:outerShdw blurRad="38100" dist="38100" dir="2700000" algn="tl">
                    <a:srgbClr val="000000"/>
                  </a:outerShdw>
                </a:effectLst>
                <a:sym typeface="Symbol" pitchFamily="18" charset="2"/>
              </a:rPr>
              <a:t>, e, …}|</a:t>
            </a:r>
            <a:endParaRPr lang="en-US" sz="2400" dirty="0">
              <a:effectLst>
                <a:outerShdw blurRad="38100" dist="38100" dir="2700000" algn="tl">
                  <a:srgbClr val="000000"/>
                </a:outerShdw>
              </a:effectLst>
            </a:endParaRPr>
          </a:p>
        </p:txBody>
      </p:sp>
      <p:sp>
        <p:nvSpPr>
          <p:cNvPr id="13" name="Text Box 4"/>
          <p:cNvSpPr txBox="1">
            <a:spLocks noChangeArrowheads="1"/>
          </p:cNvSpPr>
          <p:nvPr/>
        </p:nvSpPr>
        <p:spPr bwMode="auto">
          <a:xfrm>
            <a:off x="1219200" y="4186535"/>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Yes. Each has a distinguishing finite description, namely</a:t>
            </a:r>
          </a:p>
        </p:txBody>
      </p:sp>
      <p:sp>
        <p:nvSpPr>
          <p:cNvPr id="14" name="Rectangle 4"/>
          <p:cNvSpPr>
            <a:spLocks noChangeArrowheads="1"/>
          </p:cNvSpPr>
          <p:nvPr/>
        </p:nvSpPr>
        <p:spPr bwMode="auto">
          <a:xfrm>
            <a:off x="850557" y="3640732"/>
            <a:ext cx="7099300" cy="46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Is the set of all repeating real numbers countable. </a:t>
            </a:r>
          </a:p>
          <a:p>
            <a:pPr eaLnBrk="1" hangingPunct="1">
              <a:spcBef>
                <a:spcPct val="0"/>
              </a:spcBef>
              <a:buFontTx/>
              <a:buNone/>
              <a:defRPr/>
            </a:pPr>
            <a:endParaRPr lang="en-US" altLang="en-US" sz="2400" dirty="0">
              <a:cs typeface="Times New Roman" pitchFamily="18" charset="0"/>
            </a:endParaRPr>
          </a:p>
        </p:txBody>
      </p:sp>
      <p:sp>
        <p:nvSpPr>
          <p:cNvPr id="18" name="Rectangle 4"/>
          <p:cNvSpPr>
            <a:spLocks noChangeArrowheads="1"/>
          </p:cNvSpPr>
          <p:nvPr/>
        </p:nvSpPr>
        <p:spPr bwMode="auto">
          <a:xfrm>
            <a:off x="901700" y="244858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We say that a real number </a:t>
            </a:r>
            <a:r>
              <a:rPr lang="en-US" altLang="en-US" sz="2400" i="1" dirty="0">
                <a:solidFill>
                  <a:srgbClr val="FFC000"/>
                </a:solidFill>
                <a:cs typeface="Times New Roman" pitchFamily="18" charset="0"/>
              </a:rPr>
              <a:t>x</a:t>
            </a:r>
            <a:r>
              <a:rPr lang="en-US" altLang="en-US" sz="2400" dirty="0">
                <a:cs typeface="Times New Roman" pitchFamily="18" charset="0"/>
              </a:rPr>
              <a:t> </a:t>
            </a:r>
            <a:r>
              <a:rPr lang="en-US" altLang="en-US" sz="2400" i="1" dirty="0">
                <a:solidFill>
                  <a:srgbClr val="FFC000"/>
                </a:solidFill>
                <a:cs typeface="Times New Roman" pitchFamily="18" charset="0"/>
              </a:rPr>
              <a:t>repeats</a:t>
            </a:r>
            <a:r>
              <a:rPr lang="en-US" altLang="en-US" sz="2400" dirty="0">
                <a:cs typeface="Times New Roman" pitchFamily="18" charset="0"/>
              </a:rPr>
              <a:t> if the </a:t>
            </a:r>
            <a:br>
              <a:rPr lang="en-US" altLang="en-US" sz="2400" dirty="0">
                <a:cs typeface="Times New Roman" pitchFamily="18" charset="0"/>
              </a:rPr>
            </a:br>
            <a:r>
              <a:rPr lang="en-US" altLang="en-US" sz="2400" dirty="0">
                <a:cs typeface="Times New Roman" pitchFamily="18" charset="0"/>
              </a:rPr>
              <a:t>pattern of digits repeats after a finite number </a:t>
            </a:r>
          </a:p>
          <a:p>
            <a:pPr eaLnBrk="1" hangingPunct="1">
              <a:spcBef>
                <a:spcPct val="0"/>
              </a:spcBef>
              <a:buFontTx/>
              <a:buNone/>
              <a:defRPr/>
            </a:pPr>
            <a:r>
              <a:rPr lang="en-US" altLang="en-US" sz="2400" dirty="0">
                <a:cs typeface="Times New Roman" pitchFamily="18" charset="0"/>
              </a:rPr>
              <a:t>    0.345 123 123 123 123 123…  </a:t>
            </a:r>
          </a:p>
        </p:txBody>
      </p:sp>
      <p:grpSp>
        <p:nvGrpSpPr>
          <p:cNvPr id="20" name="Group 19"/>
          <p:cNvGrpSpPr/>
          <p:nvPr/>
        </p:nvGrpSpPr>
        <p:grpSpPr>
          <a:xfrm>
            <a:off x="1663700" y="4658380"/>
            <a:ext cx="7099300" cy="1132820"/>
            <a:chOff x="901700" y="2590800"/>
            <a:chExt cx="7099300" cy="1132820"/>
          </a:xfrm>
        </p:grpSpPr>
        <p:cxnSp>
          <p:nvCxnSpPr>
            <p:cNvPr id="21" name="Straight Connector 20"/>
            <p:cNvCxnSpPr/>
            <p:nvPr/>
          </p:nvCxnSpPr>
          <p:spPr bwMode="auto">
            <a:xfrm>
              <a:off x="1829486" y="2693891"/>
              <a:ext cx="457200" cy="0"/>
            </a:xfrm>
            <a:prstGeom prst="line">
              <a:avLst/>
            </a:prstGeom>
            <a:noFill/>
            <a:ln w="12700" cap="sq" cmpd="sng" algn="ctr">
              <a:solidFill>
                <a:schemeClr val="tx1"/>
              </a:solidFill>
              <a:prstDash val="solid"/>
              <a:round/>
              <a:headEnd type="none" w="med" len="med"/>
              <a:tailEnd type="none" w="med" len="med"/>
            </a:ln>
            <a:effectLst/>
          </p:spPr>
        </p:cxnSp>
        <p:sp>
          <p:nvSpPr>
            <p:cNvPr id="22" name="Rectangle 4"/>
            <p:cNvSpPr>
              <a:spLocks noChangeArrowheads="1"/>
            </p:cNvSpPr>
            <p:nvPr/>
          </p:nvSpPr>
          <p:spPr bwMode="auto">
            <a:xfrm>
              <a:off x="901700" y="259080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  0.345123 </a:t>
              </a:r>
            </a:p>
          </p:txBody>
        </p:sp>
      </p:grpSp>
      <p:sp>
        <p:nvSpPr>
          <p:cNvPr id="26" name="Rectangle 4"/>
          <p:cNvSpPr>
            <a:spLocks noChangeArrowheads="1"/>
          </p:cNvSpPr>
          <p:nvPr/>
        </p:nvSpPr>
        <p:spPr bwMode="auto">
          <a:xfrm>
            <a:off x="2273300" y="519178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000" dirty="0">
                <a:solidFill>
                  <a:schemeClr val="accent2"/>
                </a:solidFill>
                <a:cs typeface="Times New Roman" pitchFamily="18" charset="0"/>
              </a:rPr>
              <a:t>        x  = 0.345 123 123 123 123 123…  </a:t>
            </a:r>
          </a:p>
          <a:p>
            <a:pPr eaLnBrk="1" hangingPunct="1">
              <a:spcBef>
                <a:spcPct val="0"/>
              </a:spcBef>
              <a:buNone/>
              <a:defRPr/>
            </a:pPr>
            <a:r>
              <a:rPr lang="en-US" altLang="en-US" sz="2000" dirty="0">
                <a:solidFill>
                  <a:schemeClr val="accent2"/>
                </a:solidFill>
                <a:cs typeface="Times New Roman" pitchFamily="18" charset="0"/>
              </a:rPr>
              <a:t>1000x  =   345. 123 123 123 123 123…  </a:t>
            </a:r>
          </a:p>
          <a:p>
            <a:pPr eaLnBrk="1" hangingPunct="1">
              <a:spcBef>
                <a:spcPct val="0"/>
              </a:spcBef>
              <a:buFontTx/>
              <a:buNone/>
              <a:defRPr/>
            </a:pPr>
            <a:r>
              <a:rPr lang="en-US" altLang="en-US" sz="2000" dirty="0">
                <a:solidFill>
                  <a:schemeClr val="accent2"/>
                </a:solidFill>
                <a:cs typeface="Times New Roman" pitchFamily="18" charset="0"/>
              </a:rPr>
              <a:t>  999x  =   345</a:t>
            </a:r>
          </a:p>
          <a:p>
            <a:pPr eaLnBrk="1" hangingPunct="1">
              <a:spcBef>
                <a:spcPct val="0"/>
              </a:spcBef>
              <a:buFontTx/>
              <a:buNone/>
              <a:defRPr/>
            </a:pPr>
            <a:r>
              <a:rPr lang="en-US" altLang="en-US" sz="2000" dirty="0">
                <a:solidFill>
                  <a:schemeClr val="accent2"/>
                </a:solidFill>
                <a:cs typeface="Times New Roman" pitchFamily="18" charset="0"/>
              </a:rPr>
              <a:t>        x  =    </a:t>
            </a:r>
            <a:r>
              <a:rPr lang="en-US" altLang="en-US" sz="2000" baseline="30000" dirty="0">
                <a:solidFill>
                  <a:schemeClr val="accent2"/>
                </a:solidFill>
                <a:cs typeface="Times New Roman" pitchFamily="18" charset="0"/>
              </a:rPr>
              <a:t>345</a:t>
            </a:r>
            <a:r>
              <a:rPr lang="en-US" altLang="en-US" sz="2000" dirty="0">
                <a:solidFill>
                  <a:schemeClr val="accent2"/>
                </a:solidFill>
                <a:cs typeface="Times New Roman" pitchFamily="18" charset="0"/>
              </a:rPr>
              <a:t>/</a:t>
            </a:r>
            <a:r>
              <a:rPr lang="en-US" altLang="en-US" sz="2000" baseline="-25000" dirty="0">
                <a:solidFill>
                  <a:schemeClr val="accent2"/>
                </a:solidFill>
                <a:cs typeface="Times New Roman" pitchFamily="18" charset="0"/>
              </a:rPr>
              <a:t>999</a:t>
            </a:r>
          </a:p>
        </p:txBody>
      </p:sp>
    </p:spTree>
    <p:extLst>
      <p:ext uri="{BB962C8B-B14F-4D97-AF65-F5344CB8AC3E}">
        <p14:creationId xmlns:p14="http://schemas.microsoft.com/office/powerpoint/2010/main" val="13264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reals</a:t>
            </a:r>
          </a:p>
          <a:p>
            <a:pPr algn="l">
              <a:defRPr/>
            </a:pPr>
            <a:r>
              <a:rPr lang="en-US" sz="2400" dirty="0">
                <a:effectLst>
                  <a:outerShdw blurRad="38100" dist="38100" dir="2700000" algn="tl">
                    <a:srgbClr val="000000"/>
                  </a:outerShdw>
                </a:effectLst>
              </a:rPr>
              <a:t>    </a:t>
            </a:r>
            <a:r>
              <a:rPr lang="en-US" sz="2400" i="1" dirty="0">
                <a:effectLst>
                  <a:outerShdw blurRad="38100" dist="38100" dir="2700000" algn="tl">
                    <a:srgbClr val="000000"/>
                  </a:outerShdw>
                </a:effectLst>
              </a:rPr>
              <a:t>|R| </a:t>
            </a:r>
            <a:r>
              <a:rPr lang="en-US" sz="2400" dirty="0">
                <a:effectLst>
                  <a:outerShdw blurRad="38100" dist="38100" dir="2700000" algn="tl">
                    <a:srgbClr val="000000"/>
                  </a:outerShdw>
                </a:effectLst>
              </a:rPr>
              <a:t>= |{2.34323…, 34.2233…, </a:t>
            </a:r>
            <a:r>
              <a:rPr lang="en-US" sz="2400" dirty="0">
                <a:effectLst>
                  <a:outerShdw blurRad="38100" dist="38100" dir="2700000" algn="tl">
                    <a:srgbClr val="000000"/>
                  </a:outerShdw>
                </a:effectLst>
                <a:sym typeface="Symbol" pitchFamily="18" charset="2"/>
              </a:rPr>
              <a:t>, e, …}|</a:t>
            </a:r>
            <a:endParaRPr lang="en-US" sz="2400" dirty="0">
              <a:effectLst>
                <a:outerShdw blurRad="38100" dist="38100" dir="2700000" algn="tl">
                  <a:srgbClr val="000000"/>
                </a:outerShdw>
              </a:effectLst>
            </a:endParaRPr>
          </a:p>
        </p:txBody>
      </p:sp>
      <p:sp>
        <p:nvSpPr>
          <p:cNvPr id="13" name="Text Box 4"/>
          <p:cNvSpPr txBox="1">
            <a:spLocks noChangeArrowheads="1"/>
          </p:cNvSpPr>
          <p:nvPr/>
        </p:nvSpPr>
        <p:spPr bwMode="auto">
          <a:xfrm>
            <a:off x="2438400" y="5486400"/>
            <a:ext cx="6896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Yes. Each computable number has a distinguishing finite description, namely</a:t>
            </a:r>
          </a:p>
        </p:txBody>
      </p:sp>
      <p:sp>
        <p:nvSpPr>
          <p:cNvPr id="14" name="Rectangle 4"/>
          <p:cNvSpPr>
            <a:spLocks noChangeArrowheads="1"/>
          </p:cNvSpPr>
          <p:nvPr/>
        </p:nvSpPr>
        <p:spPr bwMode="auto">
          <a:xfrm>
            <a:off x="762000" y="236220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We say that a real number </a:t>
            </a:r>
            <a:r>
              <a:rPr lang="en-US" altLang="en-US" sz="2400" i="1" dirty="0">
                <a:solidFill>
                  <a:srgbClr val="FFC000"/>
                </a:solidFill>
                <a:cs typeface="Times New Roman" pitchFamily="18" charset="0"/>
              </a:rPr>
              <a:t>x</a:t>
            </a:r>
            <a:r>
              <a:rPr lang="en-US" altLang="en-US" sz="2400" dirty="0">
                <a:cs typeface="Times New Roman" pitchFamily="18" charset="0"/>
              </a:rPr>
              <a:t> is </a:t>
            </a:r>
            <a:r>
              <a:rPr lang="en-US" altLang="en-US" sz="2400" i="1" dirty="0">
                <a:solidFill>
                  <a:srgbClr val="FFC000"/>
                </a:solidFill>
                <a:cs typeface="Times New Roman" pitchFamily="18" charset="0"/>
              </a:rPr>
              <a:t>computable</a:t>
            </a:r>
            <a:r>
              <a:rPr lang="en-US" altLang="en-US" sz="2400" dirty="0">
                <a:cs typeface="Times New Roman" pitchFamily="18" charset="0"/>
              </a:rPr>
              <a:t> </a:t>
            </a:r>
            <a:br>
              <a:rPr lang="en-US" altLang="en-US" sz="2400" dirty="0">
                <a:cs typeface="Times New Roman" pitchFamily="18" charset="0"/>
              </a:rPr>
            </a:br>
            <a:r>
              <a:rPr lang="en-US" altLang="en-US" sz="2400" dirty="0">
                <a:cs typeface="Times New Roman" pitchFamily="18" charset="0"/>
              </a:rPr>
              <a:t>if there exists a TM </a:t>
            </a:r>
            <a:r>
              <a:rPr lang="en-US" altLang="en-US" sz="2400" i="1" dirty="0">
                <a:solidFill>
                  <a:srgbClr val="FFC000"/>
                </a:solidFill>
                <a:cs typeface="Times New Roman" pitchFamily="18" charset="0"/>
              </a:rPr>
              <a:t>M</a:t>
            </a:r>
            <a:r>
              <a:rPr lang="en-US" altLang="en-US" sz="2400" dirty="0">
                <a:cs typeface="Times New Roman" pitchFamily="18" charset="0"/>
              </a:rPr>
              <a:t> that on no input will print out each of its digits in decimal notation,  3.4642946….</a:t>
            </a:r>
          </a:p>
          <a:p>
            <a:pPr eaLnBrk="1" hangingPunct="1">
              <a:spcBef>
                <a:spcPct val="0"/>
              </a:spcBef>
              <a:buFontTx/>
              <a:buNone/>
              <a:defRPr/>
            </a:pPr>
            <a:r>
              <a:rPr lang="en-US" altLang="en-US" sz="2400" dirty="0">
                <a:cs typeface="Times New Roman" pitchFamily="18" charset="0"/>
              </a:rPr>
              <a:t>Given that a real number has an infinite number of digits, at no point will it have printed out all of its digits. But for every integer </a:t>
            </a:r>
            <a:r>
              <a:rPr lang="en-US" altLang="en-US" sz="2400" i="1" dirty="0" err="1">
                <a:solidFill>
                  <a:srgbClr val="FFC000"/>
                </a:solidFill>
                <a:cs typeface="Times New Roman" pitchFamily="18" charset="0"/>
              </a:rPr>
              <a:t>i</a:t>
            </a:r>
            <a:r>
              <a:rPr lang="en-US" altLang="en-US" sz="2400" dirty="0">
                <a:cs typeface="Times New Roman" pitchFamily="18" charset="0"/>
              </a:rPr>
              <a:t>, at some point in time, </a:t>
            </a:r>
            <a:r>
              <a:rPr lang="en-US" altLang="en-US" sz="2400" i="1" dirty="0">
                <a:solidFill>
                  <a:srgbClr val="FFC000"/>
                </a:solidFill>
                <a:cs typeface="Times New Roman" pitchFamily="18" charset="0"/>
              </a:rPr>
              <a:t>M</a:t>
            </a:r>
            <a:r>
              <a:rPr lang="en-US" altLang="en-US" sz="2400" dirty="0">
                <a:cs typeface="Times New Roman" pitchFamily="18" charset="0"/>
              </a:rPr>
              <a:t> will have printed out the first </a:t>
            </a:r>
            <a:r>
              <a:rPr lang="en-US" altLang="en-US" sz="2400" i="1" dirty="0" err="1">
                <a:solidFill>
                  <a:srgbClr val="FFC000"/>
                </a:solidFill>
                <a:effectLst/>
                <a:cs typeface="Times New Roman" pitchFamily="18" charset="0"/>
              </a:rPr>
              <a:t>i</a:t>
            </a:r>
            <a:r>
              <a:rPr lang="en-US" altLang="en-US" sz="2400" dirty="0">
                <a:cs typeface="Times New Roman" pitchFamily="18" charset="0"/>
              </a:rPr>
              <a:t> digits of </a:t>
            </a:r>
            <a:r>
              <a:rPr lang="en-US" altLang="en-US" sz="2400" i="1" dirty="0">
                <a:solidFill>
                  <a:srgbClr val="FFC000"/>
                </a:solidFill>
                <a:cs typeface="Times New Roman" pitchFamily="18" charset="0"/>
              </a:rPr>
              <a:t>x</a:t>
            </a:r>
            <a:r>
              <a:rPr lang="en-US" altLang="en-US" sz="2400" dirty="0">
                <a:cs typeface="Times New Roman" pitchFamily="18" charset="0"/>
              </a:rPr>
              <a:t>.</a:t>
            </a:r>
          </a:p>
          <a:p>
            <a:pPr eaLnBrk="1" hangingPunct="1">
              <a:spcBef>
                <a:spcPct val="0"/>
              </a:spcBef>
              <a:buFontTx/>
              <a:buNone/>
              <a:defRPr/>
            </a:pPr>
            <a:r>
              <a:rPr lang="en-US" altLang="en-US" sz="2400" dirty="0">
                <a:cs typeface="Times New Roman" pitchFamily="18" charset="0"/>
              </a:rPr>
              <a:t>Is the set of all computable real numbers countable. </a:t>
            </a:r>
          </a:p>
          <a:p>
            <a:pPr eaLnBrk="1" hangingPunct="1">
              <a:spcBef>
                <a:spcPct val="0"/>
              </a:spcBef>
              <a:buFontTx/>
              <a:buNone/>
              <a:defRPr/>
            </a:pPr>
            <a:endParaRPr lang="en-US" altLang="en-US" sz="2400" dirty="0">
              <a:cs typeface="Times New Roman" pitchFamily="18" charset="0"/>
            </a:endParaRPr>
          </a:p>
        </p:txBody>
      </p:sp>
      <p:sp>
        <p:nvSpPr>
          <p:cNvPr id="15" name="Text Box 4"/>
          <p:cNvSpPr txBox="1">
            <a:spLocks noChangeArrowheads="1"/>
          </p:cNvSpPr>
          <p:nvPr/>
        </p:nvSpPr>
        <p:spPr bwMode="auto">
          <a:xfrm>
            <a:off x="5651157" y="5835474"/>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this TM </a:t>
            </a:r>
            <a:r>
              <a:rPr lang="en-US" altLang="en-US" sz="2400" i="1" dirty="0">
                <a:solidFill>
                  <a:schemeClr val="accent2"/>
                </a:solidFill>
                <a:latin typeface="Times New Roman" panose="02020603050405020304" pitchFamily="18" charset="0"/>
                <a:cs typeface="Times New Roman" panose="02020603050405020304" pitchFamily="18" charset="0"/>
              </a:rPr>
              <a:t>M</a:t>
            </a:r>
            <a:r>
              <a:rPr lang="en-US" altLang="en-US" sz="2400" dirty="0">
                <a:solidFill>
                  <a:srgbClr val="FF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6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reals</a:t>
            </a:r>
          </a:p>
          <a:p>
            <a:pPr algn="l">
              <a:defRPr/>
            </a:pPr>
            <a:r>
              <a:rPr lang="en-US" sz="2400" dirty="0">
                <a:effectLst>
                  <a:outerShdw blurRad="38100" dist="38100" dir="2700000" algn="tl">
                    <a:srgbClr val="000000"/>
                  </a:outerShdw>
                </a:effectLst>
              </a:rPr>
              <a:t>    </a:t>
            </a:r>
            <a:r>
              <a:rPr lang="en-US" sz="2400" i="1" dirty="0">
                <a:effectLst>
                  <a:outerShdw blurRad="38100" dist="38100" dir="2700000" algn="tl">
                    <a:srgbClr val="000000"/>
                  </a:outerShdw>
                </a:effectLst>
              </a:rPr>
              <a:t>|R| </a:t>
            </a:r>
            <a:r>
              <a:rPr lang="en-US" sz="2400" dirty="0">
                <a:effectLst>
                  <a:outerShdw blurRad="38100" dist="38100" dir="2700000" algn="tl">
                    <a:srgbClr val="000000"/>
                  </a:outerShdw>
                </a:effectLst>
              </a:rPr>
              <a:t>= |{2.34323…, 34.2233…, </a:t>
            </a:r>
            <a:r>
              <a:rPr lang="en-US" sz="2400" dirty="0">
                <a:effectLst>
                  <a:outerShdw blurRad="38100" dist="38100" dir="2700000" algn="tl">
                    <a:srgbClr val="000000"/>
                  </a:outerShdw>
                </a:effectLst>
                <a:sym typeface="Symbol" pitchFamily="18" charset="2"/>
              </a:rPr>
              <a:t>, e, …}|</a:t>
            </a:r>
            <a:endParaRPr lang="en-US" sz="2400" dirty="0">
              <a:effectLst>
                <a:outerShdw blurRad="38100" dist="38100" dir="2700000" algn="tl">
                  <a:srgbClr val="000000"/>
                </a:outerShdw>
              </a:effectLst>
            </a:endParaRPr>
          </a:p>
        </p:txBody>
      </p:sp>
      <p:sp>
        <p:nvSpPr>
          <p:cNvPr id="13" name="Text Box 4"/>
          <p:cNvSpPr txBox="1">
            <a:spLocks noChangeArrowheads="1"/>
          </p:cNvSpPr>
          <p:nvPr/>
        </p:nvSpPr>
        <p:spPr bwMode="auto">
          <a:xfrm>
            <a:off x="3429000" y="5427615"/>
            <a:ext cx="6896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No. Each random number does need an </a:t>
            </a:r>
          </a:p>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infinite amount of information to specify it. </a:t>
            </a:r>
          </a:p>
        </p:txBody>
      </p:sp>
      <p:sp>
        <p:nvSpPr>
          <p:cNvPr id="14" name="Rectangle 4"/>
          <p:cNvSpPr>
            <a:spLocks noChangeArrowheads="1"/>
          </p:cNvSpPr>
          <p:nvPr/>
        </p:nvSpPr>
        <p:spPr bwMode="auto">
          <a:xfrm>
            <a:off x="762000" y="3835884"/>
            <a:ext cx="7099300" cy="70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We say that a real number </a:t>
            </a:r>
            <a:r>
              <a:rPr lang="en-US" altLang="en-US" sz="2400" i="1" dirty="0">
                <a:solidFill>
                  <a:srgbClr val="FFC000"/>
                </a:solidFill>
                <a:cs typeface="Times New Roman" pitchFamily="18" charset="0"/>
              </a:rPr>
              <a:t>x</a:t>
            </a:r>
            <a:r>
              <a:rPr lang="en-US" altLang="en-US" sz="2400" dirty="0">
                <a:cs typeface="Times New Roman" pitchFamily="18" charset="0"/>
              </a:rPr>
              <a:t> is </a:t>
            </a:r>
            <a:r>
              <a:rPr lang="en-US" altLang="en-US" sz="2400" i="1" dirty="0">
                <a:solidFill>
                  <a:srgbClr val="FFC000"/>
                </a:solidFill>
                <a:cs typeface="Times New Roman" pitchFamily="18" charset="0"/>
              </a:rPr>
              <a:t>random</a:t>
            </a:r>
            <a:r>
              <a:rPr lang="en-US" altLang="en-US" sz="2400" dirty="0">
                <a:cs typeface="Times New Roman" pitchFamily="18" charset="0"/>
              </a:rPr>
              <a:t> if it is produced by flipping a 10 sided dice for each of its infinite number of digits.</a:t>
            </a:r>
          </a:p>
          <a:p>
            <a:pPr eaLnBrk="1" hangingPunct="1">
              <a:spcBef>
                <a:spcPct val="0"/>
              </a:spcBef>
              <a:buFontTx/>
              <a:buNone/>
              <a:defRPr/>
            </a:pPr>
            <a:r>
              <a:rPr lang="en-US" altLang="en-US" sz="2400" dirty="0">
                <a:cs typeface="Times New Roman" pitchFamily="18" charset="0"/>
              </a:rPr>
              <a:t>Is the set of all random real numbers countable. </a:t>
            </a:r>
          </a:p>
          <a:p>
            <a:pPr eaLnBrk="1" hangingPunct="1">
              <a:spcBef>
                <a:spcPct val="0"/>
              </a:spcBef>
              <a:buFontTx/>
              <a:buNone/>
              <a:defRPr/>
            </a:pPr>
            <a:endParaRPr lang="en-US" altLang="en-US" sz="2400" dirty="0">
              <a:cs typeface="Times New Roman" pitchFamily="18" charset="0"/>
            </a:endParaRPr>
          </a:p>
        </p:txBody>
      </p:sp>
      <p:sp>
        <p:nvSpPr>
          <p:cNvPr id="16" name="Rectangle 4"/>
          <p:cNvSpPr>
            <a:spLocks noChangeArrowheads="1"/>
          </p:cNvSpPr>
          <p:nvPr/>
        </p:nvSpPr>
        <p:spPr bwMode="auto">
          <a:xfrm>
            <a:off x="711200" y="251460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Tell me a real number that needs an infinite description.</a:t>
            </a:r>
          </a:p>
        </p:txBody>
      </p:sp>
      <p:sp>
        <p:nvSpPr>
          <p:cNvPr id="17" name="Text Box 4"/>
          <p:cNvSpPr txBox="1">
            <a:spLocks noChangeArrowheads="1"/>
          </p:cNvSpPr>
          <p:nvPr/>
        </p:nvSpPr>
        <p:spPr bwMode="auto">
          <a:xfrm>
            <a:off x="4292600" y="2961620"/>
            <a:ext cx="56768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sz="2400" dirty="0">
                <a:solidFill>
                  <a:srgbClr val="FF00FF"/>
                </a:solidFill>
                <a:effectLst/>
                <a:latin typeface="Times New Roman" pitchFamily="18" charset="0"/>
                <a:cs typeface="Times New Roman" pitchFamily="18" charset="0"/>
                <a:sym typeface="Symbol" pitchFamily="18" charset="2"/>
              </a:rPr>
              <a:t>Impossible. If you can tell it to me, </a:t>
            </a:r>
            <a:br>
              <a:rPr lang="en-US" sz="2400" dirty="0">
                <a:solidFill>
                  <a:srgbClr val="FF00FF"/>
                </a:solidFill>
                <a:effectLst/>
                <a:latin typeface="Times New Roman" pitchFamily="18" charset="0"/>
                <a:cs typeface="Times New Roman" pitchFamily="18" charset="0"/>
                <a:sym typeface="Symbol" pitchFamily="18" charset="2"/>
              </a:rPr>
            </a:br>
            <a:r>
              <a:rPr lang="en-US" sz="2400" dirty="0">
                <a:solidFill>
                  <a:srgbClr val="FF00FF"/>
                </a:solidFill>
                <a:effectLst/>
                <a:latin typeface="Times New Roman" pitchFamily="18" charset="0"/>
                <a:cs typeface="Times New Roman" pitchFamily="18" charset="0"/>
                <a:sym typeface="Symbol" pitchFamily="18" charset="2"/>
              </a:rPr>
              <a:t>then it has a finite description. </a:t>
            </a:r>
            <a:endParaRPr lang="en-US" altLang="en-US" sz="2400" dirty="0">
              <a:solidFill>
                <a:srgbClr val="FF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2045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200" b="1" dirty="0">
                <a:solidFill>
                  <a:schemeClr val="tx2"/>
                </a:solidFill>
                <a:effectLst>
                  <a:outerShdw blurRad="38100" dist="38100" dir="2700000" algn="tl">
                    <a:srgbClr val="000000"/>
                  </a:outerShdw>
                </a:effectLst>
                <a:latin typeface="Arial Rounded MT Bold" pitchFamily="34" charset="0"/>
              </a:rPr>
              <a:t>Description Length vs </a:t>
            </a:r>
            <a:r>
              <a:rPr lang="en-US" sz="3200" b="1" dirty="0" err="1">
                <a:solidFill>
                  <a:schemeClr val="tx2"/>
                </a:solidFill>
                <a:effectLst>
                  <a:outerShdw blurRad="38100" dist="38100" dir="2700000" algn="tl">
                    <a:srgbClr val="000000"/>
                  </a:outerShdw>
                </a:effectLst>
                <a:latin typeface="Arial Rounded MT Bold" pitchFamily="34" charset="0"/>
              </a:rPr>
              <a:t>Cardnality</a:t>
            </a:r>
            <a:endParaRPr lang="en-US" sz="3200" b="1" dirty="0">
              <a:solidFill>
                <a:schemeClr val="tx2"/>
              </a:solidFill>
              <a:effectLst>
                <a:outerShdw blurRad="38100" dist="38100" dir="2700000" algn="tl">
                  <a:srgbClr val="000000"/>
                </a:outerShdw>
              </a:effectLst>
              <a:latin typeface="Arial Rounded MT Bold"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3462787"/>
              </p:ext>
            </p:extLst>
          </p:nvPr>
        </p:nvGraphicFramePr>
        <p:xfrm>
          <a:off x="152400" y="1066800"/>
          <a:ext cx="8839200" cy="383198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1875070698"/>
                    </a:ext>
                  </a:extLst>
                </a:gridCol>
                <a:gridCol w="2946400">
                  <a:extLst>
                    <a:ext uri="{9D8B030D-6E8A-4147-A177-3AD203B41FA5}">
                      <a16:colId xmlns:a16="http://schemas.microsoft.com/office/drawing/2014/main" val="2334567880"/>
                    </a:ext>
                  </a:extLst>
                </a:gridCol>
                <a:gridCol w="2946400">
                  <a:extLst>
                    <a:ext uri="{9D8B030D-6E8A-4147-A177-3AD203B41FA5}">
                      <a16:colId xmlns:a16="http://schemas.microsoft.com/office/drawing/2014/main" val="2274599895"/>
                    </a:ext>
                  </a:extLst>
                </a:gridCol>
              </a:tblGrid>
              <a:tr h="1795096">
                <a:tc>
                  <a:txBody>
                    <a:bodyPr/>
                    <a:lstStyle/>
                    <a:p>
                      <a:pPr algn="ctr"/>
                      <a:endParaRPr lang="en-CA" sz="2400" dirty="0">
                        <a:latin typeface="Calibri" panose="020F0502020204030204" pitchFamily="34" charset="0"/>
                      </a:endParaRPr>
                    </a:p>
                  </a:txBody>
                  <a:tcPr/>
                </a:tc>
                <a:tc>
                  <a:txBody>
                    <a:bodyPr/>
                    <a:lstStyle/>
                    <a:p>
                      <a:pPr algn="ctr"/>
                      <a:r>
                        <a:rPr lang="en-CA" sz="2400" dirty="0">
                          <a:latin typeface="Calibri" panose="020F0502020204030204" pitchFamily="34" charset="0"/>
                        </a:rPr>
                        <a:t>|”</a:t>
                      </a:r>
                      <a:r>
                        <a:rPr lang="en-US" sz="2400" dirty="0">
                          <a:effectLst>
                            <a:outerShdw blurRad="38100" dist="38100" dir="2700000" algn="tl">
                              <a:srgbClr val="000000"/>
                            </a:outerShdw>
                          </a:effectLst>
                          <a:latin typeface="Calibri" panose="020F0502020204030204" pitchFamily="34" charset="0"/>
                          <a:sym typeface="Symbol" panose="05050102010706020507" pitchFamily="18" charset="2"/>
                        </a:rPr>
                        <a:t></a:t>
                      </a:r>
                      <a:r>
                        <a:rPr lang="en-CA" sz="2400" dirty="0">
                          <a:latin typeface="Calibri" panose="020F0502020204030204" pitchFamily="34" charset="0"/>
                        </a:rPr>
                        <a:t>”|</a:t>
                      </a:r>
                      <a:br>
                        <a:rPr lang="en-CA" sz="2400" dirty="0">
                          <a:latin typeface="Calibri" panose="020F0502020204030204" pitchFamily="34" charset="0"/>
                        </a:rPr>
                      </a:br>
                      <a:r>
                        <a:rPr lang="en-CA" sz="2400" dirty="0">
                          <a:latin typeface="Calibri" panose="020F0502020204030204" pitchFamily="34" charset="0"/>
                        </a:rPr>
                        <a:t>= length</a:t>
                      </a:r>
                      <a:r>
                        <a:rPr lang="en-CA" sz="2400" baseline="0" dirty="0">
                          <a:latin typeface="Calibri" panose="020F0502020204030204" pitchFamily="34" charset="0"/>
                        </a:rPr>
                        <a:t> of description of each item</a:t>
                      </a:r>
                      <a:endParaRPr lang="en-CA" sz="2400"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a:latin typeface="Calibri" panose="020F0502020204030204" pitchFamily="34" charset="0"/>
                        </a:rPr>
                        <a:t>|{</a:t>
                      </a:r>
                      <a:r>
                        <a:rPr lang="en-US" sz="2400" dirty="0">
                          <a:effectLst>
                            <a:outerShdw blurRad="38100" dist="38100" dir="2700000" algn="tl">
                              <a:srgbClr val="000000"/>
                            </a:outerShdw>
                          </a:effectLst>
                          <a:latin typeface="Calibri" panose="020F0502020204030204" pitchFamily="34" charset="0"/>
                          <a:sym typeface="Symbol" panose="05050102010706020507" pitchFamily="18" charset="2"/>
                        </a:rPr>
                        <a:t></a:t>
                      </a:r>
                      <a:r>
                        <a:rPr lang="en-CA" sz="2400" dirty="0">
                          <a:effectLst/>
                          <a:latin typeface="Calibri" panose="020F0502020204030204" pitchFamily="34" charset="0"/>
                          <a:sym typeface="Symbol" panose="05050102010706020507" pitchFamily="18" charset="2"/>
                        </a:rPr>
                        <a:t>}</a:t>
                      </a:r>
                      <a:r>
                        <a:rPr lang="en-CA" sz="2400" dirty="0">
                          <a:latin typeface="Calibri" panose="020F0502020204030204" pitchFamily="34" charset="0"/>
                        </a:rPr>
                        <a:t>|</a:t>
                      </a:r>
                      <a:br>
                        <a:rPr lang="en-CA" sz="2400" dirty="0">
                          <a:latin typeface="Calibri" panose="020F0502020204030204" pitchFamily="34" charset="0"/>
                        </a:rPr>
                      </a:br>
                      <a:r>
                        <a:rPr lang="en-CA" sz="2400" dirty="0">
                          <a:latin typeface="Calibri" panose="020F0502020204030204" pitchFamily="34" charset="0"/>
                        </a:rPr>
                        <a:t>= </a:t>
                      </a:r>
                      <a:r>
                        <a:rPr lang="en-CA" sz="2400" dirty="0" err="1">
                          <a:latin typeface="Calibri" panose="020F0502020204030204" pitchFamily="34" charset="0"/>
                        </a:rPr>
                        <a:t>cardnality</a:t>
                      </a:r>
                      <a:r>
                        <a:rPr lang="en-CA" sz="2400" baseline="0" dirty="0">
                          <a:latin typeface="Calibri" panose="020F0502020204030204" pitchFamily="34" charset="0"/>
                        </a:rPr>
                        <a:t> of set containing all such items</a:t>
                      </a:r>
                      <a:endParaRPr lang="en-CA" sz="2400" dirty="0">
                        <a:latin typeface="Calibri" panose="020F0502020204030204" pitchFamily="34" charset="0"/>
                      </a:endParaRPr>
                    </a:p>
                  </a:txBody>
                  <a:tcPr/>
                </a:tc>
                <a:extLst>
                  <a:ext uri="{0D108BD9-81ED-4DB2-BD59-A6C34878D82A}">
                    <a16:rowId xmlns:a16="http://schemas.microsoft.com/office/drawing/2014/main" val="1323878906"/>
                  </a:ext>
                </a:extLst>
              </a:tr>
              <a:tr h="359019">
                <a:tc>
                  <a:txBody>
                    <a:bodyPr/>
                    <a:lstStyle/>
                    <a:p>
                      <a:pPr algn="ctr"/>
                      <a:r>
                        <a:rPr lang="en-CA" sz="2400" dirty="0">
                          <a:latin typeface="Calibri" panose="020F0502020204030204" pitchFamily="34" charset="0"/>
                        </a:rPr>
                        <a:t>Finite</a:t>
                      </a:r>
                    </a:p>
                  </a:txBody>
                  <a:tcPr/>
                </a:tc>
                <a:tc>
                  <a:txBody>
                    <a:bodyPr/>
                    <a:lstStyle/>
                    <a:p>
                      <a:pPr algn="ctr"/>
                      <a:r>
                        <a:rPr lang="en-CA" sz="2400" dirty="0">
                          <a:latin typeface="Calibri" panose="020F0502020204030204" pitchFamily="34" charset="0"/>
                        </a:rPr>
                        <a:t>5</a:t>
                      </a:r>
                    </a:p>
                  </a:txBody>
                  <a:tcPr/>
                </a:tc>
                <a:tc>
                  <a:txBody>
                    <a:bodyPr/>
                    <a:lstStyle/>
                    <a:p>
                      <a:pPr algn="ctr"/>
                      <a:r>
                        <a:rPr lang="en-CA" sz="2400" dirty="0">
                          <a:latin typeface="Calibri" panose="020F0502020204030204" pitchFamily="34" charset="0"/>
                        </a:rPr>
                        <a:t>2</a:t>
                      </a:r>
                      <a:r>
                        <a:rPr lang="en-CA" sz="2400" baseline="30000" dirty="0">
                          <a:latin typeface="Calibri" panose="020F0502020204030204" pitchFamily="34" charset="0"/>
                        </a:rPr>
                        <a:t>5</a:t>
                      </a:r>
                    </a:p>
                  </a:txBody>
                  <a:tcPr/>
                </a:tc>
                <a:extLst>
                  <a:ext uri="{0D108BD9-81ED-4DB2-BD59-A6C34878D82A}">
                    <a16:rowId xmlns:a16="http://schemas.microsoft.com/office/drawing/2014/main" val="2372938055"/>
                  </a:ext>
                </a:extLst>
              </a:tr>
              <a:tr h="933450">
                <a:tc>
                  <a:txBody>
                    <a:bodyPr/>
                    <a:lstStyle/>
                    <a:p>
                      <a:pPr algn="ctr"/>
                      <a:r>
                        <a:rPr lang="en-CA" sz="2400" dirty="0">
                          <a:latin typeface="Calibri" panose="020F0502020204030204" pitchFamily="34" charset="0"/>
                        </a:rPr>
                        <a:t>Integers</a:t>
                      </a:r>
                    </a:p>
                  </a:txBody>
                  <a:tcPr/>
                </a:tc>
                <a:tc>
                  <a:txBody>
                    <a:bodyPr/>
                    <a:lstStyle/>
                    <a:p>
                      <a:pPr algn="ctr"/>
                      <a:r>
                        <a:rPr lang="en-CA" sz="2400" dirty="0">
                          <a:latin typeface="Calibri" panose="020F0502020204030204" pitchFamily="34" charset="0"/>
                        </a:rPr>
                        <a:t>Arbitrarily long but finite</a:t>
                      </a:r>
                    </a:p>
                  </a:txBody>
                  <a:tcPr/>
                </a:tc>
                <a:tc>
                  <a:txBody>
                    <a:bodyPr/>
                    <a:lstStyle/>
                    <a:p>
                      <a:pPr algn="ctr"/>
                      <a:r>
                        <a:rPr lang="en-CA" sz="2400" dirty="0">
                          <a:latin typeface="Calibri" panose="020F0502020204030204" pitchFamily="34" charset="0"/>
                        </a:rPr>
                        <a:t>Countably</a:t>
                      </a:r>
                      <a:r>
                        <a:rPr lang="en-CA" sz="2400" baseline="0" dirty="0">
                          <a:latin typeface="Calibri" panose="020F0502020204030204" pitchFamily="34" charset="0"/>
                        </a:rPr>
                        <a:t> Infinite</a:t>
                      </a:r>
                      <a:endParaRPr lang="en-CA" sz="2400" dirty="0">
                        <a:latin typeface="Calibri" panose="020F0502020204030204" pitchFamily="34" charset="0"/>
                      </a:endParaRPr>
                    </a:p>
                  </a:txBody>
                  <a:tcPr/>
                </a:tc>
                <a:extLst>
                  <a:ext uri="{0D108BD9-81ED-4DB2-BD59-A6C34878D82A}">
                    <a16:rowId xmlns:a16="http://schemas.microsoft.com/office/drawing/2014/main" val="1639565196"/>
                  </a:ext>
                </a:extLst>
              </a:tr>
              <a:tr h="646234">
                <a:tc>
                  <a:txBody>
                    <a:bodyPr/>
                    <a:lstStyle/>
                    <a:p>
                      <a:pPr algn="ctr"/>
                      <a:r>
                        <a:rPr lang="en-CA" sz="2400" dirty="0">
                          <a:latin typeface="Calibri" panose="020F0502020204030204" pitchFamily="34" charset="0"/>
                        </a:rPr>
                        <a:t>Reals</a:t>
                      </a:r>
                    </a:p>
                  </a:txBody>
                  <a:tcPr/>
                </a:tc>
                <a:tc>
                  <a:txBody>
                    <a:bodyPr/>
                    <a:lstStyle/>
                    <a:p>
                      <a:pPr algn="ctr"/>
                      <a:r>
                        <a:rPr lang="en-CA" sz="2400" dirty="0">
                          <a:latin typeface="Calibri" panose="020F0502020204030204" pitchFamily="34" charset="0"/>
                        </a:rPr>
                        <a:t>Infinite</a:t>
                      </a:r>
                      <a:r>
                        <a:rPr lang="en-CA" sz="2400" baseline="0" dirty="0">
                          <a:latin typeface="Calibri" panose="020F0502020204030204" pitchFamily="34" charset="0"/>
                        </a:rPr>
                        <a:t> (countable)</a:t>
                      </a:r>
                      <a:endParaRPr lang="en-CA" sz="2400" dirty="0">
                        <a:latin typeface="Calibri" panose="020F0502020204030204" pitchFamily="34" charset="0"/>
                      </a:endParaRPr>
                    </a:p>
                  </a:txBody>
                  <a:tcPr/>
                </a:tc>
                <a:tc>
                  <a:txBody>
                    <a:bodyPr/>
                    <a:lstStyle/>
                    <a:p>
                      <a:pPr algn="ctr"/>
                      <a:r>
                        <a:rPr lang="en-CA" sz="2400" dirty="0">
                          <a:latin typeface="Calibri" panose="020F0502020204030204" pitchFamily="34" charset="0"/>
                        </a:rPr>
                        <a:t>Uncountable</a:t>
                      </a:r>
                    </a:p>
                  </a:txBody>
                  <a:tcPr/>
                </a:tc>
                <a:extLst>
                  <a:ext uri="{0D108BD9-81ED-4DB2-BD59-A6C34878D82A}">
                    <a16:rowId xmlns:a16="http://schemas.microsoft.com/office/drawing/2014/main" val="2247188728"/>
                  </a:ext>
                </a:extLst>
              </a:tr>
            </a:tbl>
          </a:graphicData>
        </a:graphic>
      </p:graphicFrame>
    </p:spTree>
    <p:extLst>
      <p:ext uri="{BB962C8B-B14F-4D97-AF65-F5344CB8AC3E}">
        <p14:creationId xmlns:p14="http://schemas.microsoft.com/office/powerpoint/2010/main" val="9866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The set of reals</a:t>
            </a:r>
          </a:p>
          <a:p>
            <a:pPr algn="l">
              <a:defRPr/>
            </a:pP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|R| </a:t>
            </a:r>
            <a:r>
              <a:rPr lang="en-US" sz="2400">
                <a:effectLst>
                  <a:outerShdw blurRad="38100" dist="38100" dir="2700000" algn="tl">
                    <a:srgbClr val="000000"/>
                  </a:outerShdw>
                </a:effectLst>
              </a:rPr>
              <a:t>= |{2.34323…, 34.2233…, </a:t>
            </a:r>
            <a:r>
              <a:rPr lang="en-US" sz="2400">
                <a:effectLst>
                  <a:outerShdw blurRad="38100" dist="38100" dir="2700000" algn="tl">
                    <a:srgbClr val="000000"/>
                  </a:outerShdw>
                </a:effectLst>
                <a:sym typeface="Symbol" pitchFamily="18" charset="2"/>
              </a:rPr>
              <a:t>, e, …}|</a:t>
            </a:r>
            <a:endParaRPr lang="en-US" sz="2400">
              <a:effectLst>
                <a:outerShdw blurRad="38100" dist="38100" dir="2700000" algn="tl">
                  <a:srgbClr val="000000"/>
                </a:outerShdw>
              </a:effectLst>
            </a:endParaRPr>
          </a:p>
        </p:txBody>
      </p:sp>
      <p:grpSp>
        <p:nvGrpSpPr>
          <p:cNvPr id="30" name="Group 29"/>
          <p:cNvGrpSpPr>
            <a:grpSpLocks/>
          </p:cNvGrpSpPr>
          <p:nvPr/>
        </p:nvGrpSpPr>
        <p:grpSpPr bwMode="auto">
          <a:xfrm>
            <a:off x="838200" y="2366963"/>
            <a:ext cx="4781117" cy="708025"/>
            <a:chOff x="3098728" y="2556016"/>
            <a:chExt cx="4780597" cy="707886"/>
          </a:xfrm>
        </p:grpSpPr>
        <p:sp>
          <p:nvSpPr>
            <p:cNvPr id="31" name="Text Box 4"/>
            <p:cNvSpPr txBox="1">
              <a:spLocks noChangeArrowheads="1"/>
            </p:cNvSpPr>
            <p:nvPr/>
          </p:nvSpPr>
          <p:spPr bwMode="auto">
            <a:xfrm>
              <a:off x="3098728" y="2667120"/>
              <a:ext cx="4780597" cy="461574"/>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a:t>
              </a:r>
              <a:r>
                <a:rPr lang="en-US" sz="2400" i="1" dirty="0">
                  <a:effectLst>
                    <a:outerShdw blurRad="38100" dist="38100" dir="2700000" algn="tl">
                      <a:srgbClr val="000000"/>
                    </a:outerShdw>
                  </a:effectLst>
                </a:rPr>
                <a:t>R</a:t>
              </a:r>
              <a:r>
                <a:rPr lang="en-US" sz="2400" dirty="0">
                  <a:effectLst>
                    <a:outerShdw blurRad="38100" dist="38100" dir="2700000" algn="tl">
                      <a:srgbClr val="000000"/>
                    </a:outerShdw>
                  </a:effectLst>
                </a:rPr>
                <a:t>|            |{ 1,   2,   3,  … }|  =  |</a:t>
              </a:r>
              <a:r>
                <a:rPr lang="en-US" sz="2400" i="1" dirty="0">
                  <a:effectLst>
                    <a:outerShdw blurRad="38100" dist="38100" dir="2700000" algn="tl">
                      <a:srgbClr val="000000"/>
                    </a:outerShdw>
                  </a:effectLst>
                </a:rPr>
                <a:t>N</a:t>
              </a:r>
              <a:r>
                <a:rPr lang="en-US" sz="2400" dirty="0">
                  <a:effectLst>
                    <a:outerShdw blurRad="38100" dist="38100" dir="2700000" algn="tl">
                      <a:srgbClr val="000000"/>
                    </a:outerShdw>
                  </a:effectLst>
                </a:rPr>
                <a:t>|</a:t>
              </a:r>
            </a:p>
          </p:txBody>
        </p:sp>
        <p:sp>
          <p:nvSpPr>
            <p:cNvPr id="33" name="Text Box 22"/>
            <p:cNvSpPr txBox="1">
              <a:spLocks noChangeArrowheads="1"/>
            </p:cNvSpPr>
            <p:nvPr/>
          </p:nvSpPr>
          <p:spPr bwMode="auto">
            <a:xfrm>
              <a:off x="3568577" y="2556016"/>
              <a:ext cx="1131764" cy="707886"/>
            </a:xfrm>
            <a:prstGeom prst="rect">
              <a:avLst/>
            </a:prstGeom>
            <a:noFill/>
            <a:ln w="38100" cap="sq">
              <a:noFill/>
              <a:miter lim="800000"/>
              <a:headEnd/>
              <a:tailEnd/>
            </a:ln>
            <a:effectLst/>
          </p:spPr>
          <p:txBody>
            <a:bodyPr wrap="none" lIns="274320" rIns="274320">
              <a:spAutoFit/>
            </a:bodyPr>
            <a:lstStyle/>
            <a:p>
              <a:pPr algn="l">
                <a:defRPr/>
              </a:pPr>
              <a:r>
                <a:rPr lang="en-US" sz="4000" dirty="0">
                  <a:solidFill>
                    <a:schemeClr val="hlink"/>
                  </a:solidFill>
                  <a:effectLst>
                    <a:outerShdw blurRad="38100" dist="38100" dir="2700000" algn="tl">
                      <a:srgbClr val="000000"/>
                    </a:outerShdw>
                  </a:effectLst>
                </a:rPr>
                <a:t>&gt;&gt;</a:t>
              </a:r>
            </a:p>
          </p:txBody>
        </p:sp>
      </p:grpSp>
      <p:sp>
        <p:nvSpPr>
          <p:cNvPr id="34" name="Text Box 3"/>
          <p:cNvSpPr txBox="1">
            <a:spLocks noChangeArrowheads="1"/>
          </p:cNvSpPr>
          <p:nvPr/>
        </p:nvSpPr>
        <p:spPr bwMode="auto">
          <a:xfrm>
            <a:off x="609600" y="1976437"/>
            <a:ext cx="6773862" cy="461963"/>
          </a:xfrm>
          <a:prstGeom prst="rect">
            <a:avLst/>
          </a:prstGeom>
          <a:noFill/>
          <a:ln w="38100" cap="sq">
            <a:noFill/>
            <a:miter lim="800000"/>
            <a:headEnd/>
            <a:tailEnd/>
          </a:ln>
          <a:effectLst/>
        </p:spPr>
        <p:txBody>
          <a:bodyPr wrap="none" lIns="274320" rIns="274320">
            <a:spAutoFit/>
          </a:bodyPr>
          <a:lstStyle/>
          <a:p>
            <a:pPr algn="l">
              <a:defRPr/>
            </a:pPr>
            <a:r>
              <a:rPr lang="en-CA" sz="2400" dirty="0">
                <a:effectLst>
                  <a:outerShdw blurRad="38100" dist="38100" dir="2700000" algn="tl">
                    <a:srgbClr val="000000"/>
                  </a:outerShdw>
                </a:effectLst>
                <a:sym typeface="Symbol" pitchFamily="18" charset="2"/>
              </a:rPr>
              <a:t>Most real seems to require an in</a:t>
            </a:r>
            <a:r>
              <a:rPr lang="en-US" sz="2400" dirty="0">
                <a:effectLst>
                  <a:outerShdw blurRad="38100" dist="38100" dir="2700000" algn="tl">
                    <a:srgbClr val="000000"/>
                  </a:outerShdw>
                </a:effectLst>
                <a:sym typeface="Symbol" pitchFamily="18" charset="2"/>
              </a:rPr>
              <a:t>finite description.</a:t>
            </a:r>
          </a:p>
        </p:txBody>
      </p:sp>
      <p:sp>
        <p:nvSpPr>
          <p:cNvPr id="36" name="Rectangle 4"/>
          <p:cNvSpPr>
            <a:spLocks noChangeArrowheads="1"/>
          </p:cNvSpPr>
          <p:nvPr/>
        </p:nvSpPr>
        <p:spPr bwMode="auto">
          <a:xfrm>
            <a:off x="1295400" y="36576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800" dirty="0">
                <a:cs typeface="Times New Roman" pitchFamily="18" charset="0"/>
              </a:rPr>
              <a:t>loop  reals r</a:t>
            </a:r>
          </a:p>
          <a:p>
            <a:pPr lvl="1" eaLnBrk="1" hangingPunct="1">
              <a:spcBef>
                <a:spcPct val="0"/>
              </a:spcBef>
              <a:buFontTx/>
              <a:buNone/>
              <a:defRPr/>
            </a:pPr>
            <a:r>
              <a:rPr lang="en-US" altLang="en-US" dirty="0">
                <a:cs typeface="Times New Roman" pitchFamily="18" charset="0"/>
              </a:rPr>
              <a:t>print(r)</a:t>
            </a:r>
          </a:p>
          <a:p>
            <a:pPr eaLnBrk="1" hangingPunct="1">
              <a:spcBef>
                <a:spcPct val="0"/>
              </a:spcBef>
              <a:buFontTx/>
              <a:buNone/>
              <a:defRPr/>
            </a:pPr>
            <a:r>
              <a:rPr lang="en-US" altLang="en-US" sz="2800" dirty="0">
                <a:cs typeface="Times New Roman" pitchFamily="18" charset="0"/>
              </a:rPr>
              <a:t>end loop</a:t>
            </a:r>
          </a:p>
        </p:txBody>
      </p:sp>
      <p:sp>
        <p:nvSpPr>
          <p:cNvPr id="37" name="Text Box 4"/>
          <p:cNvSpPr txBox="1">
            <a:spLocks noChangeArrowheads="1"/>
          </p:cNvSpPr>
          <p:nvPr/>
        </p:nvSpPr>
        <p:spPr bwMode="auto">
          <a:xfrm>
            <a:off x="4792663" y="4356100"/>
            <a:ext cx="4503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800" dirty="0">
                <a:solidFill>
                  <a:srgbClr val="FF00FF"/>
                </a:solidFill>
                <a:effectLst/>
                <a:latin typeface="Times New Roman" pitchFamily="18" charset="0"/>
                <a:cs typeface="Times New Roman" pitchFamily="18" charset="0"/>
              </a:rPr>
              <a:t>Can we loop over all reals</a:t>
            </a:r>
            <a:br>
              <a:rPr lang="en-US" altLang="en-US" sz="2800" dirty="0">
                <a:solidFill>
                  <a:srgbClr val="FF00FF"/>
                </a:solidFill>
                <a:effectLst/>
                <a:latin typeface="Times New Roman" pitchFamily="18" charset="0"/>
                <a:cs typeface="Times New Roman" pitchFamily="18" charset="0"/>
              </a:rPr>
            </a:br>
            <a:r>
              <a:rPr lang="en-US" altLang="en-US" sz="2800" dirty="0">
                <a:solidFill>
                  <a:srgbClr val="FF00FF"/>
                </a:solidFill>
                <a:effectLst/>
                <a:latin typeface="Times New Roman" pitchFamily="18" charset="0"/>
                <a:sym typeface="Symbol" pitchFamily="18" charset="2"/>
              </a:rPr>
              <a:t>ensuring that we eventually get to each?</a:t>
            </a:r>
            <a:endParaRPr lang="en-US" altLang="en-US" sz="2800" dirty="0">
              <a:solidFill>
                <a:srgbClr val="FF00FF"/>
              </a:solidFill>
              <a:effectLst/>
              <a:latin typeface="Times New Roman" pitchFamily="18" charset="0"/>
              <a:cs typeface="Times New Roman" pitchFamily="18" charset="0"/>
            </a:endParaRPr>
          </a:p>
        </p:txBody>
      </p:sp>
      <p:sp>
        <p:nvSpPr>
          <p:cNvPr id="12" name="Text Box 4"/>
          <p:cNvSpPr txBox="1">
            <a:spLocks noChangeArrowheads="1"/>
          </p:cNvSpPr>
          <p:nvPr/>
        </p:nvSpPr>
        <p:spPr bwMode="auto">
          <a:xfrm>
            <a:off x="5410200" y="5865499"/>
            <a:ext cx="4503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800" dirty="0">
                <a:solidFill>
                  <a:srgbClr val="FF00FF"/>
                </a:solidFill>
                <a:effectLst/>
                <a:latin typeface="Times New Roman" pitchFamily="18" charset="0"/>
                <a:cs typeface="Times New Roman" pitchFamily="18" charset="0"/>
              </a:rPr>
              <a:t>No!</a:t>
            </a:r>
          </a:p>
        </p:txBody>
      </p:sp>
    </p:spTree>
    <p:extLst>
      <p:ext uri="{BB962C8B-B14F-4D97-AF65-F5344CB8AC3E}">
        <p14:creationId xmlns:p14="http://schemas.microsoft.com/office/powerpoint/2010/main" val="40078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grpSp>
        <p:nvGrpSpPr>
          <p:cNvPr id="2" name="Group 1"/>
          <p:cNvGrpSpPr>
            <a:grpSpLocks/>
          </p:cNvGrpSpPr>
          <p:nvPr/>
        </p:nvGrpSpPr>
        <p:grpSpPr bwMode="auto">
          <a:xfrm>
            <a:off x="152400" y="609600"/>
            <a:ext cx="7199313" cy="2594908"/>
            <a:chOff x="152400" y="609600"/>
            <a:chExt cx="7199313" cy="2594908"/>
          </a:xfrm>
        </p:grpSpPr>
        <p:grpSp>
          <p:nvGrpSpPr>
            <p:cNvPr id="28677" name="Group 78"/>
            <p:cNvGrpSpPr>
              <a:grpSpLocks/>
            </p:cNvGrpSpPr>
            <p:nvPr/>
          </p:nvGrpSpPr>
          <p:grpSpPr bwMode="auto">
            <a:xfrm>
              <a:off x="190500" y="609600"/>
              <a:ext cx="7161213" cy="2046288"/>
              <a:chOff x="190500" y="762000"/>
              <a:chExt cx="7160635" cy="2045634"/>
            </a:xfrm>
          </p:grpSpPr>
          <p:sp>
            <p:nvSpPr>
              <p:cNvPr id="80" name="TextBox 79"/>
              <p:cNvSpPr txBox="1"/>
              <p:nvPr/>
            </p:nvSpPr>
            <p:spPr>
              <a:xfrm>
                <a:off x="190500" y="762000"/>
                <a:ext cx="5579613" cy="518947"/>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8684"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8687"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5" y="2288687"/>
                <a:ext cx="5370080" cy="51894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grpSp>
          <p:nvGrpSpPr>
            <p:cNvPr id="28678" name="Group 14"/>
            <p:cNvGrpSpPr>
              <a:grpSpLocks/>
            </p:cNvGrpSpPr>
            <p:nvPr/>
          </p:nvGrpSpPr>
          <p:grpSpPr bwMode="auto">
            <a:xfrm>
              <a:off x="3200400" y="1558925"/>
              <a:ext cx="1828800" cy="730250"/>
              <a:chOff x="2064" y="3812"/>
              <a:chExt cx="1152" cy="460"/>
            </a:xfrm>
          </p:grpSpPr>
          <p:sp>
            <p:nvSpPr>
              <p:cNvPr id="10"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1"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2"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sp>
          <p:nvSpPr>
            <p:cNvPr id="9" name="TextBox 70"/>
            <p:cNvSpPr txBox="1"/>
            <p:nvPr/>
          </p:nvSpPr>
          <p:spPr>
            <a:xfrm>
              <a:off x="152400" y="2681288"/>
              <a:ext cx="4336444" cy="523220"/>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List,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a:t>
              </a:r>
              <a:r>
                <a:rPr lang="en-CA" dirty="0">
                  <a:solidFill>
                    <a:schemeClr val="accent2"/>
                  </a:solidFill>
                  <a:effectLst>
                    <a:outerShdw blurRad="38100" dist="38100" dir="2700000" algn="tl">
                      <a:srgbClr val="000000"/>
                    </a:outerShdw>
                  </a:effectLst>
                  <a:sym typeface="Symbol" pitchFamily="18" charset="2"/>
                </a:rPr>
                <a:t> </a:t>
              </a:r>
              <a:r>
                <a:rPr lang="en-CA"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 = x</a:t>
              </a:r>
            </a:p>
          </p:txBody>
        </p:sp>
      </p:grpSp>
      <p:sp>
        <p:nvSpPr>
          <p:cNvPr id="74" name="TextBox 70"/>
          <p:cNvSpPr txBox="1"/>
          <p:nvPr/>
        </p:nvSpPr>
        <p:spPr>
          <a:xfrm>
            <a:off x="366713" y="3533775"/>
            <a:ext cx="8775159" cy="1384995"/>
          </a:xfrm>
          <a:prstGeom prst="rect">
            <a:avLst/>
          </a:prstGeom>
          <a:noFill/>
        </p:spPr>
        <p:txBody>
          <a:bodyPr wrap="none">
            <a:spAutoFit/>
          </a:bodyPr>
          <a:lstStyle/>
          <a:p>
            <a:pPr algn="l">
              <a:defRPr/>
            </a:pPr>
            <a:r>
              <a:rPr lang="en-CA" dirty="0">
                <a:effectLst>
                  <a:outerShdw blurRad="38100" dist="38100" dir="2700000" algn="tl">
                    <a:srgbClr val="000000"/>
                  </a:outerShdw>
                </a:effectLst>
                <a:sym typeface="Symbol" pitchFamily="18" charset="2"/>
              </a:rPr>
              <a:t>E</a:t>
            </a:r>
            <a:r>
              <a:rPr lang="en-CA" dirty="0">
                <a:effectLst>
                  <a:outerShdw blurRad="38100" dist="38100" dir="2700000" algn="tl">
                    <a:srgbClr val="000000"/>
                  </a:outerShdw>
                </a:effectLst>
              </a:rPr>
              <a:t>ach integer </a:t>
            </a:r>
            <a:r>
              <a:rPr lang="en-CA" i="1" dirty="0" err="1">
                <a:solidFill>
                  <a:schemeClr val="accent2"/>
                </a:solidFill>
                <a:effectLst>
                  <a:outerShdw blurRad="38100" dist="38100" dir="2700000" algn="tl">
                    <a:srgbClr val="000000"/>
                  </a:outerShdw>
                </a:effectLst>
              </a:rPr>
              <a:t>i</a:t>
            </a:r>
            <a:r>
              <a:rPr lang="en-CA" dirty="0">
                <a:effectLst>
                  <a:outerShdw blurRad="38100" dist="38100" dir="2700000" algn="tl">
                    <a:srgbClr val="000000"/>
                  </a:outerShdw>
                </a:effectLst>
              </a:rPr>
              <a:t> is able to hit at most one element </a:t>
            </a:r>
            <a:r>
              <a:rPr lang="en-CA" i="1" dirty="0">
                <a:solidFill>
                  <a:schemeClr val="accent2"/>
                </a:solidFill>
                <a:effectLst>
                  <a:outerShdw blurRad="38100" dist="38100" dir="2700000" algn="tl">
                    <a:srgbClr val="000000"/>
                  </a:outerShdw>
                </a:effectLst>
                <a:sym typeface="Symbol" pitchFamily="18" charset="2"/>
              </a:rPr>
              <a:t>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dirty="0">
                <a:effectLst>
                  <a:outerShdw blurRad="38100" dist="38100" dir="2700000" algn="tl">
                    <a:srgbClr val="000000"/>
                  </a:outerShdw>
                </a:effectLst>
              </a:rPr>
              <a:t>.</a:t>
            </a:r>
            <a:endParaRPr lang="en-CA" dirty="0">
              <a:solidFill>
                <a:schemeClr val="accent2"/>
              </a:solidFill>
              <a:effectLst>
                <a:outerShdw blurRad="38100" dist="38100" dir="2700000" algn="tl">
                  <a:srgbClr val="000000"/>
                </a:outerShdw>
              </a:effectLst>
            </a:endParaRPr>
          </a:p>
          <a:p>
            <a:pPr algn="l">
              <a:defRPr/>
            </a:pPr>
            <a:r>
              <a:rPr lang="en-CA" dirty="0">
                <a:effectLst>
                  <a:outerShdw blurRad="38100" dist="38100" dir="2700000" algn="tl">
                    <a:srgbClr val="000000"/>
                  </a:outerShdw>
                </a:effectLst>
              </a:rPr>
              <a:t>If this can hit every element of element </a:t>
            </a:r>
            <a:r>
              <a:rPr lang="en-CA" i="1" dirty="0" err="1">
                <a:solidFill>
                  <a:schemeClr val="accent2"/>
                </a:solidFill>
                <a:effectLst>
                  <a:outerShdw blurRad="38100" dist="38100" dir="2700000" algn="tl">
                    <a:srgbClr val="000000"/>
                  </a:outerShdw>
                </a:effectLst>
                <a:sym typeface="Symbol" pitchFamily="18" charset="2"/>
              </a:rPr>
              <a:t>xϵS</a:t>
            </a:r>
            <a:r>
              <a:rPr lang="en-CA" dirty="0">
                <a:effectLst>
                  <a:outerShdw blurRad="38100" dist="38100" dir="2700000" algn="tl">
                    <a:srgbClr val="000000"/>
                  </a:outerShdw>
                </a:effectLst>
              </a:rPr>
              <a:t>,</a:t>
            </a:r>
          </a:p>
          <a:p>
            <a:pPr algn="l">
              <a:defRPr/>
            </a:pPr>
            <a:r>
              <a:rPr lang="en-CA" dirty="0">
                <a:effectLst>
                  <a:outerShdw blurRad="38100" dist="38100" dir="2700000" algn="tl">
                    <a:srgbClr val="000000"/>
                  </a:outerShdw>
                </a:effectLst>
              </a:rPr>
              <a:t>then </a:t>
            </a:r>
            <a:r>
              <a:rPr lang="en-US" i="1" dirty="0">
                <a:solidFill>
                  <a:schemeClr val="accent2"/>
                </a:solidFill>
                <a:effectLst>
                  <a:outerShdw blurRad="38100" dist="38100" dir="2700000" algn="tl">
                    <a:srgbClr val="000000"/>
                  </a:outerShdw>
                </a:effectLst>
              </a:rPr>
              <a:t>|S| ≤ |N|.</a:t>
            </a:r>
            <a:endParaRPr lang="en-CA" i="1"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
                                            <p:txEl>
                                              <p:pRg st="0" end="0"/>
                                            </p:txEl>
                                          </p:spTgt>
                                        </p:tgtEl>
                                        <p:attrNameLst>
                                          <p:attrName>style.visibility</p:attrName>
                                        </p:attrNameLst>
                                      </p:cBhvr>
                                      <p:to>
                                        <p:strVal val="visible"/>
                                      </p:to>
                                    </p:set>
                                    <p:anim calcmode="lin" valueType="num">
                                      <p:cBhvr additive="base">
                                        <p:cTn id="13"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4">
                                            <p:txEl>
                                              <p:pRg st="1" end="1"/>
                                            </p:txEl>
                                          </p:spTgt>
                                        </p:tgtEl>
                                        <p:attrNameLst>
                                          <p:attrName>style.visibility</p:attrName>
                                        </p:attrNameLst>
                                      </p:cBhvr>
                                      <p:to>
                                        <p:strVal val="visible"/>
                                      </p:to>
                                    </p:set>
                                    <p:anim calcmode="lin" valueType="num">
                                      <p:cBhvr additive="base">
                                        <p:cTn id="19"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4">
                                            <p:txEl>
                                              <p:pRg st="2" end="2"/>
                                            </p:txEl>
                                          </p:spTgt>
                                        </p:tgtEl>
                                        <p:attrNameLst>
                                          <p:attrName>style.visibility</p:attrName>
                                        </p:attrNameLst>
                                      </p:cBhvr>
                                      <p:to>
                                        <p:strVal val="visible"/>
                                      </p:to>
                                    </p:set>
                                    <p:anim calcmode="lin" valueType="num">
                                      <p:cBhvr additive="base">
                                        <p:cTn id="25"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grpSp>
        <p:nvGrpSpPr>
          <p:cNvPr id="29699" name="Group 78"/>
          <p:cNvGrpSpPr>
            <a:grpSpLocks/>
          </p:cNvGrpSpPr>
          <p:nvPr/>
        </p:nvGrpSpPr>
        <p:grpSpPr bwMode="auto">
          <a:xfrm>
            <a:off x="190500" y="609600"/>
            <a:ext cx="7161213" cy="2046288"/>
            <a:chOff x="190500" y="762000"/>
            <a:chExt cx="7160635" cy="2045634"/>
          </a:xfrm>
        </p:grpSpPr>
        <p:sp>
          <p:nvSpPr>
            <p:cNvPr id="80" name="TextBox 79"/>
            <p:cNvSpPr txBox="1"/>
            <p:nvPr/>
          </p:nvSpPr>
          <p:spPr>
            <a:xfrm>
              <a:off x="190500" y="762000"/>
              <a:ext cx="5579613" cy="518947"/>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9711"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9714"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5" y="2288687"/>
              <a:ext cx="5370080" cy="51894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grpSp>
        <p:nvGrpSpPr>
          <p:cNvPr id="29700" name="Group 14"/>
          <p:cNvGrpSpPr>
            <a:grpSpLocks/>
          </p:cNvGrpSpPr>
          <p:nvPr/>
        </p:nvGrpSpPr>
        <p:grpSpPr bwMode="auto">
          <a:xfrm>
            <a:off x="3200400" y="1558925"/>
            <a:ext cx="1828800" cy="730250"/>
            <a:chOff x="2064" y="3812"/>
            <a:chExt cx="1152" cy="460"/>
          </a:xfrm>
        </p:grpSpPr>
        <p:sp>
          <p:nvSpPr>
            <p:cNvPr id="10"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1"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2"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sp>
        <p:nvSpPr>
          <p:cNvPr id="9" name="TextBox 70"/>
          <p:cNvSpPr txBox="1"/>
          <p:nvPr/>
        </p:nvSpPr>
        <p:spPr>
          <a:xfrm>
            <a:off x="152400" y="2681288"/>
            <a:ext cx="4336444" cy="523220"/>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List,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a:t>
            </a:r>
            <a:r>
              <a:rPr lang="en-CA" dirty="0">
                <a:solidFill>
                  <a:schemeClr val="accent2"/>
                </a:solidFill>
                <a:effectLst>
                  <a:outerShdw blurRad="38100" dist="38100" dir="2700000" algn="tl">
                    <a:srgbClr val="000000"/>
                  </a:outerShdw>
                </a:effectLst>
                <a:sym typeface="Symbol" pitchFamily="18" charset="2"/>
              </a:rPr>
              <a:t> </a:t>
            </a:r>
            <a:r>
              <a:rPr lang="en-CA"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 = x</a:t>
            </a:r>
          </a:p>
        </p:txBody>
      </p:sp>
      <p:sp>
        <p:nvSpPr>
          <p:cNvPr id="71" name="TextBox 70"/>
          <p:cNvSpPr txBox="1">
            <a:spLocks noChangeArrowheads="1"/>
          </p:cNvSpPr>
          <p:nvPr/>
        </p:nvSpPr>
        <p:spPr bwMode="auto">
          <a:xfrm>
            <a:off x="190500" y="3198813"/>
            <a:ext cx="76025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dirty="0">
                <a:effectLst/>
              </a:rPr>
              <a:t>A set </a:t>
            </a:r>
            <a:r>
              <a:rPr lang="en-CA" altLang="en-US" i="1" dirty="0">
                <a:effectLst/>
              </a:rPr>
              <a:t>S</a:t>
            </a:r>
            <a:r>
              <a:rPr lang="en-CA" altLang="en-US" dirty="0">
                <a:effectLst/>
              </a:rPr>
              <a:t> is called </a:t>
            </a:r>
            <a:r>
              <a:rPr lang="en-CA" altLang="en-US" b="1" i="1" dirty="0">
                <a:solidFill>
                  <a:schemeClr val="tx2"/>
                </a:solidFill>
                <a:effectLst/>
              </a:rPr>
              <a:t>uncountable</a:t>
            </a:r>
            <a:r>
              <a:rPr lang="en-CA" altLang="en-US" dirty="0">
                <a:effectLst/>
              </a:rPr>
              <a:t> </a:t>
            </a:r>
            <a:r>
              <a:rPr lang="en-US" altLang="en-US" dirty="0">
                <a:effectLst/>
              </a:rPr>
              <a:t>if </a:t>
            </a:r>
            <a:r>
              <a:rPr lang="en-US" altLang="en-US" dirty="0">
                <a:solidFill>
                  <a:srgbClr val="FF00FF"/>
                </a:solidFill>
                <a:effectLst/>
              </a:rPr>
              <a:t> </a:t>
            </a:r>
            <a:r>
              <a:rPr lang="en-US" altLang="en-US" i="1" dirty="0">
                <a:solidFill>
                  <a:schemeClr val="accent2"/>
                </a:solidFill>
                <a:effectLst/>
              </a:rPr>
              <a:t>|S| &gt; |N|</a:t>
            </a:r>
            <a:endParaRPr lang="en-CA" altLang="en-US" dirty="0">
              <a:effectLst/>
            </a:endParaRPr>
          </a:p>
          <a:p>
            <a:pPr algn="l"/>
            <a:r>
              <a:rPr lang="en-CA" altLang="en-US" dirty="0">
                <a:solidFill>
                  <a:schemeClr val="accent2"/>
                </a:solidFill>
                <a:effectLst/>
                <a:sym typeface="Symbol" pitchFamily="18" charset="2"/>
              </a:rPr>
              <a:t></a:t>
            </a:r>
            <a:r>
              <a:rPr lang="en-CA" altLang="en-US" i="1" dirty="0">
                <a:solidFill>
                  <a:schemeClr val="accent2"/>
                </a:solidFill>
                <a:effectLst/>
              </a:rPr>
              <a:t>List</a:t>
            </a:r>
            <a:r>
              <a:rPr lang="en-CA" altLang="en-US" dirty="0">
                <a:solidFill>
                  <a:schemeClr val="accent2"/>
                </a:solidFill>
                <a:effectLst/>
              </a:rPr>
              <a:t>, </a:t>
            </a:r>
            <a:r>
              <a:rPr lang="en-CA" altLang="en-US" i="1" dirty="0">
                <a:solidFill>
                  <a:schemeClr val="accent2"/>
                </a:solidFill>
                <a:effectLst/>
                <a:sym typeface="Symbol" pitchFamily="18" charset="2"/>
              </a:rPr>
              <a:t></a:t>
            </a:r>
            <a:r>
              <a:rPr lang="en-CA" altLang="en-US" i="1" dirty="0" err="1">
                <a:solidFill>
                  <a:schemeClr val="accent2"/>
                </a:solidFill>
                <a:effectLst/>
                <a:sym typeface="Symbol" pitchFamily="18" charset="2"/>
              </a:rPr>
              <a:t>xϵS</a:t>
            </a:r>
            <a:r>
              <a:rPr lang="en-CA" altLang="en-US" i="1" dirty="0">
                <a:solidFill>
                  <a:schemeClr val="accent2"/>
                </a:solidFill>
                <a:effectLst/>
                <a:sym typeface="Symbol" pitchFamily="18" charset="2"/>
              </a:rPr>
              <a:t>, </a:t>
            </a:r>
            <a:r>
              <a:rPr lang="en-CA" altLang="en-US" i="1" dirty="0" err="1">
                <a:solidFill>
                  <a:schemeClr val="accent2"/>
                </a:solidFill>
                <a:effectLst/>
                <a:sym typeface="Symbol" pitchFamily="18" charset="2"/>
              </a:rPr>
              <a:t>i</a:t>
            </a:r>
            <a:r>
              <a:rPr lang="el-GR" altLang="en-US" i="1" dirty="0">
                <a:solidFill>
                  <a:schemeClr val="accent2"/>
                </a:solidFill>
                <a:effectLst/>
                <a:sym typeface="Symbol" pitchFamily="18" charset="2"/>
              </a:rPr>
              <a:t>ϵ</a:t>
            </a:r>
            <a:r>
              <a:rPr lang="en-CA" altLang="en-US" i="1" dirty="0">
                <a:solidFill>
                  <a:schemeClr val="accent2"/>
                </a:solidFill>
                <a:effectLst/>
                <a:sym typeface="Symbol" pitchFamily="18" charset="2"/>
              </a:rPr>
              <a:t>N  List(</a:t>
            </a:r>
            <a:r>
              <a:rPr lang="en-CA" altLang="en-US" i="1" dirty="0" err="1">
                <a:solidFill>
                  <a:schemeClr val="accent2"/>
                </a:solidFill>
                <a:effectLst/>
                <a:sym typeface="Symbol" pitchFamily="18" charset="2"/>
              </a:rPr>
              <a:t>i</a:t>
            </a:r>
            <a:r>
              <a:rPr lang="en-CA" altLang="en-US" i="1" dirty="0">
                <a:solidFill>
                  <a:schemeClr val="accent2"/>
                </a:solidFill>
                <a:effectLst/>
                <a:sym typeface="Symbol" pitchFamily="18" charset="2"/>
              </a:rPr>
              <a:t>)≠x</a:t>
            </a:r>
          </a:p>
          <a:p>
            <a:pPr algn="l"/>
            <a:r>
              <a:rPr lang="en-CA" altLang="en-US" i="1" dirty="0">
                <a:effectLst/>
                <a:sym typeface="Symbol" pitchFamily="18" charset="2"/>
              </a:rPr>
              <a:t>   </a:t>
            </a:r>
            <a:r>
              <a:rPr lang="en-CA" altLang="en-US" dirty="0">
                <a:effectLst/>
                <a:sym typeface="Symbol" pitchFamily="18" charset="2"/>
              </a:rPr>
              <a:t>i.e. find an </a:t>
            </a:r>
            <a:r>
              <a:rPr lang="en-CA" altLang="en-US" i="1" dirty="0">
                <a:solidFill>
                  <a:schemeClr val="accent2"/>
                </a:solidFill>
                <a:effectLst/>
                <a:sym typeface="Symbol" pitchFamily="18" charset="2"/>
              </a:rPr>
              <a:t>x</a:t>
            </a:r>
            <a:r>
              <a:rPr lang="en-CA" altLang="en-US" dirty="0">
                <a:effectLst/>
                <a:sym typeface="Symbol" pitchFamily="18" charset="2"/>
              </a:rPr>
              <a:t> is not mapped to any natural number.</a:t>
            </a:r>
          </a:p>
        </p:txBody>
      </p:sp>
      <p:grpSp>
        <p:nvGrpSpPr>
          <p:cNvPr id="5" name="Group 16"/>
          <p:cNvGrpSpPr>
            <a:grpSpLocks/>
          </p:cNvGrpSpPr>
          <p:nvPr/>
        </p:nvGrpSpPr>
        <p:grpSpPr bwMode="auto">
          <a:xfrm>
            <a:off x="4567238" y="1103313"/>
            <a:ext cx="3738562" cy="1338262"/>
            <a:chOff x="2877" y="789"/>
            <a:chExt cx="2355" cy="843"/>
          </a:xfrm>
        </p:grpSpPr>
        <p:pic>
          <p:nvPicPr>
            <p:cNvPr id="29705" name="Picture 112" descr="dglxasse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 y="789"/>
              <a:ext cx="29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p:nvPr/>
          </p:nvSpPr>
          <p:spPr bwMode="auto">
            <a:xfrm>
              <a:off x="3072" y="1120"/>
              <a:ext cx="2160" cy="512"/>
            </a:xfrm>
            <a:custGeom>
              <a:avLst/>
              <a:gdLst>
                <a:gd name="connsiteX0" fmla="*/ 0 w 3429000"/>
                <a:gd name="connsiteY0" fmla="*/ 0 h 812800"/>
                <a:gd name="connsiteX1" fmla="*/ 533400 w 3429000"/>
                <a:gd name="connsiteY1" fmla="*/ 474134 h 812800"/>
                <a:gd name="connsiteX2" fmla="*/ 1549400 w 3429000"/>
                <a:gd name="connsiteY2" fmla="*/ 372534 h 812800"/>
                <a:gd name="connsiteX3" fmla="*/ 2887133 w 3429000"/>
                <a:gd name="connsiteY3" fmla="*/ 287867 h 812800"/>
                <a:gd name="connsiteX4" fmla="*/ 3429000 w 3429000"/>
                <a:gd name="connsiteY4" fmla="*/ 81280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812800">
                  <a:moveTo>
                    <a:pt x="0" y="0"/>
                  </a:moveTo>
                  <a:cubicBezTo>
                    <a:pt x="137583" y="206022"/>
                    <a:pt x="275167" y="412045"/>
                    <a:pt x="533400" y="474134"/>
                  </a:cubicBezTo>
                  <a:cubicBezTo>
                    <a:pt x="791633" y="536223"/>
                    <a:pt x="1157111" y="403578"/>
                    <a:pt x="1549400" y="372534"/>
                  </a:cubicBezTo>
                  <a:cubicBezTo>
                    <a:pt x="1941689" y="341490"/>
                    <a:pt x="2573866" y="214489"/>
                    <a:pt x="2887133" y="287867"/>
                  </a:cubicBezTo>
                  <a:cubicBezTo>
                    <a:pt x="3200400" y="361245"/>
                    <a:pt x="3314700" y="587022"/>
                    <a:pt x="3429000" y="812800"/>
                  </a:cubicBezTo>
                </a:path>
              </a:pathLst>
            </a:custGeom>
            <a:noFill/>
            <a:ln w="38100" cap="sq" cmpd="sng" algn="ctr">
              <a:solidFill>
                <a:schemeClr val="hlink"/>
              </a:solidFill>
              <a:prstDash val="solid"/>
              <a:round/>
              <a:headEnd type="none" w="med" len="med"/>
              <a:tailEnd type="stealth" w="med" len="med"/>
            </a:ln>
            <a:effectLst/>
          </p:spPr>
          <p:txBody>
            <a:bodyPr lIns="274320" rIns="274320">
              <a:spAutoFit/>
            </a:bodyPr>
            <a:lstStyle/>
            <a:p>
              <a:pPr algn="l">
                <a:defRPr/>
              </a:pPr>
              <a:endParaRPr lang="en-CA"/>
            </a:p>
          </p:txBody>
        </p:sp>
      </p:grpSp>
      <p:sp>
        <p:nvSpPr>
          <p:cNvPr id="33" name="Rectangle 32"/>
          <p:cNvSpPr/>
          <p:nvPr/>
        </p:nvSpPr>
        <p:spPr>
          <a:xfrm>
            <a:off x="444500" y="4572000"/>
            <a:ext cx="8899525" cy="2227263"/>
          </a:xfrm>
          <a:prstGeom prst="rect">
            <a:avLst/>
          </a:prstGeom>
        </p:spPr>
        <p:txBody>
          <a:bodyPr>
            <a:spAutoFit/>
          </a:bodyPr>
          <a:lstStyle/>
          <a:p>
            <a:pPr algn="l">
              <a:defRPr/>
            </a:pPr>
            <a:r>
              <a:rPr lang="en-US" dirty="0">
                <a:solidFill>
                  <a:schemeClr val="tx2"/>
                </a:solidFill>
                <a:effectLst>
                  <a:outerShdw blurRad="38100" dist="38100" dir="2700000" algn="tl">
                    <a:srgbClr val="000000"/>
                  </a:outerShdw>
                </a:effectLst>
                <a:sym typeface="Symbol" pitchFamily="18" charset="2"/>
              </a:rPr>
              <a:t>Proof </a:t>
            </a:r>
            <a:r>
              <a:rPr lang="en-US" dirty="0">
                <a:effectLst>
                  <a:outerShdw blurRad="38100" dist="38100" dir="2700000" algn="tl">
                    <a:srgbClr val="000000"/>
                  </a:outerShdw>
                </a:effectLst>
                <a:sym typeface="Symbol" pitchFamily="18" charset="2"/>
              </a:rPr>
              <a:t>by game:</a:t>
            </a:r>
          </a:p>
          <a:p>
            <a:pPr algn="l">
              <a:buFont typeface="Arial" pitchFamily="34" charset="0"/>
              <a:buChar char="•"/>
              <a:defRPr/>
            </a:pPr>
            <a:r>
              <a:rPr lang="en-US" dirty="0">
                <a:effectLst>
                  <a:outerShdw blurRad="38100" dist="38100" dir="2700000" algn="tl">
                    <a:srgbClr val="000000"/>
                  </a:outerShdw>
                </a:effectLst>
                <a:sym typeface="Symbol" pitchFamily="18" charset="2"/>
              </a:rPr>
              <a:t>Let </a:t>
            </a:r>
            <a:r>
              <a:rPr lang="en-US" i="1" dirty="0">
                <a:solidFill>
                  <a:schemeClr val="accent2"/>
                </a:solidFill>
                <a:effectLst>
                  <a:outerShdw blurRad="38100" dist="38100" dir="2700000" algn="tl">
                    <a:srgbClr val="000000"/>
                  </a:outerShdw>
                </a:effectLst>
                <a:sym typeface="Symbol" pitchFamily="18" charset="2"/>
              </a:rPr>
              <a:t>List</a:t>
            </a:r>
            <a:r>
              <a:rPr lang="en-US" dirty="0">
                <a:effectLst>
                  <a:outerShdw blurRad="38100" dist="38100" dir="2700000" algn="tl">
                    <a:srgbClr val="000000"/>
                  </a:outerShdw>
                </a:effectLst>
                <a:sym typeface="Symbol" pitchFamily="18" charset="2"/>
              </a:rPr>
              <a:t> be an arbitrary mapping from </a:t>
            </a:r>
            <a:r>
              <a:rPr lang="en-US" i="1" dirty="0">
                <a:solidFill>
                  <a:schemeClr val="accent2"/>
                </a:solidFill>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 likely to </a:t>
            </a:r>
            <a:r>
              <a:rPr lang="en-US" i="1" dirty="0">
                <a:solidFill>
                  <a:schemeClr val="accent2"/>
                </a:solidFill>
                <a:effectLst>
                  <a:outerShdw blurRad="38100" dist="38100" dir="2700000" algn="tl">
                    <a:srgbClr val="000000"/>
                  </a:outerShdw>
                </a:effectLst>
                <a:sym typeface="Symbol" pitchFamily="18" charset="2"/>
              </a:rPr>
              <a:t>S</a:t>
            </a:r>
            <a:r>
              <a:rPr lang="en-US" i="1" dirty="0">
                <a:effectLst>
                  <a:outerShdw blurRad="38100" dist="38100" dir="2700000" algn="tl">
                    <a:srgbClr val="000000"/>
                  </a:outerShdw>
                </a:effectLst>
                <a:sym typeface="Symbol" pitchFamily="18" charset="2"/>
              </a:rPr>
              <a:t>.</a:t>
            </a:r>
          </a:p>
          <a:p>
            <a:pPr algn="l">
              <a:buFont typeface="Arial" pitchFamily="34" charset="0"/>
              <a:buChar char="•"/>
              <a:defRPr/>
            </a:pPr>
            <a:r>
              <a:rPr lang="en-US" dirty="0">
                <a:effectLst>
                  <a:outerShdw blurRad="38100" dist="38100" dir="2700000" algn="tl">
                    <a:srgbClr val="000000"/>
                  </a:outerShdw>
                </a:effectLst>
                <a:sym typeface="Symbol" pitchFamily="18" charset="2"/>
              </a:rPr>
              <a:t>I construct a value </a:t>
            </a:r>
            <a:r>
              <a:rPr lang="en-CA" i="1" dirty="0" err="1">
                <a:solidFill>
                  <a:schemeClr val="accent2"/>
                </a:solidFill>
                <a:effectLst/>
                <a:sym typeface="Symbol" pitchFamily="18" charset="2"/>
              </a:rPr>
              <a:t>xϵS</a:t>
            </a:r>
            <a:r>
              <a:rPr lang="en-US" i="1" dirty="0">
                <a:effectLst>
                  <a:outerShdw blurRad="38100" dist="38100" dir="2700000" algn="tl">
                    <a:srgbClr val="000000"/>
                  </a:outerShdw>
                </a:effectLst>
                <a:sym typeface="Symbol" pitchFamily="18" charset="2"/>
              </a:rPr>
              <a:t>.</a:t>
            </a:r>
          </a:p>
          <a:p>
            <a:pPr algn="l">
              <a:buFont typeface="Arial" pitchFamily="34" charset="0"/>
              <a:buChar char="•"/>
              <a:defRPr/>
            </a:pPr>
            <a:r>
              <a:rPr lang="en-US" dirty="0">
                <a:effectLst>
                  <a:outerShdw blurRad="38100" dist="38100" dir="2700000" algn="tl">
                    <a:srgbClr val="000000"/>
                  </a:outerShdw>
                </a:effectLst>
                <a:sym typeface="Symbol" pitchFamily="18" charset="2"/>
              </a:rPr>
              <a:t>Let</a:t>
            </a:r>
            <a:r>
              <a:rPr lang="en-US" i="1" dirty="0">
                <a:effectLst>
                  <a:outerShdw blurRad="38100" dist="38100" dir="2700000" algn="tl">
                    <a:srgbClr val="000000"/>
                  </a:outerShdw>
                </a:effectLst>
                <a:sym typeface="Symbol" pitchFamily="18" charset="2"/>
              </a:rPr>
              <a:t> </a:t>
            </a:r>
            <a:r>
              <a:rPr lang="en-US" i="1" dirty="0" err="1">
                <a:solidFill>
                  <a:schemeClr val="accent2"/>
                </a:solidFill>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be an arbitrary natural number.</a:t>
            </a:r>
          </a:p>
          <a:p>
            <a:pPr algn="l">
              <a:buFont typeface="Arial" pitchFamily="34" charset="0"/>
              <a:buChar char="•"/>
              <a:defRPr/>
            </a:pPr>
            <a:r>
              <a:rPr lang="en-US" dirty="0">
                <a:effectLst>
                  <a:outerShdw blurRad="38100" dist="38100" dir="2700000" algn="tl">
                    <a:srgbClr val="000000"/>
                  </a:outerShdw>
                </a:effectLst>
                <a:sym typeface="Symbol" pitchFamily="18" charset="2"/>
              </a:rPr>
              <a:t>I prove that </a:t>
            </a:r>
            <a:r>
              <a:rPr lang="en-CA" i="1" dirty="0">
                <a:solidFill>
                  <a:schemeClr val="accent2"/>
                </a:solidFill>
                <a:effectLst>
                  <a:outerShdw blurRad="38100" dist="38100" dir="2700000" algn="tl">
                    <a:srgbClr val="000000"/>
                  </a:outerShdw>
                </a:effectLst>
                <a:sym typeface="Symbol" pitchFamily="18" charset="2"/>
              </a:rPr>
              <a:t>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)≠x</a:t>
            </a:r>
            <a:endParaRPr lang="en-US" i="1" dirty="0">
              <a:solidFill>
                <a:schemeClr val="accent2"/>
              </a:solidFill>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
                                            <p:txEl>
                                              <p:pRg st="1" end="1"/>
                                            </p:txEl>
                                          </p:spTgt>
                                        </p:tgtEl>
                                        <p:attrNameLst>
                                          <p:attrName>style.visibility</p:attrName>
                                        </p:attrNameLst>
                                      </p:cBhvr>
                                      <p:to>
                                        <p:strVal val="visible"/>
                                      </p:to>
                                    </p:set>
                                    <p:anim calcmode="lin" valueType="num">
                                      <p:cBhvr additive="base">
                                        <p:cTn id="13"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
                                            <p:txEl>
                                              <p:pRg st="2" end="2"/>
                                            </p:txEl>
                                          </p:spTgt>
                                        </p:tgtEl>
                                        <p:attrNameLst>
                                          <p:attrName>style.visibility</p:attrName>
                                        </p:attrNameLst>
                                      </p:cBhvr>
                                      <p:to>
                                        <p:strVal val="visible"/>
                                      </p:to>
                                    </p:set>
                                    <p:anim calcmode="lin" valueType="num">
                                      <p:cBhvr additive="base">
                                        <p:cTn id="19"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 calcmode="lin" valueType="num">
                                      <p:cBhvr additive="base">
                                        <p:cTn id="2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3">
                                            <p:txEl>
                                              <p:pRg st="2" end="2"/>
                                            </p:txEl>
                                          </p:spTgt>
                                        </p:tgtEl>
                                        <p:attrNameLst>
                                          <p:attrName>style.visibility</p:attrName>
                                        </p:attrNameLst>
                                      </p:cBhvr>
                                      <p:to>
                                        <p:strVal val="visible"/>
                                      </p:to>
                                    </p:set>
                                    <p:anim calcmode="lin" valueType="num">
                                      <p:cBhvr additive="base">
                                        <p:cTn id="41"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3">
                                            <p:txEl>
                                              <p:pRg st="3" end="3"/>
                                            </p:txEl>
                                          </p:spTgt>
                                        </p:tgtEl>
                                        <p:attrNameLst>
                                          <p:attrName>style.visibility</p:attrName>
                                        </p:attrNameLst>
                                      </p:cBhvr>
                                      <p:to>
                                        <p:strVal val="visible"/>
                                      </p:to>
                                    </p:set>
                                    <p:anim calcmode="lin" valueType="num">
                                      <p:cBhvr additive="base">
                                        <p:cTn id="47"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3">
                                            <p:txEl>
                                              <p:pRg st="4" end="4"/>
                                            </p:txEl>
                                          </p:spTgt>
                                        </p:tgtEl>
                                        <p:attrNameLst>
                                          <p:attrName>style.visibility</p:attrName>
                                        </p:attrNameLst>
                                      </p:cBhvr>
                                      <p:to>
                                        <p:strVal val="visible"/>
                                      </p:to>
                                    </p:set>
                                    <p:anim calcmode="lin" valueType="num">
                                      <p:cBhvr additive="base">
                                        <p:cTn id="53" dur="50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sp>
        <p:nvSpPr>
          <p:cNvPr id="1270787" name="Text Box 3"/>
          <p:cNvSpPr txBox="1">
            <a:spLocks noChangeArrowheads="1"/>
          </p:cNvSpPr>
          <p:nvPr/>
        </p:nvSpPr>
        <p:spPr bwMode="auto">
          <a:xfrm>
            <a:off x="244475" y="685800"/>
            <a:ext cx="3198813"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Proof that </a:t>
            </a:r>
            <a:r>
              <a:rPr lang="en-US" dirty="0">
                <a:solidFill>
                  <a:schemeClr val="hlink"/>
                </a:solidFill>
                <a:effectLst>
                  <a:outerShdw blurRad="38100" dist="38100" dir="2700000" algn="tl">
                    <a:srgbClr val="000000"/>
                  </a:outerShdw>
                </a:effectLst>
                <a:sym typeface="Symbol" pitchFamily="18" charset="2"/>
              </a:rPr>
              <a:t>|</a:t>
            </a:r>
            <a:r>
              <a:rPr lang="en-US" i="1" dirty="0">
                <a:solidFill>
                  <a:schemeClr val="hlink"/>
                </a:solidFill>
                <a:effectLst>
                  <a:outerShdw blurRad="38100" dist="38100" dir="2700000" algn="tl">
                    <a:srgbClr val="000000"/>
                  </a:outerShdw>
                </a:effectLst>
                <a:sym typeface="Symbol" pitchFamily="18" charset="2"/>
              </a:rPr>
              <a:t>R</a:t>
            </a:r>
            <a:r>
              <a:rPr lang="en-US" dirty="0">
                <a:solidFill>
                  <a:schemeClr val="hlink"/>
                </a:solidFill>
                <a:effectLst>
                  <a:outerShdw blurRad="38100" dist="38100" dir="2700000" algn="tl">
                    <a:srgbClr val="000000"/>
                  </a:outerShdw>
                </a:effectLst>
                <a:sym typeface="Symbol" pitchFamily="18" charset="2"/>
              </a:rPr>
              <a:t>| &gt; |</a:t>
            </a:r>
            <a:r>
              <a:rPr lang="en-US" i="1" dirty="0">
                <a:solidFill>
                  <a:schemeClr val="hlink"/>
                </a:solidFill>
                <a:effectLst>
                  <a:outerShdw blurRad="38100" dist="38100" dir="2700000" algn="tl">
                    <a:srgbClr val="000000"/>
                  </a:outerShdw>
                </a:effectLst>
                <a:sym typeface="Symbol" pitchFamily="18" charset="2"/>
              </a:rPr>
              <a:t>N</a:t>
            </a:r>
            <a:r>
              <a:rPr lang="en-US" dirty="0">
                <a:solidFill>
                  <a:schemeClr val="hlink"/>
                </a:solidFill>
                <a:effectLst>
                  <a:outerShdw blurRad="38100" dist="38100" dir="2700000" algn="tl">
                    <a:srgbClr val="000000"/>
                  </a:outerShdw>
                </a:effectLst>
                <a:sym typeface="Symbol" pitchFamily="18" charset="2"/>
              </a:rPr>
              <a:t>|</a:t>
            </a:r>
          </a:p>
        </p:txBody>
      </p:sp>
      <p:sp>
        <p:nvSpPr>
          <p:cNvPr id="1270788" name="Text Box 4"/>
          <p:cNvSpPr txBox="1">
            <a:spLocks noChangeArrowheads="1"/>
          </p:cNvSpPr>
          <p:nvPr/>
        </p:nvSpPr>
        <p:spPr bwMode="auto">
          <a:xfrm>
            <a:off x="146050" y="4611688"/>
            <a:ext cx="8024813" cy="523875"/>
          </a:xfrm>
          <a:prstGeom prst="rect">
            <a:avLst/>
          </a:prstGeom>
          <a:noFill/>
          <a:ln w="38100" cap="sq">
            <a:noFill/>
            <a:miter lim="800000"/>
            <a:headEnd/>
            <a:tailEnd/>
          </a:ln>
          <a:effectLst/>
        </p:spPr>
        <p:txBody>
          <a:bodyPr wrap="none" lIns="274320" rIns="274320">
            <a:spAutoFit/>
          </a:bodyPr>
          <a:lstStyle/>
          <a:p>
            <a:pPr algn="l">
              <a:buFont typeface="Arial" pitchFamily="34" charset="0"/>
              <a:buChar char="•"/>
              <a:defRPr/>
            </a:pPr>
            <a:r>
              <a:rPr lang="en-US" dirty="0">
                <a:effectLst>
                  <a:outerShdw blurRad="38100" dist="38100" dir="2700000" algn="tl">
                    <a:srgbClr val="000000"/>
                  </a:outerShdw>
                </a:effectLst>
              </a:rPr>
              <a:t>We find a real number </a:t>
            </a:r>
            <a:r>
              <a:rPr lang="en-US" i="1" dirty="0" err="1">
                <a:effectLst>
                  <a:outerShdw blurRad="38100" dist="38100" dir="2700000" algn="tl">
                    <a:srgbClr val="000000"/>
                  </a:outerShdw>
                </a:effectLst>
              </a:rPr>
              <a:t>x</a:t>
            </a:r>
            <a:r>
              <a:rPr lang="en-US" i="1" baseline="-25000" dirty="0" err="1">
                <a:effectLst>
                  <a:outerShdw blurRad="38100" dist="38100" dir="2700000" algn="tl">
                    <a:srgbClr val="000000"/>
                  </a:outerShdw>
                </a:effectLst>
              </a:rPr>
              <a:t>diagonal</a:t>
            </a:r>
            <a:r>
              <a:rPr lang="en-US" i="1" baseline="-25000" dirty="0">
                <a:effectLst>
                  <a:outerShdw blurRad="38100" dist="38100" dir="2700000" algn="tl">
                    <a:srgbClr val="000000"/>
                  </a:outerShdw>
                </a:effectLst>
              </a:rPr>
              <a:t>  </a:t>
            </a:r>
            <a:r>
              <a:rPr lang="en-US" dirty="0">
                <a:effectLst>
                  <a:outerShdw blurRad="38100" dist="38100" dir="2700000" algn="tl">
                    <a:srgbClr val="000000"/>
                  </a:outerShdw>
                </a:effectLst>
              </a:rPr>
              <a:t>that is not in the list.</a:t>
            </a:r>
          </a:p>
        </p:txBody>
      </p:sp>
      <p:sp>
        <p:nvSpPr>
          <p:cNvPr id="1270789" name="Rectangle 5"/>
          <p:cNvSpPr>
            <a:spLocks noChangeArrowheads="1"/>
          </p:cNvSpPr>
          <p:nvPr/>
        </p:nvSpPr>
        <p:spPr bwMode="auto">
          <a:xfrm>
            <a:off x="619125" y="2052638"/>
            <a:ext cx="6162675" cy="2654300"/>
          </a:xfrm>
          <a:prstGeom prst="rect">
            <a:avLst/>
          </a:prstGeom>
          <a:noFill/>
          <a:ln w="38100" cap="sq">
            <a:noFill/>
            <a:miter lim="800000"/>
            <a:headEnd/>
            <a:tailEnd/>
          </a:ln>
          <a:effectLst/>
        </p:spPr>
        <p:txBody>
          <a:bodyPr wrap="none" lIns="274320" rIns="274320">
            <a:spAutoFit/>
          </a:bodyPr>
          <a:lstStyle/>
          <a:p>
            <a:pPr marL="457200" indent="-457200" algn="l">
              <a:buFontTx/>
              <a:buAutoNum type="arabicPlain"/>
              <a:defRPr/>
            </a:pPr>
            <a:r>
              <a:rPr lang="en-US">
                <a:effectLst>
                  <a:outerShdw blurRad="38100" dist="38100" dir="2700000" algn="tl">
                    <a:srgbClr val="000000"/>
                  </a:outerShdw>
                </a:effectLst>
              </a:rPr>
              <a:t>  12.34323834749308477599304 …</a:t>
            </a:r>
          </a:p>
          <a:p>
            <a:pPr marL="457200" indent="-457200" algn="l">
              <a:buFontTx/>
              <a:buAutoNum type="arabicPlain"/>
              <a:defRPr/>
            </a:pPr>
            <a:r>
              <a:rPr lang="en-US">
                <a:effectLst>
                  <a:outerShdw blurRad="38100" dist="38100" dir="2700000" algn="tl">
                    <a:srgbClr val="000000"/>
                  </a:outerShdw>
                </a:effectLst>
              </a:rPr>
              <a:t>    8.50949039988484877588487 …</a:t>
            </a:r>
          </a:p>
          <a:p>
            <a:pPr marL="457200" indent="-457200" algn="l">
              <a:buFontTx/>
              <a:buAutoNum type="arabicPlain"/>
              <a:defRPr/>
            </a:pPr>
            <a:r>
              <a:rPr lang="en-US">
                <a:effectLst>
                  <a:outerShdw blurRad="38100" dist="38100" dir="2700000" algn="tl">
                    <a:srgbClr val="000000"/>
                  </a:outerShdw>
                </a:effectLst>
              </a:rPr>
              <a:t>930.93994885783998573895002 …</a:t>
            </a:r>
          </a:p>
          <a:p>
            <a:pPr marL="457200" indent="-457200" algn="l">
              <a:buFontTx/>
              <a:buAutoNum type="arabicPlain"/>
              <a:defRPr/>
            </a:pPr>
            <a:r>
              <a:rPr lang="en-US">
                <a:effectLst>
                  <a:outerShdw blurRad="38100" dist="38100" dir="2700000" algn="tl">
                    <a:srgbClr val="000000"/>
                  </a:outerShdw>
                </a:effectLst>
              </a:rPr>
              <a:t>  34.39498837792008948859069 …</a:t>
            </a:r>
          </a:p>
          <a:p>
            <a:pPr marL="457200" indent="-457200" algn="l">
              <a:buFontTx/>
              <a:buAutoNum type="arabicPlain"/>
              <a:defRPr/>
            </a:pPr>
            <a:r>
              <a:rPr lang="en-US">
                <a:effectLst>
                  <a:outerShdw blurRad="38100" dist="38100" dir="2700000" algn="tl">
                    <a:srgbClr val="000000"/>
                  </a:outerShdw>
                </a:effectLst>
              </a:rPr>
              <a:t>    0.00343988348757590125473 …</a:t>
            </a:r>
          </a:p>
          <a:p>
            <a:pPr marL="457200" indent="-457200" algn="l">
              <a:buFontTx/>
              <a:buAutoNum type="arabicPlain"/>
              <a:defRPr/>
            </a:pPr>
            <a:r>
              <a:rPr lang="en-US">
                <a:effectLst>
                  <a:outerShdw blurRad="38100" dist="38100" dir="2700000" algn="tl">
                    <a:srgbClr val="000000"/>
                  </a:outerShdw>
                </a:effectLst>
              </a:rPr>
              <a:t> …..</a:t>
            </a:r>
          </a:p>
        </p:txBody>
      </p:sp>
      <p:sp>
        <p:nvSpPr>
          <p:cNvPr id="1270793" name="Text Box 9"/>
          <p:cNvSpPr txBox="1">
            <a:spLocks noChangeArrowheads="1"/>
          </p:cNvSpPr>
          <p:nvPr/>
        </p:nvSpPr>
        <p:spPr bwMode="auto">
          <a:xfrm>
            <a:off x="152400" y="5068888"/>
            <a:ext cx="8495274" cy="95410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digit will be 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digit of 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number </a:t>
            </a:r>
            <a:r>
              <a:rPr lang="en-CA" i="1" dirty="0">
                <a:sym typeface="Symbol"/>
              </a:rPr>
              <a:t>List(</a:t>
            </a:r>
            <a:r>
              <a:rPr lang="en-CA" i="1" dirty="0" err="1">
                <a:sym typeface="Symbol"/>
              </a:rPr>
              <a:t>i</a:t>
            </a:r>
            <a:r>
              <a:rPr lang="en-CA" i="1" dirty="0">
                <a:sym typeface="Symbol"/>
              </a:rPr>
              <a:t>)</a:t>
            </a:r>
            <a:r>
              <a:rPr lang="en-US" dirty="0">
                <a:effectLst>
                  <a:outerShdw blurRad="38100" dist="38100" dir="2700000" algn="tl">
                    <a:srgbClr val="000000"/>
                  </a:outerShdw>
                </a:effectLst>
              </a:rPr>
              <a:t>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increased by one </a:t>
            </a:r>
            <a:r>
              <a:rPr lang="en-US" i="1" dirty="0">
                <a:effectLst>
                  <a:outerShdw blurRad="38100" dist="38100" dir="2700000" algn="tl">
                    <a:srgbClr val="000000"/>
                  </a:outerShdw>
                </a:effectLst>
              </a:rPr>
              <a:t>(mod 10).</a:t>
            </a:r>
          </a:p>
        </p:txBody>
      </p:sp>
      <p:sp>
        <p:nvSpPr>
          <p:cNvPr id="1270794" name="Text Box 10"/>
          <p:cNvSpPr txBox="1">
            <a:spLocks noChangeArrowheads="1"/>
          </p:cNvSpPr>
          <p:nvPr/>
        </p:nvSpPr>
        <p:spPr bwMode="auto">
          <a:xfrm>
            <a:off x="141288" y="6181725"/>
            <a:ext cx="3562350" cy="523875"/>
          </a:xfrm>
          <a:prstGeom prst="rect">
            <a:avLst/>
          </a:prstGeom>
          <a:noFill/>
          <a:ln w="38100" cap="sq">
            <a:noFill/>
            <a:miter lim="800000"/>
            <a:headEnd/>
            <a:tailEnd/>
          </a:ln>
          <a:effectLst/>
        </p:spPr>
        <p:txBody>
          <a:bodyPr wrap="none" lIns="274320" rIns="274320">
            <a:spAutoFit/>
          </a:bodyPr>
          <a:lstStyle/>
          <a:p>
            <a:pPr algn="l">
              <a:defRPr/>
            </a:pPr>
            <a:r>
              <a:rPr lang="en-US" i="1" dirty="0" err="1">
                <a:effectLst>
                  <a:outerShdw blurRad="38100" dist="38100" dir="2700000" algn="tl">
                    <a:srgbClr val="000000"/>
                  </a:outerShdw>
                </a:effectLst>
              </a:rPr>
              <a:t>x</a:t>
            </a:r>
            <a:r>
              <a:rPr lang="en-US" i="1" baseline="-25000" dirty="0" err="1">
                <a:effectLst>
                  <a:outerShdw blurRad="38100" dist="38100" dir="2700000" algn="tl">
                    <a:srgbClr val="000000"/>
                  </a:outerShdw>
                </a:effectLst>
              </a:rPr>
              <a:t>diagonal</a:t>
            </a:r>
            <a:r>
              <a:rPr lang="en-US" dirty="0">
                <a:effectLst>
                  <a:outerShdw blurRad="38100" dist="38100" dir="2700000" algn="tl">
                    <a:srgbClr val="000000"/>
                  </a:outerShdw>
                </a:effectLst>
              </a:rPr>
              <a:t> = 0.41004 …</a:t>
            </a:r>
          </a:p>
        </p:txBody>
      </p:sp>
      <p:grpSp>
        <p:nvGrpSpPr>
          <p:cNvPr id="2" name="Group 21"/>
          <p:cNvGrpSpPr>
            <a:grpSpLocks/>
          </p:cNvGrpSpPr>
          <p:nvPr/>
        </p:nvGrpSpPr>
        <p:grpSpPr bwMode="auto">
          <a:xfrm>
            <a:off x="1879600" y="2141538"/>
            <a:ext cx="393700" cy="4470400"/>
            <a:chOff x="1568" y="1400"/>
            <a:chExt cx="248" cy="2816"/>
          </a:xfrm>
        </p:grpSpPr>
        <p:sp>
          <p:nvSpPr>
            <p:cNvPr id="1270795" name="Oval 11"/>
            <p:cNvSpPr>
              <a:spLocks noChangeArrowheads="1"/>
            </p:cNvSpPr>
            <p:nvPr/>
          </p:nvSpPr>
          <p:spPr bwMode="auto">
            <a:xfrm>
              <a:off x="1568" y="1400"/>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0" name="Oval 16"/>
            <p:cNvSpPr>
              <a:spLocks noChangeArrowheads="1"/>
            </p:cNvSpPr>
            <p:nvPr/>
          </p:nvSpPr>
          <p:spPr bwMode="auto">
            <a:xfrm>
              <a:off x="1592"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3" name="Group 22"/>
          <p:cNvGrpSpPr>
            <a:grpSpLocks/>
          </p:cNvGrpSpPr>
          <p:nvPr/>
        </p:nvGrpSpPr>
        <p:grpSpPr bwMode="auto">
          <a:xfrm>
            <a:off x="2057400" y="2586038"/>
            <a:ext cx="368300" cy="4025900"/>
            <a:chOff x="1680" y="1680"/>
            <a:chExt cx="232" cy="2536"/>
          </a:xfrm>
        </p:grpSpPr>
        <p:sp>
          <p:nvSpPr>
            <p:cNvPr id="1270796" name="Oval 12"/>
            <p:cNvSpPr>
              <a:spLocks noChangeArrowheads="1"/>
            </p:cNvSpPr>
            <p:nvPr/>
          </p:nvSpPr>
          <p:spPr bwMode="auto">
            <a:xfrm>
              <a:off x="1688" y="1680"/>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1" name="Oval 17"/>
            <p:cNvSpPr>
              <a:spLocks noChangeArrowheads="1"/>
            </p:cNvSpPr>
            <p:nvPr/>
          </p:nvSpPr>
          <p:spPr bwMode="auto">
            <a:xfrm>
              <a:off x="1680"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4" name="Group 23"/>
          <p:cNvGrpSpPr>
            <a:grpSpLocks/>
          </p:cNvGrpSpPr>
          <p:nvPr/>
        </p:nvGrpSpPr>
        <p:grpSpPr bwMode="auto">
          <a:xfrm>
            <a:off x="2235200" y="3005138"/>
            <a:ext cx="406400" cy="3606800"/>
            <a:chOff x="1792" y="1944"/>
            <a:chExt cx="256" cy="2272"/>
          </a:xfrm>
        </p:grpSpPr>
        <p:sp>
          <p:nvSpPr>
            <p:cNvPr id="1270797" name="Oval 13"/>
            <p:cNvSpPr>
              <a:spLocks noChangeArrowheads="1"/>
            </p:cNvSpPr>
            <p:nvPr/>
          </p:nvSpPr>
          <p:spPr bwMode="auto">
            <a:xfrm>
              <a:off x="1792" y="1944"/>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2" name="Oval 18"/>
            <p:cNvSpPr>
              <a:spLocks noChangeArrowheads="1"/>
            </p:cNvSpPr>
            <p:nvPr/>
          </p:nvSpPr>
          <p:spPr bwMode="auto">
            <a:xfrm>
              <a:off x="1824"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5" name="Group 24"/>
          <p:cNvGrpSpPr>
            <a:grpSpLocks/>
          </p:cNvGrpSpPr>
          <p:nvPr/>
        </p:nvGrpSpPr>
        <p:grpSpPr bwMode="auto">
          <a:xfrm>
            <a:off x="2438400" y="3436938"/>
            <a:ext cx="368300" cy="3175000"/>
            <a:chOff x="1920" y="2216"/>
            <a:chExt cx="232" cy="2000"/>
          </a:xfrm>
        </p:grpSpPr>
        <p:sp>
          <p:nvSpPr>
            <p:cNvPr id="1270798" name="Oval 14"/>
            <p:cNvSpPr>
              <a:spLocks noChangeArrowheads="1"/>
            </p:cNvSpPr>
            <p:nvPr/>
          </p:nvSpPr>
          <p:spPr bwMode="auto">
            <a:xfrm>
              <a:off x="1928" y="22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3" name="Oval 19"/>
            <p:cNvSpPr>
              <a:spLocks noChangeArrowheads="1"/>
            </p:cNvSpPr>
            <p:nvPr/>
          </p:nvSpPr>
          <p:spPr bwMode="auto">
            <a:xfrm>
              <a:off x="1920"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6" name="Group 25"/>
          <p:cNvGrpSpPr>
            <a:grpSpLocks/>
          </p:cNvGrpSpPr>
          <p:nvPr/>
        </p:nvGrpSpPr>
        <p:grpSpPr bwMode="auto">
          <a:xfrm>
            <a:off x="2590800" y="3868738"/>
            <a:ext cx="368300" cy="2743200"/>
            <a:chOff x="2016" y="2488"/>
            <a:chExt cx="232" cy="1728"/>
          </a:xfrm>
        </p:grpSpPr>
        <p:sp>
          <p:nvSpPr>
            <p:cNvPr id="1270799" name="Oval 15"/>
            <p:cNvSpPr>
              <a:spLocks noChangeArrowheads="1"/>
            </p:cNvSpPr>
            <p:nvPr/>
          </p:nvSpPr>
          <p:spPr bwMode="auto">
            <a:xfrm>
              <a:off x="2024" y="2488"/>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4" name="Oval 20"/>
            <p:cNvSpPr>
              <a:spLocks noChangeArrowheads="1"/>
            </p:cNvSpPr>
            <p:nvPr/>
          </p:nvSpPr>
          <p:spPr bwMode="auto">
            <a:xfrm>
              <a:off x="2016"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7" name="Group 27"/>
          <p:cNvGrpSpPr>
            <a:grpSpLocks/>
          </p:cNvGrpSpPr>
          <p:nvPr/>
        </p:nvGrpSpPr>
        <p:grpSpPr bwMode="auto">
          <a:xfrm>
            <a:off x="2006600" y="2116138"/>
            <a:ext cx="6723063" cy="2133600"/>
            <a:chOff x="1648" y="1384"/>
            <a:chExt cx="4235" cy="1344"/>
          </a:xfrm>
        </p:grpSpPr>
        <p:sp>
          <p:nvSpPr>
            <p:cNvPr id="1270792" name="Line 8"/>
            <p:cNvSpPr>
              <a:spLocks noChangeShapeType="1"/>
            </p:cNvSpPr>
            <p:nvPr/>
          </p:nvSpPr>
          <p:spPr bwMode="auto">
            <a:xfrm>
              <a:off x="1648" y="1384"/>
              <a:ext cx="528" cy="1344"/>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1270810" name="Text Box 26"/>
            <p:cNvSpPr txBox="1">
              <a:spLocks noChangeArrowheads="1"/>
            </p:cNvSpPr>
            <p:nvPr/>
          </p:nvSpPr>
          <p:spPr bwMode="auto">
            <a:xfrm>
              <a:off x="4109" y="1872"/>
              <a:ext cx="1774" cy="596"/>
            </a:xfrm>
            <a:prstGeom prst="rect">
              <a:avLst/>
            </a:prstGeom>
            <a:noFill/>
            <a:ln w="38100" cap="sq">
              <a:noFill/>
              <a:miter lim="800000"/>
              <a:headEnd/>
              <a:tailEnd/>
            </a:ln>
            <a:effectLst/>
          </p:spPr>
          <p:txBody>
            <a:bodyPr wrap="none" lIns="274320" rIns="274320">
              <a:spAutoFit/>
            </a:bodyPr>
            <a:lstStyle/>
            <a:p>
              <a:pPr>
                <a:defRPr/>
              </a:pPr>
              <a:r>
                <a:rPr lang="en-US" dirty="0">
                  <a:solidFill>
                    <a:schemeClr val="hlink"/>
                  </a:solidFill>
                  <a:effectLst>
                    <a:outerShdw blurRad="38100" dist="38100" dir="2700000" algn="tl">
                      <a:srgbClr val="000000"/>
                    </a:outerShdw>
                  </a:effectLst>
                </a:rPr>
                <a:t>Proof by</a:t>
              </a:r>
              <a:br>
                <a:rPr lang="en-US" dirty="0">
                  <a:solidFill>
                    <a:schemeClr val="hlink"/>
                  </a:solidFill>
                  <a:effectLst>
                    <a:outerShdw blurRad="38100" dist="38100" dir="2700000" algn="tl">
                      <a:srgbClr val="000000"/>
                    </a:outerShdw>
                  </a:effectLst>
                </a:rPr>
              </a:br>
              <a:r>
                <a:rPr lang="en-US" dirty="0" err="1">
                  <a:solidFill>
                    <a:schemeClr val="hlink"/>
                  </a:solidFill>
                  <a:effectLst>
                    <a:outerShdw blurRad="38100" dist="38100" dir="2700000" algn="tl">
                      <a:srgbClr val="000000"/>
                    </a:outerShdw>
                  </a:effectLst>
                </a:rPr>
                <a:t>Diagonalization</a:t>
              </a:r>
              <a:endParaRPr lang="en-US" dirty="0">
                <a:solidFill>
                  <a:schemeClr val="hlink"/>
                </a:solidFill>
                <a:effectLst>
                  <a:outerShdw blurRad="38100" dist="38100" dir="2700000" algn="tl">
                    <a:srgbClr val="000000"/>
                  </a:outerShdw>
                </a:effectLst>
              </a:endParaRPr>
            </a:p>
          </p:txBody>
        </p:sp>
      </p:grpSp>
      <p:sp>
        <p:nvSpPr>
          <p:cNvPr id="30" name="Rectangle 29"/>
          <p:cNvSpPr/>
          <p:nvPr/>
        </p:nvSpPr>
        <p:spPr>
          <a:xfrm>
            <a:off x="3832225" y="701675"/>
            <a:ext cx="4738798" cy="523220"/>
          </a:xfrm>
          <a:prstGeom prst="rect">
            <a:avLst/>
          </a:prstGeom>
        </p:spPr>
        <p:txBody>
          <a:bodyPr wrap="none">
            <a:spAutoFit/>
          </a:bodyPr>
          <a:lstStyle/>
          <a:p>
            <a:pPr algn="l">
              <a:defRPr/>
            </a:pPr>
            <a:r>
              <a:rPr lang="en-CA" dirty="0">
                <a:effectLst>
                  <a:outerShdw blurRad="38100" dist="38100" dir="2700000" algn="tl">
                    <a:srgbClr val="000000"/>
                  </a:outerShdw>
                </a:effectLst>
                <a:sym typeface="Symbol" pitchFamily="18" charset="2"/>
              </a:rPr>
              <a:t>i.e. </a:t>
            </a:r>
            <a:r>
              <a:rPr lang="en-CA" dirty="0">
                <a:solidFill>
                  <a:schemeClr val="accent2"/>
                </a:solidFill>
                <a:effectLst>
                  <a:outerShdw blurRad="38100" dist="38100" dir="2700000" algn="tl">
                    <a:srgbClr val="000000"/>
                  </a:outerShdw>
                </a:effectLst>
                <a:sym typeface="Symbol" pitchFamily="18" charset="2"/>
              </a:rPr>
              <a:t></a:t>
            </a:r>
            <a:r>
              <a:rPr lang="en-CA" i="1" dirty="0">
                <a:solidFill>
                  <a:schemeClr val="accent2"/>
                </a:solidFill>
                <a:effectLst>
                  <a:outerShdw blurRad="38100" dist="38100" dir="2700000" algn="tl">
                    <a:srgbClr val="000000"/>
                  </a:outerShdw>
                </a:effectLst>
              </a:rPr>
              <a:t>List</a:t>
            </a:r>
            <a:r>
              <a:rPr lang="en-CA" dirty="0">
                <a:solidFill>
                  <a:schemeClr val="accent2"/>
                </a:solidFill>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xϵR</a:t>
            </a:r>
            <a:r>
              <a:rPr lang="en-CA" i="1" dirty="0">
                <a:solidFill>
                  <a:schemeClr val="accent2"/>
                </a:solidFill>
                <a:effectLst>
                  <a:outerShdw blurRad="38100" dist="38100" dir="2700000" algn="tl">
                    <a:srgbClr val="000000"/>
                  </a:outerShdw>
                </a:effectLst>
                <a:sym typeface="Symbol" pitchFamily="18" charset="2"/>
              </a:rPr>
              <a:t>,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)≠x</a:t>
            </a:r>
          </a:p>
        </p:txBody>
      </p:sp>
      <p:sp>
        <p:nvSpPr>
          <p:cNvPr id="31" name="Rectangle 30"/>
          <p:cNvSpPr/>
          <p:nvPr/>
        </p:nvSpPr>
        <p:spPr>
          <a:xfrm>
            <a:off x="428625" y="1136650"/>
            <a:ext cx="7010400" cy="519113"/>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pitchFamily="18" charset="2"/>
              </a:rPr>
              <a:t>Let </a:t>
            </a:r>
            <a:r>
              <a:rPr lang="en-US" i="1" dirty="0">
                <a:effectLst>
                  <a:outerShdw blurRad="38100" dist="38100" dir="2700000" algn="tl">
                    <a:srgbClr val="000000"/>
                  </a:outerShdw>
                </a:effectLst>
                <a:sym typeface="Symbol" pitchFamily="18" charset="2"/>
              </a:rPr>
              <a:t>List</a:t>
            </a:r>
            <a:r>
              <a:rPr lang="en-US" dirty="0">
                <a:effectLst>
                  <a:outerShdw blurRad="38100" dist="38100" dir="2700000" algn="tl">
                    <a:srgbClr val="000000"/>
                  </a:outerShdw>
                </a:effectLst>
                <a:sym typeface="Symbol" pitchFamily="18" charset="2"/>
              </a:rPr>
              <a:t> be an arbitrary mapping from </a:t>
            </a:r>
            <a:r>
              <a:rPr lang="en-US" i="1" dirty="0">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 to </a:t>
            </a:r>
            <a:r>
              <a:rPr lang="en-US" i="1" dirty="0">
                <a:effectLst>
                  <a:outerShdw blurRad="38100" dist="38100" dir="2700000" algn="tl">
                    <a:srgbClr val="000000"/>
                  </a:outerShdw>
                </a:effectLst>
                <a:sym typeface="Symbol" pitchFamily="18" charset="2"/>
              </a:rPr>
              <a:t>R.</a:t>
            </a:r>
          </a:p>
        </p:txBody>
      </p:sp>
      <p:sp>
        <p:nvSpPr>
          <p:cNvPr id="32" name="Rectangle 31"/>
          <p:cNvSpPr/>
          <p:nvPr/>
        </p:nvSpPr>
        <p:spPr>
          <a:xfrm>
            <a:off x="850900" y="1606550"/>
            <a:ext cx="4025900" cy="519113"/>
          </a:xfrm>
          <a:prstGeom prst="rect">
            <a:avLst/>
          </a:prstGeom>
        </p:spPr>
        <p:txBody>
          <a:bodyPr>
            <a:spAutoFit/>
          </a:bodyPr>
          <a:lstStyle/>
          <a:p>
            <a:pPr algn="l">
              <a:defRPr/>
            </a:pPr>
            <a:r>
              <a:rPr lang="en-US" i="1" dirty="0" err="1">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             x=List(</a:t>
            </a:r>
            <a:r>
              <a:rPr lang="en-US" i="1" dirty="0" err="1">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a:t>
            </a:r>
          </a:p>
        </p:txBody>
      </p:sp>
      <p:sp>
        <p:nvSpPr>
          <p:cNvPr id="35" name="Rectangle 34"/>
          <p:cNvSpPr/>
          <p:nvPr/>
        </p:nvSpPr>
        <p:spPr>
          <a:xfrm>
            <a:off x="4495800" y="5484813"/>
            <a:ext cx="4572000" cy="1373187"/>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pitchFamily="18" charset="2"/>
              </a:rPr>
              <a:t>Let</a:t>
            </a:r>
            <a:r>
              <a:rPr lang="en-US" i="1" dirty="0">
                <a:effectLst>
                  <a:outerShdw blurRad="38100" dist="38100" dir="2700000" algn="tl">
                    <a:srgbClr val="000000"/>
                  </a:outerShdw>
                </a:effectLst>
                <a:sym typeface="Symbol" pitchFamily="18" charset="2"/>
              </a:rPr>
              <a:t> </a:t>
            </a:r>
            <a:r>
              <a:rPr lang="en-US" i="1" dirty="0" err="1">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be arbitrary in </a:t>
            </a:r>
            <a:r>
              <a:rPr lang="en-US" i="1" dirty="0">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a:t>
            </a:r>
          </a:p>
          <a:p>
            <a:pPr algn="l">
              <a:buFont typeface="Arial" pitchFamily="34" charset="0"/>
              <a:buChar char="•"/>
              <a:defRPr/>
            </a:pPr>
            <a:r>
              <a:rPr lang="en-US" dirty="0">
                <a:effectLst>
                  <a:outerShdw blurRad="38100" dist="38100" dir="2700000" algn="tl">
                    <a:srgbClr val="000000"/>
                  </a:outerShdw>
                </a:effectLst>
                <a:sym typeface="Symbol" pitchFamily="18" charset="2"/>
              </a:rPr>
              <a:t>I prove that </a:t>
            </a:r>
            <a:r>
              <a:rPr lang="en-CA" i="1" dirty="0">
                <a:effectLst>
                  <a:outerShdw blurRad="38100" dist="38100" dir="2700000" algn="tl">
                    <a:srgbClr val="000000"/>
                  </a:outerShdw>
                </a:effectLst>
                <a:sym typeface="Symbol" pitchFamily="18" charset="2"/>
              </a:rPr>
              <a:t>List(</a:t>
            </a:r>
            <a:r>
              <a:rPr lang="en-CA" i="1" dirty="0" err="1">
                <a:effectLst>
                  <a:outerShdw blurRad="38100" dist="38100" dir="2700000" algn="tl">
                    <a:srgbClr val="000000"/>
                  </a:outerShdw>
                </a:effectLst>
                <a:sym typeface="Symbol" pitchFamily="18" charset="2"/>
              </a:rPr>
              <a:t>i</a:t>
            </a:r>
            <a:r>
              <a:rPr lang="en-CA" i="1" dirty="0">
                <a:effectLst>
                  <a:outerShdw blurRad="38100" dist="38100" dir="2700000" algn="tl">
                    <a:srgbClr val="000000"/>
                  </a:outerShdw>
                </a:effectLst>
                <a:sym typeface="Symbol" pitchFamily="18" charset="2"/>
              </a:rPr>
              <a:t>)≠x</a:t>
            </a:r>
            <a:r>
              <a:rPr lang="en-US" i="1" baseline="-25000" dirty="0">
                <a:effectLst>
                  <a:outerShdw blurRad="38100" dist="38100" dir="2700000" algn="tl">
                    <a:srgbClr val="000000"/>
                  </a:outerShdw>
                </a:effectLst>
              </a:rPr>
              <a:t>diagonal</a:t>
            </a:r>
          </a:p>
          <a:p>
            <a:pPr algn="l">
              <a:defRPr/>
            </a:pPr>
            <a:r>
              <a:rPr lang="en-US" i="1" baseline="-25000"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They differ </a:t>
            </a:r>
            <a:r>
              <a:rPr lang="en-US" dirty="0">
                <a:effectLst>
                  <a:outerShdw blurRad="38100" dist="38100" dir="2700000" algn="tl">
                    <a:srgbClr val="000000"/>
                  </a:outerShdw>
                </a:effectLst>
              </a:rPr>
              <a:t>in 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digit</a:t>
            </a:r>
            <a:endParaRPr lang="en-US" dirty="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70787"/>
                                        </p:tgtEl>
                                        <p:attrNameLst>
                                          <p:attrName>style.visibility</p:attrName>
                                        </p:attrNameLst>
                                      </p:cBhvr>
                                      <p:to>
                                        <p:strVal val="visible"/>
                                      </p:to>
                                    </p:set>
                                    <p:anim calcmode="lin" valueType="num">
                                      <p:cBhvr additive="base">
                                        <p:cTn id="7" dur="500" fill="hold"/>
                                        <p:tgtEl>
                                          <p:spTgt spid="1270787"/>
                                        </p:tgtEl>
                                        <p:attrNameLst>
                                          <p:attrName>ppt_x</p:attrName>
                                        </p:attrNameLst>
                                      </p:cBhvr>
                                      <p:tavLst>
                                        <p:tav tm="0">
                                          <p:val>
                                            <p:strVal val="#ppt_x"/>
                                          </p:val>
                                        </p:tav>
                                        <p:tav tm="100000">
                                          <p:val>
                                            <p:strVal val="#ppt_x"/>
                                          </p:val>
                                        </p:tav>
                                      </p:tavLst>
                                    </p:anim>
                                    <p:anim calcmode="lin" valueType="num">
                                      <p:cBhvr additive="base">
                                        <p:cTn id="8" dur="500" fill="hold"/>
                                        <p:tgtEl>
                                          <p:spTgt spid="12707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70789"/>
                                        </p:tgtEl>
                                        <p:attrNameLst>
                                          <p:attrName>style.visibility</p:attrName>
                                        </p:attrNameLst>
                                      </p:cBhvr>
                                      <p:to>
                                        <p:strVal val="visible"/>
                                      </p:to>
                                    </p:set>
                                    <p:anim calcmode="lin" valueType="num">
                                      <p:cBhvr additive="base">
                                        <p:cTn id="31" dur="500" fill="hold"/>
                                        <p:tgtEl>
                                          <p:spTgt spid="1270789"/>
                                        </p:tgtEl>
                                        <p:attrNameLst>
                                          <p:attrName>ppt_x</p:attrName>
                                        </p:attrNameLst>
                                      </p:cBhvr>
                                      <p:tavLst>
                                        <p:tav tm="0">
                                          <p:val>
                                            <p:strVal val="#ppt_x"/>
                                          </p:val>
                                        </p:tav>
                                        <p:tav tm="100000">
                                          <p:val>
                                            <p:strVal val="#ppt_x"/>
                                          </p:val>
                                        </p:tav>
                                      </p:tavLst>
                                    </p:anim>
                                    <p:anim calcmode="lin" valueType="num">
                                      <p:cBhvr additive="base">
                                        <p:cTn id="32" dur="500" fill="hold"/>
                                        <p:tgtEl>
                                          <p:spTgt spid="127078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70788"/>
                                        </p:tgtEl>
                                        <p:attrNameLst>
                                          <p:attrName>style.visibility</p:attrName>
                                        </p:attrNameLst>
                                      </p:cBhvr>
                                      <p:to>
                                        <p:strVal val="visible"/>
                                      </p:to>
                                    </p:set>
                                    <p:anim calcmode="lin" valueType="num">
                                      <p:cBhvr additive="base">
                                        <p:cTn id="37" dur="500" fill="hold"/>
                                        <p:tgtEl>
                                          <p:spTgt spid="1270788"/>
                                        </p:tgtEl>
                                        <p:attrNameLst>
                                          <p:attrName>ppt_x</p:attrName>
                                        </p:attrNameLst>
                                      </p:cBhvr>
                                      <p:tavLst>
                                        <p:tav tm="0">
                                          <p:val>
                                            <p:strVal val="#ppt_x"/>
                                          </p:val>
                                        </p:tav>
                                        <p:tav tm="100000">
                                          <p:val>
                                            <p:strVal val="#ppt_x"/>
                                          </p:val>
                                        </p:tav>
                                      </p:tavLst>
                                    </p:anim>
                                    <p:anim calcmode="lin" valueType="num">
                                      <p:cBhvr additive="base">
                                        <p:cTn id="38" dur="500" fill="hold"/>
                                        <p:tgtEl>
                                          <p:spTgt spid="127078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70793"/>
                                        </p:tgtEl>
                                        <p:attrNameLst>
                                          <p:attrName>style.visibility</p:attrName>
                                        </p:attrNameLst>
                                      </p:cBhvr>
                                      <p:to>
                                        <p:strVal val="visible"/>
                                      </p:to>
                                    </p:set>
                                    <p:anim calcmode="lin" valueType="num">
                                      <p:cBhvr additive="base">
                                        <p:cTn id="49" dur="500" fill="hold"/>
                                        <p:tgtEl>
                                          <p:spTgt spid="1270793"/>
                                        </p:tgtEl>
                                        <p:attrNameLst>
                                          <p:attrName>ppt_x</p:attrName>
                                        </p:attrNameLst>
                                      </p:cBhvr>
                                      <p:tavLst>
                                        <p:tav tm="0">
                                          <p:val>
                                            <p:strVal val="#ppt_x"/>
                                          </p:val>
                                        </p:tav>
                                        <p:tav tm="100000">
                                          <p:val>
                                            <p:strVal val="#ppt_x"/>
                                          </p:val>
                                        </p:tav>
                                      </p:tavLst>
                                    </p:anim>
                                    <p:anim calcmode="lin" valueType="num">
                                      <p:cBhvr additive="base">
                                        <p:cTn id="50" dur="500" fill="hold"/>
                                        <p:tgtEl>
                                          <p:spTgt spid="127079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70794"/>
                                        </p:tgtEl>
                                        <p:attrNameLst>
                                          <p:attrName>style.visibility</p:attrName>
                                        </p:attrNameLst>
                                      </p:cBhvr>
                                      <p:to>
                                        <p:strVal val="visible"/>
                                      </p:to>
                                    </p:set>
                                    <p:anim calcmode="lin" valueType="num">
                                      <p:cBhvr additive="base">
                                        <p:cTn id="55" dur="500" fill="hold"/>
                                        <p:tgtEl>
                                          <p:spTgt spid="1270794"/>
                                        </p:tgtEl>
                                        <p:attrNameLst>
                                          <p:attrName>ppt_x</p:attrName>
                                        </p:attrNameLst>
                                      </p:cBhvr>
                                      <p:tavLst>
                                        <p:tav tm="0">
                                          <p:val>
                                            <p:strVal val="#ppt_x"/>
                                          </p:val>
                                        </p:tav>
                                        <p:tav tm="100000">
                                          <p:val>
                                            <p:strVal val="#ppt_x"/>
                                          </p:val>
                                        </p:tav>
                                      </p:tavLst>
                                    </p:anim>
                                    <p:anim calcmode="lin" valueType="num">
                                      <p:cBhvr additive="base">
                                        <p:cTn id="56" dur="500" fill="hold"/>
                                        <p:tgtEl>
                                          <p:spTgt spid="127079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par>
                                <p:cTn id="69" presetID="1" presetClass="exit" presetSubtype="0" fill="hold" nodeType="withEffect">
                                  <p:stCondLst>
                                    <p:cond delay="0"/>
                                  </p:stCondLst>
                                  <p:childTnLst>
                                    <p:set>
                                      <p:cBhvr>
                                        <p:cTn id="70" dur="1" fill="hold">
                                          <p:stCondLst>
                                            <p:cond delay="0"/>
                                          </p:stCondLst>
                                        </p:cTn>
                                        <p:tgtEl>
                                          <p:spTgt spid="2"/>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par>
                                <p:cTn id="77" presetID="1" presetClass="exit" presetSubtype="0" fill="hold" nodeType="withEffect">
                                  <p:stCondLst>
                                    <p:cond delay="0"/>
                                  </p:stCondLst>
                                  <p:childTnLst>
                                    <p:set>
                                      <p:cBhvr>
                                        <p:cTn id="78" dur="1" fill="hold">
                                          <p:stCondLst>
                                            <p:cond delay="0"/>
                                          </p:stCondLst>
                                        </p:cTn>
                                        <p:tgtEl>
                                          <p:spTgt spid="3"/>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par>
                                <p:cTn id="85" presetID="1" presetClass="exit" presetSubtype="0" fill="hold" nodeType="withEffect">
                                  <p:stCondLst>
                                    <p:cond delay="0"/>
                                  </p:stCondLst>
                                  <p:childTnLst>
                                    <p:set>
                                      <p:cBhvr>
                                        <p:cTn id="86" dur="1" fill="hold">
                                          <p:stCondLst>
                                            <p:cond delay="0"/>
                                          </p:stCondLst>
                                        </p:cTn>
                                        <p:tgtEl>
                                          <p:spTgt spid="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par>
                                <p:cTn id="93" presetID="1" presetClass="exit" presetSubtype="0" fill="hold" nodeType="with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 calcmode="lin" valueType="num">
                                      <p:cBhvr additive="base">
                                        <p:cTn id="10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35">
                                            <p:txEl>
                                              <p:pRg st="1" end="1"/>
                                            </p:txEl>
                                          </p:spTgt>
                                        </p:tgtEl>
                                        <p:attrNameLst>
                                          <p:attrName>style.visibility</p:attrName>
                                        </p:attrNameLst>
                                      </p:cBhvr>
                                      <p:to>
                                        <p:strVal val="visible"/>
                                      </p:to>
                                    </p:set>
                                    <p:anim calcmode="lin" valueType="num">
                                      <p:cBhvr additive="base">
                                        <p:cTn id="107"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35">
                                            <p:txEl>
                                              <p:pRg st="2" end="2"/>
                                            </p:txEl>
                                          </p:spTgt>
                                        </p:tgtEl>
                                        <p:attrNameLst>
                                          <p:attrName>style.visibility</p:attrName>
                                        </p:attrNameLst>
                                      </p:cBhvr>
                                      <p:to>
                                        <p:strVal val="visible"/>
                                      </p:to>
                                    </p:set>
                                    <p:anim calcmode="lin" valueType="num">
                                      <p:cBhvr additive="base">
                                        <p:cTn id="113"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87" grpId="0"/>
      <p:bldP spid="1270788" grpId="0"/>
      <p:bldP spid="1270789" grpId="0"/>
      <p:bldP spid="1270793" grpId="0"/>
      <p:bldP spid="1270794" grpId="0"/>
      <p:bldP spid="30" grpId="0"/>
      <p:bldP spid="31"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sp>
        <p:nvSpPr>
          <p:cNvPr id="1270787" name="Text Box 3"/>
          <p:cNvSpPr txBox="1">
            <a:spLocks noChangeArrowheads="1"/>
          </p:cNvSpPr>
          <p:nvPr/>
        </p:nvSpPr>
        <p:spPr bwMode="auto">
          <a:xfrm>
            <a:off x="244475" y="685800"/>
            <a:ext cx="3198813"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Proof that </a:t>
            </a:r>
            <a:r>
              <a:rPr lang="en-US" dirty="0">
                <a:solidFill>
                  <a:schemeClr val="hlink"/>
                </a:solidFill>
                <a:effectLst>
                  <a:outerShdw blurRad="38100" dist="38100" dir="2700000" algn="tl">
                    <a:srgbClr val="000000"/>
                  </a:outerShdw>
                </a:effectLst>
                <a:sym typeface="Symbol" pitchFamily="18" charset="2"/>
              </a:rPr>
              <a:t>|</a:t>
            </a:r>
            <a:r>
              <a:rPr lang="en-US" i="1" dirty="0">
                <a:solidFill>
                  <a:schemeClr val="hlink"/>
                </a:solidFill>
                <a:effectLst>
                  <a:outerShdw blurRad="38100" dist="38100" dir="2700000" algn="tl">
                    <a:srgbClr val="000000"/>
                  </a:outerShdw>
                </a:effectLst>
                <a:sym typeface="Symbol" pitchFamily="18" charset="2"/>
              </a:rPr>
              <a:t>R</a:t>
            </a:r>
            <a:r>
              <a:rPr lang="en-US" dirty="0">
                <a:solidFill>
                  <a:schemeClr val="hlink"/>
                </a:solidFill>
                <a:effectLst>
                  <a:outerShdw blurRad="38100" dist="38100" dir="2700000" algn="tl">
                    <a:srgbClr val="000000"/>
                  </a:outerShdw>
                </a:effectLst>
                <a:sym typeface="Symbol" pitchFamily="18" charset="2"/>
              </a:rPr>
              <a:t>| &gt; |</a:t>
            </a:r>
            <a:r>
              <a:rPr lang="en-US" i="1" dirty="0">
                <a:solidFill>
                  <a:schemeClr val="hlink"/>
                </a:solidFill>
                <a:effectLst>
                  <a:outerShdw blurRad="38100" dist="38100" dir="2700000" algn="tl">
                    <a:srgbClr val="000000"/>
                  </a:outerShdw>
                </a:effectLst>
                <a:sym typeface="Symbol" pitchFamily="18" charset="2"/>
              </a:rPr>
              <a:t>N</a:t>
            </a:r>
            <a:r>
              <a:rPr lang="en-US" dirty="0">
                <a:solidFill>
                  <a:schemeClr val="hlink"/>
                </a:solidFill>
                <a:effectLst>
                  <a:outerShdw blurRad="38100" dist="38100" dir="2700000" algn="tl">
                    <a:srgbClr val="000000"/>
                  </a:outerShdw>
                </a:effectLst>
                <a:sym typeface="Symbol" pitchFamily="18" charset="2"/>
              </a:rPr>
              <a:t>|</a:t>
            </a:r>
          </a:p>
        </p:txBody>
      </p:sp>
      <p:sp>
        <p:nvSpPr>
          <p:cNvPr id="30" name="Rectangle 29"/>
          <p:cNvSpPr/>
          <p:nvPr/>
        </p:nvSpPr>
        <p:spPr>
          <a:xfrm>
            <a:off x="3832225" y="701675"/>
            <a:ext cx="4738798" cy="523220"/>
          </a:xfrm>
          <a:prstGeom prst="rect">
            <a:avLst/>
          </a:prstGeom>
        </p:spPr>
        <p:txBody>
          <a:bodyPr wrap="none">
            <a:spAutoFit/>
          </a:bodyPr>
          <a:lstStyle/>
          <a:p>
            <a:pPr algn="l">
              <a:defRPr/>
            </a:pPr>
            <a:r>
              <a:rPr lang="en-CA" dirty="0">
                <a:effectLst>
                  <a:outerShdw blurRad="38100" dist="38100" dir="2700000" algn="tl">
                    <a:srgbClr val="000000"/>
                  </a:outerShdw>
                </a:effectLst>
                <a:sym typeface="Symbol" pitchFamily="18" charset="2"/>
              </a:rPr>
              <a:t>i.e. </a:t>
            </a:r>
            <a:r>
              <a:rPr lang="en-CA" dirty="0">
                <a:solidFill>
                  <a:schemeClr val="accent2"/>
                </a:solidFill>
                <a:effectLst>
                  <a:outerShdw blurRad="38100" dist="38100" dir="2700000" algn="tl">
                    <a:srgbClr val="000000"/>
                  </a:outerShdw>
                </a:effectLst>
                <a:sym typeface="Symbol" pitchFamily="18" charset="2"/>
              </a:rPr>
              <a:t></a:t>
            </a:r>
            <a:r>
              <a:rPr lang="en-CA" i="1" dirty="0">
                <a:solidFill>
                  <a:schemeClr val="accent2"/>
                </a:solidFill>
                <a:effectLst>
                  <a:outerShdw blurRad="38100" dist="38100" dir="2700000" algn="tl">
                    <a:srgbClr val="000000"/>
                  </a:outerShdw>
                </a:effectLst>
              </a:rPr>
              <a:t>List</a:t>
            </a:r>
            <a:r>
              <a:rPr lang="en-CA" dirty="0">
                <a:solidFill>
                  <a:schemeClr val="accent2"/>
                </a:solidFill>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xϵR</a:t>
            </a:r>
            <a:r>
              <a:rPr lang="en-CA" i="1" dirty="0">
                <a:solidFill>
                  <a:schemeClr val="accent2"/>
                </a:solidFill>
                <a:effectLst>
                  <a:outerShdw blurRad="38100" dist="38100" dir="2700000" algn="tl">
                    <a:srgbClr val="000000"/>
                  </a:outerShdw>
                </a:effectLst>
                <a:sym typeface="Symbol" pitchFamily="18" charset="2"/>
              </a:rPr>
              <a:t>,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)≠x</a:t>
            </a:r>
          </a:p>
        </p:txBody>
      </p:sp>
      <p:grpSp>
        <p:nvGrpSpPr>
          <p:cNvPr id="3" name="Group 2"/>
          <p:cNvGrpSpPr/>
          <p:nvPr/>
        </p:nvGrpSpPr>
        <p:grpSpPr>
          <a:xfrm>
            <a:off x="93663" y="1152525"/>
            <a:ext cx="8897937" cy="5781675"/>
            <a:chOff x="93663" y="1152525"/>
            <a:chExt cx="8897937" cy="5781675"/>
          </a:xfrm>
        </p:grpSpPr>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152525"/>
              <a:ext cx="8897937"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2" name="Rectangle 1"/>
            <p:cNvSpPr/>
            <p:nvPr/>
          </p:nvSpPr>
          <p:spPr bwMode="auto">
            <a:xfrm>
              <a:off x="2971800" y="2209145"/>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Text Box 3"/>
            <p:cNvSpPr txBox="1">
              <a:spLocks noChangeArrowheads="1"/>
            </p:cNvSpPr>
            <p:nvPr/>
          </p:nvSpPr>
          <p:spPr bwMode="auto">
            <a:xfrm>
              <a:off x="2757543" y="2121243"/>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8" name="Rectangle 7"/>
            <p:cNvSpPr/>
            <p:nvPr/>
          </p:nvSpPr>
          <p:spPr bwMode="auto">
            <a:xfrm>
              <a:off x="2537328" y="4544573"/>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Text Box 3"/>
            <p:cNvSpPr txBox="1">
              <a:spLocks noChangeArrowheads="1"/>
            </p:cNvSpPr>
            <p:nvPr/>
          </p:nvSpPr>
          <p:spPr bwMode="auto">
            <a:xfrm>
              <a:off x="2323071" y="4456671"/>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10" name="Rectangle 9"/>
            <p:cNvSpPr/>
            <p:nvPr/>
          </p:nvSpPr>
          <p:spPr bwMode="auto">
            <a:xfrm>
              <a:off x="1966857" y="6552545"/>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 Box 3"/>
            <p:cNvSpPr txBox="1">
              <a:spLocks noChangeArrowheads="1"/>
            </p:cNvSpPr>
            <p:nvPr/>
          </p:nvSpPr>
          <p:spPr bwMode="auto">
            <a:xfrm>
              <a:off x="1752600" y="6464643"/>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12" name="Rectangle 11"/>
            <p:cNvSpPr/>
            <p:nvPr/>
          </p:nvSpPr>
          <p:spPr bwMode="auto">
            <a:xfrm>
              <a:off x="1283115" y="6201863"/>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Text Box 3"/>
            <p:cNvSpPr txBox="1">
              <a:spLocks noChangeArrowheads="1"/>
            </p:cNvSpPr>
            <p:nvPr/>
          </p:nvSpPr>
          <p:spPr bwMode="auto">
            <a:xfrm>
              <a:off x="1068858" y="6113961"/>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14" name="Rectangle 13"/>
            <p:cNvSpPr/>
            <p:nvPr/>
          </p:nvSpPr>
          <p:spPr bwMode="auto">
            <a:xfrm>
              <a:off x="611730" y="3192992"/>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Text Box 3"/>
            <p:cNvSpPr txBox="1">
              <a:spLocks noChangeArrowheads="1"/>
            </p:cNvSpPr>
            <p:nvPr/>
          </p:nvSpPr>
          <p:spPr bwMode="auto">
            <a:xfrm>
              <a:off x="397473" y="3105090"/>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16" name="Rectangle 15"/>
            <p:cNvSpPr/>
            <p:nvPr/>
          </p:nvSpPr>
          <p:spPr bwMode="auto">
            <a:xfrm>
              <a:off x="2553729" y="1870820"/>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Text Box 3"/>
            <p:cNvSpPr txBox="1">
              <a:spLocks noChangeArrowheads="1"/>
            </p:cNvSpPr>
            <p:nvPr/>
          </p:nvSpPr>
          <p:spPr bwMode="auto">
            <a:xfrm>
              <a:off x="2339472" y="1782918"/>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Hierarchy of Infinities</a:t>
            </a:r>
          </a:p>
        </p:txBody>
      </p:sp>
      <p:sp>
        <p:nvSpPr>
          <p:cNvPr id="1254417" name="Text Box 17"/>
          <p:cNvSpPr txBox="1">
            <a:spLocks noChangeArrowheads="1"/>
          </p:cNvSpPr>
          <p:nvPr/>
        </p:nvSpPr>
        <p:spPr bwMode="auto">
          <a:xfrm>
            <a:off x="762000" y="957263"/>
            <a:ext cx="18367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|Integers|</a:t>
            </a:r>
          </a:p>
        </p:txBody>
      </p:sp>
      <p:sp>
        <p:nvSpPr>
          <p:cNvPr id="1254418" name="Text Box 18"/>
          <p:cNvSpPr txBox="1">
            <a:spLocks noChangeArrowheads="1"/>
          </p:cNvSpPr>
          <p:nvPr/>
        </p:nvSpPr>
        <p:spPr bwMode="auto">
          <a:xfrm>
            <a:off x="3581400" y="957263"/>
            <a:ext cx="20145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|Fractions|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|Reals|</a:t>
            </a:r>
          </a:p>
        </p:txBody>
      </p:sp>
      <p:sp>
        <p:nvSpPr>
          <p:cNvPr id="1254421" name="Text Box 21"/>
          <p:cNvSpPr txBox="1">
            <a:spLocks noChangeArrowheads="1"/>
          </p:cNvSpPr>
          <p:nvPr/>
        </p:nvSpPr>
        <p:spPr bwMode="auto">
          <a:xfrm>
            <a:off x="2747963" y="828675"/>
            <a:ext cx="893762"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sp>
        <p:nvSpPr>
          <p:cNvPr id="1254423" name="Text Box 23"/>
          <p:cNvSpPr txBox="1">
            <a:spLocks noChangeArrowheads="1"/>
          </p:cNvSpPr>
          <p:nvPr/>
        </p:nvSpPr>
        <p:spPr bwMode="auto">
          <a:xfrm>
            <a:off x="1571625" y="2603500"/>
            <a:ext cx="5514975"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finite subsets of the integers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{{2,3},{1,3,5,6}, … }</a:t>
            </a:r>
          </a:p>
          <a:p>
            <a:pPr algn="l">
              <a:defRPr/>
            </a:pPr>
            <a:r>
              <a:rPr lang="en-US" dirty="0">
                <a:effectLst>
                  <a:outerShdw blurRad="38100" dist="38100" dir="2700000" algn="tl">
                    <a:srgbClr val="000000"/>
                  </a:outerShdw>
                </a:effectLst>
              </a:rPr>
              <a:t> Each defined by a finite string</a:t>
            </a:r>
          </a:p>
          <a:p>
            <a:pPr algn="l">
              <a:defRPr/>
            </a:pPr>
            <a:r>
              <a:rPr lang="en-US" dirty="0">
                <a:effectLst>
                  <a:outerShdw blurRad="38100" dist="38100" dir="2700000" algn="tl">
                    <a:srgbClr val="000000"/>
                  </a:outerShdw>
                </a:effectLst>
              </a:rPr>
              <a:t> The set is countable in size</a:t>
            </a:r>
          </a:p>
        </p:txBody>
      </p:sp>
      <p:sp>
        <p:nvSpPr>
          <p:cNvPr id="1254426" name="Text Box 26"/>
          <p:cNvSpPr txBox="1">
            <a:spLocks noChangeArrowheads="1"/>
          </p:cNvSpPr>
          <p:nvPr/>
        </p:nvSpPr>
        <p:spPr bwMode="auto">
          <a:xfrm>
            <a:off x="198438" y="1568450"/>
            <a:ext cx="29464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 finite string</a:t>
            </a:r>
          </a:p>
        </p:txBody>
      </p:sp>
      <p:sp>
        <p:nvSpPr>
          <p:cNvPr id="1254428" name="Text Box 28"/>
          <p:cNvSpPr txBox="1">
            <a:spLocks noChangeArrowheads="1"/>
          </p:cNvSpPr>
          <p:nvPr/>
        </p:nvSpPr>
        <p:spPr bwMode="auto">
          <a:xfrm>
            <a:off x="3084513" y="1539875"/>
            <a:ext cx="28575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p:txBody>
      </p:sp>
      <p:sp>
        <p:nvSpPr>
          <p:cNvPr id="1254429" name="Text Box 29"/>
          <p:cNvSpPr txBox="1">
            <a:spLocks noChangeArrowheads="1"/>
          </p:cNvSpPr>
          <p:nvPr/>
        </p:nvSpPr>
        <p:spPr bwMode="auto">
          <a:xfrm>
            <a:off x="5914352" y="1511300"/>
            <a:ext cx="2995372" cy="95410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infinite string</a:t>
            </a:r>
          </a:p>
        </p:txBody>
      </p:sp>
      <p:sp>
        <p:nvSpPr>
          <p:cNvPr id="19" name="Text Box 23"/>
          <p:cNvSpPr txBox="1">
            <a:spLocks noChangeArrowheads="1"/>
          </p:cNvSpPr>
          <p:nvPr/>
        </p:nvSpPr>
        <p:spPr bwMode="auto">
          <a:xfrm>
            <a:off x="1600200" y="4572000"/>
            <a:ext cx="7100888"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possibly infinite subsets of the integers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{{2,3,…},{1,3,…}, … }</a:t>
            </a:r>
          </a:p>
          <a:p>
            <a:pPr algn="l">
              <a:defRPr/>
            </a:pPr>
            <a:r>
              <a:rPr lang="en-US" dirty="0">
                <a:effectLst>
                  <a:outerShdw blurRad="38100" dist="38100" dir="2700000" algn="tl">
                    <a:srgbClr val="000000"/>
                  </a:outerShdw>
                </a:effectLst>
              </a:rPr>
              <a:t> Most defined by a infinite string</a:t>
            </a:r>
          </a:p>
          <a:p>
            <a:pPr algn="l">
              <a:defRPr/>
            </a:pPr>
            <a:r>
              <a:rPr lang="en-US" dirty="0">
                <a:effectLst>
                  <a:outerShdw blurRad="38100" dist="38100" dir="2700000" algn="tl">
                    <a:srgbClr val="000000"/>
                  </a:outerShdw>
                </a:effectLst>
              </a:rPr>
              <a:t>The set is uncountable in size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54417"/>
                                        </p:tgtEl>
                                        <p:attrNameLst>
                                          <p:attrName>style.visibility</p:attrName>
                                        </p:attrNameLst>
                                      </p:cBhvr>
                                      <p:to>
                                        <p:strVal val="visible"/>
                                      </p:to>
                                    </p:set>
                                    <p:anim calcmode="lin" valueType="num">
                                      <p:cBhvr additive="base">
                                        <p:cTn id="7" dur="500" fill="hold"/>
                                        <p:tgtEl>
                                          <p:spTgt spid="1254417"/>
                                        </p:tgtEl>
                                        <p:attrNameLst>
                                          <p:attrName>ppt_x</p:attrName>
                                        </p:attrNameLst>
                                      </p:cBhvr>
                                      <p:tavLst>
                                        <p:tav tm="0">
                                          <p:val>
                                            <p:strVal val="#ppt_x"/>
                                          </p:val>
                                        </p:tav>
                                        <p:tav tm="100000">
                                          <p:val>
                                            <p:strVal val="#ppt_x"/>
                                          </p:val>
                                        </p:tav>
                                      </p:tavLst>
                                    </p:anim>
                                    <p:anim calcmode="lin" valueType="num">
                                      <p:cBhvr additive="base">
                                        <p:cTn id="8" dur="500" fill="hold"/>
                                        <p:tgtEl>
                                          <p:spTgt spid="12544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54418"/>
                                        </p:tgtEl>
                                        <p:attrNameLst>
                                          <p:attrName>style.visibility</p:attrName>
                                        </p:attrNameLst>
                                      </p:cBhvr>
                                      <p:to>
                                        <p:strVal val="visible"/>
                                      </p:to>
                                    </p:set>
                                    <p:anim calcmode="lin" valueType="num">
                                      <p:cBhvr additive="base">
                                        <p:cTn id="11" dur="500" fill="hold"/>
                                        <p:tgtEl>
                                          <p:spTgt spid="1254418"/>
                                        </p:tgtEl>
                                        <p:attrNameLst>
                                          <p:attrName>ppt_x</p:attrName>
                                        </p:attrNameLst>
                                      </p:cBhvr>
                                      <p:tavLst>
                                        <p:tav tm="0">
                                          <p:val>
                                            <p:strVal val="#ppt_x"/>
                                          </p:val>
                                        </p:tav>
                                        <p:tav tm="100000">
                                          <p:val>
                                            <p:strVal val="#ppt_x"/>
                                          </p:val>
                                        </p:tav>
                                      </p:tavLst>
                                    </p:anim>
                                    <p:anim calcmode="lin" valueType="num">
                                      <p:cBhvr additive="base">
                                        <p:cTn id="12" dur="500" fill="hold"/>
                                        <p:tgtEl>
                                          <p:spTgt spid="12544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54419"/>
                                        </p:tgtEl>
                                        <p:attrNameLst>
                                          <p:attrName>style.visibility</p:attrName>
                                        </p:attrNameLst>
                                      </p:cBhvr>
                                      <p:to>
                                        <p:strVal val="visible"/>
                                      </p:to>
                                    </p:set>
                                    <p:anim calcmode="lin" valueType="num">
                                      <p:cBhvr additive="base">
                                        <p:cTn id="15" dur="500" fill="hold"/>
                                        <p:tgtEl>
                                          <p:spTgt spid="1254419"/>
                                        </p:tgtEl>
                                        <p:attrNameLst>
                                          <p:attrName>ppt_x</p:attrName>
                                        </p:attrNameLst>
                                      </p:cBhvr>
                                      <p:tavLst>
                                        <p:tav tm="0">
                                          <p:val>
                                            <p:strVal val="#ppt_x"/>
                                          </p:val>
                                        </p:tav>
                                        <p:tav tm="100000">
                                          <p:val>
                                            <p:strVal val="#ppt_x"/>
                                          </p:val>
                                        </p:tav>
                                      </p:tavLst>
                                    </p:anim>
                                    <p:anim calcmode="lin" valueType="num">
                                      <p:cBhvr additive="base">
                                        <p:cTn id="16" dur="500" fill="hold"/>
                                        <p:tgtEl>
                                          <p:spTgt spid="125441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54426"/>
                                        </p:tgtEl>
                                        <p:attrNameLst>
                                          <p:attrName>style.visibility</p:attrName>
                                        </p:attrNameLst>
                                      </p:cBhvr>
                                      <p:to>
                                        <p:strVal val="visible"/>
                                      </p:to>
                                    </p:set>
                                    <p:anim calcmode="lin" valueType="num">
                                      <p:cBhvr additive="base">
                                        <p:cTn id="21" dur="500" fill="hold"/>
                                        <p:tgtEl>
                                          <p:spTgt spid="1254426"/>
                                        </p:tgtEl>
                                        <p:attrNameLst>
                                          <p:attrName>ppt_x</p:attrName>
                                        </p:attrNameLst>
                                      </p:cBhvr>
                                      <p:tavLst>
                                        <p:tav tm="0">
                                          <p:val>
                                            <p:strVal val="#ppt_x"/>
                                          </p:val>
                                        </p:tav>
                                        <p:tav tm="100000">
                                          <p:val>
                                            <p:strVal val="#ppt_x"/>
                                          </p:val>
                                        </p:tav>
                                      </p:tavLst>
                                    </p:anim>
                                    <p:anim calcmode="lin" valueType="num">
                                      <p:cBhvr additive="base">
                                        <p:cTn id="22" dur="500" fill="hold"/>
                                        <p:tgtEl>
                                          <p:spTgt spid="12544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54428"/>
                                        </p:tgtEl>
                                        <p:attrNameLst>
                                          <p:attrName>style.visibility</p:attrName>
                                        </p:attrNameLst>
                                      </p:cBhvr>
                                      <p:to>
                                        <p:strVal val="visible"/>
                                      </p:to>
                                    </p:set>
                                    <p:anim calcmode="lin" valueType="num">
                                      <p:cBhvr additive="base">
                                        <p:cTn id="27" dur="500" fill="hold"/>
                                        <p:tgtEl>
                                          <p:spTgt spid="1254428"/>
                                        </p:tgtEl>
                                        <p:attrNameLst>
                                          <p:attrName>ppt_x</p:attrName>
                                        </p:attrNameLst>
                                      </p:cBhvr>
                                      <p:tavLst>
                                        <p:tav tm="0">
                                          <p:val>
                                            <p:strVal val="#ppt_x"/>
                                          </p:val>
                                        </p:tav>
                                        <p:tav tm="100000">
                                          <p:val>
                                            <p:strVal val="#ppt_x"/>
                                          </p:val>
                                        </p:tav>
                                      </p:tavLst>
                                    </p:anim>
                                    <p:anim calcmode="lin" valueType="num">
                                      <p:cBhvr additive="base">
                                        <p:cTn id="28" dur="500" fill="hold"/>
                                        <p:tgtEl>
                                          <p:spTgt spid="125442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1254421"/>
                                        </p:tgtEl>
                                        <p:attrNameLst>
                                          <p:attrName>style.visibility</p:attrName>
                                        </p:attrNameLst>
                                      </p:cBhvr>
                                      <p:to>
                                        <p:strVal val="visible"/>
                                      </p:to>
                                    </p:set>
                                    <p:animEffect transition="in" filter="fade">
                                      <p:cBhvr>
                                        <p:cTn id="33" dur="1000"/>
                                        <p:tgtEl>
                                          <p:spTgt spid="1254421"/>
                                        </p:tgtEl>
                                      </p:cBhvr>
                                    </p:animEffect>
                                    <p:anim calcmode="lin" valueType="num">
                                      <p:cBhvr>
                                        <p:cTn id="34" dur="1000" fill="hold"/>
                                        <p:tgtEl>
                                          <p:spTgt spid="1254421"/>
                                        </p:tgtEl>
                                        <p:attrNameLst>
                                          <p:attrName>style.rotation</p:attrName>
                                        </p:attrNameLst>
                                      </p:cBhvr>
                                      <p:tavLst>
                                        <p:tav tm="0">
                                          <p:val>
                                            <p:fltVal val="720"/>
                                          </p:val>
                                        </p:tav>
                                        <p:tav tm="100000">
                                          <p:val>
                                            <p:fltVal val="0"/>
                                          </p:val>
                                        </p:tav>
                                      </p:tavLst>
                                    </p:anim>
                                    <p:anim calcmode="lin" valueType="num">
                                      <p:cBhvr>
                                        <p:cTn id="35" dur="1000" fill="hold"/>
                                        <p:tgtEl>
                                          <p:spTgt spid="1254421"/>
                                        </p:tgtEl>
                                        <p:attrNameLst>
                                          <p:attrName>ppt_h</p:attrName>
                                        </p:attrNameLst>
                                      </p:cBhvr>
                                      <p:tavLst>
                                        <p:tav tm="0">
                                          <p:val>
                                            <p:fltVal val="0"/>
                                          </p:val>
                                        </p:tav>
                                        <p:tav tm="100000">
                                          <p:val>
                                            <p:strVal val="#ppt_h"/>
                                          </p:val>
                                        </p:tav>
                                      </p:tavLst>
                                    </p:anim>
                                    <p:anim calcmode="lin" valueType="num">
                                      <p:cBhvr>
                                        <p:cTn id="36" dur="1000" fill="hold"/>
                                        <p:tgtEl>
                                          <p:spTgt spid="1254421"/>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54429"/>
                                        </p:tgtEl>
                                        <p:attrNameLst>
                                          <p:attrName>style.visibility</p:attrName>
                                        </p:attrNameLst>
                                      </p:cBhvr>
                                      <p:to>
                                        <p:strVal val="visible"/>
                                      </p:to>
                                    </p:set>
                                    <p:anim calcmode="lin" valueType="num">
                                      <p:cBhvr additive="base">
                                        <p:cTn id="41" dur="500" fill="hold"/>
                                        <p:tgtEl>
                                          <p:spTgt spid="1254429"/>
                                        </p:tgtEl>
                                        <p:attrNameLst>
                                          <p:attrName>ppt_x</p:attrName>
                                        </p:attrNameLst>
                                      </p:cBhvr>
                                      <p:tavLst>
                                        <p:tav tm="0">
                                          <p:val>
                                            <p:strVal val="#ppt_x"/>
                                          </p:val>
                                        </p:tav>
                                        <p:tav tm="100000">
                                          <p:val>
                                            <p:strVal val="#ppt_x"/>
                                          </p:val>
                                        </p:tav>
                                      </p:tavLst>
                                    </p:anim>
                                    <p:anim calcmode="lin" valueType="num">
                                      <p:cBhvr additive="base">
                                        <p:cTn id="42" dur="500" fill="hold"/>
                                        <p:tgtEl>
                                          <p:spTgt spid="125442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254422"/>
                                        </p:tgtEl>
                                        <p:attrNameLst>
                                          <p:attrName>style.visibility</p:attrName>
                                        </p:attrNameLst>
                                      </p:cBhvr>
                                      <p:to>
                                        <p:strVal val="visible"/>
                                      </p:to>
                                    </p:set>
                                    <p:animEffect transition="in" filter="fade">
                                      <p:cBhvr>
                                        <p:cTn id="47" dur="1000"/>
                                        <p:tgtEl>
                                          <p:spTgt spid="1254422"/>
                                        </p:tgtEl>
                                      </p:cBhvr>
                                    </p:animEffect>
                                    <p:anim calcmode="lin" valueType="num">
                                      <p:cBhvr>
                                        <p:cTn id="48" dur="1000" fill="hold"/>
                                        <p:tgtEl>
                                          <p:spTgt spid="1254422"/>
                                        </p:tgtEl>
                                        <p:attrNameLst>
                                          <p:attrName>style.rotation</p:attrName>
                                        </p:attrNameLst>
                                      </p:cBhvr>
                                      <p:tavLst>
                                        <p:tav tm="0">
                                          <p:val>
                                            <p:fltVal val="720"/>
                                          </p:val>
                                        </p:tav>
                                        <p:tav tm="100000">
                                          <p:val>
                                            <p:fltVal val="0"/>
                                          </p:val>
                                        </p:tav>
                                      </p:tavLst>
                                    </p:anim>
                                    <p:anim calcmode="lin" valueType="num">
                                      <p:cBhvr>
                                        <p:cTn id="49" dur="1000" fill="hold"/>
                                        <p:tgtEl>
                                          <p:spTgt spid="1254422"/>
                                        </p:tgtEl>
                                        <p:attrNameLst>
                                          <p:attrName>ppt_h</p:attrName>
                                        </p:attrNameLst>
                                      </p:cBhvr>
                                      <p:tavLst>
                                        <p:tav tm="0">
                                          <p:val>
                                            <p:fltVal val="0"/>
                                          </p:val>
                                        </p:tav>
                                        <p:tav tm="100000">
                                          <p:val>
                                            <p:strVal val="#ppt_h"/>
                                          </p:val>
                                        </p:tav>
                                      </p:tavLst>
                                    </p:anim>
                                    <p:anim calcmode="lin" valueType="num">
                                      <p:cBhvr>
                                        <p:cTn id="50" dur="1000" fill="hold"/>
                                        <p:tgtEl>
                                          <p:spTgt spid="1254422"/>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54423">
                                            <p:txEl>
                                              <p:pRg st="0" end="0"/>
                                            </p:txEl>
                                          </p:spTgt>
                                        </p:tgtEl>
                                        <p:attrNameLst>
                                          <p:attrName>style.visibility</p:attrName>
                                        </p:attrNameLst>
                                      </p:cBhvr>
                                      <p:to>
                                        <p:strVal val="visible"/>
                                      </p:to>
                                    </p:set>
                                    <p:anim calcmode="lin" valueType="num">
                                      <p:cBhvr additive="base">
                                        <p:cTn id="55"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54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54423">
                                            <p:txEl>
                                              <p:pRg st="1" end="1"/>
                                            </p:txEl>
                                          </p:spTgt>
                                        </p:tgtEl>
                                        <p:attrNameLst>
                                          <p:attrName>style.visibility</p:attrName>
                                        </p:attrNameLst>
                                      </p:cBhvr>
                                      <p:to>
                                        <p:strVal val="visible"/>
                                      </p:to>
                                    </p:set>
                                    <p:anim calcmode="lin" valueType="num">
                                      <p:cBhvr additive="base">
                                        <p:cTn id="61"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544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254423">
                                            <p:txEl>
                                              <p:pRg st="2" end="2"/>
                                            </p:txEl>
                                          </p:spTgt>
                                        </p:tgtEl>
                                        <p:attrNameLst>
                                          <p:attrName>style.visibility</p:attrName>
                                        </p:attrNameLst>
                                      </p:cBhvr>
                                      <p:to>
                                        <p:strVal val="visible"/>
                                      </p:to>
                                    </p:set>
                                    <p:anim calcmode="lin" valueType="num">
                                      <p:cBhvr additive="base">
                                        <p:cTn id="67"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5" presetClass="path" presetSubtype="0" accel="50000" decel="50000" fill="hold" grpId="0" nodeType="clickEffect">
                                  <p:stCondLst>
                                    <p:cond delay="0"/>
                                  </p:stCondLst>
                                  <p:childTnLst>
                                    <p:animMotion origin="layout" path="M 2.77778E-6 3.7037E-7 L -0.17535 3.7037E-7 " pathEditMode="relative" rAng="0" ptsTypes="AA">
                                      <p:cBhvr>
                                        <p:cTn id="72" dur="2000" fill="hold"/>
                                        <p:tgtEl>
                                          <p:spTgt spid="1254423">
                                            <p:txEl>
                                              <p:pRg st="0" end="0"/>
                                            </p:txEl>
                                          </p:spTgt>
                                        </p:tgtEl>
                                        <p:attrNameLst>
                                          <p:attrName>ppt_x</p:attrName>
                                          <p:attrName>ppt_y</p:attrName>
                                        </p:attrNameLst>
                                      </p:cBhvr>
                                      <p:rCtr x="-8767" y="0"/>
                                    </p:animMotion>
                                  </p:childTnLst>
                                </p:cTn>
                              </p:par>
                              <p:par>
                                <p:cTn id="73" presetID="35" presetClass="path" presetSubtype="0" accel="50000" decel="50000" fill="hold" grpId="0" nodeType="withEffect">
                                  <p:stCondLst>
                                    <p:cond delay="0"/>
                                  </p:stCondLst>
                                  <p:childTnLst>
                                    <p:animMotion origin="layout" path="M -5.55556E-7 3.33333E-6 L -0.17951 3.33333E-6 " pathEditMode="relative" rAng="0" ptsTypes="AA">
                                      <p:cBhvr>
                                        <p:cTn id="74" dur="2000" fill="hold"/>
                                        <p:tgtEl>
                                          <p:spTgt spid="1254423">
                                            <p:txEl>
                                              <p:pRg st="1" end="1"/>
                                            </p:txEl>
                                          </p:spTgt>
                                        </p:tgtEl>
                                        <p:attrNameLst>
                                          <p:attrName>ppt_x</p:attrName>
                                          <p:attrName>ppt_y</p:attrName>
                                        </p:attrNameLst>
                                      </p:cBhvr>
                                      <p:rCtr x="-8976" y="0"/>
                                    </p:animMotion>
                                  </p:childTnLst>
                                </p:cTn>
                              </p:par>
                              <p:par>
                                <p:cTn id="75" presetID="35" presetClass="path" presetSubtype="0" accel="50000" decel="50000" fill="hold" grpId="0" nodeType="withEffect">
                                  <p:stCondLst>
                                    <p:cond delay="0"/>
                                  </p:stCondLst>
                                  <p:childTnLst>
                                    <p:animMotion origin="layout" path="M 0.09254 4.81481E-6 L -0.15746 4.81481E-6 " pathEditMode="relative" rAng="0" ptsTypes="AA">
                                      <p:cBhvr>
                                        <p:cTn id="76" dur="2000" fill="hold"/>
                                        <p:tgtEl>
                                          <p:spTgt spid="1254423">
                                            <p:txEl>
                                              <p:pRg st="2" end="2"/>
                                            </p:txEl>
                                          </p:spTgt>
                                        </p:tgtEl>
                                        <p:attrNameLst>
                                          <p:attrName>ppt_x</p:attrName>
                                          <p:attrName>ppt_y</p:attrName>
                                        </p:attrNameLst>
                                      </p:cBhvr>
                                      <p:rCtr x="-12500" y="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9">
                                            <p:txEl>
                                              <p:pRg st="0" end="0"/>
                                            </p:txEl>
                                          </p:spTgt>
                                        </p:tgtEl>
                                        <p:attrNameLst>
                                          <p:attrName>style.visibility</p:attrName>
                                        </p:attrNameLst>
                                      </p:cBhvr>
                                      <p:to>
                                        <p:strVal val="visible"/>
                                      </p:to>
                                    </p:set>
                                    <p:anim calcmode="lin" valueType="num">
                                      <p:cBhvr additive="base">
                                        <p:cTn id="8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9">
                                            <p:txEl>
                                              <p:pRg st="1" end="1"/>
                                            </p:txEl>
                                          </p:spTgt>
                                        </p:tgtEl>
                                        <p:attrNameLst>
                                          <p:attrName>style.visibility</p:attrName>
                                        </p:attrNameLst>
                                      </p:cBhvr>
                                      <p:to>
                                        <p:strVal val="visible"/>
                                      </p:to>
                                    </p:set>
                                    <p:anim calcmode="lin" valueType="num">
                                      <p:cBhvr additive="base">
                                        <p:cTn id="8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19">
                                            <p:txEl>
                                              <p:pRg st="2" end="2"/>
                                            </p:txEl>
                                          </p:spTgt>
                                        </p:tgtEl>
                                        <p:attrNameLst>
                                          <p:attrName>style.visibility</p:attrName>
                                        </p:attrNameLst>
                                      </p:cBhvr>
                                      <p:to>
                                        <p:strVal val="visible"/>
                                      </p:to>
                                    </p:set>
                                    <p:anim calcmode="lin" valueType="num">
                                      <p:cBhvr additive="base">
                                        <p:cTn id="9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63" presetClass="path" presetSubtype="0" accel="50000" decel="50000" fill="hold" grpId="0" nodeType="clickEffect">
                                  <p:stCondLst>
                                    <p:cond delay="0"/>
                                  </p:stCondLst>
                                  <p:childTnLst>
                                    <p:animMotion origin="layout" path="M -4.44444E-6 3.33333E-6 L 0.06181 3.33333E-6 " pathEditMode="relative" rAng="0" ptsTypes="AA">
                                      <p:cBhvr>
                                        <p:cTn id="98" dur="2000" fill="hold"/>
                                        <p:tgtEl>
                                          <p:spTgt spid="19">
                                            <p:txEl>
                                              <p:pRg st="0" end="0"/>
                                            </p:txEl>
                                          </p:spTgt>
                                        </p:tgtEl>
                                        <p:attrNameLst>
                                          <p:attrName>ppt_x</p:attrName>
                                          <p:attrName>ppt_y</p:attrName>
                                        </p:attrNameLst>
                                      </p:cBhvr>
                                      <p:rCtr x="3090" y="0"/>
                                    </p:animMotion>
                                  </p:childTnLst>
                                </p:cTn>
                              </p:par>
                              <p:par>
                                <p:cTn id="99" presetID="63" presetClass="path" presetSubtype="0" accel="50000" decel="50000" fill="hold" grpId="0" nodeType="withEffect">
                                  <p:stCondLst>
                                    <p:cond delay="0"/>
                                  </p:stCondLst>
                                  <p:childTnLst>
                                    <p:animMotion origin="layout" path="M 5E-6 -3.7037E-6 L 0.25001 -3.7037E-6 " pathEditMode="relative" rAng="0" ptsTypes="AA">
                                      <p:cBhvr>
                                        <p:cTn id="100" dur="2000" fill="hold"/>
                                        <p:tgtEl>
                                          <p:spTgt spid="19">
                                            <p:txEl>
                                              <p:pRg st="1" end="1"/>
                                            </p:txEl>
                                          </p:spTgt>
                                        </p:tgtEl>
                                        <p:attrNameLst>
                                          <p:attrName>ppt_x</p:attrName>
                                          <p:attrName>ppt_y</p:attrName>
                                        </p:attrNameLst>
                                      </p:cBhvr>
                                      <p:rCtr x="12500" y="0"/>
                                    </p:animMotion>
                                  </p:childTnLst>
                                </p:cTn>
                              </p:par>
                              <p:par>
                                <p:cTn id="101" presetID="63" presetClass="path" presetSubtype="0" accel="50000" decel="50000" fill="hold" grpId="0" nodeType="withEffect">
                                  <p:stCondLst>
                                    <p:cond delay="0"/>
                                  </p:stCondLst>
                                  <p:childTnLst>
                                    <p:animMotion origin="layout" path="M 0 0  L 0.25 0  E" pathEditMode="relative" ptsTypes="">
                                      <p:cBhvr>
                                        <p:cTn id="102" dur="2000" fill="hold"/>
                                        <p:tgtEl>
                                          <p:spTgt spid="19">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7" grpId="0"/>
      <p:bldP spid="1254418" grpId="0"/>
      <p:bldP spid="1254419" grpId="0"/>
      <p:bldP spid="1254421" grpId="0"/>
      <p:bldP spid="1254422" grpId="0"/>
      <p:bldP spid="1254423" grpId="0" build="allAtOnce"/>
      <p:bldP spid="1254426" grpId="0"/>
      <p:bldP spid="1254428" grpId="0"/>
      <p:bldP spid="1254429" grpId="0"/>
      <p:bldP spid="19"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Hierarchy of Infinities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dirty="0">
                <a:solidFill>
                  <a:schemeClr val="hlink"/>
                </a:solidFill>
                <a:effectLst>
                  <a:outerShdw blurRad="38100" dist="38100" dir="2700000" algn="tl">
                    <a:srgbClr val="000000"/>
                  </a:outerShdw>
                </a:effectLst>
              </a:rPr>
              <a:t>&lt;&lt;</a:t>
            </a:r>
          </a:p>
        </p:txBody>
      </p:sp>
      <p:sp>
        <p:nvSpPr>
          <p:cNvPr id="1254423" name="Text Box 23"/>
          <p:cNvSpPr txBox="1">
            <a:spLocks noChangeArrowheads="1"/>
          </p:cNvSpPr>
          <p:nvPr/>
        </p:nvSpPr>
        <p:spPr bwMode="auto">
          <a:xfrm>
            <a:off x="482600" y="2514600"/>
            <a:ext cx="8509000"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finite subsets of the </a:t>
            </a:r>
            <a:r>
              <a:rPr lang="en-US" dirty="0" err="1">
                <a:effectLst>
                  <a:outerShdw blurRad="38100" dist="38100" dir="2700000" algn="tl">
                    <a:srgbClr val="000000"/>
                  </a:outerShdw>
                </a:effectLst>
              </a:rPr>
              <a:t>reals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{{2.394..,3.3563..},{1.982..,3.345..,5.32..}, … }</a:t>
            </a:r>
          </a:p>
          <a:p>
            <a:pPr algn="l">
              <a:defRPr/>
            </a:pPr>
            <a:r>
              <a:rPr lang="en-US" dirty="0">
                <a:effectLst>
                  <a:outerShdw blurRad="38100" dist="38100" dir="2700000" algn="tl">
                    <a:srgbClr val="000000"/>
                  </a:outerShdw>
                </a:effectLst>
              </a:rPr>
              <a:t> Each defined by a string of </a:t>
            </a:r>
            <a:r>
              <a:rPr lang="en-US" dirty="0" err="1">
                <a:effectLst>
                  <a:outerShdw blurRad="38100" dist="38100" dir="2700000" algn="tl">
                    <a:srgbClr val="000000"/>
                  </a:outerShdw>
                </a:effectLst>
              </a:rPr>
              <a:t>countably</a:t>
            </a:r>
            <a:r>
              <a:rPr lang="en-US" dirty="0">
                <a:effectLst>
                  <a:outerShdw blurRad="38100" dist="38100" dir="2700000" algn="tl">
                    <a:srgbClr val="000000"/>
                  </a:outerShdw>
                </a:effectLst>
              </a:rPr>
              <a:t> infinite length.</a:t>
            </a:r>
          </a:p>
          <a:p>
            <a:pPr algn="l">
              <a:defRPr/>
            </a:pPr>
            <a:r>
              <a:rPr lang="en-US" dirty="0">
                <a:effectLst>
                  <a:outerShdw blurRad="38100" dist="38100" dir="2700000" algn="tl">
                    <a:srgbClr val="000000"/>
                  </a:outerShdw>
                </a:effectLst>
              </a:rPr>
              <a:t> The set is same size as the </a:t>
            </a:r>
            <a:r>
              <a:rPr lang="en-US" dirty="0" err="1">
                <a:effectLst>
                  <a:outerShdw blurRad="38100" dist="38100" dir="2700000" algn="tl">
                    <a:srgbClr val="000000"/>
                  </a:outerShdw>
                </a:effectLst>
              </a:rPr>
              <a:t>reals</a:t>
            </a:r>
            <a:endParaRPr lang="en-US" dirty="0">
              <a:effectLst>
                <a:outerShdw blurRad="38100" dist="38100" dir="2700000" algn="tl">
                  <a:srgbClr val="000000"/>
                </a:outerShdw>
              </a:effectLst>
            </a:endParaRPr>
          </a:p>
        </p:txBody>
      </p:sp>
      <p:sp>
        <p:nvSpPr>
          <p:cNvPr id="1254429" name="Text Box 29"/>
          <p:cNvSpPr txBox="1">
            <a:spLocks noChangeArrowheads="1"/>
          </p:cNvSpPr>
          <p:nvPr/>
        </p:nvSpPr>
        <p:spPr bwMode="auto">
          <a:xfrm>
            <a:off x="5914352" y="1511300"/>
            <a:ext cx="2995372" cy="95410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infinite string</a:t>
            </a:r>
          </a:p>
        </p:txBody>
      </p:sp>
      <p:sp>
        <p:nvSpPr>
          <p:cNvPr id="19" name="Text Box 23"/>
          <p:cNvSpPr txBox="1">
            <a:spLocks noChangeArrowheads="1"/>
          </p:cNvSpPr>
          <p:nvPr/>
        </p:nvSpPr>
        <p:spPr bwMode="auto">
          <a:xfrm>
            <a:off x="511175" y="4419600"/>
            <a:ext cx="8709025"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possibly infinite subsets of the </a:t>
            </a:r>
            <a:r>
              <a:rPr lang="en-US" dirty="0" err="1">
                <a:effectLst>
                  <a:outerShdw blurRad="38100" dist="38100" dir="2700000" algn="tl">
                    <a:srgbClr val="000000"/>
                  </a:outerShdw>
                </a:effectLst>
              </a:rPr>
              <a:t>reals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{{2.394..,3.3563..,…},{1.982..,3.345..,…}, … }</a:t>
            </a:r>
          </a:p>
          <a:p>
            <a:pPr algn="l">
              <a:defRPr/>
            </a:pPr>
            <a:r>
              <a:rPr lang="en-US" dirty="0">
                <a:effectLst>
                  <a:outerShdw blurRad="38100" dist="38100" dir="2700000" algn="tl">
                    <a:srgbClr val="000000"/>
                  </a:outerShdw>
                </a:effectLst>
              </a:rPr>
              <a:t> Each defined by a string of </a:t>
            </a:r>
            <a:r>
              <a:rPr lang="en-US" dirty="0" err="1">
                <a:effectLst>
                  <a:outerShdw blurRad="38100" dist="38100" dir="2700000" algn="tl">
                    <a:srgbClr val="000000"/>
                  </a:outerShdw>
                </a:effectLst>
              </a:rPr>
              <a:t>uncountably</a:t>
            </a:r>
            <a:r>
              <a:rPr lang="en-US" dirty="0">
                <a:effectLst>
                  <a:outerShdw blurRad="38100" dist="38100" dir="2700000" algn="tl">
                    <a:srgbClr val="000000"/>
                  </a:outerShdw>
                </a:effectLst>
              </a:rPr>
              <a:t> infinite length.</a:t>
            </a:r>
          </a:p>
          <a:p>
            <a:pPr algn="l">
              <a:defRPr/>
            </a:pPr>
            <a:r>
              <a:rPr lang="en-US" dirty="0">
                <a:effectLst>
                  <a:outerShdw blurRad="38100" dist="38100" dir="2700000" algn="tl">
                    <a:srgbClr val="000000"/>
                  </a:outerShdw>
                </a:effectLst>
              </a:rPr>
              <a:t>The set is much bigger than the </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a:t>
            </a:r>
          </a:p>
        </p:txBody>
      </p:sp>
      <p:sp>
        <p:nvSpPr>
          <p:cNvPr id="13" name="Text Box 29"/>
          <p:cNvSpPr txBox="1">
            <a:spLocks noChangeArrowheads="1"/>
          </p:cNvSpPr>
          <p:nvPr/>
        </p:nvSpPr>
        <p:spPr bwMode="auto">
          <a:xfrm>
            <a:off x="996950" y="6324600"/>
            <a:ext cx="6591300" cy="523875"/>
          </a:xfrm>
          <a:prstGeom prst="rect">
            <a:avLst/>
          </a:prstGeom>
          <a:noFill/>
          <a:ln w="38100" cap="sq">
            <a:noFill/>
            <a:miter lim="800000"/>
            <a:headEnd/>
            <a:tailEnd/>
          </a:ln>
          <a:effectLst/>
        </p:spPr>
        <p:txBody>
          <a:bodyPr wrap="none" lIns="274320" rIns="274320">
            <a:spAutoFit/>
          </a:bodyPr>
          <a:lstStyle/>
          <a:p>
            <a:pPr>
              <a:defRPr/>
            </a:pPr>
            <a:r>
              <a:rPr lang="en-US" dirty="0">
                <a:solidFill>
                  <a:srgbClr val="FF0000"/>
                </a:solidFill>
                <a:effectLst>
                  <a:outerShdw blurRad="38100" dist="38100" dir="2700000" algn="tl">
                    <a:srgbClr val="000000"/>
                  </a:outerShdw>
                </a:effectLst>
              </a:rPr>
              <a:t>There is an infinite hierarchy of infinities!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grpId="0" nodeType="withEffect">
                                  <p:stCondLst>
                                    <p:cond delay="0"/>
                                  </p:stCondLst>
                                  <p:childTnLst>
                                    <p:animMotion origin="layout" path="M -2.77778E-7 -4.81481E-6 L -0.62431 -4.81481E-6 " pathEditMode="relative" rAng="0" ptsTypes="AA">
                                      <p:cBhvr>
                                        <p:cTn id="6" dur="2000" fill="hold"/>
                                        <p:tgtEl>
                                          <p:spTgt spid="1254429"/>
                                        </p:tgtEl>
                                        <p:attrNameLst>
                                          <p:attrName>ppt_x</p:attrName>
                                          <p:attrName>ppt_y</p:attrName>
                                        </p:attrNameLst>
                                      </p:cBhvr>
                                      <p:rCtr x="-31215" y="0"/>
                                    </p:animMotion>
                                  </p:childTnLst>
                                </p:cTn>
                              </p:par>
                              <p:par>
                                <p:cTn id="7" presetID="35" presetClass="path" presetSubtype="0" accel="50000" decel="50000" fill="hold" grpId="0" nodeType="withEffect">
                                  <p:stCondLst>
                                    <p:cond delay="0"/>
                                  </p:stCondLst>
                                  <p:childTnLst>
                                    <p:animMotion origin="layout" path="M -5.55556E-7 -4.81481E-6 L -0.63993 -4.81481E-6 " pathEditMode="relative" rAng="0" ptsTypes="AA">
                                      <p:cBhvr>
                                        <p:cTn id="8" dur="2000" fill="hold"/>
                                        <p:tgtEl>
                                          <p:spTgt spid="1254419"/>
                                        </p:tgtEl>
                                        <p:attrNameLst>
                                          <p:attrName>ppt_x</p:attrName>
                                          <p:attrName>ppt_y</p:attrName>
                                        </p:attrNameLst>
                                      </p:cBhvr>
                                      <p:rCtr x="-31997" y="0"/>
                                    </p:animMotion>
                                  </p:childTnLst>
                                </p:cTn>
                              </p:par>
                              <p:par>
                                <p:cTn id="9" presetID="35" presetClass="path" presetSubtype="0" accel="50000" decel="50000" fill="hold" grpId="0" nodeType="withEffect">
                                  <p:stCondLst>
                                    <p:cond delay="0"/>
                                  </p:stCondLst>
                                  <p:childTnLst>
                                    <p:animMotion origin="layout" path="M 1.66667E-6 4.07407E-6 L -0.18976 4.07407E-6 " pathEditMode="relative" rAng="0" ptsTypes="AA">
                                      <p:cBhvr>
                                        <p:cTn id="10" dur="2000" fill="hold"/>
                                        <p:tgtEl>
                                          <p:spTgt spid="1254422"/>
                                        </p:tgtEl>
                                        <p:attrNameLst>
                                          <p:attrName>ppt_x</p:attrName>
                                          <p:attrName>ppt_y</p:attrName>
                                        </p:attrNameLst>
                                      </p:cBhvr>
                                      <p:rCtr x="-9497"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254423">
                                            <p:txEl>
                                              <p:pRg st="0" end="0"/>
                                            </p:txEl>
                                          </p:spTgt>
                                        </p:tgtEl>
                                        <p:attrNameLst>
                                          <p:attrName>style.visibility</p:attrName>
                                        </p:attrNameLst>
                                      </p:cBhvr>
                                      <p:to>
                                        <p:strVal val="visible"/>
                                      </p:to>
                                    </p:set>
                                    <p:anim calcmode="lin" valueType="num">
                                      <p:cBhvr additive="base">
                                        <p:cTn id="15"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54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254423">
                                            <p:txEl>
                                              <p:pRg st="1" end="1"/>
                                            </p:txEl>
                                          </p:spTgt>
                                        </p:tgtEl>
                                        <p:attrNameLst>
                                          <p:attrName>style.visibility</p:attrName>
                                        </p:attrNameLst>
                                      </p:cBhvr>
                                      <p:to>
                                        <p:strVal val="visible"/>
                                      </p:to>
                                    </p:set>
                                    <p:anim calcmode="lin" valueType="num">
                                      <p:cBhvr additive="base">
                                        <p:cTn id="21"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544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54423">
                                            <p:txEl>
                                              <p:pRg st="2" end="2"/>
                                            </p:txEl>
                                          </p:spTgt>
                                        </p:tgtEl>
                                        <p:attrNameLst>
                                          <p:attrName>style.visibility</p:attrName>
                                        </p:attrNameLst>
                                      </p:cBhvr>
                                      <p:to>
                                        <p:strVal val="visible"/>
                                      </p:to>
                                    </p:set>
                                    <p:anim calcmode="lin" valueType="num">
                                      <p:cBhvr additive="base">
                                        <p:cTn id="27"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path" presetSubtype="0" accel="50000" decel="50000" fill="hold" grpId="0" nodeType="clickEffect">
                                  <p:stCondLst>
                                    <p:cond delay="0"/>
                                  </p:stCondLst>
                                  <p:childTnLst>
                                    <p:animMotion origin="layout" path="M 0 3.7037E-7 L -0.05 3.7037E-7 " pathEditMode="relative" rAng="0" ptsTypes="AA">
                                      <p:cBhvr>
                                        <p:cTn id="32" dur="2000" fill="hold"/>
                                        <p:tgtEl>
                                          <p:spTgt spid="1254423">
                                            <p:txEl>
                                              <p:pRg st="0" end="0"/>
                                            </p:txEl>
                                          </p:spTgt>
                                        </p:tgtEl>
                                        <p:attrNameLst>
                                          <p:attrName>ppt_x</p:attrName>
                                          <p:attrName>ppt_y</p:attrName>
                                        </p:attrNameLst>
                                      </p:cBhvr>
                                      <p:rCtr x="-2500" y="0"/>
                                    </p:animMotion>
                                  </p:childTnLst>
                                </p:cTn>
                              </p:par>
                              <p:par>
                                <p:cTn id="33" presetID="35" presetClass="path" presetSubtype="0" accel="50000" decel="50000" fill="hold" grpId="0" nodeType="withEffect">
                                  <p:stCondLst>
                                    <p:cond delay="0"/>
                                  </p:stCondLst>
                                  <p:childTnLst>
                                    <p:animMotion origin="layout" path="M -0.03003 3.33333E-6 L -0.08316 3.33333E-6 " pathEditMode="relative" rAng="0" ptsTypes="AA">
                                      <p:cBhvr>
                                        <p:cTn id="34" dur="2000" fill="hold"/>
                                        <p:tgtEl>
                                          <p:spTgt spid="1254423">
                                            <p:txEl>
                                              <p:pRg st="1" end="1"/>
                                            </p:txEl>
                                          </p:spTgt>
                                        </p:tgtEl>
                                        <p:attrNameLst>
                                          <p:attrName>ppt_x</p:attrName>
                                          <p:attrName>ppt_y</p:attrName>
                                        </p:attrNameLst>
                                      </p:cBhvr>
                                      <p:rCtr x="-2656" y="0"/>
                                    </p:animMotion>
                                  </p:childTnLst>
                                </p:cTn>
                              </p:par>
                              <p:par>
                                <p:cTn id="35" presetID="35" presetClass="path" presetSubtype="0" accel="50000" decel="50000" fill="hold" grpId="0" nodeType="withEffect">
                                  <p:stCondLst>
                                    <p:cond delay="0"/>
                                  </p:stCondLst>
                                  <p:childTnLst>
                                    <p:animMotion origin="layout" path="M 0.17465 4.81481E-6 L 0.12222 4.81481E-6 " pathEditMode="relative" rAng="0" ptsTypes="AA">
                                      <p:cBhvr>
                                        <p:cTn id="36" dur="2000" fill="hold"/>
                                        <p:tgtEl>
                                          <p:spTgt spid="1254423">
                                            <p:txEl>
                                              <p:pRg st="2" end="2"/>
                                            </p:txEl>
                                          </p:spTgt>
                                        </p:tgtEl>
                                        <p:attrNameLst>
                                          <p:attrName>ppt_x</p:attrName>
                                          <p:attrName>ppt_y</p:attrName>
                                        </p:attrNameLst>
                                      </p:cBhvr>
                                      <p:rCtr x="-2622" y="0"/>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 calcmode="lin" valueType="num">
                                      <p:cBhvr additive="base">
                                        <p:cTn id="4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 calcmode="lin" valueType="num">
                                      <p:cBhvr additive="base">
                                        <p:cTn id="4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9">
                                            <p:txEl>
                                              <p:pRg st="2" end="2"/>
                                            </p:txEl>
                                          </p:spTgt>
                                        </p:tgtEl>
                                        <p:attrNameLst>
                                          <p:attrName>style.visibility</p:attrName>
                                        </p:attrNameLst>
                                      </p:cBhvr>
                                      <p:to>
                                        <p:strVal val="visible"/>
                                      </p:to>
                                    </p:set>
                                    <p:anim calcmode="lin" valueType="num">
                                      <p:cBhvr additive="base">
                                        <p:cTn id="5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63" presetClass="path" presetSubtype="0" accel="50000" decel="50000" fill="hold" grpId="0" nodeType="clickEffect">
                                  <p:stCondLst>
                                    <p:cond delay="0"/>
                                  </p:stCondLst>
                                  <p:childTnLst>
                                    <p:animMotion origin="layout" path="M -3.05556E-6 3.33333E-6 L 0.11893 3.33333E-6 " pathEditMode="relative" rAng="0" ptsTypes="AA">
                                      <p:cBhvr>
                                        <p:cTn id="58" dur="2000" fill="hold"/>
                                        <p:tgtEl>
                                          <p:spTgt spid="19">
                                            <p:txEl>
                                              <p:pRg st="0" end="0"/>
                                            </p:txEl>
                                          </p:spTgt>
                                        </p:tgtEl>
                                        <p:attrNameLst>
                                          <p:attrName>ppt_x</p:attrName>
                                          <p:attrName>ppt_y</p:attrName>
                                        </p:attrNameLst>
                                      </p:cBhvr>
                                      <p:rCtr x="5937" y="0"/>
                                    </p:animMotion>
                                  </p:childTnLst>
                                </p:cTn>
                              </p:par>
                              <p:par>
                                <p:cTn id="59" presetID="63" presetClass="path" presetSubtype="0" accel="50000" decel="50000" fill="hold" grpId="0" nodeType="withEffect">
                                  <p:stCondLst>
                                    <p:cond delay="0"/>
                                  </p:stCondLst>
                                  <p:childTnLst>
                                    <p:animMotion origin="layout" path="M -8.33333E-7 -3.7037E-6 L 0.06615 -3.7037E-6 " pathEditMode="relative" rAng="0" ptsTypes="AA">
                                      <p:cBhvr>
                                        <p:cTn id="60" dur="2000" fill="hold"/>
                                        <p:tgtEl>
                                          <p:spTgt spid="19">
                                            <p:txEl>
                                              <p:pRg st="1" end="1"/>
                                            </p:txEl>
                                          </p:spTgt>
                                        </p:tgtEl>
                                        <p:attrNameLst>
                                          <p:attrName>ppt_x</p:attrName>
                                          <p:attrName>ppt_y</p:attrName>
                                        </p:attrNameLst>
                                      </p:cBhvr>
                                      <p:rCtr x="3299" y="0"/>
                                    </p:animMotion>
                                  </p:childTnLst>
                                </p:cTn>
                              </p:par>
                              <p:par>
                                <p:cTn id="61" presetID="63" presetClass="path" presetSubtype="0" accel="50000" decel="50000" fill="hold" grpId="0" nodeType="withEffect">
                                  <p:stCondLst>
                                    <p:cond delay="0"/>
                                  </p:stCondLst>
                                  <p:childTnLst>
                                    <p:animMotion origin="layout" path="M 4.72222E-6 -2.22222E-6 L 0.28524 -2.22222E-6 " pathEditMode="relative" rAng="0" ptsTypes="AA">
                                      <p:cBhvr>
                                        <p:cTn id="62" dur="2000" fill="hold"/>
                                        <p:tgtEl>
                                          <p:spTgt spid="19">
                                            <p:txEl>
                                              <p:pRg st="2" end="2"/>
                                            </p:txEl>
                                          </p:spTgt>
                                        </p:tgtEl>
                                        <p:attrNameLst>
                                          <p:attrName>ppt_x</p:attrName>
                                          <p:attrName>ppt_y</p:attrName>
                                        </p:attrNameLst>
                                      </p:cBhvr>
                                      <p:rCtr x="14253" y="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additive="base">
                                        <p:cTn id="6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9" grpId="0"/>
      <p:bldP spid="1254422" grpId="0"/>
      <p:bldP spid="1254423" grpId="0" build="allAtOnce"/>
      <p:bldP spid="1254429" grpId="0"/>
      <p:bldP spid="19"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2924175"/>
            <a:ext cx="3757613"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TM/Algorithms</a:t>
            </a:r>
          </a:p>
          <a:p>
            <a:pPr algn="l">
              <a:buFontTx/>
              <a:buChar char="•"/>
              <a:defRPr/>
            </a:pPr>
            <a:r>
              <a:rPr lang="en-US" dirty="0">
                <a:effectLst>
                  <a:outerShdw blurRad="38100" dist="38100" dir="2700000" algn="tl">
                    <a:srgbClr val="000000"/>
                  </a:outerShdw>
                </a:effectLst>
              </a:rPr>
              <a:t> 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a:p>
            <a:pPr algn="l">
              <a:buFontTx/>
              <a:buChar char="•"/>
              <a:defRPr/>
            </a:pPr>
            <a:r>
              <a:rPr lang="en-US" dirty="0">
                <a:effectLst>
                  <a:outerShdw blurRad="38100" dist="38100" dir="2700000" algn="tl">
                    <a:srgbClr val="000000"/>
                  </a:outerShdw>
                </a:effectLst>
              </a:rPr>
              <a:t> Countable in size</a:t>
            </a:r>
          </a:p>
        </p:txBody>
      </p:sp>
      <p:sp>
        <p:nvSpPr>
          <p:cNvPr id="1254427" name="Text Box 27"/>
          <p:cNvSpPr txBox="1">
            <a:spLocks noChangeArrowheads="1"/>
          </p:cNvSpPr>
          <p:nvPr/>
        </p:nvSpPr>
        <p:spPr bwMode="auto">
          <a:xfrm>
            <a:off x="5029200" y="2971800"/>
            <a:ext cx="4407104" cy="2677656"/>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Comp. Problems</a:t>
            </a:r>
          </a:p>
          <a:p>
            <a:pPr algn="l">
              <a:buFontTx/>
              <a:buChar char="•"/>
              <a:defRPr/>
            </a:pPr>
            <a:r>
              <a:rPr lang="en-US" dirty="0">
                <a:effectLst>
                  <a:outerShdw blurRad="38100" dist="38100" dir="2700000" algn="tl">
                    <a:srgbClr val="000000"/>
                  </a:outerShdw>
                </a:effectLst>
              </a:rPr>
              <a:t>For each input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must define what P does.</a:t>
            </a:r>
          </a:p>
          <a:p>
            <a:pPr algn="l">
              <a:buFontTx/>
              <a:buChar cha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an infinite string</a:t>
            </a:r>
          </a:p>
          <a:p>
            <a:pPr algn="l">
              <a:buFontTx/>
              <a:buChar char="•"/>
              <a:defRPr/>
            </a:pPr>
            <a:r>
              <a:rPr lang="en-US" dirty="0">
                <a:effectLst>
                  <a:outerShdw blurRad="38100" dist="38100" dir="2700000" algn="tl">
                    <a:srgbClr val="000000"/>
                  </a:outerShdw>
                </a:effectLst>
              </a:rPr>
              <a:t>Uncountable in size</a:t>
            </a:r>
          </a:p>
        </p:txBody>
      </p:sp>
      <p:grpSp>
        <p:nvGrpSpPr>
          <p:cNvPr id="2" name="Group 19"/>
          <p:cNvGrpSpPr>
            <a:grpSpLocks/>
          </p:cNvGrpSpPr>
          <p:nvPr/>
        </p:nvGrpSpPr>
        <p:grpSpPr bwMode="auto">
          <a:xfrm>
            <a:off x="198438" y="828675"/>
            <a:ext cx="8711286" cy="1685925"/>
            <a:chOff x="198438" y="828675"/>
            <a:chExt cx="8711286" cy="1685925"/>
          </a:xfrm>
        </p:grpSpPr>
        <p:sp>
          <p:nvSpPr>
            <p:cNvPr id="1254417" name="Text Box 17"/>
            <p:cNvSpPr txBox="1">
              <a:spLocks noChangeArrowheads="1"/>
            </p:cNvSpPr>
            <p:nvPr/>
          </p:nvSpPr>
          <p:spPr bwMode="auto">
            <a:xfrm>
              <a:off x="762000" y="957263"/>
              <a:ext cx="18367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|Integers|</a:t>
              </a:r>
            </a:p>
          </p:txBody>
        </p:sp>
        <p:sp>
          <p:nvSpPr>
            <p:cNvPr id="1254418" name="Text Box 18"/>
            <p:cNvSpPr txBox="1">
              <a:spLocks noChangeArrowheads="1"/>
            </p:cNvSpPr>
            <p:nvPr/>
          </p:nvSpPr>
          <p:spPr bwMode="auto">
            <a:xfrm>
              <a:off x="3581400" y="957263"/>
              <a:ext cx="20145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|Fractions|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|Reals|</a:t>
              </a:r>
            </a:p>
          </p:txBody>
        </p:sp>
        <p:sp>
          <p:nvSpPr>
            <p:cNvPr id="1254421" name="Text Box 21"/>
            <p:cNvSpPr txBox="1">
              <a:spLocks noChangeArrowheads="1"/>
            </p:cNvSpPr>
            <p:nvPr/>
          </p:nvSpPr>
          <p:spPr bwMode="auto">
            <a:xfrm>
              <a:off x="2747963" y="828675"/>
              <a:ext cx="893762"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sp>
          <p:nvSpPr>
            <p:cNvPr id="1254426" name="Text Box 26"/>
            <p:cNvSpPr txBox="1">
              <a:spLocks noChangeArrowheads="1"/>
            </p:cNvSpPr>
            <p:nvPr/>
          </p:nvSpPr>
          <p:spPr bwMode="auto">
            <a:xfrm>
              <a:off x="198438" y="1568450"/>
              <a:ext cx="29464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 finite string</a:t>
              </a:r>
            </a:p>
          </p:txBody>
        </p:sp>
        <p:sp>
          <p:nvSpPr>
            <p:cNvPr id="1254428" name="Text Box 28"/>
            <p:cNvSpPr txBox="1">
              <a:spLocks noChangeArrowheads="1"/>
            </p:cNvSpPr>
            <p:nvPr/>
          </p:nvSpPr>
          <p:spPr bwMode="auto">
            <a:xfrm>
              <a:off x="3084513" y="1539875"/>
              <a:ext cx="28575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p:txBody>
        </p:sp>
        <p:sp>
          <p:nvSpPr>
            <p:cNvPr id="1254429" name="Text Box 29"/>
            <p:cNvSpPr txBox="1">
              <a:spLocks noChangeArrowheads="1"/>
            </p:cNvSpPr>
            <p:nvPr/>
          </p:nvSpPr>
          <p:spPr bwMode="auto">
            <a:xfrm>
              <a:off x="5914352" y="1511300"/>
              <a:ext cx="2995372" cy="95410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infinite string</a:t>
              </a:r>
            </a:p>
          </p:txBody>
        </p:sp>
      </p:grpSp>
      <p:sp>
        <p:nvSpPr>
          <p:cNvPr id="1254430" name="Text Box 30"/>
          <p:cNvSpPr txBox="1">
            <a:spLocks noChangeArrowheads="1"/>
          </p:cNvSpPr>
          <p:nvPr/>
        </p:nvSpPr>
        <p:spPr bwMode="auto">
          <a:xfrm>
            <a:off x="3962400" y="2786063"/>
            <a:ext cx="1238250" cy="823912"/>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grpSp>
        <p:nvGrpSpPr>
          <p:cNvPr id="3" name="Group 33"/>
          <p:cNvGrpSpPr>
            <a:grpSpLocks/>
          </p:cNvGrpSpPr>
          <p:nvPr/>
        </p:nvGrpSpPr>
        <p:grpSpPr bwMode="auto">
          <a:xfrm>
            <a:off x="198438" y="5378450"/>
            <a:ext cx="3276600" cy="1384300"/>
            <a:chOff x="125" y="3450"/>
            <a:chExt cx="2064" cy="872"/>
          </a:xfrm>
        </p:grpSpPr>
        <p:sp>
          <p:nvSpPr>
            <p:cNvPr id="1254431" name="Text Box 31"/>
            <p:cNvSpPr txBox="1">
              <a:spLocks noChangeArrowheads="1"/>
            </p:cNvSpPr>
            <p:nvPr/>
          </p:nvSpPr>
          <p:spPr bwMode="auto">
            <a:xfrm>
              <a:off x="465" y="3450"/>
              <a:ext cx="1724" cy="872"/>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problems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do not have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algorithm!!!</a:t>
              </a:r>
            </a:p>
          </p:txBody>
        </p:sp>
        <p:sp>
          <p:nvSpPr>
            <p:cNvPr id="1254432" name="AutoShape 32"/>
            <p:cNvSpPr>
              <a:spLocks noChangeArrowheads="1"/>
            </p:cNvSpPr>
            <p:nvPr/>
          </p:nvSpPr>
          <p:spPr bwMode="auto">
            <a:xfrm>
              <a:off x="125" y="3600"/>
              <a:ext cx="307" cy="288"/>
            </a:xfrm>
            <a:prstGeom prst="rightArrow">
              <a:avLst>
                <a:gd name="adj1" fmla="val 50000"/>
                <a:gd name="adj2" fmla="val 26649"/>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grpSp>
      <p:sp>
        <p:nvSpPr>
          <p:cNvPr id="18" name="Rectangle 17"/>
          <p:cNvSpPr/>
          <p:nvPr/>
        </p:nvSpPr>
        <p:spPr>
          <a:xfrm>
            <a:off x="2913063" y="407988"/>
            <a:ext cx="3330575" cy="519112"/>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P M  I  M(I)≠P(I)</a:t>
            </a:r>
            <a:endParaRPr lang="en-CA" dirty="0">
              <a:solidFill>
                <a:schemeClr val="accent6"/>
              </a:solidFill>
              <a:effectLst>
                <a:outerShdw blurRad="38100" dist="38100" dir="2700000" algn="tl">
                  <a:srgbClr val="000000"/>
                </a:outerShdw>
              </a:effectLst>
            </a:endParaRP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4423">
                                            <p:txEl>
                                              <p:pRg st="0" end="0"/>
                                            </p:txEl>
                                          </p:spTgt>
                                        </p:tgtEl>
                                        <p:attrNameLst>
                                          <p:attrName>style.visibility</p:attrName>
                                        </p:attrNameLst>
                                      </p:cBhvr>
                                      <p:to>
                                        <p:strVal val="visible"/>
                                      </p:to>
                                    </p:set>
                                    <p:anim calcmode="lin" valueType="num">
                                      <p:cBhvr additive="base">
                                        <p:cTn id="13"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44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4423">
                                            <p:txEl>
                                              <p:pRg st="1" end="1"/>
                                            </p:txEl>
                                          </p:spTgt>
                                        </p:tgtEl>
                                        <p:attrNameLst>
                                          <p:attrName>style.visibility</p:attrName>
                                        </p:attrNameLst>
                                      </p:cBhvr>
                                      <p:to>
                                        <p:strVal val="visible"/>
                                      </p:to>
                                    </p:set>
                                    <p:anim calcmode="lin" valueType="num">
                                      <p:cBhvr additive="base">
                                        <p:cTn id="17"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544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54423">
                                            <p:txEl>
                                              <p:pRg st="2" end="2"/>
                                            </p:txEl>
                                          </p:spTgt>
                                        </p:tgtEl>
                                        <p:attrNameLst>
                                          <p:attrName>style.visibility</p:attrName>
                                        </p:attrNameLst>
                                      </p:cBhvr>
                                      <p:to>
                                        <p:strVal val="visible"/>
                                      </p:to>
                                    </p:set>
                                    <p:anim calcmode="lin" valueType="num">
                                      <p:cBhvr additive="base">
                                        <p:cTn id="21"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54427">
                                            <p:txEl>
                                              <p:pRg st="0" end="0"/>
                                            </p:txEl>
                                          </p:spTgt>
                                        </p:tgtEl>
                                        <p:attrNameLst>
                                          <p:attrName>style.visibility</p:attrName>
                                        </p:attrNameLst>
                                      </p:cBhvr>
                                      <p:to>
                                        <p:strVal val="visible"/>
                                      </p:to>
                                    </p:set>
                                    <p:anim calcmode="lin" valueType="num">
                                      <p:cBhvr additive="base">
                                        <p:cTn id="27" dur="500" fill="hold"/>
                                        <p:tgtEl>
                                          <p:spTgt spid="125442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4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54427">
                                            <p:txEl>
                                              <p:pRg st="1" end="1"/>
                                            </p:txEl>
                                          </p:spTgt>
                                        </p:tgtEl>
                                        <p:attrNameLst>
                                          <p:attrName>style.visibility</p:attrName>
                                        </p:attrNameLst>
                                      </p:cBhvr>
                                      <p:to>
                                        <p:strVal val="visible"/>
                                      </p:to>
                                    </p:set>
                                    <p:anim calcmode="lin" valueType="num">
                                      <p:cBhvr additive="base">
                                        <p:cTn id="33" dur="500" fill="hold"/>
                                        <p:tgtEl>
                                          <p:spTgt spid="125442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54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54427">
                                            <p:txEl>
                                              <p:pRg st="2" end="2"/>
                                            </p:txEl>
                                          </p:spTgt>
                                        </p:tgtEl>
                                        <p:attrNameLst>
                                          <p:attrName>style.visibility</p:attrName>
                                        </p:attrNameLst>
                                      </p:cBhvr>
                                      <p:to>
                                        <p:strVal val="visible"/>
                                      </p:to>
                                    </p:set>
                                    <p:anim calcmode="lin" valueType="num">
                                      <p:cBhvr additive="base">
                                        <p:cTn id="39" dur="500" fill="hold"/>
                                        <p:tgtEl>
                                          <p:spTgt spid="125442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54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54427">
                                            <p:txEl>
                                              <p:pRg st="3" end="3"/>
                                            </p:txEl>
                                          </p:spTgt>
                                        </p:tgtEl>
                                        <p:attrNameLst>
                                          <p:attrName>style.visibility</p:attrName>
                                        </p:attrNameLst>
                                      </p:cBhvr>
                                      <p:to>
                                        <p:strVal val="visible"/>
                                      </p:to>
                                    </p:set>
                                    <p:anim calcmode="lin" valueType="num">
                                      <p:cBhvr additive="base">
                                        <p:cTn id="45" dur="500" fill="hold"/>
                                        <p:tgtEl>
                                          <p:spTgt spid="125442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54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1254430"/>
                                        </p:tgtEl>
                                        <p:attrNameLst>
                                          <p:attrName>style.visibility</p:attrName>
                                        </p:attrNameLst>
                                      </p:cBhvr>
                                      <p:to>
                                        <p:strVal val="visible"/>
                                      </p:to>
                                    </p:set>
                                    <p:animEffect transition="in" filter="fade">
                                      <p:cBhvr>
                                        <p:cTn id="51" dur="1000"/>
                                        <p:tgtEl>
                                          <p:spTgt spid="1254430"/>
                                        </p:tgtEl>
                                      </p:cBhvr>
                                    </p:animEffect>
                                    <p:anim calcmode="lin" valueType="num">
                                      <p:cBhvr>
                                        <p:cTn id="52" dur="1000" fill="hold"/>
                                        <p:tgtEl>
                                          <p:spTgt spid="1254430"/>
                                        </p:tgtEl>
                                        <p:attrNameLst>
                                          <p:attrName>style.rotation</p:attrName>
                                        </p:attrNameLst>
                                      </p:cBhvr>
                                      <p:tavLst>
                                        <p:tav tm="0">
                                          <p:val>
                                            <p:fltVal val="720"/>
                                          </p:val>
                                        </p:tav>
                                        <p:tav tm="100000">
                                          <p:val>
                                            <p:fltVal val="0"/>
                                          </p:val>
                                        </p:tav>
                                      </p:tavLst>
                                    </p:anim>
                                    <p:anim calcmode="lin" valueType="num">
                                      <p:cBhvr>
                                        <p:cTn id="53" dur="1000" fill="hold"/>
                                        <p:tgtEl>
                                          <p:spTgt spid="1254430"/>
                                        </p:tgtEl>
                                        <p:attrNameLst>
                                          <p:attrName>ppt_h</p:attrName>
                                        </p:attrNameLst>
                                      </p:cBhvr>
                                      <p:tavLst>
                                        <p:tav tm="0">
                                          <p:val>
                                            <p:fltVal val="0"/>
                                          </p:val>
                                        </p:tav>
                                        <p:tav tm="100000">
                                          <p:val>
                                            <p:strVal val="#ppt_h"/>
                                          </p:val>
                                        </p:tav>
                                      </p:tavLst>
                                    </p:anim>
                                    <p:anim calcmode="lin" valueType="num">
                                      <p:cBhvr>
                                        <p:cTn id="54" dur="1000" fill="hold"/>
                                        <p:tgtEl>
                                          <p:spTgt spid="1254430"/>
                                        </p:tgtEl>
                                        <p:attrNameLst>
                                          <p:attrName>ppt_w</p:attrName>
                                        </p:attrNameLst>
                                      </p:cBhvr>
                                      <p:tavLst>
                                        <p:tav tm="0">
                                          <p:val>
                                            <p:fltVal val="0"/>
                                          </p:val>
                                        </p:tav>
                                        <p:tav tm="100000">
                                          <p:val>
                                            <p:strVal val="#ppt_w"/>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0-#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3810000" y="838200"/>
            <a:ext cx="5257800" cy="5918200"/>
            <a:chOff x="2400" y="528"/>
            <a:chExt cx="3312" cy="3728"/>
          </a:xfrm>
        </p:grpSpPr>
        <p:sp>
          <p:nvSpPr>
            <p:cNvPr id="1148931"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35851"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grpSp>
        <p:nvGrpSpPr>
          <p:cNvPr id="35843" name="Group 12"/>
          <p:cNvGrpSpPr>
            <a:grpSpLocks/>
          </p:cNvGrpSpPr>
          <p:nvPr/>
        </p:nvGrpSpPr>
        <p:grpSpPr bwMode="auto">
          <a:xfrm>
            <a:off x="5562600" y="5562600"/>
            <a:ext cx="1609725" cy="1168400"/>
            <a:chOff x="3504" y="3504"/>
            <a:chExt cx="1014" cy="736"/>
          </a:xfrm>
        </p:grpSpPr>
        <p:sp>
          <p:nvSpPr>
            <p:cNvPr id="1148941" name="Oval 13"/>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35849" name="Text Box 14"/>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35844" name="Text Box 15"/>
          <p:cNvSpPr txBox="1">
            <a:spLocks noChangeArrowheads="1"/>
          </p:cNvSpPr>
          <p:nvPr/>
        </p:nvSpPr>
        <p:spPr bwMode="auto">
          <a:xfrm>
            <a:off x="5791200" y="61722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
        <p:nvSpPr>
          <p:cNvPr id="1148955" name="Text Box 27"/>
          <p:cNvSpPr txBox="1">
            <a:spLocks noChangeArrowheads="1"/>
          </p:cNvSpPr>
          <p:nvPr/>
        </p:nvSpPr>
        <p:spPr bwMode="auto">
          <a:xfrm>
            <a:off x="7010400" y="533400"/>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Some problem</a:t>
            </a:r>
          </a:p>
        </p:txBody>
      </p:sp>
      <p:sp>
        <p:nvSpPr>
          <p:cNvPr id="1148960"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3" name="Rectangle 12"/>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148955"/>
                                        </p:tgtEl>
                                        <p:attrNameLst>
                                          <p:attrName>style.visibility</p:attrName>
                                        </p:attrNameLst>
                                      </p:cBhvr>
                                      <p:to>
                                        <p:strVal val="visible"/>
                                      </p:to>
                                    </p:set>
                                    <p:anim calcmode="lin" valueType="num">
                                      <p:cBhvr additive="base">
                                        <p:cTn id="7" dur="500" fill="hold"/>
                                        <p:tgtEl>
                                          <p:spTgt spid="1148955"/>
                                        </p:tgtEl>
                                        <p:attrNameLst>
                                          <p:attrName>ppt_x</p:attrName>
                                        </p:attrNameLst>
                                      </p:cBhvr>
                                      <p:tavLst>
                                        <p:tav tm="0">
                                          <p:val>
                                            <p:strVal val="0-#ppt_w/2"/>
                                          </p:val>
                                        </p:tav>
                                        <p:tav tm="100000">
                                          <p:val>
                                            <p:strVal val="#ppt_x"/>
                                          </p:val>
                                        </p:tav>
                                      </p:tavLst>
                                    </p:anim>
                                    <p:anim calcmode="lin" valueType="num">
                                      <p:cBhvr additive="base">
                                        <p:cTn id="8" dur="500" fill="hold"/>
                                        <p:tgtEl>
                                          <p:spTgt spid="11489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5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a:xfrm>
            <a:off x="685800" y="2438400"/>
            <a:ext cx="7772400" cy="1143000"/>
          </a:xfrm>
        </p:spPr>
        <p:txBody>
          <a:bodyPr/>
          <a:lstStyle/>
          <a:p>
            <a:pPr>
              <a:defRPr/>
            </a:pPr>
            <a:r>
              <a:rPr lang="en-US"/>
              <a:t>Done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2924175"/>
            <a:ext cx="3757613"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TM/Algorithms</a:t>
            </a:r>
          </a:p>
          <a:p>
            <a:pPr algn="l">
              <a:buFontTx/>
              <a:buChar char="•"/>
              <a:defRPr/>
            </a:pPr>
            <a:r>
              <a:rPr lang="en-US" dirty="0">
                <a:effectLst>
                  <a:outerShdw blurRad="38100" dist="38100" dir="2700000" algn="tl">
                    <a:srgbClr val="000000"/>
                  </a:outerShdw>
                </a:effectLst>
              </a:rPr>
              <a:t> 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a:p>
            <a:pPr algn="l">
              <a:buFontTx/>
              <a:buChar char="•"/>
              <a:defRPr/>
            </a:pPr>
            <a:r>
              <a:rPr lang="en-US" dirty="0">
                <a:effectLst>
                  <a:outerShdw blurRad="38100" dist="38100" dir="2700000" algn="tl">
                    <a:srgbClr val="000000"/>
                  </a:outerShdw>
                </a:effectLst>
              </a:rPr>
              <a:t> Countable in size</a:t>
            </a:r>
          </a:p>
        </p:txBody>
      </p:sp>
      <p:sp>
        <p:nvSpPr>
          <p:cNvPr id="1254427" name="Text Box 27"/>
          <p:cNvSpPr txBox="1">
            <a:spLocks noChangeArrowheads="1"/>
          </p:cNvSpPr>
          <p:nvPr/>
        </p:nvSpPr>
        <p:spPr bwMode="auto">
          <a:xfrm>
            <a:off x="5029200" y="2971800"/>
            <a:ext cx="4407104" cy="2677656"/>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Comp. Problems</a:t>
            </a:r>
          </a:p>
          <a:p>
            <a:pPr algn="l">
              <a:buFontTx/>
              <a:buChar char="•"/>
              <a:defRPr/>
            </a:pPr>
            <a:r>
              <a:rPr lang="en-US" dirty="0">
                <a:effectLst>
                  <a:outerShdw blurRad="38100" dist="38100" dir="2700000" algn="tl">
                    <a:srgbClr val="000000"/>
                  </a:outerShdw>
                </a:effectLst>
              </a:rPr>
              <a:t>For each input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must define what P does.</a:t>
            </a:r>
          </a:p>
          <a:p>
            <a:pPr algn="l">
              <a:buFontTx/>
              <a:buChar cha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an infinite string</a:t>
            </a:r>
          </a:p>
          <a:p>
            <a:pPr algn="l">
              <a:buFontTx/>
              <a:buChar char="•"/>
              <a:defRPr/>
            </a:pPr>
            <a:r>
              <a:rPr lang="en-US" dirty="0">
                <a:effectLst>
                  <a:outerShdw blurRad="38100" dist="38100" dir="2700000" algn="tl">
                    <a:srgbClr val="000000"/>
                  </a:outerShdw>
                </a:effectLst>
              </a:rPr>
              <a:t>Uncountable in size</a:t>
            </a:r>
          </a:p>
        </p:txBody>
      </p:sp>
      <p:sp>
        <p:nvSpPr>
          <p:cNvPr id="1254417" name="Text Box 17"/>
          <p:cNvSpPr txBox="1">
            <a:spLocks noChangeArrowheads="1"/>
          </p:cNvSpPr>
          <p:nvPr/>
        </p:nvSpPr>
        <p:spPr bwMode="auto">
          <a:xfrm>
            <a:off x="762000" y="957263"/>
            <a:ext cx="1836738" cy="51911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|Integers|</a:t>
            </a:r>
          </a:p>
        </p:txBody>
      </p:sp>
      <p:sp>
        <p:nvSpPr>
          <p:cNvPr id="1254418" name="Text Box 18"/>
          <p:cNvSpPr txBox="1">
            <a:spLocks noChangeArrowheads="1"/>
          </p:cNvSpPr>
          <p:nvPr/>
        </p:nvSpPr>
        <p:spPr bwMode="auto">
          <a:xfrm>
            <a:off x="3581400" y="957263"/>
            <a:ext cx="20145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|Fractions|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|Reals|</a:t>
            </a:r>
          </a:p>
        </p:txBody>
      </p:sp>
      <p:sp>
        <p:nvSpPr>
          <p:cNvPr id="1254421" name="Text Box 21"/>
          <p:cNvSpPr txBox="1">
            <a:spLocks noChangeArrowheads="1"/>
          </p:cNvSpPr>
          <p:nvPr/>
        </p:nvSpPr>
        <p:spPr bwMode="auto">
          <a:xfrm>
            <a:off x="2747963" y="828675"/>
            <a:ext cx="893762"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sp>
        <p:nvSpPr>
          <p:cNvPr id="1254426" name="Text Box 26"/>
          <p:cNvSpPr txBox="1">
            <a:spLocks noChangeArrowheads="1"/>
          </p:cNvSpPr>
          <p:nvPr/>
        </p:nvSpPr>
        <p:spPr bwMode="auto">
          <a:xfrm>
            <a:off x="198438" y="1568450"/>
            <a:ext cx="29464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 finite string</a:t>
            </a:r>
          </a:p>
        </p:txBody>
      </p:sp>
      <p:sp>
        <p:nvSpPr>
          <p:cNvPr id="1254428" name="Text Box 28"/>
          <p:cNvSpPr txBox="1">
            <a:spLocks noChangeArrowheads="1"/>
          </p:cNvSpPr>
          <p:nvPr/>
        </p:nvSpPr>
        <p:spPr bwMode="auto">
          <a:xfrm>
            <a:off x="3084513" y="1539875"/>
            <a:ext cx="28575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p:txBody>
      </p:sp>
      <p:sp>
        <p:nvSpPr>
          <p:cNvPr id="1254429" name="Text Box 29"/>
          <p:cNvSpPr txBox="1">
            <a:spLocks noChangeArrowheads="1"/>
          </p:cNvSpPr>
          <p:nvPr/>
        </p:nvSpPr>
        <p:spPr bwMode="auto">
          <a:xfrm>
            <a:off x="5914352" y="1511300"/>
            <a:ext cx="2995372" cy="95410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infinite string</a:t>
            </a:r>
          </a:p>
        </p:txBody>
      </p:sp>
      <p:sp>
        <p:nvSpPr>
          <p:cNvPr id="1254430" name="Text Box 30"/>
          <p:cNvSpPr txBox="1">
            <a:spLocks noChangeArrowheads="1"/>
          </p:cNvSpPr>
          <p:nvPr/>
        </p:nvSpPr>
        <p:spPr bwMode="auto">
          <a:xfrm>
            <a:off x="3962400" y="2786063"/>
            <a:ext cx="1238250" cy="823912"/>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grpSp>
        <p:nvGrpSpPr>
          <p:cNvPr id="3" name="Group 33"/>
          <p:cNvGrpSpPr>
            <a:grpSpLocks/>
          </p:cNvGrpSpPr>
          <p:nvPr/>
        </p:nvGrpSpPr>
        <p:grpSpPr bwMode="auto">
          <a:xfrm>
            <a:off x="198438" y="5378450"/>
            <a:ext cx="3276600" cy="1384300"/>
            <a:chOff x="125" y="3450"/>
            <a:chExt cx="2064" cy="872"/>
          </a:xfrm>
        </p:grpSpPr>
        <p:sp>
          <p:nvSpPr>
            <p:cNvPr id="1254431" name="Text Box 31"/>
            <p:cNvSpPr txBox="1">
              <a:spLocks noChangeArrowheads="1"/>
            </p:cNvSpPr>
            <p:nvPr/>
          </p:nvSpPr>
          <p:spPr bwMode="auto">
            <a:xfrm>
              <a:off x="465" y="3450"/>
              <a:ext cx="1724" cy="872"/>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problems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do not have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algorithm!!!</a:t>
              </a:r>
            </a:p>
          </p:txBody>
        </p:sp>
        <p:sp>
          <p:nvSpPr>
            <p:cNvPr id="1254432" name="AutoShape 32"/>
            <p:cNvSpPr>
              <a:spLocks noChangeArrowheads="1"/>
            </p:cNvSpPr>
            <p:nvPr/>
          </p:nvSpPr>
          <p:spPr bwMode="auto">
            <a:xfrm>
              <a:off x="125" y="3600"/>
              <a:ext cx="307" cy="288"/>
            </a:xfrm>
            <a:prstGeom prst="rightArrow">
              <a:avLst>
                <a:gd name="adj1" fmla="val 50000"/>
                <a:gd name="adj2" fmla="val 26649"/>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grpSp>
      <p:sp>
        <p:nvSpPr>
          <p:cNvPr id="18" name="Rectangle 17"/>
          <p:cNvSpPr/>
          <p:nvPr/>
        </p:nvSpPr>
        <p:spPr>
          <a:xfrm>
            <a:off x="4876800" y="5904250"/>
            <a:ext cx="3330575" cy="519112"/>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P M  I  M(I)≠P(I)</a:t>
            </a:r>
            <a:endParaRPr lang="en-CA" dirty="0">
              <a:solidFill>
                <a:schemeClr val="accent6"/>
              </a:solidFill>
              <a:effectLst>
                <a:outerShdw blurRad="38100" dist="38100" dir="2700000" algn="tl">
                  <a:srgbClr val="000000"/>
                </a:outerShdw>
              </a:effectLst>
            </a:endParaRP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Tree>
    <p:extLst>
      <p:ext uri="{BB962C8B-B14F-4D97-AF65-F5344CB8AC3E}">
        <p14:creationId xmlns:p14="http://schemas.microsoft.com/office/powerpoint/2010/main" val="3967485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4417"/>
                                        </p:tgtEl>
                                        <p:attrNameLst>
                                          <p:attrName>style.visibility</p:attrName>
                                        </p:attrNameLst>
                                      </p:cBhvr>
                                      <p:to>
                                        <p:strVal val="visible"/>
                                      </p:to>
                                    </p:set>
                                    <p:anim calcmode="lin" valueType="num">
                                      <p:cBhvr additive="base">
                                        <p:cTn id="13" dur="500" fill="hold"/>
                                        <p:tgtEl>
                                          <p:spTgt spid="1254417"/>
                                        </p:tgtEl>
                                        <p:attrNameLst>
                                          <p:attrName>ppt_x</p:attrName>
                                        </p:attrNameLst>
                                      </p:cBhvr>
                                      <p:tavLst>
                                        <p:tav tm="0">
                                          <p:val>
                                            <p:strVal val="#ppt_x"/>
                                          </p:val>
                                        </p:tav>
                                        <p:tav tm="100000">
                                          <p:val>
                                            <p:strVal val="#ppt_x"/>
                                          </p:val>
                                        </p:tav>
                                      </p:tavLst>
                                    </p:anim>
                                    <p:anim calcmode="lin" valueType="num">
                                      <p:cBhvr additive="base">
                                        <p:cTn id="14" dur="500" fill="hold"/>
                                        <p:tgtEl>
                                          <p:spTgt spid="12544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54418"/>
                                        </p:tgtEl>
                                        <p:attrNameLst>
                                          <p:attrName>style.visibility</p:attrName>
                                        </p:attrNameLst>
                                      </p:cBhvr>
                                      <p:to>
                                        <p:strVal val="visible"/>
                                      </p:to>
                                    </p:set>
                                    <p:anim calcmode="lin" valueType="num">
                                      <p:cBhvr additive="base">
                                        <p:cTn id="19" dur="500" fill="hold"/>
                                        <p:tgtEl>
                                          <p:spTgt spid="1254418"/>
                                        </p:tgtEl>
                                        <p:attrNameLst>
                                          <p:attrName>ppt_x</p:attrName>
                                        </p:attrNameLst>
                                      </p:cBhvr>
                                      <p:tavLst>
                                        <p:tav tm="0">
                                          <p:val>
                                            <p:strVal val="#ppt_x"/>
                                          </p:val>
                                        </p:tav>
                                        <p:tav tm="100000">
                                          <p:val>
                                            <p:strVal val="#ppt_x"/>
                                          </p:val>
                                        </p:tav>
                                      </p:tavLst>
                                    </p:anim>
                                    <p:anim calcmode="lin" valueType="num">
                                      <p:cBhvr additive="base">
                                        <p:cTn id="20" dur="500" fill="hold"/>
                                        <p:tgtEl>
                                          <p:spTgt spid="12544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54419"/>
                                        </p:tgtEl>
                                        <p:attrNameLst>
                                          <p:attrName>style.visibility</p:attrName>
                                        </p:attrNameLst>
                                      </p:cBhvr>
                                      <p:to>
                                        <p:strVal val="visible"/>
                                      </p:to>
                                    </p:set>
                                    <p:anim calcmode="lin" valueType="num">
                                      <p:cBhvr additive="base">
                                        <p:cTn id="25" dur="500" fill="hold"/>
                                        <p:tgtEl>
                                          <p:spTgt spid="1254419"/>
                                        </p:tgtEl>
                                        <p:attrNameLst>
                                          <p:attrName>ppt_x</p:attrName>
                                        </p:attrNameLst>
                                      </p:cBhvr>
                                      <p:tavLst>
                                        <p:tav tm="0">
                                          <p:val>
                                            <p:strVal val="#ppt_x"/>
                                          </p:val>
                                        </p:tav>
                                        <p:tav tm="100000">
                                          <p:val>
                                            <p:strVal val="#ppt_x"/>
                                          </p:val>
                                        </p:tav>
                                      </p:tavLst>
                                    </p:anim>
                                    <p:anim calcmode="lin" valueType="num">
                                      <p:cBhvr additive="base">
                                        <p:cTn id="26" dur="500" fill="hold"/>
                                        <p:tgtEl>
                                          <p:spTgt spid="12544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54426"/>
                                        </p:tgtEl>
                                        <p:attrNameLst>
                                          <p:attrName>style.visibility</p:attrName>
                                        </p:attrNameLst>
                                      </p:cBhvr>
                                      <p:to>
                                        <p:strVal val="visible"/>
                                      </p:to>
                                    </p:set>
                                    <p:anim calcmode="lin" valueType="num">
                                      <p:cBhvr additive="base">
                                        <p:cTn id="31" dur="500" fill="hold"/>
                                        <p:tgtEl>
                                          <p:spTgt spid="1254426"/>
                                        </p:tgtEl>
                                        <p:attrNameLst>
                                          <p:attrName>ppt_x</p:attrName>
                                        </p:attrNameLst>
                                      </p:cBhvr>
                                      <p:tavLst>
                                        <p:tav tm="0">
                                          <p:val>
                                            <p:strVal val="#ppt_x"/>
                                          </p:val>
                                        </p:tav>
                                        <p:tav tm="100000">
                                          <p:val>
                                            <p:strVal val="#ppt_x"/>
                                          </p:val>
                                        </p:tav>
                                      </p:tavLst>
                                    </p:anim>
                                    <p:anim calcmode="lin" valueType="num">
                                      <p:cBhvr additive="base">
                                        <p:cTn id="32" dur="500" fill="hold"/>
                                        <p:tgtEl>
                                          <p:spTgt spid="12544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54428"/>
                                        </p:tgtEl>
                                        <p:attrNameLst>
                                          <p:attrName>style.visibility</p:attrName>
                                        </p:attrNameLst>
                                      </p:cBhvr>
                                      <p:to>
                                        <p:strVal val="visible"/>
                                      </p:to>
                                    </p:set>
                                    <p:anim calcmode="lin" valueType="num">
                                      <p:cBhvr additive="base">
                                        <p:cTn id="37" dur="500" fill="hold"/>
                                        <p:tgtEl>
                                          <p:spTgt spid="1254428"/>
                                        </p:tgtEl>
                                        <p:attrNameLst>
                                          <p:attrName>ppt_x</p:attrName>
                                        </p:attrNameLst>
                                      </p:cBhvr>
                                      <p:tavLst>
                                        <p:tav tm="0">
                                          <p:val>
                                            <p:strVal val="#ppt_x"/>
                                          </p:val>
                                        </p:tav>
                                        <p:tav tm="100000">
                                          <p:val>
                                            <p:strVal val="#ppt_x"/>
                                          </p:val>
                                        </p:tav>
                                      </p:tavLst>
                                    </p:anim>
                                    <p:anim calcmode="lin" valueType="num">
                                      <p:cBhvr additive="base">
                                        <p:cTn id="38" dur="500" fill="hold"/>
                                        <p:tgtEl>
                                          <p:spTgt spid="12544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54421"/>
                                        </p:tgtEl>
                                        <p:attrNameLst>
                                          <p:attrName>style.visibility</p:attrName>
                                        </p:attrNameLst>
                                      </p:cBhvr>
                                      <p:to>
                                        <p:strVal val="visible"/>
                                      </p:to>
                                    </p:set>
                                    <p:anim calcmode="lin" valueType="num">
                                      <p:cBhvr additive="base">
                                        <p:cTn id="43" dur="500" fill="hold"/>
                                        <p:tgtEl>
                                          <p:spTgt spid="1254421"/>
                                        </p:tgtEl>
                                        <p:attrNameLst>
                                          <p:attrName>ppt_x</p:attrName>
                                        </p:attrNameLst>
                                      </p:cBhvr>
                                      <p:tavLst>
                                        <p:tav tm="0">
                                          <p:val>
                                            <p:strVal val="#ppt_x"/>
                                          </p:val>
                                        </p:tav>
                                        <p:tav tm="100000">
                                          <p:val>
                                            <p:strVal val="#ppt_x"/>
                                          </p:val>
                                        </p:tav>
                                      </p:tavLst>
                                    </p:anim>
                                    <p:anim calcmode="lin" valueType="num">
                                      <p:cBhvr additive="base">
                                        <p:cTn id="44" dur="500" fill="hold"/>
                                        <p:tgtEl>
                                          <p:spTgt spid="12544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54429"/>
                                        </p:tgtEl>
                                        <p:attrNameLst>
                                          <p:attrName>style.visibility</p:attrName>
                                        </p:attrNameLst>
                                      </p:cBhvr>
                                      <p:to>
                                        <p:strVal val="visible"/>
                                      </p:to>
                                    </p:set>
                                    <p:anim calcmode="lin" valueType="num">
                                      <p:cBhvr additive="base">
                                        <p:cTn id="49" dur="500" fill="hold"/>
                                        <p:tgtEl>
                                          <p:spTgt spid="1254429"/>
                                        </p:tgtEl>
                                        <p:attrNameLst>
                                          <p:attrName>ppt_x</p:attrName>
                                        </p:attrNameLst>
                                      </p:cBhvr>
                                      <p:tavLst>
                                        <p:tav tm="0">
                                          <p:val>
                                            <p:strVal val="#ppt_x"/>
                                          </p:val>
                                        </p:tav>
                                        <p:tav tm="100000">
                                          <p:val>
                                            <p:strVal val="#ppt_x"/>
                                          </p:val>
                                        </p:tav>
                                      </p:tavLst>
                                    </p:anim>
                                    <p:anim calcmode="lin" valueType="num">
                                      <p:cBhvr additive="base">
                                        <p:cTn id="50" dur="500" fill="hold"/>
                                        <p:tgtEl>
                                          <p:spTgt spid="12544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54422"/>
                                        </p:tgtEl>
                                        <p:attrNameLst>
                                          <p:attrName>style.visibility</p:attrName>
                                        </p:attrNameLst>
                                      </p:cBhvr>
                                      <p:to>
                                        <p:strVal val="visible"/>
                                      </p:to>
                                    </p:set>
                                    <p:anim calcmode="lin" valueType="num">
                                      <p:cBhvr additive="base">
                                        <p:cTn id="55" dur="500" fill="hold"/>
                                        <p:tgtEl>
                                          <p:spTgt spid="1254422"/>
                                        </p:tgtEl>
                                        <p:attrNameLst>
                                          <p:attrName>ppt_x</p:attrName>
                                        </p:attrNameLst>
                                      </p:cBhvr>
                                      <p:tavLst>
                                        <p:tav tm="0">
                                          <p:val>
                                            <p:strVal val="#ppt_x"/>
                                          </p:val>
                                        </p:tav>
                                        <p:tav tm="100000">
                                          <p:val>
                                            <p:strVal val="#ppt_x"/>
                                          </p:val>
                                        </p:tav>
                                      </p:tavLst>
                                    </p:anim>
                                    <p:anim calcmode="lin" valueType="num">
                                      <p:cBhvr additive="base">
                                        <p:cTn id="56" dur="500" fill="hold"/>
                                        <p:tgtEl>
                                          <p:spTgt spid="12544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54423">
                                            <p:txEl>
                                              <p:pRg st="0" end="0"/>
                                            </p:txEl>
                                          </p:spTgt>
                                        </p:tgtEl>
                                        <p:attrNameLst>
                                          <p:attrName>style.visibility</p:attrName>
                                        </p:attrNameLst>
                                      </p:cBhvr>
                                      <p:to>
                                        <p:strVal val="visible"/>
                                      </p:to>
                                    </p:set>
                                    <p:anim calcmode="lin" valueType="num">
                                      <p:cBhvr additive="base">
                                        <p:cTn id="61"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54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54423">
                                            <p:txEl>
                                              <p:pRg st="1" end="1"/>
                                            </p:txEl>
                                          </p:spTgt>
                                        </p:tgtEl>
                                        <p:attrNameLst>
                                          <p:attrName>style.visibility</p:attrName>
                                        </p:attrNameLst>
                                      </p:cBhvr>
                                      <p:to>
                                        <p:strVal val="visible"/>
                                      </p:to>
                                    </p:set>
                                    <p:anim calcmode="lin" valueType="num">
                                      <p:cBhvr additive="base">
                                        <p:cTn id="67"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544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54423">
                                            <p:txEl>
                                              <p:pRg st="2" end="2"/>
                                            </p:txEl>
                                          </p:spTgt>
                                        </p:tgtEl>
                                        <p:attrNameLst>
                                          <p:attrName>style.visibility</p:attrName>
                                        </p:attrNameLst>
                                      </p:cBhvr>
                                      <p:to>
                                        <p:strVal val="visible"/>
                                      </p:to>
                                    </p:set>
                                    <p:anim calcmode="lin" valueType="num">
                                      <p:cBhvr additive="base">
                                        <p:cTn id="73"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254427">
                                            <p:txEl>
                                              <p:pRg st="0" end="0"/>
                                            </p:txEl>
                                          </p:spTgt>
                                        </p:tgtEl>
                                        <p:attrNameLst>
                                          <p:attrName>style.visibility</p:attrName>
                                        </p:attrNameLst>
                                      </p:cBhvr>
                                      <p:to>
                                        <p:strVal val="visible"/>
                                      </p:to>
                                    </p:set>
                                    <p:anim calcmode="lin" valueType="num">
                                      <p:cBhvr additive="base">
                                        <p:cTn id="79" dur="500" fill="hold"/>
                                        <p:tgtEl>
                                          <p:spTgt spid="125442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54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54427">
                                            <p:txEl>
                                              <p:pRg st="1" end="1"/>
                                            </p:txEl>
                                          </p:spTgt>
                                        </p:tgtEl>
                                        <p:attrNameLst>
                                          <p:attrName>style.visibility</p:attrName>
                                        </p:attrNameLst>
                                      </p:cBhvr>
                                      <p:to>
                                        <p:strVal val="visible"/>
                                      </p:to>
                                    </p:set>
                                    <p:anim calcmode="lin" valueType="num">
                                      <p:cBhvr additive="base">
                                        <p:cTn id="85" dur="500" fill="hold"/>
                                        <p:tgtEl>
                                          <p:spTgt spid="1254427">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54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54427">
                                            <p:txEl>
                                              <p:pRg st="2" end="2"/>
                                            </p:txEl>
                                          </p:spTgt>
                                        </p:tgtEl>
                                        <p:attrNameLst>
                                          <p:attrName>style.visibility</p:attrName>
                                        </p:attrNameLst>
                                      </p:cBhvr>
                                      <p:to>
                                        <p:strVal val="visible"/>
                                      </p:to>
                                    </p:set>
                                    <p:anim calcmode="lin" valueType="num">
                                      <p:cBhvr additive="base">
                                        <p:cTn id="91" dur="500" fill="hold"/>
                                        <p:tgtEl>
                                          <p:spTgt spid="1254427">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54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254427">
                                            <p:txEl>
                                              <p:pRg st="3" end="3"/>
                                            </p:txEl>
                                          </p:spTgt>
                                        </p:tgtEl>
                                        <p:attrNameLst>
                                          <p:attrName>style.visibility</p:attrName>
                                        </p:attrNameLst>
                                      </p:cBhvr>
                                      <p:to>
                                        <p:strVal val="visible"/>
                                      </p:to>
                                    </p:set>
                                    <p:anim calcmode="lin" valueType="num">
                                      <p:cBhvr additive="base">
                                        <p:cTn id="97" dur="500" fill="hold"/>
                                        <p:tgtEl>
                                          <p:spTgt spid="1254427">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254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1254430"/>
                                        </p:tgtEl>
                                        <p:attrNameLst>
                                          <p:attrName>style.visibility</p:attrName>
                                        </p:attrNameLst>
                                      </p:cBhvr>
                                      <p:to>
                                        <p:strVal val="visible"/>
                                      </p:to>
                                    </p:set>
                                    <p:animEffect transition="in" filter="fade">
                                      <p:cBhvr>
                                        <p:cTn id="103" dur="1000"/>
                                        <p:tgtEl>
                                          <p:spTgt spid="1254430"/>
                                        </p:tgtEl>
                                      </p:cBhvr>
                                    </p:animEffect>
                                    <p:anim calcmode="lin" valueType="num">
                                      <p:cBhvr>
                                        <p:cTn id="104" dur="1000" fill="hold"/>
                                        <p:tgtEl>
                                          <p:spTgt spid="1254430"/>
                                        </p:tgtEl>
                                        <p:attrNameLst>
                                          <p:attrName>style.rotation</p:attrName>
                                        </p:attrNameLst>
                                      </p:cBhvr>
                                      <p:tavLst>
                                        <p:tav tm="0">
                                          <p:val>
                                            <p:fltVal val="720"/>
                                          </p:val>
                                        </p:tav>
                                        <p:tav tm="100000">
                                          <p:val>
                                            <p:fltVal val="0"/>
                                          </p:val>
                                        </p:tav>
                                      </p:tavLst>
                                    </p:anim>
                                    <p:anim calcmode="lin" valueType="num">
                                      <p:cBhvr>
                                        <p:cTn id="105" dur="1000" fill="hold"/>
                                        <p:tgtEl>
                                          <p:spTgt spid="1254430"/>
                                        </p:tgtEl>
                                        <p:attrNameLst>
                                          <p:attrName>ppt_h</p:attrName>
                                        </p:attrNameLst>
                                      </p:cBhvr>
                                      <p:tavLst>
                                        <p:tav tm="0">
                                          <p:val>
                                            <p:fltVal val="0"/>
                                          </p:val>
                                        </p:tav>
                                        <p:tav tm="100000">
                                          <p:val>
                                            <p:strVal val="#ppt_h"/>
                                          </p:val>
                                        </p:tav>
                                      </p:tavLst>
                                    </p:anim>
                                    <p:anim calcmode="lin" valueType="num">
                                      <p:cBhvr>
                                        <p:cTn id="106" dur="1000" fill="hold"/>
                                        <p:tgtEl>
                                          <p:spTgt spid="1254430"/>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nodeType="clickEffect">
                                  <p:stCondLst>
                                    <p:cond delay="0"/>
                                  </p:stCondLst>
                                  <p:childTnLst>
                                    <p:set>
                                      <p:cBhvr>
                                        <p:cTn id="110" dur="1" fill="hold">
                                          <p:stCondLst>
                                            <p:cond delay="0"/>
                                          </p:stCondLst>
                                        </p:cTn>
                                        <p:tgtEl>
                                          <p:spTgt spid="3"/>
                                        </p:tgtEl>
                                        <p:attrNameLst>
                                          <p:attrName>style.visibility</p:attrName>
                                        </p:attrNameLst>
                                      </p:cBhvr>
                                      <p:to>
                                        <p:strVal val="visible"/>
                                      </p:to>
                                    </p:set>
                                    <p:anim calcmode="lin" valueType="num">
                                      <p:cBhvr additive="base">
                                        <p:cTn id="111" dur="500" fill="hold"/>
                                        <p:tgtEl>
                                          <p:spTgt spid="3"/>
                                        </p:tgtEl>
                                        <p:attrNameLst>
                                          <p:attrName>ppt_x</p:attrName>
                                        </p:attrNameLst>
                                      </p:cBhvr>
                                      <p:tavLst>
                                        <p:tav tm="0">
                                          <p:val>
                                            <p:strVal val="0-#ppt_w/2"/>
                                          </p:val>
                                        </p:tav>
                                        <p:tav tm="100000">
                                          <p:val>
                                            <p:strVal val="#ppt_x"/>
                                          </p:val>
                                        </p:tav>
                                      </p:tavLst>
                                    </p:anim>
                                    <p:anim calcmode="lin" valueType="num">
                                      <p:cBhvr additive="base">
                                        <p:cTn id="1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7" grpId="0"/>
      <p:bldP spid="1254418" grpId="0"/>
      <p:bldP spid="1254419" grpId="0"/>
      <p:bldP spid="1254421" grpId="0"/>
      <p:bldP spid="1254422" grpId="0"/>
      <p:bldP spid="1254426" grpId="0"/>
      <p:bldP spid="1254428" grpId="0"/>
      <p:bldP spid="1254429" grpId="0"/>
      <p:bldP spid="1254430" grpId="0"/>
      <p:bldP spid="18"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a:xfrm>
            <a:off x="685800" y="2438400"/>
            <a:ext cx="7772400" cy="1143000"/>
          </a:xfrm>
        </p:spPr>
        <p:txBody>
          <a:bodyPr/>
          <a:lstStyle/>
          <a:p>
            <a:pPr>
              <a:defRPr/>
            </a:pPr>
            <a:r>
              <a:rPr lang="en-US" dirty="0"/>
              <a:t>Material for CSE 4111 </a:t>
            </a:r>
            <a:br>
              <a:rPr lang="en-US" dirty="0"/>
            </a:br>
            <a:r>
              <a:rPr lang="en-US" dirty="0"/>
              <a:t>but not for CSE2001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1" name="Text Box 3"/>
          <p:cNvSpPr txBox="1">
            <a:spLocks noChangeArrowheads="1"/>
          </p:cNvSpPr>
          <p:nvPr/>
        </p:nvSpPr>
        <p:spPr bwMode="auto">
          <a:xfrm>
            <a:off x="68263" y="2447925"/>
            <a:ext cx="6637337" cy="523875"/>
          </a:xfrm>
          <a:prstGeom prst="rect">
            <a:avLst/>
          </a:prstGeom>
          <a:noFill/>
          <a:ln w="38100" cap="sq">
            <a:noFill/>
            <a:miter lim="800000"/>
            <a:headEnd/>
            <a:tailEnd/>
          </a:ln>
          <a:effectLst/>
        </p:spPr>
        <p:txBody>
          <a:bodyPr wrap="none" lIns="274320" rIns="274320">
            <a:spAutoFit/>
          </a:bodyPr>
          <a:lstStyle/>
          <a:p>
            <a:pPr algn="l">
              <a:defRPr/>
            </a:pPr>
            <a:r>
              <a:rPr lang="en-CA" dirty="0">
                <a:effectLst>
                  <a:outerShdw blurRad="38100" dist="38100" dir="2700000" algn="tl">
                    <a:srgbClr val="000000"/>
                  </a:outerShdw>
                </a:effectLst>
                <a:sym typeface="Symbol" pitchFamily="18" charset="2"/>
              </a:rPr>
              <a:t>The mapping does not need to be </a:t>
            </a:r>
            <a:r>
              <a:rPr lang="en-CA" dirty="0" err="1">
                <a:effectLst>
                  <a:outerShdw blurRad="38100" dist="38100" dir="2700000" algn="tl">
                    <a:srgbClr val="000000"/>
                  </a:outerShdw>
                </a:effectLst>
                <a:sym typeface="Symbol" pitchFamily="18" charset="2"/>
              </a:rPr>
              <a:t>bijective</a:t>
            </a:r>
            <a:endParaRPr lang="en-US" dirty="0">
              <a:effectLst>
                <a:outerShdw blurRad="38100" dist="38100" dir="2700000" algn="tl">
                  <a:srgbClr val="000000"/>
                </a:outerShdw>
              </a:effectLst>
              <a:sym typeface="Symbol" pitchFamily="18" charset="2"/>
            </a:endParaRPr>
          </a:p>
        </p:txBody>
      </p:sp>
      <p:grpSp>
        <p:nvGrpSpPr>
          <p:cNvPr id="15" name="Group 25"/>
          <p:cNvGrpSpPr>
            <a:grpSpLocks/>
          </p:cNvGrpSpPr>
          <p:nvPr/>
        </p:nvGrpSpPr>
        <p:grpSpPr bwMode="auto">
          <a:xfrm>
            <a:off x="3200400" y="1327150"/>
            <a:ext cx="1828800" cy="730250"/>
            <a:chOff x="3124200" y="5448300"/>
            <a:chExt cx="1828800" cy="730250"/>
          </a:xfrm>
        </p:grpSpPr>
        <p:sp>
          <p:nvSpPr>
            <p:cNvPr id="16" name="Line 10"/>
            <p:cNvSpPr>
              <a:spLocks noChangeShapeType="1"/>
            </p:cNvSpPr>
            <p:nvPr/>
          </p:nvSpPr>
          <p:spPr bwMode="auto">
            <a:xfrm>
              <a:off x="3594100" y="5448300"/>
              <a:ext cx="1358900" cy="73025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8" name="Line 11"/>
            <p:cNvSpPr>
              <a:spLocks noChangeShapeType="1"/>
            </p:cNvSpPr>
            <p:nvPr/>
          </p:nvSpPr>
          <p:spPr bwMode="auto">
            <a:xfrm>
              <a:off x="3124200" y="5541963"/>
              <a:ext cx="46990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9" name="Line 12"/>
            <p:cNvSpPr>
              <a:spLocks noChangeShapeType="1"/>
            </p:cNvSpPr>
            <p:nvPr/>
          </p:nvSpPr>
          <p:spPr bwMode="auto">
            <a:xfrm>
              <a:off x="4191000" y="5541963"/>
              <a:ext cx="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grpSp>
        <p:nvGrpSpPr>
          <p:cNvPr id="18437" name="Group 82"/>
          <p:cNvGrpSpPr>
            <a:grpSpLocks/>
          </p:cNvGrpSpPr>
          <p:nvPr/>
        </p:nvGrpSpPr>
        <p:grpSpPr bwMode="auto">
          <a:xfrm>
            <a:off x="190500" y="388938"/>
            <a:ext cx="7213600" cy="1927225"/>
            <a:chOff x="190500" y="885627"/>
            <a:chExt cx="7213018" cy="1926768"/>
          </a:xfrm>
        </p:grpSpPr>
        <p:sp>
          <p:nvSpPr>
            <p:cNvPr id="43" name="TextBox 42"/>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8502" name="Group 26"/>
            <p:cNvGrpSpPr>
              <a:grpSpLocks/>
            </p:cNvGrpSpPr>
            <p:nvPr/>
          </p:nvGrpSpPr>
          <p:grpSpPr bwMode="auto">
            <a:xfrm>
              <a:off x="1524000" y="1333518"/>
              <a:ext cx="4571722" cy="725801"/>
              <a:chOff x="960" y="2356"/>
              <a:chExt cx="2880" cy="457"/>
            </a:xfrm>
          </p:grpSpPr>
          <p:sp>
            <p:nvSpPr>
              <p:cNvPr id="46"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8505"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6"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7" name="Text Box 73"/>
          <p:cNvSpPr txBox="1">
            <a:spLocks noChangeArrowheads="1"/>
          </p:cNvSpPr>
          <p:nvPr/>
        </p:nvSpPr>
        <p:spPr bwMode="auto">
          <a:xfrm>
            <a:off x="558800" y="2903538"/>
            <a:ext cx="5100638" cy="830262"/>
          </a:xfrm>
          <a:prstGeom prst="rect">
            <a:avLst/>
          </a:prstGeom>
          <a:noFill/>
          <a:ln w="38100" cap="sq">
            <a:noFill/>
            <a:miter lim="800000"/>
            <a:headEnd/>
            <a:tailEnd/>
          </a:ln>
          <a:effectLst/>
        </p:spPr>
        <p:txBody>
          <a:bodyPr wrap="none" lIns="274320" rIns="274320">
            <a:spAutoFit/>
          </a:bodyPr>
          <a:lstStyle/>
          <a:p>
            <a:pPr>
              <a:defRPr/>
            </a:pPr>
            <a:r>
              <a:rPr lang="en-US" sz="2400" dirty="0">
                <a:effectLst>
                  <a:outerShdw blurRad="38100" dist="38100" dir="2700000" algn="tl">
                    <a:srgbClr val="000000"/>
                  </a:outerShdw>
                </a:effectLst>
              </a:rPr>
              <a:t>Is it ok that some </a:t>
            </a:r>
            <a:r>
              <a:rPr lang="en-CA" sz="2400" i="1" dirty="0">
                <a:solidFill>
                  <a:schemeClr val="accent2"/>
                </a:solidFill>
                <a:effectLst>
                  <a:outerShdw blurRad="38100" dist="38100" dir="2700000" algn="tl">
                    <a:srgbClr val="000000"/>
                  </a:outerShdw>
                </a:effectLst>
                <a:sym typeface="Symbol" pitchFamily="18" charset="2"/>
              </a:rPr>
              <a:t>x</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S</a:t>
            </a:r>
            <a:r>
              <a:rPr lang="en-CA" sz="2400" i="1" dirty="0">
                <a:effectLst>
                  <a:outerShdw blurRad="38100" dist="38100" dir="2700000" algn="tl">
                    <a:srgbClr val="000000"/>
                  </a:outerShdw>
                </a:effectLst>
                <a:sym typeface="Symbol" pitchFamily="18" charset="2"/>
              </a:rPr>
              <a:t> </a:t>
            </a:r>
            <a:r>
              <a:rPr lang="en-CA" sz="2400" dirty="0">
                <a:effectLst>
                  <a:outerShdw blurRad="38100" dist="38100" dir="2700000" algn="tl">
                    <a:srgbClr val="000000"/>
                  </a:outerShdw>
                </a:effectLst>
              </a:rPr>
              <a:t>is not mapped?</a:t>
            </a:r>
          </a:p>
          <a:p>
            <a:pPr>
              <a:defRPr/>
            </a:pPr>
            <a:r>
              <a:rPr lang="en-CA" sz="2400" dirty="0">
                <a:effectLst>
                  <a:outerShdw blurRad="38100" dist="38100" dir="2700000" algn="tl">
                    <a:srgbClr val="000000"/>
                  </a:outerShdw>
                </a:effectLst>
              </a:rPr>
              <a:t>No</a:t>
            </a:r>
            <a:r>
              <a:rPr lang="en-US" sz="2400" dirty="0">
                <a:effectLst>
                  <a:outerShdw blurRad="38100" dist="38100" dir="2700000" algn="tl">
                    <a:srgbClr val="000000"/>
                  </a:outerShdw>
                </a:effectLst>
              </a:rPr>
              <a:t>, or else </a:t>
            </a:r>
            <a:r>
              <a:rPr lang="en-US" sz="2400" i="1" dirty="0">
                <a:solidFill>
                  <a:schemeClr val="accent2"/>
                </a:solidFill>
                <a:effectLst>
                  <a:outerShdw blurRad="38100" dist="38100" dir="2700000" algn="tl">
                    <a:srgbClr val="000000"/>
                  </a:outerShdw>
                </a:effectLst>
              </a:rPr>
              <a:t>|S</a:t>
            </a:r>
            <a:r>
              <a:rPr lang="en-US" sz="2400" dirty="0">
                <a:solidFill>
                  <a:schemeClr val="accent2"/>
                </a:solidFill>
                <a:effectLst>
                  <a:outerShdw blurRad="38100" dist="38100" dir="2700000" algn="tl">
                    <a:srgbClr val="000000"/>
                  </a:outerShdw>
                </a:effectLst>
              </a:rPr>
              <a:t>|</a:t>
            </a:r>
            <a:r>
              <a:rPr lang="en-US" sz="2400" dirty="0">
                <a:effectLst>
                  <a:outerShdw blurRad="38100" dist="38100" dir="2700000" algn="tl">
                    <a:srgbClr val="000000"/>
                  </a:outerShdw>
                </a:effectLst>
              </a:rPr>
              <a:t> might be bigger.</a:t>
            </a:r>
          </a:p>
        </p:txBody>
      </p:sp>
      <p:sp>
        <p:nvSpPr>
          <p:cNvPr id="74" name="Text Box 73"/>
          <p:cNvSpPr txBox="1">
            <a:spLocks noChangeArrowheads="1"/>
          </p:cNvSpPr>
          <p:nvPr/>
        </p:nvSpPr>
        <p:spPr bwMode="auto">
          <a:xfrm>
            <a:off x="558800" y="3683000"/>
            <a:ext cx="5416550" cy="830263"/>
          </a:xfrm>
          <a:prstGeom prst="rect">
            <a:avLst/>
          </a:prstGeom>
          <a:noFill/>
          <a:ln w="38100" cap="sq">
            <a:noFill/>
            <a:miter lim="800000"/>
            <a:headEnd/>
            <a:tailEnd/>
          </a:ln>
          <a:effectLst/>
        </p:spPr>
        <p:txBody>
          <a:bodyPr wrap="none" lIns="274320" rIns="274320">
            <a:spAutoFit/>
          </a:bodyPr>
          <a:lstStyle/>
          <a:p>
            <a:pPr>
              <a:defRPr/>
            </a:pPr>
            <a:r>
              <a:rPr lang="en-US" sz="2400" dirty="0">
                <a:effectLst>
                  <a:outerShdw blurRad="38100" dist="38100" dir="2700000" algn="tl">
                    <a:srgbClr val="000000"/>
                  </a:outerShdw>
                </a:effectLst>
              </a:rPr>
              <a:t>Is it ok if some </a:t>
            </a:r>
            <a:r>
              <a:rPr lang="en-CA" sz="2400" i="1"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rPr>
              <a:t>N </a:t>
            </a:r>
            <a:r>
              <a:rPr lang="en-US" sz="2400" dirty="0">
                <a:effectLst>
                  <a:outerShdw blurRad="38100" dist="38100" dir="2700000" algn="tl">
                    <a:srgbClr val="000000"/>
                  </a:outerShdw>
                </a:effectLst>
              </a:rPr>
              <a:t>is mapped to twice?</a:t>
            </a:r>
          </a:p>
          <a:p>
            <a:pPr>
              <a:defRPr/>
            </a:pPr>
            <a:r>
              <a:rPr lang="en-US" sz="2400" dirty="0">
                <a:effectLst>
                  <a:outerShdw blurRad="38100" dist="38100" dir="2700000" algn="tl">
                    <a:srgbClr val="000000"/>
                  </a:outerShdw>
                </a:effectLst>
              </a:rPr>
              <a:t>No, or else </a:t>
            </a:r>
            <a:r>
              <a:rPr lang="en-US" sz="2400" i="1" dirty="0">
                <a:solidFill>
                  <a:schemeClr val="accent2"/>
                </a:solidFill>
                <a:effectLst>
                  <a:outerShdw blurRad="38100" dist="38100" dir="2700000" algn="tl">
                    <a:srgbClr val="000000"/>
                  </a:outerShdw>
                </a:effectLst>
              </a:rPr>
              <a:t>|S</a:t>
            </a:r>
            <a:r>
              <a:rPr lang="en-US" sz="2400" dirty="0">
                <a:solidFill>
                  <a:schemeClr val="accent2"/>
                </a:solidFill>
                <a:effectLst>
                  <a:outerShdw blurRad="38100" dist="38100" dir="2700000" algn="tl">
                    <a:srgbClr val="000000"/>
                  </a:outerShdw>
                </a:effectLst>
              </a:rPr>
              <a:t>|</a:t>
            </a:r>
            <a:r>
              <a:rPr lang="en-US" sz="2400" dirty="0">
                <a:effectLst>
                  <a:outerShdw blurRad="38100" dist="38100" dir="2700000" algn="tl">
                    <a:srgbClr val="000000"/>
                  </a:outerShdw>
                </a:effectLst>
              </a:rPr>
              <a:t> might be larger.</a:t>
            </a:r>
          </a:p>
        </p:txBody>
      </p:sp>
      <p:sp>
        <p:nvSpPr>
          <p:cNvPr id="129" name="Text Box 73"/>
          <p:cNvSpPr txBox="1">
            <a:spLocks noChangeArrowheads="1"/>
          </p:cNvSpPr>
          <p:nvPr/>
        </p:nvSpPr>
        <p:spPr bwMode="auto">
          <a:xfrm>
            <a:off x="558800" y="4484688"/>
            <a:ext cx="7439025" cy="830262"/>
          </a:xfrm>
          <a:prstGeom prst="rect">
            <a:avLst/>
          </a:prstGeom>
          <a:noFill/>
          <a:ln w="38100" cap="sq">
            <a:noFill/>
            <a:miter lim="800000"/>
            <a:headEnd/>
            <a:tailEnd/>
          </a:ln>
          <a:effectLst/>
        </p:spPr>
        <p:txBody>
          <a:bodyPr wrap="none" lIns="274320" rIns="274320">
            <a:spAutoFit/>
          </a:bodyPr>
          <a:lstStyle/>
          <a:p>
            <a:pPr>
              <a:defRPr/>
            </a:pPr>
            <a:r>
              <a:rPr lang="en-US" sz="2400" dirty="0">
                <a:effectLst>
                  <a:outerShdw blurRad="38100" dist="38100" dir="2700000" algn="tl">
                    <a:srgbClr val="000000"/>
                  </a:outerShdw>
                </a:effectLst>
              </a:rPr>
              <a:t>Is it ok if the same </a:t>
            </a:r>
            <a:r>
              <a:rPr lang="en-CA" sz="2400" i="1" dirty="0">
                <a:solidFill>
                  <a:schemeClr val="accent2"/>
                </a:solidFill>
                <a:effectLst>
                  <a:outerShdw blurRad="38100" dist="38100" dir="2700000" algn="tl">
                    <a:srgbClr val="000000"/>
                  </a:outerShdw>
                </a:effectLst>
                <a:sym typeface="Symbol" pitchFamily="18" charset="2"/>
              </a:rPr>
              <a:t>x</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S </a:t>
            </a:r>
            <a:r>
              <a:rPr lang="en-US" sz="2400" dirty="0">
                <a:effectLst>
                  <a:outerShdw blurRad="38100" dist="38100" dir="2700000" algn="tl">
                    <a:srgbClr val="000000"/>
                  </a:outerShdw>
                </a:effectLst>
              </a:rPr>
              <a:t>is mapped from more than once?</a:t>
            </a:r>
          </a:p>
          <a:p>
            <a:pPr>
              <a:defRPr/>
            </a:pPr>
            <a:r>
              <a:rPr lang="en-US" sz="2400" dirty="0">
                <a:effectLst>
                  <a:outerShdw blurRad="38100" dist="38100" dir="2700000" algn="tl">
                    <a:srgbClr val="000000"/>
                  </a:outerShdw>
                </a:effectLst>
              </a:rPr>
              <a:t>Yes: as this only makes seem </a:t>
            </a:r>
            <a:r>
              <a:rPr lang="en-US" sz="2400" i="1" dirty="0">
                <a:solidFill>
                  <a:schemeClr val="accent2"/>
                </a:solidFill>
                <a:effectLst>
                  <a:outerShdw blurRad="38100" dist="38100" dir="2700000" algn="tl">
                    <a:srgbClr val="000000"/>
                  </a:outerShdw>
                </a:effectLst>
              </a:rPr>
              <a:t>|N|</a:t>
            </a:r>
            <a:r>
              <a:rPr lang="en-US" sz="2400" dirty="0">
                <a:effectLst>
                  <a:outerShdw blurRad="38100" dist="38100" dir="2700000" algn="tl">
                    <a:srgbClr val="000000"/>
                  </a:outerShdw>
                </a:effectLst>
              </a:rPr>
              <a:t> bigger. </a:t>
            </a:r>
          </a:p>
        </p:txBody>
      </p:sp>
      <p:sp>
        <p:nvSpPr>
          <p:cNvPr id="130" name="Line 17"/>
          <p:cNvSpPr>
            <a:spLocks noChangeShapeType="1"/>
          </p:cNvSpPr>
          <p:nvPr/>
        </p:nvSpPr>
        <p:spPr bwMode="auto">
          <a:xfrm>
            <a:off x="4343400" y="1333500"/>
            <a:ext cx="228600" cy="52070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31" name="Text Box 73"/>
          <p:cNvSpPr txBox="1">
            <a:spLocks noChangeArrowheads="1"/>
          </p:cNvSpPr>
          <p:nvPr/>
        </p:nvSpPr>
        <p:spPr bwMode="auto">
          <a:xfrm>
            <a:off x="558800" y="5295900"/>
            <a:ext cx="6183313" cy="830263"/>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Is it ok if some </a:t>
            </a:r>
            <a:r>
              <a:rPr lang="en-CA" sz="2400" i="1"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N </a:t>
            </a:r>
            <a:r>
              <a:rPr lang="en-US" sz="2400" dirty="0">
                <a:effectLst>
                  <a:outerShdw blurRad="38100" dist="38100" dir="2700000" algn="tl">
                    <a:srgbClr val="000000"/>
                  </a:outerShdw>
                </a:effectLst>
              </a:rPr>
              <a:t>is not mapped to?</a:t>
            </a:r>
          </a:p>
          <a:p>
            <a:pPr algn="l">
              <a:defRPr/>
            </a:pPr>
            <a:r>
              <a:rPr lang="en-US" sz="2400" dirty="0">
                <a:effectLst>
                  <a:outerShdw blurRad="38100" dist="38100" dir="2700000" algn="tl">
                    <a:srgbClr val="000000"/>
                  </a:outerShdw>
                </a:effectLst>
              </a:rPr>
              <a:t>        Yes, as this only makes seem </a:t>
            </a:r>
            <a:r>
              <a:rPr lang="en-US" sz="2400" i="1" dirty="0">
                <a:solidFill>
                  <a:schemeClr val="accent2"/>
                </a:solidFill>
                <a:effectLst>
                  <a:outerShdw blurRad="38100" dist="38100" dir="2700000" algn="tl">
                    <a:srgbClr val="000000"/>
                  </a:outerShdw>
                </a:effectLst>
              </a:rPr>
              <a:t>|N|</a:t>
            </a:r>
            <a:r>
              <a:rPr lang="en-US" sz="2400" dirty="0">
                <a:effectLst>
                  <a:outerShdw blurRad="38100" dist="38100" dir="2700000" algn="tl">
                    <a:srgbClr val="000000"/>
                  </a:outerShdw>
                </a:effectLst>
              </a:rPr>
              <a:t> bigger. </a:t>
            </a:r>
          </a:p>
        </p:txBody>
      </p:sp>
      <p:sp>
        <p:nvSpPr>
          <p:cNvPr id="132" name="Oval 17"/>
          <p:cNvSpPr>
            <a:spLocks noChangeArrowheads="1"/>
          </p:cNvSpPr>
          <p:nvPr/>
        </p:nvSpPr>
        <p:spPr bwMode="auto">
          <a:xfrm>
            <a:off x="2806700" y="1803400"/>
            <a:ext cx="304800" cy="508000"/>
          </a:xfrm>
          <a:prstGeom prst="ellipse">
            <a:avLst/>
          </a:prstGeom>
          <a:noFill/>
          <a:ln w="38100" cap="sq">
            <a:solidFill>
              <a:schemeClr val="hlink"/>
            </a:solidFill>
            <a:round/>
            <a:headEnd/>
            <a:tailEnd/>
          </a:ln>
          <a:effectLst/>
        </p:spPr>
        <p:txBody>
          <a:bodyPr wrap="none" lIns="274320" rIns="274320" anchor="ctr">
            <a:spAutoFit/>
          </a:bodyPr>
          <a:lstStyle/>
          <a:p>
            <a:pPr algn="l">
              <a:defRPr/>
            </a:pPr>
            <a:endParaRPr lang="en-CA"/>
          </a:p>
        </p:txBody>
      </p:sp>
      <p:sp>
        <p:nvSpPr>
          <p:cNvPr id="133" name="TextBox 132"/>
          <p:cNvSpPr txBox="1"/>
          <p:nvPr/>
        </p:nvSpPr>
        <p:spPr>
          <a:xfrm>
            <a:off x="558800" y="6167438"/>
            <a:ext cx="4741863" cy="461962"/>
          </a:xfrm>
          <a:prstGeom prst="rect">
            <a:avLst/>
          </a:prstGeom>
          <a:noFill/>
        </p:spPr>
        <p:txBody>
          <a:bodyPr wrap="none">
            <a:spAutoFit/>
          </a:bodyPr>
          <a:lstStyle/>
          <a:p>
            <a:pPr algn="l">
              <a:defRPr/>
            </a:pPr>
            <a:r>
              <a:rPr lang="en-CA" sz="2400" dirty="0">
                <a:effectLst>
                  <a:outerShdw blurRad="38100" dist="38100" dir="2700000" algn="tl">
                    <a:srgbClr val="000000"/>
                  </a:outerShdw>
                </a:effectLst>
              </a:rPr>
              <a:t>Such a function F is called  </a:t>
            </a:r>
            <a:r>
              <a:rPr lang="en-CA" sz="2400" i="1" dirty="0">
                <a:solidFill>
                  <a:schemeClr val="tx2"/>
                </a:solidFill>
                <a:effectLst/>
              </a:rPr>
              <a:t>Injective.</a:t>
            </a:r>
            <a:endParaRPr lang="en-CA" sz="2400" i="1" u="sng" dirty="0">
              <a:solidFill>
                <a:schemeClr val="tx2"/>
              </a:solidFill>
              <a:effectLst/>
            </a:endParaRPr>
          </a:p>
        </p:txBody>
      </p:sp>
      <p:pic>
        <p:nvPicPr>
          <p:cNvPr id="134" name="Picture 5" descr="j0232136"/>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400" y="787400"/>
            <a:ext cx="40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5" name="Group 19"/>
          <p:cNvGrpSpPr>
            <a:grpSpLocks/>
          </p:cNvGrpSpPr>
          <p:nvPr/>
        </p:nvGrpSpPr>
        <p:grpSpPr bwMode="auto">
          <a:xfrm>
            <a:off x="4343400" y="808038"/>
            <a:ext cx="819150" cy="1033462"/>
            <a:chOff x="2736" y="1413"/>
            <a:chExt cx="516" cy="651"/>
          </a:xfrm>
        </p:grpSpPr>
        <p:grpSp>
          <p:nvGrpSpPr>
            <p:cNvPr id="18449" name="Group 20"/>
            <p:cNvGrpSpPr>
              <a:grpSpLocks/>
            </p:cNvGrpSpPr>
            <p:nvPr/>
          </p:nvGrpSpPr>
          <p:grpSpPr bwMode="auto">
            <a:xfrm>
              <a:off x="2914" y="1413"/>
              <a:ext cx="338" cy="294"/>
              <a:chOff x="2480" y="3333"/>
              <a:chExt cx="338" cy="294"/>
            </a:xfrm>
          </p:grpSpPr>
          <p:sp>
            <p:nvSpPr>
              <p:cNvPr id="139" name="Freeform 21"/>
              <p:cNvSpPr>
                <a:spLocks/>
              </p:cNvSpPr>
              <p:nvPr/>
            </p:nvSpPr>
            <p:spPr bwMode="auto">
              <a:xfrm>
                <a:off x="2571" y="3424"/>
                <a:ext cx="229" cy="182"/>
              </a:xfrm>
              <a:custGeom>
                <a:avLst/>
                <a:gdLst/>
                <a:ahLst/>
                <a:cxnLst>
                  <a:cxn ang="0">
                    <a:pos x="1188" y="1"/>
                  </a:cxn>
                  <a:cxn ang="0">
                    <a:pos x="1200" y="1"/>
                  </a:cxn>
                  <a:cxn ang="0">
                    <a:pos x="1220" y="0"/>
                  </a:cxn>
                  <a:cxn ang="0">
                    <a:pos x="1247" y="0"/>
                  </a:cxn>
                  <a:cxn ang="0">
                    <a:pos x="1278" y="1"/>
                  </a:cxn>
                  <a:cxn ang="0">
                    <a:pos x="1310" y="3"/>
                  </a:cxn>
                  <a:cxn ang="0">
                    <a:pos x="1340" y="9"/>
                  </a:cxn>
                  <a:cxn ang="0">
                    <a:pos x="1365" y="15"/>
                  </a:cxn>
                  <a:cxn ang="0">
                    <a:pos x="1204" y="425"/>
                  </a:cxn>
                  <a:cxn ang="0">
                    <a:pos x="639" y="1078"/>
                  </a:cxn>
                  <a:cxn ang="0">
                    <a:pos x="629" y="1083"/>
                  </a:cxn>
                  <a:cxn ang="0">
                    <a:pos x="600" y="1091"/>
                  </a:cxn>
                  <a:cxn ang="0">
                    <a:pos x="552" y="1090"/>
                  </a:cxn>
                  <a:cxn ang="0">
                    <a:pos x="486" y="1068"/>
                  </a:cxn>
                  <a:cxn ang="0">
                    <a:pos x="125" y="457"/>
                  </a:cxn>
                  <a:cxn ang="0">
                    <a:pos x="117" y="448"/>
                  </a:cxn>
                  <a:cxn ang="0">
                    <a:pos x="97" y="422"/>
                  </a:cxn>
                  <a:cxn ang="0">
                    <a:pos x="70" y="385"/>
                  </a:cxn>
                  <a:cxn ang="0">
                    <a:pos x="42" y="339"/>
                  </a:cxn>
                  <a:cxn ang="0">
                    <a:pos x="17" y="289"/>
                  </a:cxn>
                  <a:cxn ang="0">
                    <a:pos x="2" y="238"/>
                  </a:cxn>
                  <a:cxn ang="0">
                    <a:pos x="2" y="192"/>
                  </a:cxn>
                  <a:cxn ang="0">
                    <a:pos x="22" y="151"/>
                  </a:cxn>
                  <a:cxn ang="0">
                    <a:pos x="58" y="120"/>
                  </a:cxn>
                  <a:cxn ang="0">
                    <a:pos x="99" y="95"/>
                  </a:cxn>
                  <a:cxn ang="0">
                    <a:pos x="144" y="76"/>
                  </a:cxn>
                  <a:cxn ang="0">
                    <a:pos x="188" y="62"/>
                  </a:cxn>
                  <a:cxn ang="0">
                    <a:pos x="230" y="53"/>
                  </a:cxn>
                  <a:cxn ang="0">
                    <a:pos x="266" y="48"/>
                  </a:cxn>
                  <a:cxn ang="0">
                    <a:pos x="294" y="45"/>
                  </a:cxn>
                  <a:cxn ang="0">
                    <a:pos x="311" y="44"/>
                  </a:cxn>
                  <a:cxn ang="0">
                    <a:pos x="337" y="44"/>
                  </a:cxn>
                  <a:cxn ang="0">
                    <a:pos x="389" y="45"/>
                  </a:cxn>
                  <a:cxn ang="0">
                    <a:pos x="455" y="46"/>
                  </a:cxn>
                  <a:cxn ang="0">
                    <a:pos x="530" y="47"/>
                  </a:cxn>
                  <a:cxn ang="0">
                    <a:pos x="602" y="49"/>
                  </a:cxn>
                  <a:cxn ang="0">
                    <a:pos x="664" y="50"/>
                  </a:cxn>
                  <a:cxn ang="0">
                    <a:pos x="709" y="51"/>
                  </a:cxn>
                  <a:cxn ang="0">
                    <a:pos x="725" y="51"/>
                  </a:cxn>
                </a:cxnLst>
                <a:rect l="0" t="0" r="r" b="b"/>
                <a:pathLst>
                  <a:path w="1376" h="1093">
                    <a:moveTo>
                      <a:pt x="1186" y="1"/>
                    </a:moveTo>
                    <a:lnTo>
                      <a:pt x="1188" y="1"/>
                    </a:lnTo>
                    <a:lnTo>
                      <a:pt x="1192" y="1"/>
                    </a:lnTo>
                    <a:lnTo>
                      <a:pt x="1200" y="1"/>
                    </a:lnTo>
                    <a:lnTo>
                      <a:pt x="1209" y="0"/>
                    </a:lnTo>
                    <a:lnTo>
                      <a:pt x="1220" y="0"/>
                    </a:lnTo>
                    <a:lnTo>
                      <a:pt x="1232" y="0"/>
                    </a:lnTo>
                    <a:lnTo>
                      <a:pt x="1247" y="0"/>
                    </a:lnTo>
                    <a:lnTo>
                      <a:pt x="1262" y="0"/>
                    </a:lnTo>
                    <a:lnTo>
                      <a:pt x="1278" y="1"/>
                    </a:lnTo>
                    <a:lnTo>
                      <a:pt x="1293" y="2"/>
                    </a:lnTo>
                    <a:lnTo>
                      <a:pt x="1310" y="3"/>
                    </a:lnTo>
                    <a:lnTo>
                      <a:pt x="1325" y="5"/>
                    </a:lnTo>
                    <a:lnTo>
                      <a:pt x="1340" y="9"/>
                    </a:lnTo>
                    <a:lnTo>
                      <a:pt x="1353" y="11"/>
                    </a:lnTo>
                    <a:lnTo>
                      <a:pt x="1365" y="15"/>
                    </a:lnTo>
                    <a:lnTo>
                      <a:pt x="1376" y="19"/>
                    </a:lnTo>
                    <a:lnTo>
                      <a:pt x="1204" y="425"/>
                    </a:lnTo>
                    <a:lnTo>
                      <a:pt x="1228" y="536"/>
                    </a:lnTo>
                    <a:lnTo>
                      <a:pt x="639" y="1078"/>
                    </a:lnTo>
                    <a:lnTo>
                      <a:pt x="637" y="1080"/>
                    </a:lnTo>
                    <a:lnTo>
                      <a:pt x="629" y="1083"/>
                    </a:lnTo>
                    <a:lnTo>
                      <a:pt x="617" y="1088"/>
                    </a:lnTo>
                    <a:lnTo>
                      <a:pt x="600" y="1091"/>
                    </a:lnTo>
                    <a:lnTo>
                      <a:pt x="578" y="1093"/>
                    </a:lnTo>
                    <a:lnTo>
                      <a:pt x="552" y="1090"/>
                    </a:lnTo>
                    <a:lnTo>
                      <a:pt x="521" y="1082"/>
                    </a:lnTo>
                    <a:lnTo>
                      <a:pt x="486" y="1068"/>
                    </a:lnTo>
                    <a:lnTo>
                      <a:pt x="340" y="850"/>
                    </a:lnTo>
                    <a:lnTo>
                      <a:pt x="125" y="457"/>
                    </a:lnTo>
                    <a:lnTo>
                      <a:pt x="123" y="455"/>
                    </a:lnTo>
                    <a:lnTo>
                      <a:pt x="117" y="448"/>
                    </a:lnTo>
                    <a:lnTo>
                      <a:pt x="109" y="436"/>
                    </a:lnTo>
                    <a:lnTo>
                      <a:pt x="97" y="422"/>
                    </a:lnTo>
                    <a:lnTo>
                      <a:pt x="84" y="404"/>
                    </a:lnTo>
                    <a:lnTo>
                      <a:pt x="70" y="385"/>
                    </a:lnTo>
                    <a:lnTo>
                      <a:pt x="55" y="362"/>
                    </a:lnTo>
                    <a:lnTo>
                      <a:pt x="42" y="339"/>
                    </a:lnTo>
                    <a:lnTo>
                      <a:pt x="28" y="314"/>
                    </a:lnTo>
                    <a:lnTo>
                      <a:pt x="17" y="289"/>
                    </a:lnTo>
                    <a:lnTo>
                      <a:pt x="8" y="264"/>
                    </a:lnTo>
                    <a:lnTo>
                      <a:pt x="2" y="238"/>
                    </a:lnTo>
                    <a:lnTo>
                      <a:pt x="0" y="214"/>
                    </a:lnTo>
                    <a:lnTo>
                      <a:pt x="2" y="192"/>
                    </a:lnTo>
                    <a:lnTo>
                      <a:pt x="9" y="170"/>
                    </a:lnTo>
                    <a:lnTo>
                      <a:pt x="22" y="151"/>
                    </a:lnTo>
                    <a:lnTo>
                      <a:pt x="40" y="135"/>
                    </a:lnTo>
                    <a:lnTo>
                      <a:pt x="58" y="120"/>
                    </a:lnTo>
                    <a:lnTo>
                      <a:pt x="78" y="107"/>
                    </a:lnTo>
                    <a:lnTo>
                      <a:pt x="99" y="95"/>
                    </a:lnTo>
                    <a:lnTo>
                      <a:pt x="121" y="85"/>
                    </a:lnTo>
                    <a:lnTo>
                      <a:pt x="144" y="76"/>
                    </a:lnTo>
                    <a:lnTo>
                      <a:pt x="166" y="69"/>
                    </a:lnTo>
                    <a:lnTo>
                      <a:pt x="188" y="62"/>
                    </a:lnTo>
                    <a:lnTo>
                      <a:pt x="210" y="57"/>
                    </a:lnTo>
                    <a:lnTo>
                      <a:pt x="230" y="53"/>
                    </a:lnTo>
                    <a:lnTo>
                      <a:pt x="249" y="50"/>
                    </a:lnTo>
                    <a:lnTo>
                      <a:pt x="266" y="48"/>
                    </a:lnTo>
                    <a:lnTo>
                      <a:pt x="282" y="46"/>
                    </a:lnTo>
                    <a:lnTo>
                      <a:pt x="294" y="45"/>
                    </a:lnTo>
                    <a:lnTo>
                      <a:pt x="304" y="44"/>
                    </a:lnTo>
                    <a:lnTo>
                      <a:pt x="311" y="44"/>
                    </a:lnTo>
                    <a:lnTo>
                      <a:pt x="321" y="44"/>
                    </a:lnTo>
                    <a:lnTo>
                      <a:pt x="337" y="44"/>
                    </a:lnTo>
                    <a:lnTo>
                      <a:pt x="360" y="45"/>
                    </a:lnTo>
                    <a:lnTo>
                      <a:pt x="389" y="45"/>
                    </a:lnTo>
                    <a:lnTo>
                      <a:pt x="420" y="46"/>
                    </a:lnTo>
                    <a:lnTo>
                      <a:pt x="455" y="46"/>
                    </a:lnTo>
                    <a:lnTo>
                      <a:pt x="492" y="47"/>
                    </a:lnTo>
                    <a:lnTo>
                      <a:pt x="530" y="47"/>
                    </a:lnTo>
                    <a:lnTo>
                      <a:pt x="567" y="48"/>
                    </a:lnTo>
                    <a:lnTo>
                      <a:pt x="602" y="49"/>
                    </a:lnTo>
                    <a:lnTo>
                      <a:pt x="635" y="49"/>
                    </a:lnTo>
                    <a:lnTo>
                      <a:pt x="664" y="50"/>
                    </a:lnTo>
                    <a:lnTo>
                      <a:pt x="689" y="50"/>
                    </a:lnTo>
                    <a:lnTo>
                      <a:pt x="709" y="51"/>
                    </a:lnTo>
                    <a:lnTo>
                      <a:pt x="721" y="51"/>
                    </a:lnTo>
                    <a:lnTo>
                      <a:pt x="725" y="51"/>
                    </a:lnTo>
                    <a:lnTo>
                      <a:pt x="1186" y="1"/>
                    </a:lnTo>
                    <a:close/>
                  </a:path>
                </a:pathLst>
              </a:custGeom>
              <a:solidFill>
                <a:srgbClr val="FFFFFF"/>
              </a:solidFill>
              <a:ln w="9525">
                <a:noFill/>
                <a:round/>
                <a:headEnd/>
                <a:tailEnd/>
              </a:ln>
            </p:spPr>
            <p:txBody>
              <a:bodyPr/>
              <a:lstStyle/>
              <a:p>
                <a:pPr algn="l">
                  <a:defRPr/>
                </a:pPr>
                <a:endParaRPr lang="en-CA" sz="2400"/>
              </a:p>
            </p:txBody>
          </p:sp>
          <p:sp>
            <p:nvSpPr>
              <p:cNvPr id="140" name="Freeform 22"/>
              <p:cNvSpPr>
                <a:spLocks/>
              </p:cNvSpPr>
              <p:nvPr/>
            </p:nvSpPr>
            <p:spPr bwMode="auto">
              <a:xfrm>
                <a:off x="2634" y="3426"/>
                <a:ext cx="184" cy="178"/>
              </a:xfrm>
              <a:custGeom>
                <a:avLst/>
                <a:gdLst/>
                <a:ahLst/>
                <a:cxnLst>
                  <a:cxn ang="0">
                    <a:pos x="158" y="845"/>
                  </a:cxn>
                  <a:cxn ang="0">
                    <a:pos x="172" y="775"/>
                  </a:cxn>
                  <a:cxn ang="0">
                    <a:pos x="178" y="680"/>
                  </a:cxn>
                  <a:cxn ang="0">
                    <a:pos x="148" y="598"/>
                  </a:cxn>
                  <a:cxn ang="0">
                    <a:pos x="71" y="560"/>
                  </a:cxn>
                  <a:cxn ang="0">
                    <a:pos x="17" y="501"/>
                  </a:cxn>
                  <a:cxn ang="0">
                    <a:pos x="0" y="423"/>
                  </a:cxn>
                  <a:cxn ang="0">
                    <a:pos x="30" y="355"/>
                  </a:cxn>
                  <a:cxn ang="0">
                    <a:pos x="86" y="321"/>
                  </a:cxn>
                  <a:cxn ang="0">
                    <a:pos x="139" y="311"/>
                  </a:cxn>
                  <a:cxn ang="0">
                    <a:pos x="200" y="315"/>
                  </a:cxn>
                  <a:cxn ang="0">
                    <a:pos x="262" y="336"/>
                  </a:cxn>
                  <a:cxn ang="0">
                    <a:pos x="316" y="375"/>
                  </a:cxn>
                  <a:cxn ang="0">
                    <a:pos x="359" y="435"/>
                  </a:cxn>
                  <a:cxn ang="0">
                    <a:pos x="384" y="519"/>
                  </a:cxn>
                  <a:cxn ang="0">
                    <a:pos x="384" y="630"/>
                  </a:cxn>
                  <a:cxn ang="0">
                    <a:pos x="370" y="741"/>
                  </a:cxn>
                  <a:cxn ang="0">
                    <a:pos x="395" y="783"/>
                  </a:cxn>
                  <a:cxn ang="0">
                    <a:pos x="453" y="775"/>
                  </a:cxn>
                  <a:cxn ang="0">
                    <a:pos x="531" y="731"/>
                  </a:cxn>
                  <a:cxn ang="0">
                    <a:pos x="618" y="665"/>
                  </a:cxn>
                  <a:cxn ang="0">
                    <a:pos x="700" y="593"/>
                  </a:cxn>
                  <a:cxn ang="0">
                    <a:pos x="767" y="531"/>
                  </a:cxn>
                  <a:cxn ang="0">
                    <a:pos x="807" y="492"/>
                  </a:cxn>
                  <a:cxn ang="0">
                    <a:pos x="810" y="483"/>
                  </a:cxn>
                  <a:cxn ang="0">
                    <a:pos x="798" y="452"/>
                  </a:cxn>
                  <a:cxn ang="0">
                    <a:pos x="779" y="399"/>
                  </a:cxn>
                  <a:cxn ang="0">
                    <a:pos x="762" y="329"/>
                  </a:cxn>
                  <a:cxn ang="0">
                    <a:pos x="754" y="251"/>
                  </a:cxn>
                  <a:cxn ang="0">
                    <a:pos x="761" y="172"/>
                  </a:cxn>
                  <a:cxn ang="0">
                    <a:pos x="792" y="97"/>
                  </a:cxn>
                  <a:cxn ang="0">
                    <a:pos x="852" y="38"/>
                  </a:cxn>
                  <a:cxn ang="0">
                    <a:pos x="938" y="3"/>
                  </a:cxn>
                  <a:cxn ang="0">
                    <a:pos x="1008" y="4"/>
                  </a:cxn>
                  <a:cxn ang="0">
                    <a:pos x="1060" y="33"/>
                  </a:cxn>
                  <a:cxn ang="0">
                    <a:pos x="1094" y="79"/>
                  </a:cxn>
                  <a:cxn ang="0">
                    <a:pos x="1108" y="134"/>
                  </a:cxn>
                  <a:cxn ang="0">
                    <a:pos x="1100" y="190"/>
                  </a:cxn>
                  <a:cxn ang="0">
                    <a:pos x="1070" y="235"/>
                  </a:cxn>
                  <a:cxn ang="0">
                    <a:pos x="1015" y="263"/>
                  </a:cxn>
                  <a:cxn ang="0">
                    <a:pos x="976" y="268"/>
                  </a:cxn>
                  <a:cxn ang="0">
                    <a:pos x="963" y="279"/>
                  </a:cxn>
                  <a:cxn ang="0">
                    <a:pos x="949" y="306"/>
                  </a:cxn>
                  <a:cxn ang="0">
                    <a:pos x="948" y="351"/>
                  </a:cxn>
                  <a:cxn ang="0">
                    <a:pos x="969" y="427"/>
                  </a:cxn>
                  <a:cxn ang="0">
                    <a:pos x="965" y="502"/>
                  </a:cxn>
                  <a:cxn ang="0">
                    <a:pos x="943" y="554"/>
                  </a:cxn>
                  <a:cxn ang="0">
                    <a:pos x="921" y="582"/>
                  </a:cxn>
                  <a:cxn ang="0">
                    <a:pos x="343" y="1059"/>
                  </a:cxn>
                  <a:cxn ang="0">
                    <a:pos x="335" y="1061"/>
                  </a:cxn>
                  <a:cxn ang="0">
                    <a:pos x="313" y="1063"/>
                  </a:cxn>
                  <a:cxn ang="0">
                    <a:pos x="282" y="1062"/>
                  </a:cxn>
                  <a:cxn ang="0">
                    <a:pos x="247" y="1053"/>
                  </a:cxn>
                  <a:cxn ang="0">
                    <a:pos x="212" y="1032"/>
                  </a:cxn>
                  <a:cxn ang="0">
                    <a:pos x="181" y="995"/>
                  </a:cxn>
                  <a:cxn ang="0">
                    <a:pos x="161" y="938"/>
                  </a:cxn>
                  <a:cxn ang="0">
                    <a:pos x="155" y="855"/>
                  </a:cxn>
                </a:cxnLst>
                <a:rect l="0" t="0" r="r" b="b"/>
                <a:pathLst>
                  <a:path w="1108" h="1063">
                    <a:moveTo>
                      <a:pt x="155" y="855"/>
                    </a:moveTo>
                    <a:lnTo>
                      <a:pt x="158" y="845"/>
                    </a:lnTo>
                    <a:lnTo>
                      <a:pt x="165" y="816"/>
                    </a:lnTo>
                    <a:lnTo>
                      <a:pt x="172" y="775"/>
                    </a:lnTo>
                    <a:lnTo>
                      <a:pt x="178" y="728"/>
                    </a:lnTo>
                    <a:lnTo>
                      <a:pt x="178" y="680"/>
                    </a:lnTo>
                    <a:lnTo>
                      <a:pt x="169" y="634"/>
                    </a:lnTo>
                    <a:lnTo>
                      <a:pt x="148" y="598"/>
                    </a:lnTo>
                    <a:lnTo>
                      <a:pt x="112" y="578"/>
                    </a:lnTo>
                    <a:lnTo>
                      <a:pt x="71" y="560"/>
                    </a:lnTo>
                    <a:lnTo>
                      <a:pt x="39" y="533"/>
                    </a:lnTo>
                    <a:lnTo>
                      <a:pt x="17" y="501"/>
                    </a:lnTo>
                    <a:lnTo>
                      <a:pt x="3" y="463"/>
                    </a:lnTo>
                    <a:lnTo>
                      <a:pt x="0" y="423"/>
                    </a:lnTo>
                    <a:lnTo>
                      <a:pt x="10" y="387"/>
                    </a:lnTo>
                    <a:lnTo>
                      <a:pt x="30" y="355"/>
                    </a:lnTo>
                    <a:lnTo>
                      <a:pt x="63" y="330"/>
                    </a:lnTo>
                    <a:lnTo>
                      <a:pt x="86" y="321"/>
                    </a:lnTo>
                    <a:lnTo>
                      <a:pt x="111" y="314"/>
                    </a:lnTo>
                    <a:lnTo>
                      <a:pt x="139" y="311"/>
                    </a:lnTo>
                    <a:lnTo>
                      <a:pt x="169" y="311"/>
                    </a:lnTo>
                    <a:lnTo>
                      <a:pt x="200" y="315"/>
                    </a:lnTo>
                    <a:lnTo>
                      <a:pt x="231" y="324"/>
                    </a:lnTo>
                    <a:lnTo>
                      <a:pt x="262" y="336"/>
                    </a:lnTo>
                    <a:lnTo>
                      <a:pt x="290" y="353"/>
                    </a:lnTo>
                    <a:lnTo>
                      <a:pt x="316" y="375"/>
                    </a:lnTo>
                    <a:lnTo>
                      <a:pt x="340" y="402"/>
                    </a:lnTo>
                    <a:lnTo>
                      <a:pt x="359" y="435"/>
                    </a:lnTo>
                    <a:lnTo>
                      <a:pt x="375" y="474"/>
                    </a:lnTo>
                    <a:lnTo>
                      <a:pt x="384" y="519"/>
                    </a:lnTo>
                    <a:lnTo>
                      <a:pt x="388" y="572"/>
                    </a:lnTo>
                    <a:lnTo>
                      <a:pt x="384" y="630"/>
                    </a:lnTo>
                    <a:lnTo>
                      <a:pt x="373" y="696"/>
                    </a:lnTo>
                    <a:lnTo>
                      <a:pt x="370" y="741"/>
                    </a:lnTo>
                    <a:lnTo>
                      <a:pt x="378" y="770"/>
                    </a:lnTo>
                    <a:lnTo>
                      <a:pt x="395" y="783"/>
                    </a:lnTo>
                    <a:lnTo>
                      <a:pt x="420" y="784"/>
                    </a:lnTo>
                    <a:lnTo>
                      <a:pt x="453" y="775"/>
                    </a:lnTo>
                    <a:lnTo>
                      <a:pt x="490" y="757"/>
                    </a:lnTo>
                    <a:lnTo>
                      <a:pt x="531" y="731"/>
                    </a:lnTo>
                    <a:lnTo>
                      <a:pt x="575" y="699"/>
                    </a:lnTo>
                    <a:lnTo>
                      <a:pt x="618" y="665"/>
                    </a:lnTo>
                    <a:lnTo>
                      <a:pt x="660" y="629"/>
                    </a:lnTo>
                    <a:lnTo>
                      <a:pt x="700" y="593"/>
                    </a:lnTo>
                    <a:lnTo>
                      <a:pt x="737" y="560"/>
                    </a:lnTo>
                    <a:lnTo>
                      <a:pt x="767" y="531"/>
                    </a:lnTo>
                    <a:lnTo>
                      <a:pt x="792" y="508"/>
                    </a:lnTo>
                    <a:lnTo>
                      <a:pt x="807" y="492"/>
                    </a:lnTo>
                    <a:lnTo>
                      <a:pt x="812" y="487"/>
                    </a:lnTo>
                    <a:lnTo>
                      <a:pt x="810" y="483"/>
                    </a:lnTo>
                    <a:lnTo>
                      <a:pt x="805" y="471"/>
                    </a:lnTo>
                    <a:lnTo>
                      <a:pt x="798" y="452"/>
                    </a:lnTo>
                    <a:lnTo>
                      <a:pt x="789" y="429"/>
                    </a:lnTo>
                    <a:lnTo>
                      <a:pt x="779" y="399"/>
                    </a:lnTo>
                    <a:lnTo>
                      <a:pt x="770" y="366"/>
                    </a:lnTo>
                    <a:lnTo>
                      <a:pt x="762" y="329"/>
                    </a:lnTo>
                    <a:lnTo>
                      <a:pt x="757" y="291"/>
                    </a:lnTo>
                    <a:lnTo>
                      <a:pt x="754" y="251"/>
                    </a:lnTo>
                    <a:lnTo>
                      <a:pt x="755" y="211"/>
                    </a:lnTo>
                    <a:lnTo>
                      <a:pt x="761" y="172"/>
                    </a:lnTo>
                    <a:lnTo>
                      <a:pt x="773" y="133"/>
                    </a:lnTo>
                    <a:lnTo>
                      <a:pt x="792" y="97"/>
                    </a:lnTo>
                    <a:lnTo>
                      <a:pt x="818" y="66"/>
                    </a:lnTo>
                    <a:lnTo>
                      <a:pt x="852" y="38"/>
                    </a:lnTo>
                    <a:lnTo>
                      <a:pt x="897" y="15"/>
                    </a:lnTo>
                    <a:lnTo>
                      <a:pt x="938" y="3"/>
                    </a:lnTo>
                    <a:lnTo>
                      <a:pt x="975" y="0"/>
                    </a:lnTo>
                    <a:lnTo>
                      <a:pt x="1008" y="4"/>
                    </a:lnTo>
                    <a:lnTo>
                      <a:pt x="1037" y="16"/>
                    </a:lnTo>
                    <a:lnTo>
                      <a:pt x="1060" y="33"/>
                    </a:lnTo>
                    <a:lnTo>
                      <a:pt x="1080" y="54"/>
                    </a:lnTo>
                    <a:lnTo>
                      <a:pt x="1094" y="79"/>
                    </a:lnTo>
                    <a:lnTo>
                      <a:pt x="1104" y="107"/>
                    </a:lnTo>
                    <a:lnTo>
                      <a:pt x="1108" y="134"/>
                    </a:lnTo>
                    <a:lnTo>
                      <a:pt x="1107" y="163"/>
                    </a:lnTo>
                    <a:lnTo>
                      <a:pt x="1100" y="190"/>
                    </a:lnTo>
                    <a:lnTo>
                      <a:pt x="1087" y="215"/>
                    </a:lnTo>
                    <a:lnTo>
                      <a:pt x="1070" y="235"/>
                    </a:lnTo>
                    <a:lnTo>
                      <a:pt x="1045" y="253"/>
                    </a:lnTo>
                    <a:lnTo>
                      <a:pt x="1015" y="263"/>
                    </a:lnTo>
                    <a:lnTo>
                      <a:pt x="978" y="267"/>
                    </a:lnTo>
                    <a:lnTo>
                      <a:pt x="976" y="268"/>
                    </a:lnTo>
                    <a:lnTo>
                      <a:pt x="970" y="272"/>
                    </a:lnTo>
                    <a:lnTo>
                      <a:pt x="963" y="279"/>
                    </a:lnTo>
                    <a:lnTo>
                      <a:pt x="955" y="291"/>
                    </a:lnTo>
                    <a:lnTo>
                      <a:pt x="949" y="306"/>
                    </a:lnTo>
                    <a:lnTo>
                      <a:pt x="946" y="326"/>
                    </a:lnTo>
                    <a:lnTo>
                      <a:pt x="948" y="351"/>
                    </a:lnTo>
                    <a:lnTo>
                      <a:pt x="957" y="382"/>
                    </a:lnTo>
                    <a:lnTo>
                      <a:pt x="969" y="427"/>
                    </a:lnTo>
                    <a:lnTo>
                      <a:pt x="971" y="467"/>
                    </a:lnTo>
                    <a:lnTo>
                      <a:pt x="965" y="502"/>
                    </a:lnTo>
                    <a:lnTo>
                      <a:pt x="955" y="530"/>
                    </a:lnTo>
                    <a:lnTo>
                      <a:pt x="943" y="554"/>
                    </a:lnTo>
                    <a:lnTo>
                      <a:pt x="931" y="572"/>
                    </a:lnTo>
                    <a:lnTo>
                      <a:pt x="921" y="582"/>
                    </a:lnTo>
                    <a:lnTo>
                      <a:pt x="918" y="586"/>
                    </a:lnTo>
                    <a:lnTo>
                      <a:pt x="343" y="1059"/>
                    </a:lnTo>
                    <a:lnTo>
                      <a:pt x="341" y="1060"/>
                    </a:lnTo>
                    <a:lnTo>
                      <a:pt x="335" y="1061"/>
                    </a:lnTo>
                    <a:lnTo>
                      <a:pt x="325" y="1062"/>
                    </a:lnTo>
                    <a:lnTo>
                      <a:pt x="313" y="1063"/>
                    </a:lnTo>
                    <a:lnTo>
                      <a:pt x="299" y="1063"/>
                    </a:lnTo>
                    <a:lnTo>
                      <a:pt x="282" y="1062"/>
                    </a:lnTo>
                    <a:lnTo>
                      <a:pt x="265" y="1059"/>
                    </a:lnTo>
                    <a:lnTo>
                      <a:pt x="247" y="1053"/>
                    </a:lnTo>
                    <a:lnTo>
                      <a:pt x="229" y="1045"/>
                    </a:lnTo>
                    <a:lnTo>
                      <a:pt x="212" y="1032"/>
                    </a:lnTo>
                    <a:lnTo>
                      <a:pt x="196" y="1016"/>
                    </a:lnTo>
                    <a:lnTo>
                      <a:pt x="181" y="995"/>
                    </a:lnTo>
                    <a:lnTo>
                      <a:pt x="170" y="970"/>
                    </a:lnTo>
                    <a:lnTo>
                      <a:pt x="161" y="938"/>
                    </a:lnTo>
                    <a:lnTo>
                      <a:pt x="156" y="900"/>
                    </a:lnTo>
                    <a:lnTo>
                      <a:pt x="155" y="855"/>
                    </a:lnTo>
                    <a:close/>
                  </a:path>
                </a:pathLst>
              </a:custGeom>
              <a:solidFill>
                <a:srgbClr val="3FFF21"/>
              </a:solidFill>
              <a:ln w="9525">
                <a:noFill/>
                <a:round/>
                <a:headEnd/>
                <a:tailEnd/>
              </a:ln>
            </p:spPr>
            <p:txBody>
              <a:bodyPr/>
              <a:lstStyle/>
              <a:p>
                <a:pPr algn="l">
                  <a:defRPr/>
                </a:pPr>
                <a:endParaRPr lang="en-CA" sz="2400"/>
              </a:p>
            </p:txBody>
          </p:sp>
          <p:sp>
            <p:nvSpPr>
              <p:cNvPr id="141" name="Freeform 23"/>
              <p:cNvSpPr>
                <a:spLocks/>
              </p:cNvSpPr>
              <p:nvPr/>
            </p:nvSpPr>
            <p:spPr bwMode="auto">
              <a:xfrm>
                <a:off x="2775" y="3519"/>
                <a:ext cx="13" cy="25"/>
              </a:xfrm>
              <a:custGeom>
                <a:avLst/>
                <a:gdLst/>
                <a:ahLst/>
                <a:cxnLst>
                  <a:cxn ang="0">
                    <a:pos x="81" y="0"/>
                  </a:cxn>
                  <a:cxn ang="0">
                    <a:pos x="44" y="153"/>
                  </a:cxn>
                  <a:cxn ang="0">
                    <a:pos x="0" y="131"/>
                  </a:cxn>
                  <a:cxn ang="0">
                    <a:pos x="4" y="74"/>
                  </a:cxn>
                  <a:cxn ang="0">
                    <a:pos x="81" y="0"/>
                  </a:cxn>
                </a:cxnLst>
                <a:rect l="0" t="0" r="r" b="b"/>
                <a:pathLst>
                  <a:path w="81" h="153">
                    <a:moveTo>
                      <a:pt x="81" y="0"/>
                    </a:moveTo>
                    <a:lnTo>
                      <a:pt x="44" y="153"/>
                    </a:lnTo>
                    <a:lnTo>
                      <a:pt x="0" y="131"/>
                    </a:lnTo>
                    <a:lnTo>
                      <a:pt x="4" y="74"/>
                    </a:lnTo>
                    <a:lnTo>
                      <a:pt x="81" y="0"/>
                    </a:lnTo>
                    <a:close/>
                  </a:path>
                </a:pathLst>
              </a:custGeom>
              <a:solidFill>
                <a:srgbClr val="FF00FF"/>
              </a:solidFill>
              <a:ln w="9525">
                <a:noFill/>
                <a:round/>
                <a:headEnd/>
                <a:tailEnd/>
              </a:ln>
            </p:spPr>
            <p:txBody>
              <a:bodyPr/>
              <a:lstStyle/>
              <a:p>
                <a:pPr algn="l">
                  <a:defRPr/>
                </a:pPr>
                <a:endParaRPr lang="en-CA" sz="2400"/>
              </a:p>
            </p:txBody>
          </p:sp>
          <p:sp>
            <p:nvSpPr>
              <p:cNvPr id="142" name="Freeform 24"/>
              <p:cNvSpPr>
                <a:spLocks/>
              </p:cNvSpPr>
              <p:nvPr/>
            </p:nvSpPr>
            <p:spPr bwMode="auto">
              <a:xfrm>
                <a:off x="2677" y="3601"/>
                <a:ext cx="13" cy="26"/>
              </a:xfrm>
              <a:custGeom>
                <a:avLst/>
                <a:gdLst/>
                <a:ahLst/>
                <a:cxnLst>
                  <a:cxn ang="0">
                    <a:pos x="75" y="0"/>
                  </a:cxn>
                  <a:cxn ang="0">
                    <a:pos x="67" y="156"/>
                  </a:cxn>
                  <a:cxn ang="0">
                    <a:pos x="35" y="153"/>
                  </a:cxn>
                  <a:cxn ang="0">
                    <a:pos x="0" y="13"/>
                  </a:cxn>
                  <a:cxn ang="0">
                    <a:pos x="75" y="0"/>
                  </a:cxn>
                </a:cxnLst>
                <a:rect l="0" t="0" r="r" b="b"/>
                <a:pathLst>
                  <a:path w="75" h="156">
                    <a:moveTo>
                      <a:pt x="75" y="0"/>
                    </a:moveTo>
                    <a:lnTo>
                      <a:pt x="67" y="156"/>
                    </a:lnTo>
                    <a:lnTo>
                      <a:pt x="35" y="153"/>
                    </a:lnTo>
                    <a:lnTo>
                      <a:pt x="0" y="13"/>
                    </a:lnTo>
                    <a:lnTo>
                      <a:pt x="75" y="0"/>
                    </a:lnTo>
                    <a:close/>
                  </a:path>
                </a:pathLst>
              </a:custGeom>
              <a:solidFill>
                <a:srgbClr val="3FFF21"/>
              </a:solidFill>
              <a:ln w="9525">
                <a:noFill/>
                <a:round/>
                <a:headEnd/>
                <a:tailEnd/>
              </a:ln>
            </p:spPr>
            <p:txBody>
              <a:bodyPr/>
              <a:lstStyle/>
              <a:p>
                <a:pPr algn="l">
                  <a:defRPr/>
                </a:pPr>
                <a:endParaRPr lang="en-CA" sz="2400"/>
              </a:p>
            </p:txBody>
          </p:sp>
          <p:sp>
            <p:nvSpPr>
              <p:cNvPr id="143" name="Freeform 25"/>
              <p:cNvSpPr>
                <a:spLocks/>
              </p:cNvSpPr>
              <p:nvPr/>
            </p:nvSpPr>
            <p:spPr bwMode="auto">
              <a:xfrm>
                <a:off x="2782" y="3443"/>
                <a:ext cx="16" cy="14"/>
              </a:xfrm>
              <a:custGeom>
                <a:avLst/>
                <a:gdLst/>
                <a:ahLst/>
                <a:cxnLst>
                  <a:cxn ang="0">
                    <a:pos x="43" y="82"/>
                  </a:cxn>
                  <a:cxn ang="0">
                    <a:pos x="52" y="81"/>
                  </a:cxn>
                  <a:cxn ang="0">
                    <a:pos x="61" y="79"/>
                  </a:cxn>
                  <a:cxn ang="0">
                    <a:pos x="69" y="75"/>
                  </a:cxn>
                  <a:cxn ang="0">
                    <a:pos x="78" y="69"/>
                  </a:cxn>
                  <a:cxn ang="0">
                    <a:pos x="84" y="63"/>
                  </a:cxn>
                  <a:cxn ang="0">
                    <a:pos x="89" y="57"/>
                  </a:cxn>
                  <a:cxn ang="0">
                    <a:pos x="93" y="49"/>
                  </a:cxn>
                  <a:cxn ang="0">
                    <a:pos x="95" y="41"/>
                  </a:cxn>
                  <a:cxn ang="0">
                    <a:pos x="95" y="32"/>
                  </a:cxn>
                  <a:cxn ang="0">
                    <a:pos x="93" y="24"/>
                  </a:cxn>
                  <a:cxn ang="0">
                    <a:pos x="90" y="18"/>
                  </a:cxn>
                  <a:cxn ang="0">
                    <a:pos x="85" y="12"/>
                  </a:cxn>
                  <a:cxn ang="0">
                    <a:pos x="79" y="7"/>
                  </a:cxn>
                  <a:cxn ang="0">
                    <a:pos x="71" y="3"/>
                  </a:cxn>
                  <a:cxn ang="0">
                    <a:pos x="61" y="1"/>
                  </a:cxn>
                  <a:cxn ang="0">
                    <a:pos x="52" y="0"/>
                  </a:cxn>
                  <a:cxn ang="0">
                    <a:pos x="42" y="1"/>
                  </a:cxn>
                  <a:cxn ang="0">
                    <a:pos x="32" y="3"/>
                  </a:cxn>
                  <a:cxn ang="0">
                    <a:pos x="24" y="7"/>
                  </a:cxn>
                  <a:cxn ang="0">
                    <a:pos x="17" y="12"/>
                  </a:cxn>
                  <a:cxn ang="0">
                    <a:pos x="10" y="18"/>
                  </a:cxn>
                  <a:cxn ang="0">
                    <a:pos x="5" y="24"/>
                  </a:cxn>
                  <a:cxn ang="0">
                    <a:pos x="2" y="32"/>
                  </a:cxn>
                  <a:cxn ang="0">
                    <a:pos x="0" y="41"/>
                  </a:cxn>
                  <a:cxn ang="0">
                    <a:pos x="0" y="49"/>
                  </a:cxn>
                  <a:cxn ang="0">
                    <a:pos x="2" y="57"/>
                  </a:cxn>
                  <a:cxn ang="0">
                    <a:pos x="6" y="64"/>
                  </a:cxn>
                  <a:cxn ang="0">
                    <a:pos x="11" y="70"/>
                  </a:cxn>
                  <a:cxn ang="0">
                    <a:pos x="17" y="76"/>
                  </a:cxn>
                  <a:cxn ang="0">
                    <a:pos x="24" y="79"/>
                  </a:cxn>
                  <a:cxn ang="0">
                    <a:pos x="33" y="82"/>
                  </a:cxn>
                  <a:cxn ang="0">
                    <a:pos x="43" y="82"/>
                  </a:cxn>
                </a:cxnLst>
                <a:rect l="0" t="0" r="r" b="b"/>
                <a:pathLst>
                  <a:path w="95" h="82">
                    <a:moveTo>
                      <a:pt x="43" y="82"/>
                    </a:moveTo>
                    <a:lnTo>
                      <a:pt x="52" y="81"/>
                    </a:lnTo>
                    <a:lnTo>
                      <a:pt x="61" y="79"/>
                    </a:lnTo>
                    <a:lnTo>
                      <a:pt x="69" y="75"/>
                    </a:lnTo>
                    <a:lnTo>
                      <a:pt x="78" y="69"/>
                    </a:lnTo>
                    <a:lnTo>
                      <a:pt x="84" y="63"/>
                    </a:lnTo>
                    <a:lnTo>
                      <a:pt x="89" y="57"/>
                    </a:lnTo>
                    <a:lnTo>
                      <a:pt x="93" y="49"/>
                    </a:lnTo>
                    <a:lnTo>
                      <a:pt x="95" y="41"/>
                    </a:lnTo>
                    <a:lnTo>
                      <a:pt x="95" y="32"/>
                    </a:lnTo>
                    <a:lnTo>
                      <a:pt x="93" y="24"/>
                    </a:lnTo>
                    <a:lnTo>
                      <a:pt x="90" y="18"/>
                    </a:lnTo>
                    <a:lnTo>
                      <a:pt x="85" y="12"/>
                    </a:lnTo>
                    <a:lnTo>
                      <a:pt x="79" y="7"/>
                    </a:lnTo>
                    <a:lnTo>
                      <a:pt x="71" y="3"/>
                    </a:lnTo>
                    <a:lnTo>
                      <a:pt x="61" y="1"/>
                    </a:lnTo>
                    <a:lnTo>
                      <a:pt x="52" y="0"/>
                    </a:lnTo>
                    <a:lnTo>
                      <a:pt x="42" y="1"/>
                    </a:lnTo>
                    <a:lnTo>
                      <a:pt x="32" y="3"/>
                    </a:lnTo>
                    <a:lnTo>
                      <a:pt x="24" y="7"/>
                    </a:lnTo>
                    <a:lnTo>
                      <a:pt x="17" y="12"/>
                    </a:lnTo>
                    <a:lnTo>
                      <a:pt x="10" y="18"/>
                    </a:lnTo>
                    <a:lnTo>
                      <a:pt x="5" y="24"/>
                    </a:lnTo>
                    <a:lnTo>
                      <a:pt x="2" y="32"/>
                    </a:lnTo>
                    <a:lnTo>
                      <a:pt x="0" y="41"/>
                    </a:lnTo>
                    <a:lnTo>
                      <a:pt x="0" y="49"/>
                    </a:lnTo>
                    <a:lnTo>
                      <a:pt x="2" y="57"/>
                    </a:lnTo>
                    <a:lnTo>
                      <a:pt x="6" y="64"/>
                    </a:lnTo>
                    <a:lnTo>
                      <a:pt x="11" y="70"/>
                    </a:lnTo>
                    <a:lnTo>
                      <a:pt x="17" y="76"/>
                    </a:lnTo>
                    <a:lnTo>
                      <a:pt x="24" y="79"/>
                    </a:lnTo>
                    <a:lnTo>
                      <a:pt x="33" y="82"/>
                    </a:lnTo>
                    <a:lnTo>
                      <a:pt x="43" y="82"/>
                    </a:lnTo>
                    <a:close/>
                  </a:path>
                </a:pathLst>
              </a:custGeom>
              <a:solidFill>
                <a:srgbClr val="FF00FF"/>
              </a:solidFill>
              <a:ln w="9525">
                <a:noFill/>
                <a:round/>
                <a:headEnd/>
                <a:tailEnd/>
              </a:ln>
            </p:spPr>
            <p:txBody>
              <a:bodyPr/>
              <a:lstStyle/>
              <a:p>
                <a:pPr algn="l">
                  <a:defRPr/>
                </a:pPr>
                <a:endParaRPr lang="en-CA" sz="2400"/>
              </a:p>
            </p:txBody>
          </p:sp>
          <p:sp>
            <p:nvSpPr>
              <p:cNvPr id="144" name="Freeform 26"/>
              <p:cNvSpPr>
                <a:spLocks/>
              </p:cNvSpPr>
              <p:nvPr/>
            </p:nvSpPr>
            <p:spPr bwMode="auto">
              <a:xfrm>
                <a:off x="2653" y="3492"/>
                <a:ext cx="19" cy="20"/>
              </a:xfrm>
              <a:custGeom>
                <a:avLst/>
                <a:gdLst/>
                <a:ahLst/>
                <a:cxnLst>
                  <a:cxn ang="0">
                    <a:pos x="63" y="118"/>
                  </a:cxn>
                  <a:cxn ang="0">
                    <a:pos x="75" y="117"/>
                  </a:cxn>
                  <a:cxn ang="0">
                    <a:pos x="85" y="114"/>
                  </a:cxn>
                  <a:cxn ang="0">
                    <a:pos x="95" y="108"/>
                  </a:cxn>
                  <a:cxn ang="0">
                    <a:pos x="103" y="100"/>
                  </a:cxn>
                  <a:cxn ang="0">
                    <a:pos x="109" y="92"/>
                  </a:cxn>
                  <a:cxn ang="0">
                    <a:pos x="114" y="82"/>
                  </a:cxn>
                  <a:cxn ang="0">
                    <a:pos x="116" y="72"/>
                  </a:cxn>
                  <a:cxn ang="0">
                    <a:pos x="116" y="59"/>
                  </a:cxn>
                  <a:cxn ang="0">
                    <a:pos x="114" y="47"/>
                  </a:cxn>
                  <a:cxn ang="0">
                    <a:pos x="110" y="36"/>
                  </a:cxn>
                  <a:cxn ang="0">
                    <a:pos x="104" y="26"/>
                  </a:cxn>
                  <a:cxn ang="0">
                    <a:pos x="95" y="17"/>
                  </a:cxn>
                  <a:cxn ang="0">
                    <a:pos x="86" y="10"/>
                  </a:cxn>
                  <a:cxn ang="0">
                    <a:pos x="76" y="5"/>
                  </a:cxn>
                  <a:cxn ang="0">
                    <a:pos x="64" y="1"/>
                  </a:cxn>
                  <a:cxn ang="0">
                    <a:pos x="52" y="0"/>
                  </a:cxn>
                  <a:cxn ang="0">
                    <a:pos x="40" y="1"/>
                  </a:cxn>
                  <a:cxn ang="0">
                    <a:pos x="29" y="4"/>
                  </a:cxn>
                  <a:cxn ang="0">
                    <a:pos x="20" y="10"/>
                  </a:cxn>
                  <a:cxn ang="0">
                    <a:pos x="12" y="16"/>
                  </a:cxn>
                  <a:cxn ang="0">
                    <a:pos x="6" y="25"/>
                  </a:cxn>
                  <a:cxn ang="0">
                    <a:pos x="2" y="36"/>
                  </a:cxn>
                  <a:cxn ang="0">
                    <a:pos x="0" y="46"/>
                  </a:cxn>
                  <a:cxn ang="0">
                    <a:pos x="0" y="58"/>
                  </a:cxn>
                  <a:cxn ang="0">
                    <a:pos x="2" y="70"/>
                  </a:cxn>
                  <a:cxn ang="0">
                    <a:pos x="7" y="81"/>
                  </a:cxn>
                  <a:cxn ang="0">
                    <a:pos x="13" y="91"/>
                  </a:cxn>
                  <a:cxn ang="0">
                    <a:pos x="21" y="99"/>
                  </a:cxn>
                  <a:cxn ang="0">
                    <a:pos x="30" y="107"/>
                  </a:cxn>
                  <a:cxn ang="0">
                    <a:pos x="41" y="113"/>
                  </a:cxn>
                  <a:cxn ang="0">
                    <a:pos x="52" y="116"/>
                  </a:cxn>
                  <a:cxn ang="0">
                    <a:pos x="63" y="118"/>
                  </a:cxn>
                </a:cxnLst>
                <a:rect l="0" t="0" r="r" b="b"/>
                <a:pathLst>
                  <a:path w="116" h="118">
                    <a:moveTo>
                      <a:pt x="63" y="118"/>
                    </a:moveTo>
                    <a:lnTo>
                      <a:pt x="75" y="117"/>
                    </a:lnTo>
                    <a:lnTo>
                      <a:pt x="85" y="114"/>
                    </a:lnTo>
                    <a:lnTo>
                      <a:pt x="95" y="108"/>
                    </a:lnTo>
                    <a:lnTo>
                      <a:pt x="103" y="100"/>
                    </a:lnTo>
                    <a:lnTo>
                      <a:pt x="109" y="92"/>
                    </a:lnTo>
                    <a:lnTo>
                      <a:pt x="114" y="82"/>
                    </a:lnTo>
                    <a:lnTo>
                      <a:pt x="116" y="72"/>
                    </a:lnTo>
                    <a:lnTo>
                      <a:pt x="116" y="59"/>
                    </a:lnTo>
                    <a:lnTo>
                      <a:pt x="114" y="47"/>
                    </a:lnTo>
                    <a:lnTo>
                      <a:pt x="110" y="36"/>
                    </a:lnTo>
                    <a:lnTo>
                      <a:pt x="104" y="26"/>
                    </a:lnTo>
                    <a:lnTo>
                      <a:pt x="95" y="17"/>
                    </a:lnTo>
                    <a:lnTo>
                      <a:pt x="86" y="10"/>
                    </a:lnTo>
                    <a:lnTo>
                      <a:pt x="76" y="5"/>
                    </a:lnTo>
                    <a:lnTo>
                      <a:pt x="64" y="1"/>
                    </a:lnTo>
                    <a:lnTo>
                      <a:pt x="52" y="0"/>
                    </a:lnTo>
                    <a:lnTo>
                      <a:pt x="40" y="1"/>
                    </a:lnTo>
                    <a:lnTo>
                      <a:pt x="29" y="4"/>
                    </a:lnTo>
                    <a:lnTo>
                      <a:pt x="20" y="10"/>
                    </a:lnTo>
                    <a:lnTo>
                      <a:pt x="12" y="16"/>
                    </a:lnTo>
                    <a:lnTo>
                      <a:pt x="6" y="25"/>
                    </a:lnTo>
                    <a:lnTo>
                      <a:pt x="2" y="36"/>
                    </a:lnTo>
                    <a:lnTo>
                      <a:pt x="0" y="46"/>
                    </a:lnTo>
                    <a:lnTo>
                      <a:pt x="0" y="58"/>
                    </a:lnTo>
                    <a:lnTo>
                      <a:pt x="2" y="70"/>
                    </a:lnTo>
                    <a:lnTo>
                      <a:pt x="7" y="81"/>
                    </a:lnTo>
                    <a:lnTo>
                      <a:pt x="13" y="91"/>
                    </a:lnTo>
                    <a:lnTo>
                      <a:pt x="21" y="99"/>
                    </a:lnTo>
                    <a:lnTo>
                      <a:pt x="30" y="107"/>
                    </a:lnTo>
                    <a:lnTo>
                      <a:pt x="41" y="113"/>
                    </a:lnTo>
                    <a:lnTo>
                      <a:pt x="52" y="116"/>
                    </a:lnTo>
                    <a:lnTo>
                      <a:pt x="63" y="118"/>
                    </a:lnTo>
                    <a:close/>
                  </a:path>
                </a:pathLst>
              </a:custGeom>
              <a:solidFill>
                <a:srgbClr val="FF00FF"/>
              </a:solidFill>
              <a:ln w="9525">
                <a:noFill/>
                <a:round/>
                <a:headEnd/>
                <a:tailEnd/>
              </a:ln>
            </p:spPr>
            <p:txBody>
              <a:bodyPr/>
              <a:lstStyle/>
              <a:p>
                <a:pPr algn="l">
                  <a:defRPr/>
                </a:pPr>
                <a:endParaRPr lang="en-CA" sz="2400"/>
              </a:p>
            </p:txBody>
          </p:sp>
          <p:sp>
            <p:nvSpPr>
              <p:cNvPr id="145" name="Freeform 27"/>
              <p:cNvSpPr>
                <a:spLocks/>
              </p:cNvSpPr>
              <p:nvPr/>
            </p:nvSpPr>
            <p:spPr bwMode="auto">
              <a:xfrm>
                <a:off x="2593" y="3571"/>
                <a:ext cx="19" cy="25"/>
              </a:xfrm>
              <a:custGeom>
                <a:avLst/>
                <a:gdLst/>
                <a:ahLst/>
                <a:cxnLst>
                  <a:cxn ang="0">
                    <a:pos x="0" y="0"/>
                  </a:cxn>
                  <a:cxn ang="0">
                    <a:pos x="94" y="41"/>
                  </a:cxn>
                  <a:cxn ang="0">
                    <a:pos x="116" y="153"/>
                  </a:cxn>
                  <a:cxn ang="0">
                    <a:pos x="80" y="145"/>
                  </a:cxn>
                  <a:cxn ang="0">
                    <a:pos x="0" y="0"/>
                  </a:cxn>
                </a:cxnLst>
                <a:rect l="0" t="0" r="r" b="b"/>
                <a:pathLst>
                  <a:path w="116" h="153">
                    <a:moveTo>
                      <a:pt x="0" y="0"/>
                    </a:moveTo>
                    <a:lnTo>
                      <a:pt x="94" y="41"/>
                    </a:lnTo>
                    <a:lnTo>
                      <a:pt x="116" y="153"/>
                    </a:lnTo>
                    <a:lnTo>
                      <a:pt x="80" y="145"/>
                    </a:lnTo>
                    <a:lnTo>
                      <a:pt x="0" y="0"/>
                    </a:lnTo>
                    <a:close/>
                  </a:path>
                </a:pathLst>
              </a:custGeom>
              <a:solidFill>
                <a:srgbClr val="3FFF21"/>
              </a:solidFill>
              <a:ln w="9525">
                <a:noFill/>
                <a:round/>
                <a:headEnd/>
                <a:tailEnd/>
              </a:ln>
            </p:spPr>
            <p:txBody>
              <a:bodyPr/>
              <a:lstStyle/>
              <a:p>
                <a:pPr algn="l">
                  <a:defRPr/>
                </a:pPr>
                <a:endParaRPr lang="en-CA" sz="2400"/>
              </a:p>
            </p:txBody>
          </p:sp>
          <p:sp>
            <p:nvSpPr>
              <p:cNvPr id="146" name="Freeform 28"/>
              <p:cNvSpPr>
                <a:spLocks/>
              </p:cNvSpPr>
              <p:nvPr/>
            </p:nvSpPr>
            <p:spPr bwMode="auto">
              <a:xfrm>
                <a:off x="2706" y="3494"/>
                <a:ext cx="46" cy="47"/>
              </a:xfrm>
              <a:custGeom>
                <a:avLst/>
                <a:gdLst/>
                <a:ahLst/>
                <a:cxnLst>
                  <a:cxn ang="0">
                    <a:pos x="16" y="113"/>
                  </a:cxn>
                  <a:cxn ang="0">
                    <a:pos x="15" y="179"/>
                  </a:cxn>
                  <a:cxn ang="0">
                    <a:pos x="9" y="233"/>
                  </a:cxn>
                  <a:cxn ang="0">
                    <a:pos x="3" y="271"/>
                  </a:cxn>
                  <a:cxn ang="0">
                    <a:pos x="0" y="285"/>
                  </a:cxn>
                  <a:cxn ang="0">
                    <a:pos x="279" y="72"/>
                  </a:cxn>
                  <a:cxn ang="0">
                    <a:pos x="272" y="53"/>
                  </a:cxn>
                  <a:cxn ang="0">
                    <a:pos x="270" y="35"/>
                  </a:cxn>
                  <a:cxn ang="0">
                    <a:pos x="268" y="17"/>
                  </a:cxn>
                  <a:cxn ang="0">
                    <a:pos x="264" y="0"/>
                  </a:cxn>
                  <a:cxn ang="0">
                    <a:pos x="254" y="0"/>
                  </a:cxn>
                  <a:cxn ang="0">
                    <a:pos x="242" y="0"/>
                  </a:cxn>
                  <a:cxn ang="0">
                    <a:pos x="229" y="1"/>
                  </a:cxn>
                  <a:cxn ang="0">
                    <a:pos x="216" y="2"/>
                  </a:cxn>
                  <a:cxn ang="0">
                    <a:pos x="200" y="5"/>
                  </a:cxn>
                  <a:cxn ang="0">
                    <a:pos x="185" y="8"/>
                  </a:cxn>
                  <a:cxn ang="0">
                    <a:pos x="168" y="12"/>
                  </a:cxn>
                  <a:cxn ang="0">
                    <a:pos x="152" y="17"/>
                  </a:cxn>
                  <a:cxn ang="0">
                    <a:pos x="134" y="24"/>
                  </a:cxn>
                  <a:cxn ang="0">
                    <a:pos x="117" y="32"/>
                  </a:cxn>
                  <a:cxn ang="0">
                    <a:pos x="99" y="41"/>
                  </a:cxn>
                  <a:cxn ang="0">
                    <a:pos x="82" y="52"/>
                  </a:cxn>
                  <a:cxn ang="0">
                    <a:pos x="65" y="65"/>
                  </a:cxn>
                  <a:cxn ang="0">
                    <a:pos x="48" y="79"/>
                  </a:cxn>
                  <a:cxn ang="0">
                    <a:pos x="31" y="95"/>
                  </a:cxn>
                  <a:cxn ang="0">
                    <a:pos x="16" y="113"/>
                  </a:cxn>
                </a:cxnLst>
                <a:rect l="0" t="0" r="r" b="b"/>
                <a:pathLst>
                  <a:path w="279" h="285">
                    <a:moveTo>
                      <a:pt x="16" y="113"/>
                    </a:moveTo>
                    <a:lnTo>
                      <a:pt x="15" y="179"/>
                    </a:lnTo>
                    <a:lnTo>
                      <a:pt x="9" y="233"/>
                    </a:lnTo>
                    <a:lnTo>
                      <a:pt x="3" y="271"/>
                    </a:lnTo>
                    <a:lnTo>
                      <a:pt x="0" y="285"/>
                    </a:lnTo>
                    <a:lnTo>
                      <a:pt x="279" y="72"/>
                    </a:lnTo>
                    <a:lnTo>
                      <a:pt x="272" y="53"/>
                    </a:lnTo>
                    <a:lnTo>
                      <a:pt x="270" y="35"/>
                    </a:lnTo>
                    <a:lnTo>
                      <a:pt x="268" y="17"/>
                    </a:lnTo>
                    <a:lnTo>
                      <a:pt x="264" y="0"/>
                    </a:lnTo>
                    <a:lnTo>
                      <a:pt x="254" y="0"/>
                    </a:lnTo>
                    <a:lnTo>
                      <a:pt x="242" y="0"/>
                    </a:lnTo>
                    <a:lnTo>
                      <a:pt x="229" y="1"/>
                    </a:lnTo>
                    <a:lnTo>
                      <a:pt x="216" y="2"/>
                    </a:lnTo>
                    <a:lnTo>
                      <a:pt x="200" y="5"/>
                    </a:lnTo>
                    <a:lnTo>
                      <a:pt x="185" y="8"/>
                    </a:lnTo>
                    <a:lnTo>
                      <a:pt x="168" y="12"/>
                    </a:lnTo>
                    <a:lnTo>
                      <a:pt x="152" y="17"/>
                    </a:lnTo>
                    <a:lnTo>
                      <a:pt x="134" y="24"/>
                    </a:lnTo>
                    <a:lnTo>
                      <a:pt x="117" y="32"/>
                    </a:lnTo>
                    <a:lnTo>
                      <a:pt x="99" y="41"/>
                    </a:lnTo>
                    <a:lnTo>
                      <a:pt x="82" y="52"/>
                    </a:lnTo>
                    <a:lnTo>
                      <a:pt x="65" y="65"/>
                    </a:lnTo>
                    <a:lnTo>
                      <a:pt x="48" y="79"/>
                    </a:lnTo>
                    <a:lnTo>
                      <a:pt x="31" y="95"/>
                    </a:lnTo>
                    <a:lnTo>
                      <a:pt x="16" y="113"/>
                    </a:lnTo>
                    <a:close/>
                  </a:path>
                </a:pathLst>
              </a:custGeom>
              <a:solidFill>
                <a:srgbClr val="FF00FF"/>
              </a:solidFill>
              <a:ln w="9525">
                <a:noFill/>
                <a:round/>
                <a:headEnd/>
                <a:tailEnd/>
              </a:ln>
            </p:spPr>
            <p:txBody>
              <a:bodyPr/>
              <a:lstStyle/>
              <a:p>
                <a:pPr algn="l">
                  <a:defRPr/>
                </a:pPr>
                <a:endParaRPr lang="en-CA" sz="2400"/>
              </a:p>
            </p:txBody>
          </p:sp>
          <p:sp>
            <p:nvSpPr>
              <p:cNvPr id="147" name="Freeform 29"/>
              <p:cNvSpPr>
                <a:spLocks/>
              </p:cNvSpPr>
              <p:nvPr/>
            </p:nvSpPr>
            <p:spPr bwMode="auto">
              <a:xfrm>
                <a:off x="2480" y="3333"/>
                <a:ext cx="294" cy="271"/>
              </a:xfrm>
              <a:custGeom>
                <a:avLst/>
                <a:gdLst/>
                <a:ahLst/>
                <a:cxnLst>
                  <a:cxn ang="0">
                    <a:pos x="1452" y="488"/>
                  </a:cxn>
                  <a:cxn ang="0">
                    <a:pos x="1485" y="300"/>
                  </a:cxn>
                  <a:cxn ang="0">
                    <a:pos x="1430" y="149"/>
                  </a:cxn>
                  <a:cxn ang="0">
                    <a:pos x="1380" y="104"/>
                  </a:cxn>
                  <a:cxn ang="0">
                    <a:pos x="1291" y="57"/>
                  </a:cxn>
                  <a:cxn ang="0">
                    <a:pos x="1147" y="19"/>
                  </a:cxn>
                  <a:cxn ang="0">
                    <a:pos x="978" y="1"/>
                  </a:cxn>
                  <a:cxn ang="0">
                    <a:pos x="797" y="3"/>
                  </a:cxn>
                  <a:cxn ang="0">
                    <a:pos x="612" y="21"/>
                  </a:cxn>
                  <a:cxn ang="0">
                    <a:pos x="436" y="54"/>
                  </a:cxn>
                  <a:cxn ang="0">
                    <a:pos x="279" y="97"/>
                  </a:cxn>
                  <a:cxn ang="0">
                    <a:pos x="151" y="150"/>
                  </a:cxn>
                  <a:cxn ang="0">
                    <a:pos x="59" y="214"/>
                  </a:cxn>
                  <a:cxn ang="0">
                    <a:pos x="9" y="285"/>
                  </a:cxn>
                  <a:cxn ang="0">
                    <a:pos x="2" y="354"/>
                  </a:cxn>
                  <a:cxn ang="0">
                    <a:pos x="26" y="421"/>
                  </a:cxn>
                  <a:cxn ang="0">
                    <a:pos x="71" y="485"/>
                  </a:cxn>
                  <a:cxn ang="0">
                    <a:pos x="129" y="544"/>
                  </a:cxn>
                  <a:cxn ang="0">
                    <a:pos x="196" y="604"/>
                  </a:cxn>
                  <a:cxn ang="0">
                    <a:pos x="268" y="663"/>
                  </a:cxn>
                  <a:cxn ang="0">
                    <a:pos x="310" y="698"/>
                  </a:cxn>
                  <a:cxn ang="0">
                    <a:pos x="335" y="719"/>
                  </a:cxn>
                  <a:cxn ang="0">
                    <a:pos x="370" y="756"/>
                  </a:cxn>
                  <a:cxn ang="0">
                    <a:pos x="371" y="799"/>
                  </a:cxn>
                  <a:cxn ang="0">
                    <a:pos x="362" y="859"/>
                  </a:cxn>
                  <a:cxn ang="0">
                    <a:pos x="381" y="920"/>
                  </a:cxn>
                  <a:cxn ang="0">
                    <a:pos x="414" y="970"/>
                  </a:cxn>
                  <a:cxn ang="0">
                    <a:pos x="458" y="1010"/>
                  </a:cxn>
                  <a:cxn ang="0">
                    <a:pos x="508" y="1039"/>
                  </a:cxn>
                  <a:cxn ang="0">
                    <a:pos x="585" y="1185"/>
                  </a:cxn>
                  <a:cxn ang="0">
                    <a:pos x="641" y="1385"/>
                  </a:cxn>
                  <a:cxn ang="0">
                    <a:pos x="1050" y="1609"/>
                  </a:cxn>
                  <a:cxn ang="0">
                    <a:pos x="1002" y="1469"/>
                  </a:cxn>
                  <a:cxn ang="0">
                    <a:pos x="1014" y="1303"/>
                  </a:cxn>
                  <a:cxn ang="0">
                    <a:pos x="980" y="1222"/>
                  </a:cxn>
                  <a:cxn ang="0">
                    <a:pos x="925" y="1179"/>
                  </a:cxn>
                  <a:cxn ang="0">
                    <a:pos x="839" y="1037"/>
                  </a:cxn>
                  <a:cxn ang="0">
                    <a:pos x="852" y="907"/>
                  </a:cxn>
                  <a:cxn ang="0">
                    <a:pos x="881" y="865"/>
                  </a:cxn>
                  <a:cxn ang="0">
                    <a:pos x="925" y="829"/>
                  </a:cxn>
                  <a:cxn ang="0">
                    <a:pos x="993" y="810"/>
                  </a:cxn>
                  <a:cxn ang="0">
                    <a:pos x="1062" y="808"/>
                  </a:cxn>
                  <a:cxn ang="0">
                    <a:pos x="1018" y="791"/>
                  </a:cxn>
                  <a:cxn ang="0">
                    <a:pos x="911" y="762"/>
                  </a:cxn>
                  <a:cxn ang="0">
                    <a:pos x="742" y="734"/>
                  </a:cxn>
                  <a:cxn ang="0">
                    <a:pos x="573" y="719"/>
                  </a:cxn>
                  <a:cxn ang="0">
                    <a:pos x="603" y="716"/>
                  </a:cxn>
                  <a:cxn ang="0">
                    <a:pos x="664" y="712"/>
                  </a:cxn>
                  <a:cxn ang="0">
                    <a:pos x="750" y="710"/>
                  </a:cxn>
                  <a:cxn ang="0">
                    <a:pos x="853" y="715"/>
                  </a:cxn>
                  <a:cxn ang="0">
                    <a:pos x="964" y="728"/>
                  </a:cxn>
                  <a:cxn ang="0">
                    <a:pos x="1078" y="755"/>
                  </a:cxn>
                  <a:cxn ang="0">
                    <a:pos x="1184" y="799"/>
                  </a:cxn>
                  <a:cxn ang="0">
                    <a:pos x="1274" y="858"/>
                  </a:cxn>
                  <a:cxn ang="0">
                    <a:pos x="1335" y="927"/>
                  </a:cxn>
                  <a:cxn ang="0">
                    <a:pos x="1366" y="981"/>
                  </a:cxn>
                  <a:cxn ang="0">
                    <a:pos x="1406" y="950"/>
                  </a:cxn>
                  <a:cxn ang="0">
                    <a:pos x="1466" y="921"/>
                  </a:cxn>
                  <a:cxn ang="0">
                    <a:pos x="1542" y="899"/>
                  </a:cxn>
                  <a:cxn ang="0">
                    <a:pos x="1600" y="845"/>
                  </a:cxn>
                  <a:cxn ang="0">
                    <a:pos x="1621" y="693"/>
                  </a:cxn>
                  <a:cxn ang="0">
                    <a:pos x="1684" y="598"/>
                  </a:cxn>
                  <a:cxn ang="0">
                    <a:pos x="1746" y="550"/>
                  </a:cxn>
                </a:cxnLst>
                <a:rect l="0" t="0" r="r" b="b"/>
                <a:pathLst>
                  <a:path w="1764" h="1630">
                    <a:moveTo>
                      <a:pt x="1764" y="541"/>
                    </a:moveTo>
                    <a:lnTo>
                      <a:pt x="1457" y="544"/>
                    </a:lnTo>
                    <a:lnTo>
                      <a:pt x="1449" y="520"/>
                    </a:lnTo>
                    <a:lnTo>
                      <a:pt x="1452" y="488"/>
                    </a:lnTo>
                    <a:lnTo>
                      <a:pt x="1461" y="450"/>
                    </a:lnTo>
                    <a:lnTo>
                      <a:pt x="1474" y="405"/>
                    </a:lnTo>
                    <a:lnTo>
                      <a:pt x="1483" y="355"/>
                    </a:lnTo>
                    <a:lnTo>
                      <a:pt x="1485" y="300"/>
                    </a:lnTo>
                    <a:lnTo>
                      <a:pt x="1475" y="240"/>
                    </a:lnTo>
                    <a:lnTo>
                      <a:pt x="1448" y="175"/>
                    </a:lnTo>
                    <a:lnTo>
                      <a:pt x="1440" y="162"/>
                    </a:lnTo>
                    <a:lnTo>
                      <a:pt x="1430" y="149"/>
                    </a:lnTo>
                    <a:lnTo>
                      <a:pt x="1419" y="137"/>
                    </a:lnTo>
                    <a:lnTo>
                      <a:pt x="1407" y="126"/>
                    </a:lnTo>
                    <a:lnTo>
                      <a:pt x="1395" y="114"/>
                    </a:lnTo>
                    <a:lnTo>
                      <a:pt x="1380" y="104"/>
                    </a:lnTo>
                    <a:lnTo>
                      <a:pt x="1366" y="95"/>
                    </a:lnTo>
                    <a:lnTo>
                      <a:pt x="1350" y="86"/>
                    </a:lnTo>
                    <a:lnTo>
                      <a:pt x="1322" y="70"/>
                    </a:lnTo>
                    <a:lnTo>
                      <a:pt x="1291" y="57"/>
                    </a:lnTo>
                    <a:lnTo>
                      <a:pt x="1257" y="46"/>
                    </a:lnTo>
                    <a:lnTo>
                      <a:pt x="1222" y="35"/>
                    </a:lnTo>
                    <a:lnTo>
                      <a:pt x="1185" y="26"/>
                    </a:lnTo>
                    <a:lnTo>
                      <a:pt x="1147" y="19"/>
                    </a:lnTo>
                    <a:lnTo>
                      <a:pt x="1105" y="13"/>
                    </a:lnTo>
                    <a:lnTo>
                      <a:pt x="1064" y="7"/>
                    </a:lnTo>
                    <a:lnTo>
                      <a:pt x="1022" y="3"/>
                    </a:lnTo>
                    <a:lnTo>
                      <a:pt x="978" y="1"/>
                    </a:lnTo>
                    <a:lnTo>
                      <a:pt x="934" y="0"/>
                    </a:lnTo>
                    <a:lnTo>
                      <a:pt x="888" y="0"/>
                    </a:lnTo>
                    <a:lnTo>
                      <a:pt x="843" y="1"/>
                    </a:lnTo>
                    <a:lnTo>
                      <a:pt x="797" y="3"/>
                    </a:lnTo>
                    <a:lnTo>
                      <a:pt x="750" y="6"/>
                    </a:lnTo>
                    <a:lnTo>
                      <a:pt x="704" y="11"/>
                    </a:lnTo>
                    <a:lnTo>
                      <a:pt x="659" y="16"/>
                    </a:lnTo>
                    <a:lnTo>
                      <a:pt x="612" y="21"/>
                    </a:lnTo>
                    <a:lnTo>
                      <a:pt x="567" y="28"/>
                    </a:lnTo>
                    <a:lnTo>
                      <a:pt x="523" y="36"/>
                    </a:lnTo>
                    <a:lnTo>
                      <a:pt x="480" y="44"/>
                    </a:lnTo>
                    <a:lnTo>
                      <a:pt x="436" y="54"/>
                    </a:lnTo>
                    <a:lnTo>
                      <a:pt x="395" y="64"/>
                    </a:lnTo>
                    <a:lnTo>
                      <a:pt x="355" y="74"/>
                    </a:lnTo>
                    <a:lnTo>
                      <a:pt x="316" y="86"/>
                    </a:lnTo>
                    <a:lnTo>
                      <a:pt x="279" y="97"/>
                    </a:lnTo>
                    <a:lnTo>
                      <a:pt x="244" y="110"/>
                    </a:lnTo>
                    <a:lnTo>
                      <a:pt x="211" y="123"/>
                    </a:lnTo>
                    <a:lnTo>
                      <a:pt x="180" y="136"/>
                    </a:lnTo>
                    <a:lnTo>
                      <a:pt x="151" y="150"/>
                    </a:lnTo>
                    <a:lnTo>
                      <a:pt x="125" y="165"/>
                    </a:lnTo>
                    <a:lnTo>
                      <a:pt x="101" y="179"/>
                    </a:lnTo>
                    <a:lnTo>
                      <a:pt x="78" y="197"/>
                    </a:lnTo>
                    <a:lnTo>
                      <a:pt x="59" y="214"/>
                    </a:lnTo>
                    <a:lnTo>
                      <a:pt x="42" y="233"/>
                    </a:lnTo>
                    <a:lnTo>
                      <a:pt x="29" y="250"/>
                    </a:lnTo>
                    <a:lnTo>
                      <a:pt x="18" y="268"/>
                    </a:lnTo>
                    <a:lnTo>
                      <a:pt x="9" y="285"/>
                    </a:lnTo>
                    <a:lnTo>
                      <a:pt x="4" y="304"/>
                    </a:lnTo>
                    <a:lnTo>
                      <a:pt x="1" y="321"/>
                    </a:lnTo>
                    <a:lnTo>
                      <a:pt x="0" y="338"/>
                    </a:lnTo>
                    <a:lnTo>
                      <a:pt x="2" y="354"/>
                    </a:lnTo>
                    <a:lnTo>
                      <a:pt x="5" y="370"/>
                    </a:lnTo>
                    <a:lnTo>
                      <a:pt x="10" y="388"/>
                    </a:lnTo>
                    <a:lnTo>
                      <a:pt x="18" y="404"/>
                    </a:lnTo>
                    <a:lnTo>
                      <a:pt x="26" y="421"/>
                    </a:lnTo>
                    <a:lnTo>
                      <a:pt x="36" y="438"/>
                    </a:lnTo>
                    <a:lnTo>
                      <a:pt x="47" y="455"/>
                    </a:lnTo>
                    <a:lnTo>
                      <a:pt x="59" y="470"/>
                    </a:lnTo>
                    <a:lnTo>
                      <a:pt x="71" y="485"/>
                    </a:lnTo>
                    <a:lnTo>
                      <a:pt x="84" y="500"/>
                    </a:lnTo>
                    <a:lnTo>
                      <a:pt x="98" y="514"/>
                    </a:lnTo>
                    <a:lnTo>
                      <a:pt x="113" y="530"/>
                    </a:lnTo>
                    <a:lnTo>
                      <a:pt x="129" y="544"/>
                    </a:lnTo>
                    <a:lnTo>
                      <a:pt x="144" y="560"/>
                    </a:lnTo>
                    <a:lnTo>
                      <a:pt x="162" y="574"/>
                    </a:lnTo>
                    <a:lnTo>
                      <a:pt x="178" y="590"/>
                    </a:lnTo>
                    <a:lnTo>
                      <a:pt x="196" y="604"/>
                    </a:lnTo>
                    <a:lnTo>
                      <a:pt x="213" y="618"/>
                    </a:lnTo>
                    <a:lnTo>
                      <a:pt x="232" y="634"/>
                    </a:lnTo>
                    <a:lnTo>
                      <a:pt x="249" y="648"/>
                    </a:lnTo>
                    <a:lnTo>
                      <a:pt x="268" y="663"/>
                    </a:lnTo>
                    <a:lnTo>
                      <a:pt x="285" y="678"/>
                    </a:lnTo>
                    <a:lnTo>
                      <a:pt x="304" y="692"/>
                    </a:lnTo>
                    <a:lnTo>
                      <a:pt x="307" y="694"/>
                    </a:lnTo>
                    <a:lnTo>
                      <a:pt x="310" y="698"/>
                    </a:lnTo>
                    <a:lnTo>
                      <a:pt x="313" y="701"/>
                    </a:lnTo>
                    <a:lnTo>
                      <a:pt x="316" y="703"/>
                    </a:lnTo>
                    <a:lnTo>
                      <a:pt x="325" y="711"/>
                    </a:lnTo>
                    <a:lnTo>
                      <a:pt x="335" y="719"/>
                    </a:lnTo>
                    <a:lnTo>
                      <a:pt x="344" y="727"/>
                    </a:lnTo>
                    <a:lnTo>
                      <a:pt x="352" y="737"/>
                    </a:lnTo>
                    <a:lnTo>
                      <a:pt x="361" y="746"/>
                    </a:lnTo>
                    <a:lnTo>
                      <a:pt x="370" y="756"/>
                    </a:lnTo>
                    <a:lnTo>
                      <a:pt x="378" y="765"/>
                    </a:lnTo>
                    <a:lnTo>
                      <a:pt x="386" y="776"/>
                    </a:lnTo>
                    <a:lnTo>
                      <a:pt x="378" y="787"/>
                    </a:lnTo>
                    <a:lnTo>
                      <a:pt x="371" y="799"/>
                    </a:lnTo>
                    <a:lnTo>
                      <a:pt x="365" y="813"/>
                    </a:lnTo>
                    <a:lnTo>
                      <a:pt x="362" y="827"/>
                    </a:lnTo>
                    <a:lnTo>
                      <a:pt x="361" y="843"/>
                    </a:lnTo>
                    <a:lnTo>
                      <a:pt x="362" y="859"/>
                    </a:lnTo>
                    <a:lnTo>
                      <a:pt x="364" y="875"/>
                    </a:lnTo>
                    <a:lnTo>
                      <a:pt x="370" y="892"/>
                    </a:lnTo>
                    <a:lnTo>
                      <a:pt x="375" y="906"/>
                    </a:lnTo>
                    <a:lnTo>
                      <a:pt x="381" y="920"/>
                    </a:lnTo>
                    <a:lnTo>
                      <a:pt x="388" y="933"/>
                    </a:lnTo>
                    <a:lnTo>
                      <a:pt x="396" y="945"/>
                    </a:lnTo>
                    <a:lnTo>
                      <a:pt x="405" y="958"/>
                    </a:lnTo>
                    <a:lnTo>
                      <a:pt x="414" y="970"/>
                    </a:lnTo>
                    <a:lnTo>
                      <a:pt x="424" y="981"/>
                    </a:lnTo>
                    <a:lnTo>
                      <a:pt x="435" y="992"/>
                    </a:lnTo>
                    <a:lnTo>
                      <a:pt x="447" y="1002"/>
                    </a:lnTo>
                    <a:lnTo>
                      <a:pt x="458" y="1010"/>
                    </a:lnTo>
                    <a:lnTo>
                      <a:pt x="470" y="1019"/>
                    </a:lnTo>
                    <a:lnTo>
                      <a:pt x="483" y="1027"/>
                    </a:lnTo>
                    <a:lnTo>
                      <a:pt x="496" y="1033"/>
                    </a:lnTo>
                    <a:lnTo>
                      <a:pt x="508" y="1039"/>
                    </a:lnTo>
                    <a:lnTo>
                      <a:pt x="522" y="1043"/>
                    </a:lnTo>
                    <a:lnTo>
                      <a:pt x="535" y="1047"/>
                    </a:lnTo>
                    <a:lnTo>
                      <a:pt x="561" y="1118"/>
                    </a:lnTo>
                    <a:lnTo>
                      <a:pt x="585" y="1185"/>
                    </a:lnTo>
                    <a:lnTo>
                      <a:pt x="603" y="1248"/>
                    </a:lnTo>
                    <a:lnTo>
                      <a:pt x="620" y="1303"/>
                    </a:lnTo>
                    <a:lnTo>
                      <a:pt x="632" y="1350"/>
                    </a:lnTo>
                    <a:lnTo>
                      <a:pt x="641" y="1385"/>
                    </a:lnTo>
                    <a:lnTo>
                      <a:pt x="646" y="1408"/>
                    </a:lnTo>
                    <a:lnTo>
                      <a:pt x="648" y="1416"/>
                    </a:lnTo>
                    <a:lnTo>
                      <a:pt x="1069" y="1630"/>
                    </a:lnTo>
                    <a:lnTo>
                      <a:pt x="1050" y="1609"/>
                    </a:lnTo>
                    <a:lnTo>
                      <a:pt x="1033" y="1581"/>
                    </a:lnTo>
                    <a:lnTo>
                      <a:pt x="1020" y="1548"/>
                    </a:lnTo>
                    <a:lnTo>
                      <a:pt x="1010" y="1511"/>
                    </a:lnTo>
                    <a:lnTo>
                      <a:pt x="1002" y="1469"/>
                    </a:lnTo>
                    <a:lnTo>
                      <a:pt x="1000" y="1426"/>
                    </a:lnTo>
                    <a:lnTo>
                      <a:pt x="1002" y="1379"/>
                    </a:lnTo>
                    <a:lnTo>
                      <a:pt x="1011" y="1333"/>
                    </a:lnTo>
                    <a:lnTo>
                      <a:pt x="1014" y="1303"/>
                    </a:lnTo>
                    <a:lnTo>
                      <a:pt x="1011" y="1278"/>
                    </a:lnTo>
                    <a:lnTo>
                      <a:pt x="1002" y="1255"/>
                    </a:lnTo>
                    <a:lnTo>
                      <a:pt x="992" y="1236"/>
                    </a:lnTo>
                    <a:lnTo>
                      <a:pt x="980" y="1222"/>
                    </a:lnTo>
                    <a:lnTo>
                      <a:pt x="970" y="1211"/>
                    </a:lnTo>
                    <a:lnTo>
                      <a:pt x="961" y="1205"/>
                    </a:lnTo>
                    <a:lnTo>
                      <a:pt x="958" y="1202"/>
                    </a:lnTo>
                    <a:lnTo>
                      <a:pt x="925" y="1179"/>
                    </a:lnTo>
                    <a:lnTo>
                      <a:pt x="896" y="1149"/>
                    </a:lnTo>
                    <a:lnTo>
                      <a:pt x="871" y="1115"/>
                    </a:lnTo>
                    <a:lnTo>
                      <a:pt x="852" y="1077"/>
                    </a:lnTo>
                    <a:lnTo>
                      <a:pt x="839" y="1037"/>
                    </a:lnTo>
                    <a:lnTo>
                      <a:pt x="833" y="996"/>
                    </a:lnTo>
                    <a:lnTo>
                      <a:pt x="836" y="957"/>
                    </a:lnTo>
                    <a:lnTo>
                      <a:pt x="847" y="919"/>
                    </a:lnTo>
                    <a:lnTo>
                      <a:pt x="852" y="907"/>
                    </a:lnTo>
                    <a:lnTo>
                      <a:pt x="858" y="897"/>
                    </a:lnTo>
                    <a:lnTo>
                      <a:pt x="866" y="886"/>
                    </a:lnTo>
                    <a:lnTo>
                      <a:pt x="873" y="875"/>
                    </a:lnTo>
                    <a:lnTo>
                      <a:pt x="881" y="865"/>
                    </a:lnTo>
                    <a:lnTo>
                      <a:pt x="890" y="855"/>
                    </a:lnTo>
                    <a:lnTo>
                      <a:pt x="901" y="846"/>
                    </a:lnTo>
                    <a:lnTo>
                      <a:pt x="913" y="837"/>
                    </a:lnTo>
                    <a:lnTo>
                      <a:pt x="925" y="829"/>
                    </a:lnTo>
                    <a:lnTo>
                      <a:pt x="940" y="823"/>
                    </a:lnTo>
                    <a:lnTo>
                      <a:pt x="956" y="817"/>
                    </a:lnTo>
                    <a:lnTo>
                      <a:pt x="974" y="813"/>
                    </a:lnTo>
                    <a:lnTo>
                      <a:pt x="993" y="810"/>
                    </a:lnTo>
                    <a:lnTo>
                      <a:pt x="1015" y="808"/>
                    </a:lnTo>
                    <a:lnTo>
                      <a:pt x="1039" y="808"/>
                    </a:lnTo>
                    <a:lnTo>
                      <a:pt x="1064" y="809"/>
                    </a:lnTo>
                    <a:lnTo>
                      <a:pt x="1062" y="808"/>
                    </a:lnTo>
                    <a:lnTo>
                      <a:pt x="1057" y="805"/>
                    </a:lnTo>
                    <a:lnTo>
                      <a:pt x="1048" y="801"/>
                    </a:lnTo>
                    <a:lnTo>
                      <a:pt x="1034" y="797"/>
                    </a:lnTo>
                    <a:lnTo>
                      <a:pt x="1018" y="791"/>
                    </a:lnTo>
                    <a:lnTo>
                      <a:pt x="996" y="785"/>
                    </a:lnTo>
                    <a:lnTo>
                      <a:pt x="973" y="778"/>
                    </a:lnTo>
                    <a:lnTo>
                      <a:pt x="944" y="769"/>
                    </a:lnTo>
                    <a:lnTo>
                      <a:pt x="911" y="762"/>
                    </a:lnTo>
                    <a:lnTo>
                      <a:pt x="875" y="755"/>
                    </a:lnTo>
                    <a:lnTo>
                      <a:pt x="835" y="747"/>
                    </a:lnTo>
                    <a:lnTo>
                      <a:pt x="790" y="740"/>
                    </a:lnTo>
                    <a:lnTo>
                      <a:pt x="742" y="734"/>
                    </a:lnTo>
                    <a:lnTo>
                      <a:pt x="690" y="727"/>
                    </a:lnTo>
                    <a:lnTo>
                      <a:pt x="633" y="723"/>
                    </a:lnTo>
                    <a:lnTo>
                      <a:pt x="572" y="719"/>
                    </a:lnTo>
                    <a:lnTo>
                      <a:pt x="573" y="719"/>
                    </a:lnTo>
                    <a:lnTo>
                      <a:pt x="577" y="718"/>
                    </a:lnTo>
                    <a:lnTo>
                      <a:pt x="584" y="718"/>
                    </a:lnTo>
                    <a:lnTo>
                      <a:pt x="592" y="717"/>
                    </a:lnTo>
                    <a:lnTo>
                      <a:pt x="603" y="716"/>
                    </a:lnTo>
                    <a:lnTo>
                      <a:pt x="616" y="715"/>
                    </a:lnTo>
                    <a:lnTo>
                      <a:pt x="630" y="714"/>
                    </a:lnTo>
                    <a:lnTo>
                      <a:pt x="646" y="713"/>
                    </a:lnTo>
                    <a:lnTo>
                      <a:pt x="664" y="712"/>
                    </a:lnTo>
                    <a:lnTo>
                      <a:pt x="683" y="711"/>
                    </a:lnTo>
                    <a:lnTo>
                      <a:pt x="705" y="711"/>
                    </a:lnTo>
                    <a:lnTo>
                      <a:pt x="727" y="710"/>
                    </a:lnTo>
                    <a:lnTo>
                      <a:pt x="750" y="710"/>
                    </a:lnTo>
                    <a:lnTo>
                      <a:pt x="775" y="711"/>
                    </a:lnTo>
                    <a:lnTo>
                      <a:pt x="800" y="712"/>
                    </a:lnTo>
                    <a:lnTo>
                      <a:pt x="826" y="713"/>
                    </a:lnTo>
                    <a:lnTo>
                      <a:pt x="853" y="715"/>
                    </a:lnTo>
                    <a:lnTo>
                      <a:pt x="880" y="717"/>
                    </a:lnTo>
                    <a:lnTo>
                      <a:pt x="908" y="720"/>
                    </a:lnTo>
                    <a:lnTo>
                      <a:pt x="937" y="724"/>
                    </a:lnTo>
                    <a:lnTo>
                      <a:pt x="964" y="728"/>
                    </a:lnTo>
                    <a:lnTo>
                      <a:pt x="993" y="734"/>
                    </a:lnTo>
                    <a:lnTo>
                      <a:pt x="1021" y="740"/>
                    </a:lnTo>
                    <a:lnTo>
                      <a:pt x="1050" y="747"/>
                    </a:lnTo>
                    <a:lnTo>
                      <a:pt x="1078" y="755"/>
                    </a:lnTo>
                    <a:lnTo>
                      <a:pt x="1104" y="764"/>
                    </a:lnTo>
                    <a:lnTo>
                      <a:pt x="1131" y="775"/>
                    </a:lnTo>
                    <a:lnTo>
                      <a:pt x="1158" y="786"/>
                    </a:lnTo>
                    <a:lnTo>
                      <a:pt x="1184" y="799"/>
                    </a:lnTo>
                    <a:lnTo>
                      <a:pt x="1207" y="813"/>
                    </a:lnTo>
                    <a:lnTo>
                      <a:pt x="1231" y="828"/>
                    </a:lnTo>
                    <a:lnTo>
                      <a:pt x="1254" y="845"/>
                    </a:lnTo>
                    <a:lnTo>
                      <a:pt x="1274" y="858"/>
                    </a:lnTo>
                    <a:lnTo>
                      <a:pt x="1293" y="873"/>
                    </a:lnTo>
                    <a:lnTo>
                      <a:pt x="1309" y="890"/>
                    </a:lnTo>
                    <a:lnTo>
                      <a:pt x="1323" y="907"/>
                    </a:lnTo>
                    <a:lnTo>
                      <a:pt x="1335" y="927"/>
                    </a:lnTo>
                    <a:lnTo>
                      <a:pt x="1345" y="946"/>
                    </a:lnTo>
                    <a:lnTo>
                      <a:pt x="1353" y="967"/>
                    </a:lnTo>
                    <a:lnTo>
                      <a:pt x="1360" y="989"/>
                    </a:lnTo>
                    <a:lnTo>
                      <a:pt x="1366" y="981"/>
                    </a:lnTo>
                    <a:lnTo>
                      <a:pt x="1374" y="974"/>
                    </a:lnTo>
                    <a:lnTo>
                      <a:pt x="1383" y="966"/>
                    </a:lnTo>
                    <a:lnTo>
                      <a:pt x="1395" y="958"/>
                    </a:lnTo>
                    <a:lnTo>
                      <a:pt x="1406" y="950"/>
                    </a:lnTo>
                    <a:lnTo>
                      <a:pt x="1419" y="942"/>
                    </a:lnTo>
                    <a:lnTo>
                      <a:pt x="1434" y="935"/>
                    </a:lnTo>
                    <a:lnTo>
                      <a:pt x="1449" y="927"/>
                    </a:lnTo>
                    <a:lnTo>
                      <a:pt x="1466" y="921"/>
                    </a:lnTo>
                    <a:lnTo>
                      <a:pt x="1483" y="913"/>
                    </a:lnTo>
                    <a:lnTo>
                      <a:pt x="1502" y="908"/>
                    </a:lnTo>
                    <a:lnTo>
                      <a:pt x="1521" y="903"/>
                    </a:lnTo>
                    <a:lnTo>
                      <a:pt x="1542" y="899"/>
                    </a:lnTo>
                    <a:lnTo>
                      <a:pt x="1563" y="896"/>
                    </a:lnTo>
                    <a:lnTo>
                      <a:pt x="1585" y="894"/>
                    </a:lnTo>
                    <a:lnTo>
                      <a:pt x="1608" y="893"/>
                    </a:lnTo>
                    <a:lnTo>
                      <a:pt x="1600" y="845"/>
                    </a:lnTo>
                    <a:lnTo>
                      <a:pt x="1599" y="801"/>
                    </a:lnTo>
                    <a:lnTo>
                      <a:pt x="1602" y="761"/>
                    </a:lnTo>
                    <a:lnTo>
                      <a:pt x="1611" y="725"/>
                    </a:lnTo>
                    <a:lnTo>
                      <a:pt x="1621" y="693"/>
                    </a:lnTo>
                    <a:lnTo>
                      <a:pt x="1634" y="665"/>
                    </a:lnTo>
                    <a:lnTo>
                      <a:pt x="1650" y="639"/>
                    </a:lnTo>
                    <a:lnTo>
                      <a:pt x="1666" y="617"/>
                    </a:lnTo>
                    <a:lnTo>
                      <a:pt x="1684" y="598"/>
                    </a:lnTo>
                    <a:lnTo>
                      <a:pt x="1701" y="582"/>
                    </a:lnTo>
                    <a:lnTo>
                      <a:pt x="1718" y="569"/>
                    </a:lnTo>
                    <a:lnTo>
                      <a:pt x="1732" y="559"/>
                    </a:lnTo>
                    <a:lnTo>
                      <a:pt x="1746" y="550"/>
                    </a:lnTo>
                    <a:lnTo>
                      <a:pt x="1755" y="545"/>
                    </a:lnTo>
                    <a:lnTo>
                      <a:pt x="1762" y="542"/>
                    </a:lnTo>
                    <a:lnTo>
                      <a:pt x="1764" y="541"/>
                    </a:lnTo>
                    <a:close/>
                  </a:path>
                </a:pathLst>
              </a:custGeom>
              <a:solidFill>
                <a:srgbClr val="3FFF21"/>
              </a:solidFill>
              <a:ln w="9525">
                <a:noFill/>
                <a:round/>
                <a:headEnd/>
                <a:tailEnd/>
              </a:ln>
            </p:spPr>
            <p:txBody>
              <a:bodyPr/>
              <a:lstStyle/>
              <a:p>
                <a:pPr algn="l">
                  <a:defRPr/>
                </a:pPr>
                <a:endParaRPr lang="en-CA" sz="2400"/>
              </a:p>
            </p:txBody>
          </p:sp>
          <p:sp>
            <p:nvSpPr>
              <p:cNvPr id="148" name="Freeform 30"/>
              <p:cNvSpPr>
                <a:spLocks/>
              </p:cNvSpPr>
              <p:nvPr/>
            </p:nvSpPr>
            <p:spPr bwMode="auto">
              <a:xfrm>
                <a:off x="2695" y="3430"/>
                <a:ext cx="18" cy="18"/>
              </a:xfrm>
              <a:custGeom>
                <a:avLst/>
                <a:gdLst/>
                <a:ahLst/>
                <a:cxnLst>
                  <a:cxn ang="0">
                    <a:pos x="81" y="104"/>
                  </a:cxn>
                  <a:cxn ang="0">
                    <a:pos x="50" y="85"/>
                  </a:cxn>
                  <a:cxn ang="0">
                    <a:pos x="15" y="99"/>
                  </a:cxn>
                  <a:cxn ang="0">
                    <a:pos x="24" y="62"/>
                  </a:cxn>
                  <a:cxn ang="0">
                    <a:pos x="0" y="34"/>
                  </a:cxn>
                  <a:cxn ang="0">
                    <a:pos x="38" y="32"/>
                  </a:cxn>
                  <a:cxn ang="0">
                    <a:pos x="57" y="0"/>
                  </a:cxn>
                  <a:cxn ang="0">
                    <a:pos x="71" y="35"/>
                  </a:cxn>
                  <a:cxn ang="0">
                    <a:pos x="108" y="44"/>
                  </a:cxn>
                  <a:cxn ang="0">
                    <a:pos x="78" y="67"/>
                  </a:cxn>
                  <a:cxn ang="0">
                    <a:pos x="81" y="104"/>
                  </a:cxn>
                </a:cxnLst>
                <a:rect l="0" t="0" r="r" b="b"/>
                <a:pathLst>
                  <a:path w="108" h="104">
                    <a:moveTo>
                      <a:pt x="81" y="104"/>
                    </a:moveTo>
                    <a:lnTo>
                      <a:pt x="50" y="85"/>
                    </a:lnTo>
                    <a:lnTo>
                      <a:pt x="15" y="99"/>
                    </a:lnTo>
                    <a:lnTo>
                      <a:pt x="24" y="62"/>
                    </a:lnTo>
                    <a:lnTo>
                      <a:pt x="0" y="34"/>
                    </a:lnTo>
                    <a:lnTo>
                      <a:pt x="38" y="32"/>
                    </a:lnTo>
                    <a:lnTo>
                      <a:pt x="57" y="0"/>
                    </a:lnTo>
                    <a:lnTo>
                      <a:pt x="71" y="35"/>
                    </a:lnTo>
                    <a:lnTo>
                      <a:pt x="108" y="44"/>
                    </a:lnTo>
                    <a:lnTo>
                      <a:pt x="78" y="67"/>
                    </a:lnTo>
                    <a:lnTo>
                      <a:pt x="81" y="104"/>
                    </a:lnTo>
                    <a:close/>
                  </a:path>
                </a:pathLst>
              </a:custGeom>
              <a:solidFill>
                <a:srgbClr val="FF00FF"/>
              </a:solidFill>
              <a:ln w="9525">
                <a:noFill/>
                <a:round/>
                <a:headEnd/>
                <a:tailEnd/>
              </a:ln>
            </p:spPr>
            <p:txBody>
              <a:bodyPr/>
              <a:lstStyle/>
              <a:p>
                <a:pPr algn="l">
                  <a:defRPr/>
                </a:pPr>
                <a:endParaRPr lang="en-CA" sz="2400"/>
              </a:p>
            </p:txBody>
          </p:sp>
          <p:sp>
            <p:nvSpPr>
              <p:cNvPr id="149" name="Freeform 31"/>
              <p:cNvSpPr>
                <a:spLocks/>
              </p:cNvSpPr>
              <p:nvPr/>
            </p:nvSpPr>
            <p:spPr bwMode="auto">
              <a:xfrm>
                <a:off x="2720" y="3447"/>
                <a:ext cx="19" cy="19"/>
              </a:xfrm>
              <a:custGeom>
                <a:avLst/>
                <a:gdLst/>
                <a:ahLst/>
                <a:cxnLst>
                  <a:cxn ang="0">
                    <a:pos x="98" y="3"/>
                  </a:cxn>
                  <a:cxn ang="0">
                    <a:pos x="89" y="44"/>
                  </a:cxn>
                  <a:cxn ang="0">
                    <a:pos x="117" y="74"/>
                  </a:cxn>
                  <a:cxn ang="0">
                    <a:pos x="76" y="78"/>
                  </a:cxn>
                  <a:cxn ang="0">
                    <a:pos x="57" y="114"/>
                  </a:cxn>
                  <a:cxn ang="0">
                    <a:pos x="40" y="76"/>
                  </a:cxn>
                  <a:cxn ang="0">
                    <a:pos x="0" y="68"/>
                  </a:cxn>
                  <a:cxn ang="0">
                    <a:pos x="31" y="41"/>
                  </a:cxn>
                  <a:cxn ang="0">
                    <a:pos x="26" y="0"/>
                  </a:cxn>
                  <a:cxn ang="0">
                    <a:pos x="61" y="21"/>
                  </a:cxn>
                  <a:cxn ang="0">
                    <a:pos x="98" y="3"/>
                  </a:cxn>
                </a:cxnLst>
                <a:rect l="0" t="0" r="r" b="b"/>
                <a:pathLst>
                  <a:path w="117" h="114">
                    <a:moveTo>
                      <a:pt x="98" y="3"/>
                    </a:moveTo>
                    <a:lnTo>
                      <a:pt x="89" y="44"/>
                    </a:lnTo>
                    <a:lnTo>
                      <a:pt x="117" y="74"/>
                    </a:lnTo>
                    <a:lnTo>
                      <a:pt x="76" y="78"/>
                    </a:lnTo>
                    <a:lnTo>
                      <a:pt x="57" y="114"/>
                    </a:lnTo>
                    <a:lnTo>
                      <a:pt x="40" y="76"/>
                    </a:lnTo>
                    <a:lnTo>
                      <a:pt x="0" y="68"/>
                    </a:lnTo>
                    <a:lnTo>
                      <a:pt x="31" y="41"/>
                    </a:lnTo>
                    <a:lnTo>
                      <a:pt x="26" y="0"/>
                    </a:lnTo>
                    <a:lnTo>
                      <a:pt x="61" y="21"/>
                    </a:lnTo>
                    <a:lnTo>
                      <a:pt x="98" y="3"/>
                    </a:lnTo>
                    <a:close/>
                  </a:path>
                </a:pathLst>
              </a:custGeom>
              <a:solidFill>
                <a:srgbClr val="FF00FF"/>
              </a:solidFill>
              <a:ln w="9525">
                <a:noFill/>
                <a:round/>
                <a:headEnd/>
                <a:tailEnd/>
              </a:ln>
            </p:spPr>
            <p:txBody>
              <a:bodyPr/>
              <a:lstStyle/>
              <a:p>
                <a:pPr algn="l">
                  <a:defRPr/>
                </a:pPr>
                <a:endParaRPr lang="en-CA" sz="2400"/>
              </a:p>
            </p:txBody>
          </p:sp>
          <p:sp>
            <p:nvSpPr>
              <p:cNvPr id="150" name="Freeform 32"/>
              <p:cNvSpPr>
                <a:spLocks/>
              </p:cNvSpPr>
              <p:nvPr/>
            </p:nvSpPr>
            <p:spPr bwMode="auto">
              <a:xfrm>
                <a:off x="2707" y="3472"/>
                <a:ext cx="22" cy="11"/>
              </a:xfrm>
              <a:custGeom>
                <a:avLst/>
                <a:gdLst/>
                <a:ahLst/>
                <a:cxnLst>
                  <a:cxn ang="0">
                    <a:pos x="108" y="1"/>
                  </a:cxn>
                  <a:cxn ang="0">
                    <a:pos x="99" y="25"/>
                  </a:cxn>
                  <a:cxn ang="0">
                    <a:pos x="129" y="42"/>
                  </a:cxn>
                  <a:cxn ang="0">
                    <a:pos x="84" y="44"/>
                  </a:cxn>
                  <a:cxn ang="0">
                    <a:pos x="63" y="63"/>
                  </a:cxn>
                  <a:cxn ang="0">
                    <a:pos x="44" y="43"/>
                  </a:cxn>
                  <a:cxn ang="0">
                    <a:pos x="0" y="38"/>
                  </a:cxn>
                  <a:cxn ang="0">
                    <a:pos x="34" y="23"/>
                  </a:cxn>
                  <a:cxn ang="0">
                    <a:pos x="29" y="0"/>
                  </a:cxn>
                  <a:cxn ang="0">
                    <a:pos x="67" y="12"/>
                  </a:cxn>
                  <a:cxn ang="0">
                    <a:pos x="108" y="1"/>
                  </a:cxn>
                </a:cxnLst>
                <a:rect l="0" t="0" r="r" b="b"/>
                <a:pathLst>
                  <a:path w="129" h="63">
                    <a:moveTo>
                      <a:pt x="108" y="1"/>
                    </a:moveTo>
                    <a:lnTo>
                      <a:pt x="99" y="25"/>
                    </a:lnTo>
                    <a:lnTo>
                      <a:pt x="129" y="42"/>
                    </a:lnTo>
                    <a:lnTo>
                      <a:pt x="84" y="44"/>
                    </a:lnTo>
                    <a:lnTo>
                      <a:pt x="63" y="63"/>
                    </a:lnTo>
                    <a:lnTo>
                      <a:pt x="44" y="43"/>
                    </a:lnTo>
                    <a:lnTo>
                      <a:pt x="0" y="38"/>
                    </a:lnTo>
                    <a:lnTo>
                      <a:pt x="34" y="23"/>
                    </a:lnTo>
                    <a:lnTo>
                      <a:pt x="29" y="0"/>
                    </a:lnTo>
                    <a:lnTo>
                      <a:pt x="67" y="12"/>
                    </a:lnTo>
                    <a:lnTo>
                      <a:pt x="108" y="1"/>
                    </a:lnTo>
                    <a:close/>
                  </a:path>
                </a:pathLst>
              </a:custGeom>
              <a:solidFill>
                <a:srgbClr val="FF00FF"/>
              </a:solidFill>
              <a:ln w="9525">
                <a:noFill/>
                <a:round/>
                <a:headEnd/>
                <a:tailEnd/>
              </a:ln>
            </p:spPr>
            <p:txBody>
              <a:bodyPr/>
              <a:lstStyle/>
              <a:p>
                <a:pPr algn="l">
                  <a:defRPr/>
                </a:pPr>
                <a:endParaRPr lang="en-CA" sz="2400"/>
              </a:p>
            </p:txBody>
          </p:sp>
          <p:sp>
            <p:nvSpPr>
              <p:cNvPr id="151" name="Freeform 33"/>
              <p:cNvSpPr>
                <a:spLocks/>
              </p:cNvSpPr>
              <p:nvPr/>
            </p:nvSpPr>
            <p:spPr bwMode="auto">
              <a:xfrm>
                <a:off x="2689" y="3466"/>
                <a:ext cx="16" cy="7"/>
              </a:xfrm>
              <a:custGeom>
                <a:avLst/>
                <a:gdLst/>
                <a:ahLst/>
                <a:cxnLst>
                  <a:cxn ang="0">
                    <a:pos x="76" y="1"/>
                  </a:cxn>
                  <a:cxn ang="0">
                    <a:pos x="70" y="18"/>
                  </a:cxn>
                  <a:cxn ang="0">
                    <a:pos x="91" y="29"/>
                  </a:cxn>
                  <a:cxn ang="0">
                    <a:pos x="59" y="31"/>
                  </a:cxn>
                  <a:cxn ang="0">
                    <a:pos x="44" y="46"/>
                  </a:cxn>
                  <a:cxn ang="0">
                    <a:pos x="32" y="30"/>
                  </a:cxn>
                  <a:cxn ang="0">
                    <a:pos x="0" y="27"/>
                  </a:cxn>
                  <a:cxn ang="0">
                    <a:pos x="23" y="17"/>
                  </a:cxn>
                  <a:cxn ang="0">
                    <a:pos x="20" y="0"/>
                  </a:cxn>
                  <a:cxn ang="0">
                    <a:pos x="47" y="9"/>
                  </a:cxn>
                  <a:cxn ang="0">
                    <a:pos x="76" y="1"/>
                  </a:cxn>
                </a:cxnLst>
                <a:rect l="0" t="0" r="r" b="b"/>
                <a:pathLst>
                  <a:path w="91" h="46">
                    <a:moveTo>
                      <a:pt x="76" y="1"/>
                    </a:moveTo>
                    <a:lnTo>
                      <a:pt x="70" y="18"/>
                    </a:lnTo>
                    <a:lnTo>
                      <a:pt x="91" y="29"/>
                    </a:lnTo>
                    <a:lnTo>
                      <a:pt x="59" y="31"/>
                    </a:lnTo>
                    <a:lnTo>
                      <a:pt x="44" y="46"/>
                    </a:lnTo>
                    <a:lnTo>
                      <a:pt x="32" y="30"/>
                    </a:lnTo>
                    <a:lnTo>
                      <a:pt x="0" y="27"/>
                    </a:lnTo>
                    <a:lnTo>
                      <a:pt x="23" y="17"/>
                    </a:lnTo>
                    <a:lnTo>
                      <a:pt x="20" y="0"/>
                    </a:lnTo>
                    <a:lnTo>
                      <a:pt x="47" y="9"/>
                    </a:lnTo>
                    <a:lnTo>
                      <a:pt x="76" y="1"/>
                    </a:lnTo>
                    <a:close/>
                  </a:path>
                </a:pathLst>
              </a:custGeom>
              <a:solidFill>
                <a:srgbClr val="FF00FF"/>
              </a:solidFill>
              <a:ln w="9525">
                <a:noFill/>
                <a:round/>
                <a:headEnd/>
                <a:tailEnd/>
              </a:ln>
            </p:spPr>
            <p:txBody>
              <a:bodyPr/>
              <a:lstStyle/>
              <a:p>
                <a:pPr algn="l">
                  <a:defRPr/>
                </a:pPr>
                <a:endParaRPr lang="en-CA" sz="2400"/>
              </a:p>
            </p:txBody>
          </p:sp>
          <p:sp>
            <p:nvSpPr>
              <p:cNvPr id="152" name="Freeform 34"/>
              <p:cNvSpPr>
                <a:spLocks/>
              </p:cNvSpPr>
              <p:nvPr/>
            </p:nvSpPr>
            <p:spPr bwMode="auto">
              <a:xfrm>
                <a:off x="2724" y="3426"/>
                <a:ext cx="15" cy="15"/>
              </a:xfrm>
              <a:custGeom>
                <a:avLst/>
                <a:gdLst/>
                <a:ahLst/>
                <a:cxnLst>
                  <a:cxn ang="0">
                    <a:pos x="53" y="93"/>
                  </a:cxn>
                  <a:cxn ang="0">
                    <a:pos x="33" y="66"/>
                  </a:cxn>
                  <a:cxn ang="0">
                    <a:pos x="0" y="69"/>
                  </a:cxn>
                  <a:cxn ang="0">
                    <a:pos x="18" y="42"/>
                  </a:cxn>
                  <a:cxn ang="0">
                    <a:pos x="7" y="11"/>
                  </a:cxn>
                  <a:cxn ang="0">
                    <a:pos x="38" y="20"/>
                  </a:cxn>
                  <a:cxn ang="0">
                    <a:pos x="63" y="0"/>
                  </a:cxn>
                  <a:cxn ang="0">
                    <a:pos x="64" y="33"/>
                  </a:cxn>
                  <a:cxn ang="0">
                    <a:pos x="92" y="50"/>
                  </a:cxn>
                  <a:cxn ang="0">
                    <a:pos x="61" y="61"/>
                  </a:cxn>
                  <a:cxn ang="0">
                    <a:pos x="53" y="93"/>
                  </a:cxn>
                </a:cxnLst>
                <a:rect l="0" t="0" r="r" b="b"/>
                <a:pathLst>
                  <a:path w="92" h="93">
                    <a:moveTo>
                      <a:pt x="53" y="93"/>
                    </a:moveTo>
                    <a:lnTo>
                      <a:pt x="33" y="66"/>
                    </a:lnTo>
                    <a:lnTo>
                      <a:pt x="0" y="69"/>
                    </a:lnTo>
                    <a:lnTo>
                      <a:pt x="18" y="42"/>
                    </a:lnTo>
                    <a:lnTo>
                      <a:pt x="7" y="11"/>
                    </a:lnTo>
                    <a:lnTo>
                      <a:pt x="38" y="20"/>
                    </a:lnTo>
                    <a:lnTo>
                      <a:pt x="63" y="0"/>
                    </a:lnTo>
                    <a:lnTo>
                      <a:pt x="64" y="33"/>
                    </a:lnTo>
                    <a:lnTo>
                      <a:pt x="92" y="50"/>
                    </a:lnTo>
                    <a:lnTo>
                      <a:pt x="61" y="61"/>
                    </a:lnTo>
                    <a:lnTo>
                      <a:pt x="53" y="93"/>
                    </a:lnTo>
                    <a:close/>
                  </a:path>
                </a:pathLst>
              </a:custGeom>
              <a:solidFill>
                <a:srgbClr val="FF00FF"/>
              </a:solidFill>
              <a:ln w="9525">
                <a:noFill/>
                <a:round/>
                <a:headEnd/>
                <a:tailEnd/>
              </a:ln>
            </p:spPr>
            <p:txBody>
              <a:bodyPr/>
              <a:lstStyle/>
              <a:p>
                <a:pPr algn="l">
                  <a:defRPr/>
                </a:pPr>
                <a:endParaRPr lang="en-CA" sz="2400"/>
              </a:p>
            </p:txBody>
          </p:sp>
          <p:sp>
            <p:nvSpPr>
              <p:cNvPr id="153" name="Freeform 35"/>
              <p:cNvSpPr>
                <a:spLocks/>
              </p:cNvSpPr>
              <p:nvPr/>
            </p:nvSpPr>
            <p:spPr bwMode="auto">
              <a:xfrm>
                <a:off x="2638" y="3392"/>
                <a:ext cx="37" cy="38"/>
              </a:xfrm>
              <a:custGeom>
                <a:avLst/>
                <a:gdLst/>
                <a:ahLst/>
                <a:cxnLst>
                  <a:cxn ang="0">
                    <a:pos x="220" y="170"/>
                  </a:cxn>
                  <a:cxn ang="0">
                    <a:pos x="141" y="164"/>
                  </a:cxn>
                  <a:cxn ang="0">
                    <a:pos x="92" y="224"/>
                  </a:cxn>
                  <a:cxn ang="0">
                    <a:pos x="74" y="148"/>
                  </a:cxn>
                  <a:cxn ang="0">
                    <a:pos x="0" y="119"/>
                  </a:cxn>
                  <a:cxn ang="0">
                    <a:pos x="68" y="78"/>
                  </a:cxn>
                  <a:cxn ang="0">
                    <a:pos x="72" y="0"/>
                  </a:cxn>
                  <a:cxn ang="0">
                    <a:pos x="132" y="52"/>
                  </a:cxn>
                  <a:cxn ang="0">
                    <a:pos x="208" y="32"/>
                  </a:cxn>
                  <a:cxn ang="0">
                    <a:pos x="177" y="104"/>
                  </a:cxn>
                  <a:cxn ang="0">
                    <a:pos x="220" y="170"/>
                  </a:cxn>
                </a:cxnLst>
                <a:rect l="0" t="0" r="r" b="b"/>
                <a:pathLst>
                  <a:path w="220" h="224">
                    <a:moveTo>
                      <a:pt x="220" y="170"/>
                    </a:moveTo>
                    <a:lnTo>
                      <a:pt x="141" y="164"/>
                    </a:lnTo>
                    <a:lnTo>
                      <a:pt x="92" y="224"/>
                    </a:lnTo>
                    <a:lnTo>
                      <a:pt x="74" y="148"/>
                    </a:lnTo>
                    <a:lnTo>
                      <a:pt x="0" y="119"/>
                    </a:lnTo>
                    <a:lnTo>
                      <a:pt x="68" y="78"/>
                    </a:lnTo>
                    <a:lnTo>
                      <a:pt x="72" y="0"/>
                    </a:lnTo>
                    <a:lnTo>
                      <a:pt x="132" y="52"/>
                    </a:lnTo>
                    <a:lnTo>
                      <a:pt x="208" y="32"/>
                    </a:lnTo>
                    <a:lnTo>
                      <a:pt x="177" y="104"/>
                    </a:lnTo>
                    <a:lnTo>
                      <a:pt x="220" y="170"/>
                    </a:lnTo>
                    <a:close/>
                  </a:path>
                </a:pathLst>
              </a:custGeom>
              <a:solidFill>
                <a:srgbClr val="FF00FF"/>
              </a:solidFill>
              <a:ln w="9525">
                <a:noFill/>
                <a:round/>
                <a:headEnd/>
                <a:tailEnd/>
              </a:ln>
            </p:spPr>
            <p:txBody>
              <a:bodyPr/>
              <a:lstStyle/>
              <a:p>
                <a:pPr algn="l">
                  <a:defRPr/>
                </a:pPr>
                <a:endParaRPr lang="en-CA" sz="2400"/>
              </a:p>
            </p:txBody>
          </p:sp>
          <p:sp>
            <p:nvSpPr>
              <p:cNvPr id="154" name="Freeform 36"/>
              <p:cNvSpPr>
                <a:spLocks/>
              </p:cNvSpPr>
              <p:nvPr/>
            </p:nvSpPr>
            <p:spPr bwMode="auto">
              <a:xfrm>
                <a:off x="2662" y="3439"/>
                <a:ext cx="22" cy="22"/>
              </a:xfrm>
              <a:custGeom>
                <a:avLst/>
                <a:gdLst/>
                <a:ahLst/>
                <a:cxnLst>
                  <a:cxn ang="0">
                    <a:pos x="134" y="78"/>
                  </a:cxn>
                  <a:cxn ang="0">
                    <a:pos x="88" y="86"/>
                  </a:cxn>
                  <a:cxn ang="0">
                    <a:pos x="68" y="128"/>
                  </a:cxn>
                  <a:cxn ang="0">
                    <a:pos x="46" y="87"/>
                  </a:cxn>
                  <a:cxn ang="0">
                    <a:pos x="0" y="82"/>
                  </a:cxn>
                  <a:cxn ang="0">
                    <a:pos x="32" y="48"/>
                  </a:cxn>
                  <a:cxn ang="0">
                    <a:pos x="23" y="3"/>
                  </a:cxn>
                  <a:cxn ang="0">
                    <a:pos x="65" y="24"/>
                  </a:cxn>
                  <a:cxn ang="0">
                    <a:pos x="105" y="0"/>
                  </a:cxn>
                  <a:cxn ang="0">
                    <a:pos x="99" y="46"/>
                  </a:cxn>
                  <a:cxn ang="0">
                    <a:pos x="134" y="78"/>
                  </a:cxn>
                </a:cxnLst>
                <a:rect l="0" t="0" r="r" b="b"/>
                <a:pathLst>
                  <a:path w="134" h="128">
                    <a:moveTo>
                      <a:pt x="134" y="78"/>
                    </a:moveTo>
                    <a:lnTo>
                      <a:pt x="88" y="86"/>
                    </a:lnTo>
                    <a:lnTo>
                      <a:pt x="68" y="128"/>
                    </a:lnTo>
                    <a:lnTo>
                      <a:pt x="46" y="87"/>
                    </a:lnTo>
                    <a:lnTo>
                      <a:pt x="0" y="82"/>
                    </a:lnTo>
                    <a:lnTo>
                      <a:pt x="32" y="48"/>
                    </a:lnTo>
                    <a:lnTo>
                      <a:pt x="23" y="3"/>
                    </a:lnTo>
                    <a:lnTo>
                      <a:pt x="65" y="24"/>
                    </a:lnTo>
                    <a:lnTo>
                      <a:pt x="105" y="0"/>
                    </a:lnTo>
                    <a:lnTo>
                      <a:pt x="99" y="46"/>
                    </a:lnTo>
                    <a:lnTo>
                      <a:pt x="134" y="78"/>
                    </a:lnTo>
                    <a:close/>
                  </a:path>
                </a:pathLst>
              </a:custGeom>
              <a:solidFill>
                <a:srgbClr val="FF00FF"/>
              </a:solidFill>
              <a:ln w="9525">
                <a:noFill/>
                <a:round/>
                <a:headEnd/>
                <a:tailEnd/>
              </a:ln>
            </p:spPr>
            <p:txBody>
              <a:bodyPr/>
              <a:lstStyle/>
              <a:p>
                <a:pPr algn="l">
                  <a:defRPr/>
                </a:pPr>
                <a:endParaRPr lang="en-CA" sz="2400"/>
              </a:p>
            </p:txBody>
          </p:sp>
          <p:sp>
            <p:nvSpPr>
              <p:cNvPr id="155" name="Freeform 37"/>
              <p:cNvSpPr>
                <a:spLocks/>
              </p:cNvSpPr>
              <p:nvPr/>
            </p:nvSpPr>
            <p:spPr bwMode="auto">
              <a:xfrm>
                <a:off x="2687" y="3361"/>
                <a:ext cx="23" cy="24"/>
              </a:xfrm>
              <a:custGeom>
                <a:avLst/>
                <a:gdLst/>
                <a:ahLst/>
                <a:cxnLst>
                  <a:cxn ang="0">
                    <a:pos x="93" y="140"/>
                  </a:cxn>
                  <a:cxn ang="0">
                    <a:pos x="55" y="108"/>
                  </a:cxn>
                  <a:cxn ang="0">
                    <a:pos x="8" y="120"/>
                  </a:cxn>
                  <a:cxn ang="0">
                    <a:pos x="27" y="75"/>
                  </a:cxn>
                  <a:cxn ang="0">
                    <a:pos x="0" y="34"/>
                  </a:cxn>
                  <a:cxn ang="0">
                    <a:pos x="49" y="38"/>
                  </a:cxn>
                  <a:cxn ang="0">
                    <a:pos x="80" y="0"/>
                  </a:cxn>
                  <a:cxn ang="0">
                    <a:pos x="91" y="47"/>
                  </a:cxn>
                  <a:cxn ang="0">
                    <a:pos x="137" y="65"/>
                  </a:cxn>
                  <a:cxn ang="0">
                    <a:pos x="95" y="91"/>
                  </a:cxn>
                  <a:cxn ang="0">
                    <a:pos x="93" y="140"/>
                  </a:cxn>
                </a:cxnLst>
                <a:rect l="0" t="0" r="r" b="b"/>
                <a:pathLst>
                  <a:path w="137" h="140">
                    <a:moveTo>
                      <a:pt x="93" y="140"/>
                    </a:moveTo>
                    <a:lnTo>
                      <a:pt x="55" y="108"/>
                    </a:lnTo>
                    <a:lnTo>
                      <a:pt x="8" y="120"/>
                    </a:lnTo>
                    <a:lnTo>
                      <a:pt x="27" y="75"/>
                    </a:lnTo>
                    <a:lnTo>
                      <a:pt x="0" y="34"/>
                    </a:lnTo>
                    <a:lnTo>
                      <a:pt x="49" y="38"/>
                    </a:lnTo>
                    <a:lnTo>
                      <a:pt x="80" y="0"/>
                    </a:lnTo>
                    <a:lnTo>
                      <a:pt x="91" y="47"/>
                    </a:lnTo>
                    <a:lnTo>
                      <a:pt x="137" y="65"/>
                    </a:lnTo>
                    <a:lnTo>
                      <a:pt x="95" y="91"/>
                    </a:lnTo>
                    <a:lnTo>
                      <a:pt x="93" y="140"/>
                    </a:lnTo>
                    <a:close/>
                  </a:path>
                </a:pathLst>
              </a:custGeom>
              <a:solidFill>
                <a:srgbClr val="FF00FF"/>
              </a:solidFill>
              <a:ln w="9525">
                <a:noFill/>
                <a:round/>
                <a:headEnd/>
                <a:tailEnd/>
              </a:ln>
            </p:spPr>
            <p:txBody>
              <a:bodyPr/>
              <a:lstStyle/>
              <a:p>
                <a:pPr algn="l">
                  <a:defRPr/>
                </a:pPr>
                <a:endParaRPr lang="en-CA" sz="2400"/>
              </a:p>
            </p:txBody>
          </p:sp>
          <p:sp>
            <p:nvSpPr>
              <p:cNvPr id="156" name="Freeform 38"/>
              <p:cNvSpPr>
                <a:spLocks/>
              </p:cNvSpPr>
              <p:nvPr/>
            </p:nvSpPr>
            <p:spPr bwMode="auto">
              <a:xfrm>
                <a:off x="2690" y="3398"/>
                <a:ext cx="20" cy="20"/>
              </a:xfrm>
              <a:custGeom>
                <a:avLst/>
                <a:gdLst/>
                <a:ahLst/>
                <a:cxnLst>
                  <a:cxn ang="0">
                    <a:pos x="122" y="86"/>
                  </a:cxn>
                  <a:cxn ang="0">
                    <a:pos x="79" y="86"/>
                  </a:cxn>
                  <a:cxn ang="0">
                    <a:pos x="54" y="121"/>
                  </a:cxn>
                  <a:cxn ang="0">
                    <a:pos x="41" y="80"/>
                  </a:cxn>
                  <a:cxn ang="0">
                    <a:pos x="0" y="68"/>
                  </a:cxn>
                  <a:cxn ang="0">
                    <a:pos x="35" y="43"/>
                  </a:cxn>
                  <a:cxn ang="0">
                    <a:pos x="34" y="0"/>
                  </a:cxn>
                  <a:cxn ang="0">
                    <a:pos x="69" y="26"/>
                  </a:cxn>
                  <a:cxn ang="0">
                    <a:pos x="110" y="11"/>
                  </a:cxn>
                  <a:cxn ang="0">
                    <a:pos x="96" y="52"/>
                  </a:cxn>
                  <a:cxn ang="0">
                    <a:pos x="122" y="86"/>
                  </a:cxn>
                </a:cxnLst>
                <a:rect l="0" t="0" r="r" b="b"/>
                <a:pathLst>
                  <a:path w="122" h="121">
                    <a:moveTo>
                      <a:pt x="122" y="86"/>
                    </a:moveTo>
                    <a:lnTo>
                      <a:pt x="79" y="86"/>
                    </a:lnTo>
                    <a:lnTo>
                      <a:pt x="54" y="121"/>
                    </a:lnTo>
                    <a:lnTo>
                      <a:pt x="41" y="80"/>
                    </a:lnTo>
                    <a:lnTo>
                      <a:pt x="0" y="68"/>
                    </a:lnTo>
                    <a:lnTo>
                      <a:pt x="35" y="43"/>
                    </a:lnTo>
                    <a:lnTo>
                      <a:pt x="34" y="0"/>
                    </a:lnTo>
                    <a:lnTo>
                      <a:pt x="69" y="26"/>
                    </a:lnTo>
                    <a:lnTo>
                      <a:pt x="110" y="11"/>
                    </a:lnTo>
                    <a:lnTo>
                      <a:pt x="96" y="52"/>
                    </a:lnTo>
                    <a:lnTo>
                      <a:pt x="122" y="86"/>
                    </a:lnTo>
                    <a:close/>
                  </a:path>
                </a:pathLst>
              </a:custGeom>
              <a:solidFill>
                <a:srgbClr val="FF00FF"/>
              </a:solidFill>
              <a:ln w="9525">
                <a:noFill/>
                <a:round/>
                <a:headEnd/>
                <a:tailEnd/>
              </a:ln>
            </p:spPr>
            <p:txBody>
              <a:bodyPr/>
              <a:lstStyle/>
              <a:p>
                <a:pPr algn="l">
                  <a:defRPr/>
                </a:pPr>
                <a:endParaRPr lang="en-CA" sz="2400"/>
              </a:p>
            </p:txBody>
          </p:sp>
          <p:sp>
            <p:nvSpPr>
              <p:cNvPr id="157" name="Freeform 39"/>
              <p:cNvSpPr>
                <a:spLocks/>
              </p:cNvSpPr>
              <p:nvPr/>
            </p:nvSpPr>
            <p:spPr bwMode="auto">
              <a:xfrm>
                <a:off x="2559" y="3349"/>
                <a:ext cx="21" cy="21"/>
              </a:xfrm>
              <a:custGeom>
                <a:avLst/>
                <a:gdLst/>
                <a:ahLst/>
                <a:cxnLst>
                  <a:cxn ang="0">
                    <a:pos x="122" y="86"/>
                  </a:cxn>
                  <a:cxn ang="0">
                    <a:pos x="79" y="86"/>
                  </a:cxn>
                  <a:cxn ang="0">
                    <a:pos x="54" y="122"/>
                  </a:cxn>
                  <a:cxn ang="0">
                    <a:pos x="41" y="81"/>
                  </a:cxn>
                  <a:cxn ang="0">
                    <a:pos x="0" y="69"/>
                  </a:cxn>
                  <a:cxn ang="0">
                    <a:pos x="35" y="43"/>
                  </a:cxn>
                  <a:cxn ang="0">
                    <a:pos x="34" y="0"/>
                  </a:cxn>
                  <a:cxn ang="0">
                    <a:pos x="69" y="26"/>
                  </a:cxn>
                  <a:cxn ang="0">
                    <a:pos x="109" y="11"/>
                  </a:cxn>
                  <a:cxn ang="0">
                    <a:pos x="95" y="52"/>
                  </a:cxn>
                  <a:cxn ang="0">
                    <a:pos x="122" y="86"/>
                  </a:cxn>
                </a:cxnLst>
                <a:rect l="0" t="0" r="r" b="b"/>
                <a:pathLst>
                  <a:path w="122" h="122">
                    <a:moveTo>
                      <a:pt x="122" y="86"/>
                    </a:moveTo>
                    <a:lnTo>
                      <a:pt x="79" y="86"/>
                    </a:lnTo>
                    <a:lnTo>
                      <a:pt x="54" y="122"/>
                    </a:lnTo>
                    <a:lnTo>
                      <a:pt x="41" y="81"/>
                    </a:lnTo>
                    <a:lnTo>
                      <a:pt x="0" y="69"/>
                    </a:lnTo>
                    <a:lnTo>
                      <a:pt x="35" y="43"/>
                    </a:lnTo>
                    <a:lnTo>
                      <a:pt x="34" y="0"/>
                    </a:lnTo>
                    <a:lnTo>
                      <a:pt x="69" y="26"/>
                    </a:lnTo>
                    <a:lnTo>
                      <a:pt x="109" y="11"/>
                    </a:lnTo>
                    <a:lnTo>
                      <a:pt x="95" y="52"/>
                    </a:lnTo>
                    <a:lnTo>
                      <a:pt x="122" y="86"/>
                    </a:lnTo>
                    <a:close/>
                  </a:path>
                </a:pathLst>
              </a:custGeom>
              <a:solidFill>
                <a:srgbClr val="FF00FF"/>
              </a:solidFill>
              <a:ln w="9525">
                <a:noFill/>
                <a:round/>
                <a:headEnd/>
                <a:tailEnd/>
              </a:ln>
            </p:spPr>
            <p:txBody>
              <a:bodyPr/>
              <a:lstStyle/>
              <a:p>
                <a:pPr algn="l">
                  <a:defRPr/>
                </a:pPr>
                <a:endParaRPr lang="en-CA" sz="2400"/>
              </a:p>
            </p:txBody>
          </p:sp>
          <p:sp>
            <p:nvSpPr>
              <p:cNvPr id="158" name="Freeform 40"/>
              <p:cNvSpPr>
                <a:spLocks/>
              </p:cNvSpPr>
              <p:nvPr/>
            </p:nvSpPr>
            <p:spPr bwMode="auto">
              <a:xfrm>
                <a:off x="2643" y="3354"/>
                <a:ext cx="22" cy="21"/>
              </a:xfrm>
              <a:custGeom>
                <a:avLst/>
                <a:gdLst/>
                <a:ahLst/>
                <a:cxnLst>
                  <a:cxn ang="0">
                    <a:pos x="105" y="127"/>
                  </a:cxn>
                  <a:cxn ang="0">
                    <a:pos x="65" y="105"/>
                  </a:cxn>
                  <a:cxn ang="0">
                    <a:pos x="22" y="124"/>
                  </a:cxn>
                  <a:cxn ang="0">
                    <a:pos x="32" y="79"/>
                  </a:cxn>
                  <a:cxn ang="0">
                    <a:pos x="0" y="45"/>
                  </a:cxn>
                  <a:cxn ang="0">
                    <a:pos x="46" y="41"/>
                  </a:cxn>
                  <a:cxn ang="0">
                    <a:pos x="69" y="0"/>
                  </a:cxn>
                  <a:cxn ang="0">
                    <a:pos x="87" y="42"/>
                  </a:cxn>
                  <a:cxn ang="0">
                    <a:pos x="133" y="51"/>
                  </a:cxn>
                  <a:cxn ang="0">
                    <a:pos x="99" y="82"/>
                  </a:cxn>
                  <a:cxn ang="0">
                    <a:pos x="105" y="127"/>
                  </a:cxn>
                </a:cxnLst>
                <a:rect l="0" t="0" r="r" b="b"/>
                <a:pathLst>
                  <a:path w="133" h="127">
                    <a:moveTo>
                      <a:pt x="105" y="127"/>
                    </a:moveTo>
                    <a:lnTo>
                      <a:pt x="65" y="105"/>
                    </a:lnTo>
                    <a:lnTo>
                      <a:pt x="22" y="124"/>
                    </a:lnTo>
                    <a:lnTo>
                      <a:pt x="32" y="79"/>
                    </a:lnTo>
                    <a:lnTo>
                      <a:pt x="0" y="45"/>
                    </a:lnTo>
                    <a:lnTo>
                      <a:pt x="46" y="41"/>
                    </a:lnTo>
                    <a:lnTo>
                      <a:pt x="69" y="0"/>
                    </a:lnTo>
                    <a:lnTo>
                      <a:pt x="87" y="42"/>
                    </a:lnTo>
                    <a:lnTo>
                      <a:pt x="133" y="51"/>
                    </a:lnTo>
                    <a:lnTo>
                      <a:pt x="99" y="82"/>
                    </a:lnTo>
                    <a:lnTo>
                      <a:pt x="105" y="127"/>
                    </a:lnTo>
                    <a:close/>
                  </a:path>
                </a:pathLst>
              </a:custGeom>
              <a:solidFill>
                <a:srgbClr val="FF00FF"/>
              </a:solidFill>
              <a:ln w="9525">
                <a:noFill/>
                <a:round/>
                <a:headEnd/>
                <a:tailEnd/>
              </a:ln>
            </p:spPr>
            <p:txBody>
              <a:bodyPr/>
              <a:lstStyle/>
              <a:p>
                <a:pPr algn="l">
                  <a:defRPr/>
                </a:pPr>
                <a:endParaRPr lang="en-CA" sz="2400"/>
              </a:p>
            </p:txBody>
          </p:sp>
          <p:sp>
            <p:nvSpPr>
              <p:cNvPr id="159" name="Freeform 41"/>
              <p:cNvSpPr>
                <a:spLocks/>
              </p:cNvSpPr>
              <p:nvPr/>
            </p:nvSpPr>
            <p:spPr bwMode="auto">
              <a:xfrm>
                <a:off x="2598" y="3552"/>
                <a:ext cx="22" cy="21"/>
              </a:xfrm>
              <a:custGeom>
                <a:avLst/>
                <a:gdLst/>
                <a:ahLst/>
                <a:cxnLst>
                  <a:cxn ang="0">
                    <a:pos x="105" y="127"/>
                  </a:cxn>
                  <a:cxn ang="0">
                    <a:pos x="65" y="104"/>
                  </a:cxn>
                  <a:cxn ang="0">
                    <a:pos x="23" y="124"/>
                  </a:cxn>
                  <a:cxn ang="0">
                    <a:pos x="32" y="79"/>
                  </a:cxn>
                  <a:cxn ang="0">
                    <a:pos x="0" y="45"/>
                  </a:cxn>
                  <a:cxn ang="0">
                    <a:pos x="46" y="41"/>
                  </a:cxn>
                  <a:cxn ang="0">
                    <a:pos x="69" y="0"/>
                  </a:cxn>
                  <a:cxn ang="0">
                    <a:pos x="88" y="42"/>
                  </a:cxn>
                  <a:cxn ang="0">
                    <a:pos x="134" y="50"/>
                  </a:cxn>
                  <a:cxn ang="0">
                    <a:pos x="99" y="82"/>
                  </a:cxn>
                  <a:cxn ang="0">
                    <a:pos x="105" y="127"/>
                  </a:cxn>
                </a:cxnLst>
                <a:rect l="0" t="0" r="r" b="b"/>
                <a:pathLst>
                  <a:path w="134" h="127">
                    <a:moveTo>
                      <a:pt x="105" y="127"/>
                    </a:moveTo>
                    <a:lnTo>
                      <a:pt x="65" y="104"/>
                    </a:lnTo>
                    <a:lnTo>
                      <a:pt x="23" y="124"/>
                    </a:lnTo>
                    <a:lnTo>
                      <a:pt x="32" y="79"/>
                    </a:lnTo>
                    <a:lnTo>
                      <a:pt x="0" y="45"/>
                    </a:lnTo>
                    <a:lnTo>
                      <a:pt x="46" y="41"/>
                    </a:lnTo>
                    <a:lnTo>
                      <a:pt x="69" y="0"/>
                    </a:lnTo>
                    <a:lnTo>
                      <a:pt x="88" y="42"/>
                    </a:lnTo>
                    <a:lnTo>
                      <a:pt x="134" y="50"/>
                    </a:lnTo>
                    <a:lnTo>
                      <a:pt x="99" y="82"/>
                    </a:lnTo>
                    <a:lnTo>
                      <a:pt x="105" y="127"/>
                    </a:lnTo>
                    <a:close/>
                  </a:path>
                </a:pathLst>
              </a:custGeom>
              <a:solidFill>
                <a:srgbClr val="FFFFFF"/>
              </a:solidFill>
              <a:ln w="9525">
                <a:noFill/>
                <a:round/>
                <a:headEnd/>
                <a:tailEnd/>
              </a:ln>
            </p:spPr>
            <p:txBody>
              <a:bodyPr/>
              <a:lstStyle/>
              <a:p>
                <a:pPr algn="l">
                  <a:defRPr/>
                </a:pPr>
                <a:endParaRPr lang="en-CA" sz="2400"/>
              </a:p>
            </p:txBody>
          </p:sp>
          <p:sp>
            <p:nvSpPr>
              <p:cNvPr id="160" name="Freeform 42"/>
              <p:cNvSpPr>
                <a:spLocks/>
              </p:cNvSpPr>
              <p:nvPr/>
            </p:nvSpPr>
            <p:spPr bwMode="auto">
              <a:xfrm>
                <a:off x="2557" y="3414"/>
                <a:ext cx="23" cy="24"/>
              </a:xfrm>
              <a:custGeom>
                <a:avLst/>
                <a:gdLst/>
                <a:ahLst/>
                <a:cxnLst>
                  <a:cxn ang="0">
                    <a:pos x="134" y="121"/>
                  </a:cxn>
                  <a:cxn ang="0">
                    <a:pos x="85" y="110"/>
                  </a:cxn>
                  <a:cxn ang="0">
                    <a:pos x="48" y="143"/>
                  </a:cxn>
                  <a:cxn ang="0">
                    <a:pos x="44" y="93"/>
                  </a:cxn>
                  <a:cxn ang="0">
                    <a:pos x="0" y="68"/>
                  </a:cxn>
                  <a:cxn ang="0">
                    <a:pos x="47" y="48"/>
                  </a:cxn>
                  <a:cxn ang="0">
                    <a:pos x="57" y="0"/>
                  </a:cxn>
                  <a:cxn ang="0">
                    <a:pos x="90" y="38"/>
                  </a:cxn>
                  <a:cxn ang="0">
                    <a:pos x="139" y="33"/>
                  </a:cxn>
                  <a:cxn ang="0">
                    <a:pos x="114" y="75"/>
                  </a:cxn>
                  <a:cxn ang="0">
                    <a:pos x="134" y="121"/>
                  </a:cxn>
                </a:cxnLst>
                <a:rect l="0" t="0" r="r" b="b"/>
                <a:pathLst>
                  <a:path w="139" h="143">
                    <a:moveTo>
                      <a:pt x="134" y="121"/>
                    </a:moveTo>
                    <a:lnTo>
                      <a:pt x="85" y="110"/>
                    </a:lnTo>
                    <a:lnTo>
                      <a:pt x="48" y="143"/>
                    </a:lnTo>
                    <a:lnTo>
                      <a:pt x="44" y="93"/>
                    </a:lnTo>
                    <a:lnTo>
                      <a:pt x="0" y="68"/>
                    </a:lnTo>
                    <a:lnTo>
                      <a:pt x="47" y="48"/>
                    </a:lnTo>
                    <a:lnTo>
                      <a:pt x="57" y="0"/>
                    </a:lnTo>
                    <a:lnTo>
                      <a:pt x="90" y="38"/>
                    </a:lnTo>
                    <a:lnTo>
                      <a:pt x="139" y="33"/>
                    </a:lnTo>
                    <a:lnTo>
                      <a:pt x="114" y="75"/>
                    </a:lnTo>
                    <a:lnTo>
                      <a:pt x="134" y="121"/>
                    </a:lnTo>
                    <a:close/>
                  </a:path>
                </a:pathLst>
              </a:custGeom>
              <a:solidFill>
                <a:srgbClr val="FF00FF"/>
              </a:solidFill>
              <a:ln w="9525">
                <a:noFill/>
                <a:round/>
                <a:headEnd/>
                <a:tailEnd/>
              </a:ln>
            </p:spPr>
            <p:txBody>
              <a:bodyPr/>
              <a:lstStyle/>
              <a:p>
                <a:pPr algn="l">
                  <a:defRPr/>
                </a:pPr>
                <a:endParaRPr lang="en-CA" sz="2400"/>
              </a:p>
            </p:txBody>
          </p:sp>
          <p:sp>
            <p:nvSpPr>
              <p:cNvPr id="161" name="Freeform 43"/>
              <p:cNvSpPr>
                <a:spLocks/>
              </p:cNvSpPr>
              <p:nvPr/>
            </p:nvSpPr>
            <p:spPr bwMode="auto">
              <a:xfrm>
                <a:off x="2591" y="3375"/>
                <a:ext cx="21" cy="22"/>
              </a:xfrm>
              <a:custGeom>
                <a:avLst/>
                <a:gdLst/>
                <a:ahLst/>
                <a:cxnLst>
                  <a:cxn ang="0">
                    <a:pos x="78" y="134"/>
                  </a:cxn>
                  <a:cxn ang="0">
                    <a:pos x="46" y="100"/>
                  </a:cxn>
                  <a:cxn ang="0">
                    <a:pos x="0" y="106"/>
                  </a:cxn>
                  <a:cxn ang="0">
                    <a:pos x="24" y="65"/>
                  </a:cxn>
                  <a:cxn ang="0">
                    <a:pos x="3" y="23"/>
                  </a:cxn>
                  <a:cxn ang="0">
                    <a:pos x="49" y="32"/>
                  </a:cxn>
                  <a:cxn ang="0">
                    <a:pos x="83" y="0"/>
                  </a:cxn>
                  <a:cxn ang="0">
                    <a:pos x="87" y="47"/>
                  </a:cxn>
                  <a:cxn ang="0">
                    <a:pos x="130" y="69"/>
                  </a:cxn>
                  <a:cxn ang="0">
                    <a:pos x="86" y="89"/>
                  </a:cxn>
                  <a:cxn ang="0">
                    <a:pos x="78" y="134"/>
                  </a:cxn>
                </a:cxnLst>
                <a:rect l="0" t="0" r="r" b="b"/>
                <a:pathLst>
                  <a:path w="130" h="134">
                    <a:moveTo>
                      <a:pt x="78" y="134"/>
                    </a:moveTo>
                    <a:lnTo>
                      <a:pt x="46" y="100"/>
                    </a:lnTo>
                    <a:lnTo>
                      <a:pt x="0" y="106"/>
                    </a:lnTo>
                    <a:lnTo>
                      <a:pt x="24" y="65"/>
                    </a:lnTo>
                    <a:lnTo>
                      <a:pt x="3" y="23"/>
                    </a:lnTo>
                    <a:lnTo>
                      <a:pt x="49" y="32"/>
                    </a:lnTo>
                    <a:lnTo>
                      <a:pt x="83" y="0"/>
                    </a:lnTo>
                    <a:lnTo>
                      <a:pt x="87" y="47"/>
                    </a:lnTo>
                    <a:lnTo>
                      <a:pt x="130" y="69"/>
                    </a:lnTo>
                    <a:lnTo>
                      <a:pt x="86" y="89"/>
                    </a:lnTo>
                    <a:lnTo>
                      <a:pt x="78" y="134"/>
                    </a:lnTo>
                    <a:close/>
                  </a:path>
                </a:pathLst>
              </a:custGeom>
              <a:solidFill>
                <a:srgbClr val="FF00FF"/>
              </a:solidFill>
              <a:ln w="9525">
                <a:noFill/>
                <a:round/>
                <a:headEnd/>
                <a:tailEnd/>
              </a:ln>
            </p:spPr>
            <p:txBody>
              <a:bodyPr/>
              <a:lstStyle/>
              <a:p>
                <a:pPr algn="l">
                  <a:defRPr/>
                </a:pPr>
                <a:endParaRPr lang="en-CA" sz="2400"/>
              </a:p>
            </p:txBody>
          </p:sp>
          <p:sp>
            <p:nvSpPr>
              <p:cNvPr id="162" name="Freeform 44"/>
              <p:cNvSpPr>
                <a:spLocks/>
              </p:cNvSpPr>
              <p:nvPr/>
            </p:nvSpPr>
            <p:spPr bwMode="auto">
              <a:xfrm>
                <a:off x="2518" y="3387"/>
                <a:ext cx="22" cy="22"/>
              </a:xfrm>
              <a:custGeom>
                <a:avLst/>
                <a:gdLst/>
                <a:ahLst/>
                <a:cxnLst>
                  <a:cxn ang="0">
                    <a:pos x="78" y="134"/>
                  </a:cxn>
                  <a:cxn ang="0">
                    <a:pos x="46" y="100"/>
                  </a:cxn>
                  <a:cxn ang="0">
                    <a:pos x="0" y="106"/>
                  </a:cxn>
                  <a:cxn ang="0">
                    <a:pos x="23" y="65"/>
                  </a:cxn>
                  <a:cxn ang="0">
                    <a:pos x="3" y="23"/>
                  </a:cxn>
                  <a:cxn ang="0">
                    <a:pos x="49" y="32"/>
                  </a:cxn>
                  <a:cxn ang="0">
                    <a:pos x="83" y="0"/>
                  </a:cxn>
                  <a:cxn ang="0">
                    <a:pos x="87" y="46"/>
                  </a:cxn>
                  <a:cxn ang="0">
                    <a:pos x="129" y="69"/>
                  </a:cxn>
                  <a:cxn ang="0">
                    <a:pos x="86" y="88"/>
                  </a:cxn>
                  <a:cxn ang="0">
                    <a:pos x="78" y="134"/>
                  </a:cxn>
                </a:cxnLst>
                <a:rect l="0" t="0" r="r" b="b"/>
                <a:pathLst>
                  <a:path w="129" h="134">
                    <a:moveTo>
                      <a:pt x="78" y="134"/>
                    </a:moveTo>
                    <a:lnTo>
                      <a:pt x="46" y="100"/>
                    </a:lnTo>
                    <a:lnTo>
                      <a:pt x="0" y="106"/>
                    </a:lnTo>
                    <a:lnTo>
                      <a:pt x="23" y="65"/>
                    </a:lnTo>
                    <a:lnTo>
                      <a:pt x="3" y="23"/>
                    </a:lnTo>
                    <a:lnTo>
                      <a:pt x="49" y="32"/>
                    </a:lnTo>
                    <a:lnTo>
                      <a:pt x="83" y="0"/>
                    </a:lnTo>
                    <a:lnTo>
                      <a:pt x="87" y="46"/>
                    </a:lnTo>
                    <a:lnTo>
                      <a:pt x="129" y="69"/>
                    </a:lnTo>
                    <a:lnTo>
                      <a:pt x="86" y="88"/>
                    </a:lnTo>
                    <a:lnTo>
                      <a:pt x="78" y="134"/>
                    </a:lnTo>
                    <a:close/>
                  </a:path>
                </a:pathLst>
              </a:custGeom>
              <a:solidFill>
                <a:srgbClr val="FF00FF"/>
              </a:solidFill>
              <a:ln w="9525">
                <a:noFill/>
                <a:round/>
                <a:headEnd/>
                <a:tailEnd/>
              </a:ln>
            </p:spPr>
            <p:txBody>
              <a:bodyPr/>
              <a:lstStyle/>
              <a:p>
                <a:pPr algn="l">
                  <a:defRPr/>
                </a:pPr>
                <a:endParaRPr lang="en-CA" sz="2400"/>
              </a:p>
            </p:txBody>
          </p:sp>
          <p:sp>
            <p:nvSpPr>
              <p:cNvPr id="163" name="Freeform 45"/>
              <p:cNvSpPr>
                <a:spLocks/>
              </p:cNvSpPr>
              <p:nvPr/>
            </p:nvSpPr>
            <p:spPr bwMode="auto">
              <a:xfrm>
                <a:off x="2598" y="3418"/>
                <a:ext cx="27" cy="26"/>
              </a:xfrm>
              <a:custGeom>
                <a:avLst/>
                <a:gdLst/>
                <a:ahLst/>
                <a:cxnLst>
                  <a:cxn ang="0">
                    <a:pos x="165" y="96"/>
                  </a:cxn>
                  <a:cxn ang="0">
                    <a:pos x="109" y="107"/>
                  </a:cxn>
                  <a:cxn ang="0">
                    <a:pos x="86" y="160"/>
                  </a:cxn>
                  <a:cxn ang="0">
                    <a:pos x="58" y="109"/>
                  </a:cxn>
                  <a:cxn ang="0">
                    <a:pos x="0" y="104"/>
                  </a:cxn>
                  <a:cxn ang="0">
                    <a:pos x="39" y="62"/>
                  </a:cxn>
                  <a:cxn ang="0">
                    <a:pos x="27" y="6"/>
                  </a:cxn>
                  <a:cxn ang="0">
                    <a:pos x="79" y="30"/>
                  </a:cxn>
                  <a:cxn ang="0">
                    <a:pos x="129" y="0"/>
                  </a:cxn>
                  <a:cxn ang="0">
                    <a:pos x="122" y="58"/>
                  </a:cxn>
                  <a:cxn ang="0">
                    <a:pos x="165" y="96"/>
                  </a:cxn>
                </a:cxnLst>
                <a:rect l="0" t="0" r="r" b="b"/>
                <a:pathLst>
                  <a:path w="165" h="160">
                    <a:moveTo>
                      <a:pt x="165" y="96"/>
                    </a:moveTo>
                    <a:lnTo>
                      <a:pt x="109" y="107"/>
                    </a:lnTo>
                    <a:lnTo>
                      <a:pt x="86" y="160"/>
                    </a:lnTo>
                    <a:lnTo>
                      <a:pt x="58" y="109"/>
                    </a:lnTo>
                    <a:lnTo>
                      <a:pt x="0" y="104"/>
                    </a:lnTo>
                    <a:lnTo>
                      <a:pt x="39" y="62"/>
                    </a:lnTo>
                    <a:lnTo>
                      <a:pt x="27" y="6"/>
                    </a:lnTo>
                    <a:lnTo>
                      <a:pt x="79" y="30"/>
                    </a:lnTo>
                    <a:lnTo>
                      <a:pt x="129" y="0"/>
                    </a:lnTo>
                    <a:lnTo>
                      <a:pt x="122" y="58"/>
                    </a:lnTo>
                    <a:lnTo>
                      <a:pt x="165" y="96"/>
                    </a:lnTo>
                    <a:close/>
                  </a:path>
                </a:pathLst>
              </a:custGeom>
              <a:solidFill>
                <a:srgbClr val="FF00FF"/>
              </a:solidFill>
              <a:ln w="9525">
                <a:noFill/>
                <a:round/>
                <a:headEnd/>
                <a:tailEnd/>
              </a:ln>
            </p:spPr>
            <p:txBody>
              <a:bodyPr/>
              <a:lstStyle/>
              <a:p>
                <a:pPr algn="l">
                  <a:defRPr/>
                </a:pPr>
                <a:endParaRPr lang="en-CA" sz="2400"/>
              </a:p>
            </p:txBody>
          </p:sp>
          <p:sp>
            <p:nvSpPr>
              <p:cNvPr id="164" name="Freeform 46"/>
              <p:cNvSpPr>
                <a:spLocks/>
              </p:cNvSpPr>
              <p:nvPr/>
            </p:nvSpPr>
            <p:spPr bwMode="auto">
              <a:xfrm>
                <a:off x="2553" y="3469"/>
                <a:ext cx="17" cy="17"/>
              </a:xfrm>
              <a:custGeom>
                <a:avLst/>
                <a:gdLst/>
                <a:ahLst/>
                <a:cxnLst>
                  <a:cxn ang="0">
                    <a:pos x="93" y="91"/>
                  </a:cxn>
                  <a:cxn ang="0">
                    <a:pos x="58" y="80"/>
                  </a:cxn>
                  <a:cxn ang="0">
                    <a:pos x="29" y="102"/>
                  </a:cxn>
                  <a:cxn ang="0">
                    <a:pos x="29" y="67"/>
                  </a:cxn>
                  <a:cxn ang="0">
                    <a:pos x="0" y="45"/>
                  </a:cxn>
                  <a:cxn ang="0">
                    <a:pos x="34" y="35"/>
                  </a:cxn>
                  <a:cxn ang="0">
                    <a:pos x="46" y="0"/>
                  </a:cxn>
                  <a:cxn ang="0">
                    <a:pos x="66" y="30"/>
                  </a:cxn>
                  <a:cxn ang="0">
                    <a:pos x="102" y="29"/>
                  </a:cxn>
                  <a:cxn ang="0">
                    <a:pos x="81" y="59"/>
                  </a:cxn>
                  <a:cxn ang="0">
                    <a:pos x="93" y="91"/>
                  </a:cxn>
                </a:cxnLst>
                <a:rect l="0" t="0" r="r" b="b"/>
                <a:pathLst>
                  <a:path w="102" h="102">
                    <a:moveTo>
                      <a:pt x="93" y="91"/>
                    </a:moveTo>
                    <a:lnTo>
                      <a:pt x="58" y="80"/>
                    </a:lnTo>
                    <a:lnTo>
                      <a:pt x="29" y="102"/>
                    </a:lnTo>
                    <a:lnTo>
                      <a:pt x="29" y="67"/>
                    </a:lnTo>
                    <a:lnTo>
                      <a:pt x="0" y="45"/>
                    </a:lnTo>
                    <a:lnTo>
                      <a:pt x="34" y="35"/>
                    </a:lnTo>
                    <a:lnTo>
                      <a:pt x="46" y="0"/>
                    </a:lnTo>
                    <a:lnTo>
                      <a:pt x="66" y="30"/>
                    </a:lnTo>
                    <a:lnTo>
                      <a:pt x="102" y="29"/>
                    </a:lnTo>
                    <a:lnTo>
                      <a:pt x="81" y="59"/>
                    </a:lnTo>
                    <a:lnTo>
                      <a:pt x="93" y="91"/>
                    </a:lnTo>
                    <a:close/>
                  </a:path>
                </a:pathLst>
              </a:custGeom>
              <a:solidFill>
                <a:srgbClr val="FF00FF"/>
              </a:solidFill>
              <a:ln w="9525">
                <a:noFill/>
                <a:round/>
                <a:headEnd/>
                <a:tailEnd/>
              </a:ln>
            </p:spPr>
            <p:txBody>
              <a:bodyPr/>
              <a:lstStyle/>
              <a:p>
                <a:pPr algn="l">
                  <a:defRPr/>
                </a:pPr>
                <a:endParaRPr lang="en-CA" sz="2400"/>
              </a:p>
            </p:txBody>
          </p:sp>
          <p:sp>
            <p:nvSpPr>
              <p:cNvPr id="165" name="Freeform 47"/>
              <p:cNvSpPr>
                <a:spLocks/>
              </p:cNvSpPr>
              <p:nvPr/>
            </p:nvSpPr>
            <p:spPr bwMode="auto">
              <a:xfrm>
                <a:off x="2581" y="3477"/>
                <a:ext cx="16" cy="14"/>
              </a:xfrm>
              <a:custGeom>
                <a:avLst/>
                <a:gdLst/>
                <a:ahLst/>
                <a:cxnLst>
                  <a:cxn ang="0">
                    <a:pos x="76" y="1"/>
                  </a:cxn>
                  <a:cxn ang="0">
                    <a:pos x="70" y="32"/>
                  </a:cxn>
                  <a:cxn ang="0">
                    <a:pos x="93" y="55"/>
                  </a:cxn>
                  <a:cxn ang="0">
                    <a:pos x="61" y="59"/>
                  </a:cxn>
                  <a:cxn ang="0">
                    <a:pos x="46" y="87"/>
                  </a:cxn>
                  <a:cxn ang="0">
                    <a:pos x="32" y="59"/>
                  </a:cxn>
                  <a:cxn ang="0">
                    <a:pos x="0" y="54"/>
                  </a:cxn>
                  <a:cxn ang="0">
                    <a:pos x="24" y="31"/>
                  </a:cxn>
                  <a:cxn ang="0">
                    <a:pos x="19" y="0"/>
                  </a:cxn>
                  <a:cxn ang="0">
                    <a:pos x="47" y="16"/>
                  </a:cxn>
                  <a:cxn ang="0">
                    <a:pos x="76" y="1"/>
                  </a:cxn>
                </a:cxnLst>
                <a:rect l="0" t="0" r="r" b="b"/>
                <a:pathLst>
                  <a:path w="93" h="87">
                    <a:moveTo>
                      <a:pt x="76" y="1"/>
                    </a:moveTo>
                    <a:lnTo>
                      <a:pt x="70" y="32"/>
                    </a:lnTo>
                    <a:lnTo>
                      <a:pt x="93" y="55"/>
                    </a:lnTo>
                    <a:lnTo>
                      <a:pt x="61" y="59"/>
                    </a:lnTo>
                    <a:lnTo>
                      <a:pt x="46" y="87"/>
                    </a:lnTo>
                    <a:lnTo>
                      <a:pt x="32" y="59"/>
                    </a:lnTo>
                    <a:lnTo>
                      <a:pt x="0" y="54"/>
                    </a:lnTo>
                    <a:lnTo>
                      <a:pt x="24" y="31"/>
                    </a:lnTo>
                    <a:lnTo>
                      <a:pt x="19" y="0"/>
                    </a:lnTo>
                    <a:lnTo>
                      <a:pt x="47" y="16"/>
                    </a:lnTo>
                    <a:lnTo>
                      <a:pt x="76" y="1"/>
                    </a:lnTo>
                    <a:close/>
                  </a:path>
                </a:pathLst>
              </a:custGeom>
              <a:solidFill>
                <a:srgbClr val="FF00FF"/>
              </a:solidFill>
              <a:ln w="9525">
                <a:noFill/>
                <a:round/>
                <a:headEnd/>
                <a:tailEnd/>
              </a:ln>
            </p:spPr>
            <p:txBody>
              <a:bodyPr/>
              <a:lstStyle/>
              <a:p>
                <a:pPr algn="l">
                  <a:defRPr/>
                </a:pPr>
                <a:endParaRPr lang="en-CA" sz="2400"/>
              </a:p>
            </p:txBody>
          </p:sp>
          <p:sp>
            <p:nvSpPr>
              <p:cNvPr id="166" name="Freeform 48"/>
              <p:cNvSpPr>
                <a:spLocks/>
              </p:cNvSpPr>
              <p:nvPr/>
            </p:nvSpPr>
            <p:spPr bwMode="auto">
              <a:xfrm>
                <a:off x="2611" y="3463"/>
                <a:ext cx="15" cy="15"/>
              </a:xfrm>
              <a:custGeom>
                <a:avLst/>
                <a:gdLst/>
                <a:ahLst/>
                <a:cxnLst>
                  <a:cxn ang="0">
                    <a:pos x="53" y="92"/>
                  </a:cxn>
                  <a:cxn ang="0">
                    <a:pos x="33" y="67"/>
                  </a:cxn>
                  <a:cxn ang="0">
                    <a:pos x="0" y="69"/>
                  </a:cxn>
                  <a:cxn ang="0">
                    <a:pos x="19" y="42"/>
                  </a:cxn>
                  <a:cxn ang="0">
                    <a:pos x="7" y="11"/>
                  </a:cxn>
                  <a:cxn ang="0">
                    <a:pos x="39" y="20"/>
                  </a:cxn>
                  <a:cxn ang="0">
                    <a:pos x="64" y="0"/>
                  </a:cxn>
                  <a:cxn ang="0">
                    <a:pos x="65" y="33"/>
                  </a:cxn>
                  <a:cxn ang="0">
                    <a:pos x="92" y="50"/>
                  </a:cxn>
                  <a:cxn ang="0">
                    <a:pos x="61" y="62"/>
                  </a:cxn>
                  <a:cxn ang="0">
                    <a:pos x="53" y="92"/>
                  </a:cxn>
                </a:cxnLst>
                <a:rect l="0" t="0" r="r" b="b"/>
                <a:pathLst>
                  <a:path w="92" h="92">
                    <a:moveTo>
                      <a:pt x="53" y="92"/>
                    </a:moveTo>
                    <a:lnTo>
                      <a:pt x="33" y="67"/>
                    </a:lnTo>
                    <a:lnTo>
                      <a:pt x="0" y="69"/>
                    </a:lnTo>
                    <a:lnTo>
                      <a:pt x="19" y="42"/>
                    </a:lnTo>
                    <a:lnTo>
                      <a:pt x="7" y="11"/>
                    </a:lnTo>
                    <a:lnTo>
                      <a:pt x="39" y="20"/>
                    </a:lnTo>
                    <a:lnTo>
                      <a:pt x="64" y="0"/>
                    </a:lnTo>
                    <a:lnTo>
                      <a:pt x="65" y="33"/>
                    </a:lnTo>
                    <a:lnTo>
                      <a:pt x="92" y="50"/>
                    </a:lnTo>
                    <a:lnTo>
                      <a:pt x="61" y="62"/>
                    </a:lnTo>
                    <a:lnTo>
                      <a:pt x="53" y="92"/>
                    </a:lnTo>
                    <a:close/>
                  </a:path>
                </a:pathLst>
              </a:custGeom>
              <a:solidFill>
                <a:srgbClr val="FF00FF"/>
              </a:solidFill>
              <a:ln w="9525">
                <a:noFill/>
                <a:round/>
                <a:headEnd/>
                <a:tailEnd/>
              </a:ln>
            </p:spPr>
            <p:txBody>
              <a:bodyPr/>
              <a:lstStyle/>
              <a:p>
                <a:pPr algn="l">
                  <a:defRPr/>
                </a:pPr>
                <a:endParaRPr lang="en-CA" sz="2400"/>
              </a:p>
            </p:txBody>
          </p:sp>
          <p:sp>
            <p:nvSpPr>
              <p:cNvPr id="167" name="Freeform 49"/>
              <p:cNvSpPr>
                <a:spLocks/>
              </p:cNvSpPr>
              <p:nvPr/>
            </p:nvSpPr>
            <p:spPr bwMode="auto">
              <a:xfrm>
                <a:off x="2574" y="3457"/>
                <a:ext cx="10" cy="11"/>
              </a:xfrm>
              <a:custGeom>
                <a:avLst/>
                <a:gdLst/>
                <a:ahLst/>
                <a:cxnLst>
                  <a:cxn ang="0">
                    <a:pos x="64" y="52"/>
                  </a:cxn>
                  <a:cxn ang="0">
                    <a:pos x="40" y="49"/>
                  </a:cxn>
                  <a:cxn ang="0">
                    <a:pos x="25" y="67"/>
                  </a:cxn>
                  <a:cxn ang="0">
                    <a:pos x="21" y="44"/>
                  </a:cxn>
                  <a:cxn ang="0">
                    <a:pos x="0" y="35"/>
                  </a:cxn>
                  <a:cxn ang="0">
                    <a:pos x="20" y="23"/>
                  </a:cxn>
                  <a:cxn ang="0">
                    <a:pos x="23" y="0"/>
                  </a:cxn>
                  <a:cxn ang="0">
                    <a:pos x="39" y="16"/>
                  </a:cxn>
                  <a:cxn ang="0">
                    <a:pos x="62" y="11"/>
                  </a:cxn>
                  <a:cxn ang="0">
                    <a:pos x="52" y="33"/>
                  </a:cxn>
                  <a:cxn ang="0">
                    <a:pos x="64" y="52"/>
                  </a:cxn>
                </a:cxnLst>
                <a:rect l="0" t="0" r="r" b="b"/>
                <a:pathLst>
                  <a:path w="64" h="67">
                    <a:moveTo>
                      <a:pt x="64" y="52"/>
                    </a:moveTo>
                    <a:lnTo>
                      <a:pt x="40" y="49"/>
                    </a:lnTo>
                    <a:lnTo>
                      <a:pt x="25" y="67"/>
                    </a:lnTo>
                    <a:lnTo>
                      <a:pt x="21" y="44"/>
                    </a:lnTo>
                    <a:lnTo>
                      <a:pt x="0" y="35"/>
                    </a:lnTo>
                    <a:lnTo>
                      <a:pt x="20" y="23"/>
                    </a:lnTo>
                    <a:lnTo>
                      <a:pt x="23" y="0"/>
                    </a:lnTo>
                    <a:lnTo>
                      <a:pt x="39" y="16"/>
                    </a:lnTo>
                    <a:lnTo>
                      <a:pt x="62" y="11"/>
                    </a:lnTo>
                    <a:lnTo>
                      <a:pt x="52" y="33"/>
                    </a:lnTo>
                    <a:lnTo>
                      <a:pt x="64" y="52"/>
                    </a:lnTo>
                    <a:close/>
                  </a:path>
                </a:pathLst>
              </a:custGeom>
              <a:solidFill>
                <a:srgbClr val="FFFFFF"/>
              </a:solidFill>
              <a:ln w="9525">
                <a:noFill/>
                <a:round/>
                <a:headEnd/>
                <a:tailEnd/>
              </a:ln>
            </p:spPr>
            <p:txBody>
              <a:bodyPr/>
              <a:lstStyle/>
              <a:p>
                <a:pPr algn="l">
                  <a:defRPr/>
                </a:pPr>
                <a:endParaRPr lang="en-CA" sz="2400"/>
              </a:p>
            </p:txBody>
          </p:sp>
          <p:sp>
            <p:nvSpPr>
              <p:cNvPr id="168" name="Freeform 50"/>
              <p:cNvSpPr>
                <a:spLocks/>
              </p:cNvSpPr>
              <p:nvPr/>
            </p:nvSpPr>
            <p:spPr bwMode="auto">
              <a:xfrm>
                <a:off x="2595" y="3495"/>
                <a:ext cx="17" cy="16"/>
              </a:xfrm>
              <a:custGeom>
                <a:avLst/>
                <a:gdLst/>
                <a:ahLst/>
                <a:cxnLst>
                  <a:cxn ang="0">
                    <a:pos x="99" y="64"/>
                  </a:cxn>
                  <a:cxn ang="0">
                    <a:pos x="64" y="66"/>
                  </a:cxn>
                  <a:cxn ang="0">
                    <a:pos x="46" y="96"/>
                  </a:cxn>
                  <a:cxn ang="0">
                    <a:pos x="34" y="64"/>
                  </a:cxn>
                  <a:cxn ang="0">
                    <a:pos x="0" y="57"/>
                  </a:cxn>
                  <a:cxn ang="0">
                    <a:pos x="25" y="34"/>
                  </a:cxn>
                  <a:cxn ang="0">
                    <a:pos x="22" y="0"/>
                  </a:cxn>
                  <a:cxn ang="0">
                    <a:pos x="52" y="18"/>
                  </a:cxn>
                  <a:cxn ang="0">
                    <a:pos x="83" y="4"/>
                  </a:cxn>
                  <a:cxn ang="0">
                    <a:pos x="75" y="38"/>
                  </a:cxn>
                  <a:cxn ang="0">
                    <a:pos x="99" y="64"/>
                  </a:cxn>
                </a:cxnLst>
                <a:rect l="0" t="0" r="r" b="b"/>
                <a:pathLst>
                  <a:path w="99" h="96">
                    <a:moveTo>
                      <a:pt x="99" y="64"/>
                    </a:moveTo>
                    <a:lnTo>
                      <a:pt x="64" y="66"/>
                    </a:lnTo>
                    <a:lnTo>
                      <a:pt x="46" y="96"/>
                    </a:lnTo>
                    <a:lnTo>
                      <a:pt x="34" y="64"/>
                    </a:lnTo>
                    <a:lnTo>
                      <a:pt x="0" y="57"/>
                    </a:lnTo>
                    <a:lnTo>
                      <a:pt x="25" y="34"/>
                    </a:lnTo>
                    <a:lnTo>
                      <a:pt x="22" y="0"/>
                    </a:lnTo>
                    <a:lnTo>
                      <a:pt x="52" y="18"/>
                    </a:lnTo>
                    <a:lnTo>
                      <a:pt x="83" y="4"/>
                    </a:lnTo>
                    <a:lnTo>
                      <a:pt x="75" y="38"/>
                    </a:lnTo>
                    <a:lnTo>
                      <a:pt x="99" y="64"/>
                    </a:lnTo>
                    <a:close/>
                  </a:path>
                </a:pathLst>
              </a:custGeom>
              <a:solidFill>
                <a:srgbClr val="FF00FF"/>
              </a:solidFill>
              <a:ln w="9525">
                <a:noFill/>
                <a:round/>
                <a:headEnd/>
                <a:tailEnd/>
              </a:ln>
            </p:spPr>
            <p:txBody>
              <a:bodyPr/>
              <a:lstStyle/>
              <a:p>
                <a:pPr algn="l">
                  <a:defRPr/>
                </a:pPr>
                <a:endParaRPr lang="en-CA" sz="2400"/>
              </a:p>
            </p:txBody>
          </p:sp>
          <p:sp>
            <p:nvSpPr>
              <p:cNvPr id="169" name="Freeform 51"/>
              <p:cNvSpPr>
                <a:spLocks/>
              </p:cNvSpPr>
              <p:nvPr/>
            </p:nvSpPr>
            <p:spPr bwMode="auto">
              <a:xfrm>
                <a:off x="2584" y="3519"/>
                <a:ext cx="24" cy="24"/>
              </a:xfrm>
              <a:custGeom>
                <a:avLst/>
                <a:gdLst/>
                <a:ahLst/>
                <a:cxnLst>
                  <a:cxn ang="0">
                    <a:pos x="110" y="145"/>
                  </a:cxn>
                  <a:cxn ang="0">
                    <a:pos x="68" y="116"/>
                  </a:cxn>
                  <a:cxn ang="0">
                    <a:pos x="19" y="136"/>
                  </a:cxn>
                  <a:cxn ang="0">
                    <a:pos x="34" y="85"/>
                  </a:cxn>
                  <a:cxn ang="0">
                    <a:pos x="0" y="45"/>
                  </a:cxn>
                  <a:cxn ang="0">
                    <a:pos x="52" y="43"/>
                  </a:cxn>
                  <a:cxn ang="0">
                    <a:pos x="80" y="0"/>
                  </a:cxn>
                  <a:cxn ang="0">
                    <a:pos x="98" y="48"/>
                  </a:cxn>
                  <a:cxn ang="0">
                    <a:pos x="148" y="62"/>
                  </a:cxn>
                  <a:cxn ang="0">
                    <a:pos x="107" y="94"/>
                  </a:cxn>
                  <a:cxn ang="0">
                    <a:pos x="110" y="145"/>
                  </a:cxn>
                </a:cxnLst>
                <a:rect l="0" t="0" r="r" b="b"/>
                <a:pathLst>
                  <a:path w="148" h="145">
                    <a:moveTo>
                      <a:pt x="110" y="145"/>
                    </a:moveTo>
                    <a:lnTo>
                      <a:pt x="68" y="116"/>
                    </a:lnTo>
                    <a:lnTo>
                      <a:pt x="19" y="136"/>
                    </a:lnTo>
                    <a:lnTo>
                      <a:pt x="34" y="85"/>
                    </a:lnTo>
                    <a:lnTo>
                      <a:pt x="0" y="45"/>
                    </a:lnTo>
                    <a:lnTo>
                      <a:pt x="52" y="43"/>
                    </a:lnTo>
                    <a:lnTo>
                      <a:pt x="80" y="0"/>
                    </a:lnTo>
                    <a:lnTo>
                      <a:pt x="98" y="48"/>
                    </a:lnTo>
                    <a:lnTo>
                      <a:pt x="148" y="62"/>
                    </a:lnTo>
                    <a:lnTo>
                      <a:pt x="107" y="94"/>
                    </a:lnTo>
                    <a:lnTo>
                      <a:pt x="110" y="145"/>
                    </a:lnTo>
                    <a:close/>
                  </a:path>
                </a:pathLst>
              </a:custGeom>
              <a:solidFill>
                <a:srgbClr val="FF00FF"/>
              </a:solidFill>
              <a:ln w="9525">
                <a:noFill/>
                <a:round/>
                <a:headEnd/>
                <a:tailEnd/>
              </a:ln>
            </p:spPr>
            <p:txBody>
              <a:bodyPr/>
              <a:lstStyle/>
              <a:p>
                <a:pPr algn="l">
                  <a:defRPr/>
                </a:pPr>
                <a:endParaRPr lang="en-CA" sz="2400"/>
              </a:p>
            </p:txBody>
          </p:sp>
          <p:sp>
            <p:nvSpPr>
              <p:cNvPr id="170" name="Freeform 52"/>
              <p:cNvSpPr>
                <a:spLocks/>
              </p:cNvSpPr>
              <p:nvPr/>
            </p:nvSpPr>
            <p:spPr bwMode="auto">
              <a:xfrm>
                <a:off x="2623" y="3538"/>
                <a:ext cx="18" cy="19"/>
              </a:xfrm>
              <a:custGeom>
                <a:avLst/>
                <a:gdLst/>
                <a:ahLst/>
                <a:cxnLst>
                  <a:cxn ang="0">
                    <a:pos x="111" y="90"/>
                  </a:cxn>
                  <a:cxn ang="0">
                    <a:pos x="71" y="85"/>
                  </a:cxn>
                  <a:cxn ang="0">
                    <a:pos x="45" y="114"/>
                  </a:cxn>
                  <a:cxn ang="0">
                    <a:pos x="37" y="75"/>
                  </a:cxn>
                  <a:cxn ang="0">
                    <a:pos x="0" y="59"/>
                  </a:cxn>
                  <a:cxn ang="0">
                    <a:pos x="35" y="39"/>
                  </a:cxn>
                  <a:cxn ang="0">
                    <a:pos x="40" y="0"/>
                  </a:cxn>
                  <a:cxn ang="0">
                    <a:pos x="69" y="27"/>
                  </a:cxn>
                  <a:cxn ang="0">
                    <a:pos x="108" y="19"/>
                  </a:cxn>
                  <a:cxn ang="0">
                    <a:pos x="91" y="55"/>
                  </a:cxn>
                  <a:cxn ang="0">
                    <a:pos x="111" y="90"/>
                  </a:cxn>
                </a:cxnLst>
                <a:rect l="0" t="0" r="r" b="b"/>
                <a:pathLst>
                  <a:path w="111" h="114">
                    <a:moveTo>
                      <a:pt x="111" y="90"/>
                    </a:moveTo>
                    <a:lnTo>
                      <a:pt x="71" y="85"/>
                    </a:lnTo>
                    <a:lnTo>
                      <a:pt x="45" y="114"/>
                    </a:lnTo>
                    <a:lnTo>
                      <a:pt x="37" y="75"/>
                    </a:lnTo>
                    <a:lnTo>
                      <a:pt x="0" y="59"/>
                    </a:lnTo>
                    <a:lnTo>
                      <a:pt x="35" y="39"/>
                    </a:lnTo>
                    <a:lnTo>
                      <a:pt x="40" y="0"/>
                    </a:lnTo>
                    <a:lnTo>
                      <a:pt x="69" y="27"/>
                    </a:lnTo>
                    <a:lnTo>
                      <a:pt x="108" y="19"/>
                    </a:lnTo>
                    <a:lnTo>
                      <a:pt x="91" y="55"/>
                    </a:lnTo>
                    <a:lnTo>
                      <a:pt x="111" y="90"/>
                    </a:lnTo>
                    <a:close/>
                  </a:path>
                </a:pathLst>
              </a:custGeom>
              <a:solidFill>
                <a:srgbClr val="FFFFFF"/>
              </a:solidFill>
              <a:ln w="9525">
                <a:noFill/>
                <a:round/>
                <a:headEnd/>
                <a:tailEnd/>
              </a:ln>
            </p:spPr>
            <p:txBody>
              <a:bodyPr/>
              <a:lstStyle/>
              <a:p>
                <a:pPr algn="l">
                  <a:defRPr/>
                </a:pPr>
                <a:endParaRPr lang="en-CA" sz="2400"/>
              </a:p>
            </p:txBody>
          </p:sp>
          <p:sp>
            <p:nvSpPr>
              <p:cNvPr id="171" name="Freeform 53"/>
              <p:cNvSpPr>
                <a:spLocks/>
              </p:cNvSpPr>
              <p:nvPr/>
            </p:nvSpPr>
            <p:spPr bwMode="auto">
              <a:xfrm>
                <a:off x="2669" y="3563"/>
                <a:ext cx="16" cy="15"/>
              </a:xfrm>
              <a:custGeom>
                <a:avLst/>
                <a:gdLst/>
                <a:ahLst/>
                <a:cxnLst>
                  <a:cxn ang="0">
                    <a:pos x="53" y="94"/>
                  </a:cxn>
                  <a:cxn ang="0">
                    <a:pos x="33" y="67"/>
                  </a:cxn>
                  <a:cxn ang="0">
                    <a:pos x="0" y="69"/>
                  </a:cxn>
                  <a:cxn ang="0">
                    <a:pos x="19" y="43"/>
                  </a:cxn>
                  <a:cxn ang="0">
                    <a:pos x="8" y="12"/>
                  </a:cxn>
                  <a:cxn ang="0">
                    <a:pos x="38" y="21"/>
                  </a:cxn>
                  <a:cxn ang="0">
                    <a:pos x="64" y="0"/>
                  </a:cxn>
                  <a:cxn ang="0">
                    <a:pos x="65" y="33"/>
                  </a:cxn>
                  <a:cxn ang="0">
                    <a:pos x="93" y="51"/>
                  </a:cxn>
                  <a:cxn ang="0">
                    <a:pos x="61" y="62"/>
                  </a:cxn>
                  <a:cxn ang="0">
                    <a:pos x="53" y="94"/>
                  </a:cxn>
                </a:cxnLst>
                <a:rect l="0" t="0" r="r" b="b"/>
                <a:pathLst>
                  <a:path w="93" h="94">
                    <a:moveTo>
                      <a:pt x="53" y="94"/>
                    </a:moveTo>
                    <a:lnTo>
                      <a:pt x="33" y="67"/>
                    </a:lnTo>
                    <a:lnTo>
                      <a:pt x="0" y="69"/>
                    </a:lnTo>
                    <a:lnTo>
                      <a:pt x="19" y="43"/>
                    </a:lnTo>
                    <a:lnTo>
                      <a:pt x="8" y="12"/>
                    </a:lnTo>
                    <a:lnTo>
                      <a:pt x="38" y="21"/>
                    </a:lnTo>
                    <a:lnTo>
                      <a:pt x="64" y="0"/>
                    </a:lnTo>
                    <a:lnTo>
                      <a:pt x="65" y="33"/>
                    </a:lnTo>
                    <a:lnTo>
                      <a:pt x="93" y="51"/>
                    </a:lnTo>
                    <a:lnTo>
                      <a:pt x="61" y="62"/>
                    </a:lnTo>
                    <a:lnTo>
                      <a:pt x="53" y="94"/>
                    </a:lnTo>
                    <a:close/>
                  </a:path>
                </a:pathLst>
              </a:custGeom>
              <a:solidFill>
                <a:srgbClr val="FFFFFF"/>
              </a:solidFill>
              <a:ln w="9525">
                <a:noFill/>
                <a:round/>
                <a:headEnd/>
                <a:tailEnd/>
              </a:ln>
            </p:spPr>
            <p:txBody>
              <a:bodyPr/>
              <a:lstStyle/>
              <a:p>
                <a:pPr algn="l">
                  <a:defRPr/>
                </a:pPr>
                <a:endParaRPr lang="en-CA" sz="2400"/>
              </a:p>
            </p:txBody>
          </p:sp>
          <p:sp>
            <p:nvSpPr>
              <p:cNvPr id="172" name="Freeform 54"/>
              <p:cNvSpPr>
                <a:spLocks/>
              </p:cNvSpPr>
              <p:nvPr/>
            </p:nvSpPr>
            <p:spPr bwMode="auto">
              <a:xfrm>
                <a:off x="2677" y="3538"/>
                <a:ext cx="16" cy="16"/>
              </a:xfrm>
              <a:custGeom>
                <a:avLst/>
                <a:gdLst/>
                <a:ahLst/>
                <a:cxnLst>
                  <a:cxn ang="0">
                    <a:pos x="51" y="94"/>
                  </a:cxn>
                  <a:cxn ang="0">
                    <a:pos x="33" y="68"/>
                  </a:cxn>
                  <a:cxn ang="0">
                    <a:pos x="0" y="70"/>
                  </a:cxn>
                  <a:cxn ang="0">
                    <a:pos x="18" y="42"/>
                  </a:cxn>
                  <a:cxn ang="0">
                    <a:pos x="7" y="13"/>
                  </a:cxn>
                  <a:cxn ang="0">
                    <a:pos x="38" y="22"/>
                  </a:cxn>
                  <a:cxn ang="0">
                    <a:pos x="62" y="0"/>
                  </a:cxn>
                  <a:cxn ang="0">
                    <a:pos x="64" y="33"/>
                  </a:cxn>
                  <a:cxn ang="0">
                    <a:pos x="91" y="52"/>
                  </a:cxn>
                  <a:cxn ang="0">
                    <a:pos x="60" y="62"/>
                  </a:cxn>
                  <a:cxn ang="0">
                    <a:pos x="51" y="94"/>
                  </a:cxn>
                </a:cxnLst>
                <a:rect l="0" t="0" r="r" b="b"/>
                <a:pathLst>
                  <a:path w="91" h="94">
                    <a:moveTo>
                      <a:pt x="51" y="94"/>
                    </a:moveTo>
                    <a:lnTo>
                      <a:pt x="33" y="68"/>
                    </a:lnTo>
                    <a:lnTo>
                      <a:pt x="0" y="70"/>
                    </a:lnTo>
                    <a:lnTo>
                      <a:pt x="18" y="42"/>
                    </a:lnTo>
                    <a:lnTo>
                      <a:pt x="7" y="13"/>
                    </a:lnTo>
                    <a:lnTo>
                      <a:pt x="38" y="22"/>
                    </a:lnTo>
                    <a:lnTo>
                      <a:pt x="62" y="0"/>
                    </a:lnTo>
                    <a:lnTo>
                      <a:pt x="64" y="33"/>
                    </a:lnTo>
                    <a:lnTo>
                      <a:pt x="91" y="52"/>
                    </a:lnTo>
                    <a:lnTo>
                      <a:pt x="60" y="62"/>
                    </a:lnTo>
                    <a:lnTo>
                      <a:pt x="51" y="94"/>
                    </a:lnTo>
                    <a:close/>
                  </a:path>
                </a:pathLst>
              </a:custGeom>
              <a:solidFill>
                <a:srgbClr val="FFFFFF"/>
              </a:solidFill>
              <a:ln w="9525">
                <a:noFill/>
                <a:round/>
                <a:headEnd/>
                <a:tailEnd/>
              </a:ln>
            </p:spPr>
            <p:txBody>
              <a:bodyPr/>
              <a:lstStyle/>
              <a:p>
                <a:pPr algn="l">
                  <a:defRPr/>
                </a:pPr>
                <a:endParaRPr lang="en-CA" sz="2400"/>
              </a:p>
            </p:txBody>
          </p:sp>
          <p:sp>
            <p:nvSpPr>
              <p:cNvPr id="173" name="Freeform 55"/>
              <p:cNvSpPr>
                <a:spLocks/>
              </p:cNvSpPr>
              <p:nvPr/>
            </p:nvSpPr>
            <p:spPr bwMode="auto">
              <a:xfrm>
                <a:off x="2667" y="3520"/>
                <a:ext cx="13" cy="13"/>
              </a:xfrm>
              <a:custGeom>
                <a:avLst/>
                <a:gdLst/>
                <a:ahLst/>
                <a:cxnLst>
                  <a:cxn ang="0">
                    <a:pos x="58" y="81"/>
                  </a:cxn>
                  <a:cxn ang="0">
                    <a:pos x="35" y="64"/>
                  </a:cxn>
                  <a:cxn ang="0">
                    <a:pos x="7" y="73"/>
                  </a:cxn>
                  <a:cxn ang="0">
                    <a:pos x="16" y="45"/>
                  </a:cxn>
                  <a:cxn ang="0">
                    <a:pos x="0" y="23"/>
                  </a:cxn>
                  <a:cxn ang="0">
                    <a:pos x="29" y="23"/>
                  </a:cxn>
                  <a:cxn ang="0">
                    <a:pos x="45" y="0"/>
                  </a:cxn>
                  <a:cxn ang="0">
                    <a:pos x="53" y="27"/>
                  </a:cxn>
                  <a:cxn ang="0">
                    <a:pos x="81" y="36"/>
                  </a:cxn>
                  <a:cxn ang="0">
                    <a:pos x="58" y="53"/>
                  </a:cxn>
                  <a:cxn ang="0">
                    <a:pos x="58" y="81"/>
                  </a:cxn>
                </a:cxnLst>
                <a:rect l="0" t="0" r="r" b="b"/>
                <a:pathLst>
                  <a:path w="81" h="81">
                    <a:moveTo>
                      <a:pt x="58" y="81"/>
                    </a:moveTo>
                    <a:lnTo>
                      <a:pt x="35" y="64"/>
                    </a:lnTo>
                    <a:lnTo>
                      <a:pt x="7" y="73"/>
                    </a:lnTo>
                    <a:lnTo>
                      <a:pt x="16" y="45"/>
                    </a:lnTo>
                    <a:lnTo>
                      <a:pt x="0" y="23"/>
                    </a:lnTo>
                    <a:lnTo>
                      <a:pt x="29" y="23"/>
                    </a:lnTo>
                    <a:lnTo>
                      <a:pt x="45" y="0"/>
                    </a:lnTo>
                    <a:lnTo>
                      <a:pt x="53" y="27"/>
                    </a:lnTo>
                    <a:lnTo>
                      <a:pt x="81" y="36"/>
                    </a:lnTo>
                    <a:lnTo>
                      <a:pt x="58" y="53"/>
                    </a:lnTo>
                    <a:lnTo>
                      <a:pt x="58" y="81"/>
                    </a:lnTo>
                    <a:close/>
                  </a:path>
                </a:pathLst>
              </a:custGeom>
              <a:solidFill>
                <a:srgbClr val="FF00FF"/>
              </a:solidFill>
              <a:ln w="9525">
                <a:noFill/>
                <a:round/>
                <a:headEnd/>
                <a:tailEnd/>
              </a:ln>
            </p:spPr>
            <p:txBody>
              <a:bodyPr/>
              <a:lstStyle/>
              <a:p>
                <a:pPr algn="l">
                  <a:defRPr/>
                </a:pPr>
                <a:endParaRPr lang="en-CA" sz="2400"/>
              </a:p>
            </p:txBody>
          </p:sp>
          <p:sp>
            <p:nvSpPr>
              <p:cNvPr id="174" name="Freeform 56"/>
              <p:cNvSpPr>
                <a:spLocks/>
              </p:cNvSpPr>
              <p:nvPr/>
            </p:nvSpPr>
            <p:spPr bwMode="auto">
              <a:xfrm>
                <a:off x="2681" y="3500"/>
                <a:ext cx="14" cy="14"/>
              </a:xfrm>
              <a:custGeom>
                <a:avLst/>
                <a:gdLst/>
                <a:ahLst/>
                <a:cxnLst>
                  <a:cxn ang="0">
                    <a:pos x="58" y="82"/>
                  </a:cxn>
                  <a:cxn ang="0">
                    <a:pos x="34" y="65"/>
                  </a:cxn>
                  <a:cxn ang="0">
                    <a:pos x="9" y="74"/>
                  </a:cxn>
                  <a:cxn ang="0">
                    <a:pos x="18" y="46"/>
                  </a:cxn>
                  <a:cxn ang="0">
                    <a:pos x="0" y="24"/>
                  </a:cxn>
                  <a:cxn ang="0">
                    <a:pos x="28" y="24"/>
                  </a:cxn>
                  <a:cxn ang="0">
                    <a:pos x="46" y="0"/>
                  </a:cxn>
                  <a:cxn ang="0">
                    <a:pos x="54" y="28"/>
                  </a:cxn>
                  <a:cxn ang="0">
                    <a:pos x="81" y="37"/>
                  </a:cxn>
                  <a:cxn ang="0">
                    <a:pos x="57" y="53"/>
                  </a:cxn>
                  <a:cxn ang="0">
                    <a:pos x="58" y="82"/>
                  </a:cxn>
                </a:cxnLst>
                <a:rect l="0" t="0" r="r" b="b"/>
                <a:pathLst>
                  <a:path w="81" h="82">
                    <a:moveTo>
                      <a:pt x="58" y="82"/>
                    </a:moveTo>
                    <a:lnTo>
                      <a:pt x="34" y="65"/>
                    </a:lnTo>
                    <a:lnTo>
                      <a:pt x="9" y="74"/>
                    </a:lnTo>
                    <a:lnTo>
                      <a:pt x="18" y="46"/>
                    </a:lnTo>
                    <a:lnTo>
                      <a:pt x="0" y="24"/>
                    </a:lnTo>
                    <a:lnTo>
                      <a:pt x="28" y="24"/>
                    </a:lnTo>
                    <a:lnTo>
                      <a:pt x="46" y="0"/>
                    </a:lnTo>
                    <a:lnTo>
                      <a:pt x="54" y="28"/>
                    </a:lnTo>
                    <a:lnTo>
                      <a:pt x="81" y="37"/>
                    </a:lnTo>
                    <a:lnTo>
                      <a:pt x="57" y="53"/>
                    </a:lnTo>
                    <a:lnTo>
                      <a:pt x="58" y="82"/>
                    </a:lnTo>
                    <a:close/>
                  </a:path>
                </a:pathLst>
              </a:custGeom>
              <a:solidFill>
                <a:srgbClr val="FF00FF"/>
              </a:solidFill>
              <a:ln w="9525">
                <a:noFill/>
                <a:round/>
                <a:headEnd/>
                <a:tailEnd/>
              </a:ln>
            </p:spPr>
            <p:txBody>
              <a:bodyPr/>
              <a:lstStyle/>
              <a:p>
                <a:pPr algn="l">
                  <a:defRPr/>
                </a:pPr>
                <a:endParaRPr lang="en-CA" sz="2400"/>
              </a:p>
            </p:txBody>
          </p:sp>
          <p:sp>
            <p:nvSpPr>
              <p:cNvPr id="175" name="Freeform 57"/>
              <p:cNvSpPr>
                <a:spLocks/>
              </p:cNvSpPr>
              <p:nvPr/>
            </p:nvSpPr>
            <p:spPr bwMode="auto">
              <a:xfrm>
                <a:off x="2717" y="3508"/>
                <a:ext cx="13" cy="12"/>
              </a:xfrm>
              <a:custGeom>
                <a:avLst/>
                <a:gdLst/>
                <a:ahLst/>
                <a:cxnLst>
                  <a:cxn ang="0">
                    <a:pos x="43" y="75"/>
                  </a:cxn>
                  <a:cxn ang="0">
                    <a:pos x="26" y="56"/>
                  </a:cxn>
                  <a:cxn ang="0">
                    <a:pos x="0" y="58"/>
                  </a:cxn>
                  <a:cxn ang="0">
                    <a:pos x="14" y="35"/>
                  </a:cxn>
                  <a:cxn ang="0">
                    <a:pos x="3" y="12"/>
                  </a:cxn>
                  <a:cxn ang="0">
                    <a:pos x="28" y="18"/>
                  </a:cxn>
                  <a:cxn ang="0">
                    <a:pos x="49" y="0"/>
                  </a:cxn>
                  <a:cxn ang="0">
                    <a:pos x="51" y="26"/>
                  </a:cxn>
                  <a:cxn ang="0">
                    <a:pos x="74" y="39"/>
                  </a:cxn>
                  <a:cxn ang="0">
                    <a:pos x="49" y="50"/>
                  </a:cxn>
                  <a:cxn ang="0">
                    <a:pos x="43" y="75"/>
                  </a:cxn>
                </a:cxnLst>
                <a:rect l="0" t="0" r="r" b="b"/>
                <a:pathLst>
                  <a:path w="74" h="75">
                    <a:moveTo>
                      <a:pt x="43" y="75"/>
                    </a:moveTo>
                    <a:lnTo>
                      <a:pt x="26" y="56"/>
                    </a:lnTo>
                    <a:lnTo>
                      <a:pt x="0" y="58"/>
                    </a:lnTo>
                    <a:lnTo>
                      <a:pt x="14" y="35"/>
                    </a:lnTo>
                    <a:lnTo>
                      <a:pt x="3" y="12"/>
                    </a:lnTo>
                    <a:lnTo>
                      <a:pt x="28" y="18"/>
                    </a:lnTo>
                    <a:lnTo>
                      <a:pt x="49" y="0"/>
                    </a:lnTo>
                    <a:lnTo>
                      <a:pt x="51" y="26"/>
                    </a:lnTo>
                    <a:lnTo>
                      <a:pt x="74" y="39"/>
                    </a:lnTo>
                    <a:lnTo>
                      <a:pt x="49" y="50"/>
                    </a:lnTo>
                    <a:lnTo>
                      <a:pt x="43" y="75"/>
                    </a:lnTo>
                    <a:close/>
                  </a:path>
                </a:pathLst>
              </a:custGeom>
              <a:solidFill>
                <a:srgbClr val="FF00FF"/>
              </a:solidFill>
              <a:ln w="9525">
                <a:noFill/>
                <a:round/>
                <a:headEnd/>
                <a:tailEnd/>
              </a:ln>
            </p:spPr>
            <p:txBody>
              <a:bodyPr/>
              <a:lstStyle/>
              <a:p>
                <a:pPr algn="l">
                  <a:defRPr/>
                </a:pPr>
                <a:endParaRPr lang="en-CA" sz="2400"/>
              </a:p>
            </p:txBody>
          </p:sp>
          <p:sp>
            <p:nvSpPr>
              <p:cNvPr id="176" name="Freeform 58"/>
              <p:cNvSpPr>
                <a:spLocks/>
              </p:cNvSpPr>
              <p:nvPr/>
            </p:nvSpPr>
            <p:spPr bwMode="auto">
              <a:xfrm>
                <a:off x="2733" y="3498"/>
                <a:ext cx="11" cy="12"/>
              </a:xfrm>
              <a:custGeom>
                <a:avLst/>
                <a:gdLst/>
                <a:ahLst/>
                <a:cxnLst>
                  <a:cxn ang="0">
                    <a:pos x="65" y="52"/>
                  </a:cxn>
                  <a:cxn ang="0">
                    <a:pos x="41" y="49"/>
                  </a:cxn>
                  <a:cxn ang="0">
                    <a:pos x="26" y="67"/>
                  </a:cxn>
                  <a:cxn ang="0">
                    <a:pos x="22" y="44"/>
                  </a:cxn>
                  <a:cxn ang="0">
                    <a:pos x="0" y="35"/>
                  </a:cxn>
                  <a:cxn ang="0">
                    <a:pos x="21" y="23"/>
                  </a:cxn>
                  <a:cxn ang="0">
                    <a:pos x="23" y="0"/>
                  </a:cxn>
                  <a:cxn ang="0">
                    <a:pos x="40" y="16"/>
                  </a:cxn>
                  <a:cxn ang="0">
                    <a:pos x="63" y="11"/>
                  </a:cxn>
                  <a:cxn ang="0">
                    <a:pos x="53" y="32"/>
                  </a:cxn>
                  <a:cxn ang="0">
                    <a:pos x="65" y="52"/>
                  </a:cxn>
                </a:cxnLst>
                <a:rect l="0" t="0" r="r" b="b"/>
                <a:pathLst>
                  <a:path w="65" h="67">
                    <a:moveTo>
                      <a:pt x="65" y="52"/>
                    </a:moveTo>
                    <a:lnTo>
                      <a:pt x="41" y="49"/>
                    </a:lnTo>
                    <a:lnTo>
                      <a:pt x="26" y="67"/>
                    </a:lnTo>
                    <a:lnTo>
                      <a:pt x="22" y="44"/>
                    </a:lnTo>
                    <a:lnTo>
                      <a:pt x="0" y="35"/>
                    </a:lnTo>
                    <a:lnTo>
                      <a:pt x="21" y="23"/>
                    </a:lnTo>
                    <a:lnTo>
                      <a:pt x="23" y="0"/>
                    </a:lnTo>
                    <a:lnTo>
                      <a:pt x="40" y="16"/>
                    </a:lnTo>
                    <a:lnTo>
                      <a:pt x="63" y="11"/>
                    </a:lnTo>
                    <a:lnTo>
                      <a:pt x="53" y="32"/>
                    </a:lnTo>
                    <a:lnTo>
                      <a:pt x="65" y="52"/>
                    </a:lnTo>
                    <a:close/>
                  </a:path>
                </a:pathLst>
              </a:custGeom>
              <a:solidFill>
                <a:srgbClr val="FF00FF"/>
              </a:solidFill>
              <a:ln w="9525">
                <a:noFill/>
                <a:round/>
                <a:headEnd/>
                <a:tailEnd/>
              </a:ln>
            </p:spPr>
            <p:txBody>
              <a:bodyPr/>
              <a:lstStyle/>
              <a:p>
                <a:pPr algn="l">
                  <a:defRPr/>
                </a:pPr>
                <a:endParaRPr lang="en-CA" sz="2400"/>
              </a:p>
            </p:txBody>
          </p:sp>
          <p:sp>
            <p:nvSpPr>
              <p:cNvPr id="177" name="Freeform 59"/>
              <p:cNvSpPr>
                <a:spLocks/>
              </p:cNvSpPr>
              <p:nvPr/>
            </p:nvSpPr>
            <p:spPr bwMode="auto">
              <a:xfrm>
                <a:off x="2695" y="3562"/>
                <a:ext cx="12" cy="13"/>
              </a:xfrm>
              <a:custGeom>
                <a:avLst/>
                <a:gdLst/>
                <a:ahLst/>
                <a:cxnLst>
                  <a:cxn ang="0">
                    <a:pos x="44" y="76"/>
                  </a:cxn>
                  <a:cxn ang="0">
                    <a:pos x="26" y="56"/>
                  </a:cxn>
                  <a:cxn ang="0">
                    <a:pos x="0" y="59"/>
                  </a:cxn>
                  <a:cxn ang="0">
                    <a:pos x="14" y="36"/>
                  </a:cxn>
                  <a:cxn ang="0">
                    <a:pos x="3" y="12"/>
                  </a:cxn>
                  <a:cxn ang="0">
                    <a:pos x="28" y="18"/>
                  </a:cxn>
                  <a:cxn ang="0">
                    <a:pos x="49" y="0"/>
                  </a:cxn>
                  <a:cxn ang="0">
                    <a:pos x="51" y="27"/>
                  </a:cxn>
                  <a:cxn ang="0">
                    <a:pos x="74" y="40"/>
                  </a:cxn>
                  <a:cxn ang="0">
                    <a:pos x="49" y="51"/>
                  </a:cxn>
                  <a:cxn ang="0">
                    <a:pos x="44" y="76"/>
                  </a:cxn>
                </a:cxnLst>
                <a:rect l="0" t="0" r="r" b="b"/>
                <a:pathLst>
                  <a:path w="74" h="76">
                    <a:moveTo>
                      <a:pt x="44" y="76"/>
                    </a:moveTo>
                    <a:lnTo>
                      <a:pt x="26" y="56"/>
                    </a:lnTo>
                    <a:lnTo>
                      <a:pt x="0" y="59"/>
                    </a:lnTo>
                    <a:lnTo>
                      <a:pt x="14" y="36"/>
                    </a:lnTo>
                    <a:lnTo>
                      <a:pt x="3" y="12"/>
                    </a:lnTo>
                    <a:lnTo>
                      <a:pt x="28" y="18"/>
                    </a:lnTo>
                    <a:lnTo>
                      <a:pt x="49" y="0"/>
                    </a:lnTo>
                    <a:lnTo>
                      <a:pt x="51" y="27"/>
                    </a:lnTo>
                    <a:lnTo>
                      <a:pt x="74" y="40"/>
                    </a:lnTo>
                    <a:lnTo>
                      <a:pt x="49" y="51"/>
                    </a:lnTo>
                    <a:lnTo>
                      <a:pt x="44" y="76"/>
                    </a:lnTo>
                    <a:close/>
                  </a:path>
                </a:pathLst>
              </a:custGeom>
              <a:solidFill>
                <a:srgbClr val="FFFFFF"/>
              </a:solidFill>
              <a:ln w="9525">
                <a:noFill/>
                <a:round/>
                <a:headEnd/>
                <a:tailEnd/>
              </a:ln>
            </p:spPr>
            <p:txBody>
              <a:bodyPr/>
              <a:lstStyle/>
              <a:p>
                <a:pPr algn="l">
                  <a:defRPr/>
                </a:pPr>
                <a:endParaRPr lang="en-CA" sz="2400"/>
              </a:p>
            </p:txBody>
          </p:sp>
          <p:sp>
            <p:nvSpPr>
              <p:cNvPr id="178" name="Freeform 60"/>
              <p:cNvSpPr>
                <a:spLocks/>
              </p:cNvSpPr>
              <p:nvPr/>
            </p:nvSpPr>
            <p:spPr bwMode="auto">
              <a:xfrm>
                <a:off x="2682" y="3585"/>
                <a:ext cx="12" cy="13"/>
              </a:xfrm>
              <a:custGeom>
                <a:avLst/>
                <a:gdLst/>
                <a:ahLst/>
                <a:cxnLst>
                  <a:cxn ang="0">
                    <a:pos x="42" y="76"/>
                  </a:cxn>
                  <a:cxn ang="0">
                    <a:pos x="25" y="56"/>
                  </a:cxn>
                  <a:cxn ang="0">
                    <a:pos x="0" y="59"/>
                  </a:cxn>
                  <a:cxn ang="0">
                    <a:pos x="13" y="36"/>
                  </a:cxn>
                  <a:cxn ang="0">
                    <a:pos x="3" y="11"/>
                  </a:cxn>
                  <a:cxn ang="0">
                    <a:pos x="27" y="18"/>
                  </a:cxn>
                  <a:cxn ang="0">
                    <a:pos x="47" y="0"/>
                  </a:cxn>
                  <a:cxn ang="0">
                    <a:pos x="49" y="27"/>
                  </a:cxn>
                  <a:cxn ang="0">
                    <a:pos x="73" y="40"/>
                  </a:cxn>
                  <a:cxn ang="0">
                    <a:pos x="48" y="49"/>
                  </a:cxn>
                  <a:cxn ang="0">
                    <a:pos x="42" y="76"/>
                  </a:cxn>
                </a:cxnLst>
                <a:rect l="0" t="0" r="r" b="b"/>
                <a:pathLst>
                  <a:path w="73" h="76">
                    <a:moveTo>
                      <a:pt x="42" y="76"/>
                    </a:moveTo>
                    <a:lnTo>
                      <a:pt x="25" y="56"/>
                    </a:lnTo>
                    <a:lnTo>
                      <a:pt x="0" y="59"/>
                    </a:lnTo>
                    <a:lnTo>
                      <a:pt x="13" y="36"/>
                    </a:lnTo>
                    <a:lnTo>
                      <a:pt x="3" y="11"/>
                    </a:lnTo>
                    <a:lnTo>
                      <a:pt x="27" y="18"/>
                    </a:lnTo>
                    <a:lnTo>
                      <a:pt x="47" y="0"/>
                    </a:lnTo>
                    <a:lnTo>
                      <a:pt x="49" y="27"/>
                    </a:lnTo>
                    <a:lnTo>
                      <a:pt x="73" y="40"/>
                    </a:lnTo>
                    <a:lnTo>
                      <a:pt x="48" y="49"/>
                    </a:lnTo>
                    <a:lnTo>
                      <a:pt x="42" y="76"/>
                    </a:lnTo>
                    <a:close/>
                  </a:path>
                </a:pathLst>
              </a:custGeom>
              <a:solidFill>
                <a:srgbClr val="FFFFFF"/>
              </a:solidFill>
              <a:ln w="9525">
                <a:noFill/>
                <a:round/>
                <a:headEnd/>
                <a:tailEnd/>
              </a:ln>
            </p:spPr>
            <p:txBody>
              <a:bodyPr/>
              <a:lstStyle/>
              <a:p>
                <a:pPr algn="l">
                  <a:defRPr/>
                </a:pPr>
                <a:endParaRPr lang="en-CA" sz="2400"/>
              </a:p>
            </p:txBody>
          </p:sp>
          <p:sp>
            <p:nvSpPr>
              <p:cNvPr id="179" name="Freeform 61"/>
              <p:cNvSpPr>
                <a:spLocks/>
              </p:cNvSpPr>
              <p:nvPr/>
            </p:nvSpPr>
            <p:spPr bwMode="auto">
              <a:xfrm>
                <a:off x="2737" y="3542"/>
                <a:ext cx="10" cy="11"/>
              </a:xfrm>
              <a:custGeom>
                <a:avLst/>
                <a:gdLst/>
                <a:ahLst/>
                <a:cxnLst>
                  <a:cxn ang="0">
                    <a:pos x="64" y="51"/>
                  </a:cxn>
                  <a:cxn ang="0">
                    <a:pos x="41" y="48"/>
                  </a:cxn>
                  <a:cxn ang="0">
                    <a:pos x="26" y="66"/>
                  </a:cxn>
                  <a:cxn ang="0">
                    <a:pos x="21" y="43"/>
                  </a:cxn>
                  <a:cxn ang="0">
                    <a:pos x="0" y="34"/>
                  </a:cxn>
                  <a:cxn ang="0">
                    <a:pos x="20" y="23"/>
                  </a:cxn>
                  <a:cxn ang="0">
                    <a:pos x="22" y="0"/>
                  </a:cxn>
                  <a:cxn ang="0">
                    <a:pos x="40" y="15"/>
                  </a:cxn>
                  <a:cxn ang="0">
                    <a:pos x="63" y="11"/>
                  </a:cxn>
                  <a:cxn ang="0">
                    <a:pos x="52" y="32"/>
                  </a:cxn>
                  <a:cxn ang="0">
                    <a:pos x="64" y="51"/>
                  </a:cxn>
                </a:cxnLst>
                <a:rect l="0" t="0" r="r" b="b"/>
                <a:pathLst>
                  <a:path w="64" h="66">
                    <a:moveTo>
                      <a:pt x="64" y="51"/>
                    </a:moveTo>
                    <a:lnTo>
                      <a:pt x="41" y="48"/>
                    </a:lnTo>
                    <a:lnTo>
                      <a:pt x="26" y="66"/>
                    </a:lnTo>
                    <a:lnTo>
                      <a:pt x="21" y="43"/>
                    </a:lnTo>
                    <a:lnTo>
                      <a:pt x="0" y="34"/>
                    </a:lnTo>
                    <a:lnTo>
                      <a:pt x="20" y="23"/>
                    </a:lnTo>
                    <a:lnTo>
                      <a:pt x="22" y="0"/>
                    </a:lnTo>
                    <a:lnTo>
                      <a:pt x="40" y="15"/>
                    </a:lnTo>
                    <a:lnTo>
                      <a:pt x="63" y="11"/>
                    </a:lnTo>
                    <a:lnTo>
                      <a:pt x="52" y="32"/>
                    </a:lnTo>
                    <a:lnTo>
                      <a:pt x="64" y="51"/>
                    </a:lnTo>
                    <a:close/>
                  </a:path>
                </a:pathLst>
              </a:custGeom>
              <a:solidFill>
                <a:srgbClr val="FFFFFF"/>
              </a:solidFill>
              <a:ln w="9525">
                <a:noFill/>
                <a:round/>
                <a:headEnd/>
                <a:tailEnd/>
              </a:ln>
            </p:spPr>
            <p:txBody>
              <a:bodyPr/>
              <a:lstStyle/>
              <a:p>
                <a:pPr algn="l">
                  <a:defRPr/>
                </a:pPr>
                <a:endParaRPr lang="en-CA" sz="2400"/>
              </a:p>
            </p:txBody>
          </p:sp>
          <p:sp>
            <p:nvSpPr>
              <p:cNvPr id="180" name="Freeform 62"/>
              <p:cNvSpPr>
                <a:spLocks/>
              </p:cNvSpPr>
              <p:nvPr/>
            </p:nvSpPr>
            <p:spPr bwMode="auto">
              <a:xfrm>
                <a:off x="2719" y="3560"/>
                <a:ext cx="11" cy="11"/>
              </a:xfrm>
              <a:custGeom>
                <a:avLst/>
                <a:gdLst/>
                <a:ahLst/>
                <a:cxnLst>
                  <a:cxn ang="0">
                    <a:pos x="64" y="52"/>
                  </a:cxn>
                  <a:cxn ang="0">
                    <a:pos x="40" y="49"/>
                  </a:cxn>
                  <a:cxn ang="0">
                    <a:pos x="24" y="67"/>
                  </a:cxn>
                  <a:cxn ang="0">
                    <a:pos x="20" y="44"/>
                  </a:cxn>
                  <a:cxn ang="0">
                    <a:pos x="0" y="35"/>
                  </a:cxn>
                  <a:cxn ang="0">
                    <a:pos x="19" y="24"/>
                  </a:cxn>
                  <a:cxn ang="0">
                    <a:pos x="22" y="0"/>
                  </a:cxn>
                  <a:cxn ang="0">
                    <a:pos x="39" y="16"/>
                  </a:cxn>
                  <a:cxn ang="0">
                    <a:pos x="62" y="11"/>
                  </a:cxn>
                  <a:cxn ang="0">
                    <a:pos x="51" y="33"/>
                  </a:cxn>
                  <a:cxn ang="0">
                    <a:pos x="64" y="52"/>
                  </a:cxn>
                </a:cxnLst>
                <a:rect l="0" t="0" r="r" b="b"/>
                <a:pathLst>
                  <a:path w="64" h="67">
                    <a:moveTo>
                      <a:pt x="64" y="52"/>
                    </a:moveTo>
                    <a:lnTo>
                      <a:pt x="40" y="49"/>
                    </a:lnTo>
                    <a:lnTo>
                      <a:pt x="24" y="67"/>
                    </a:lnTo>
                    <a:lnTo>
                      <a:pt x="20" y="44"/>
                    </a:lnTo>
                    <a:lnTo>
                      <a:pt x="0" y="35"/>
                    </a:lnTo>
                    <a:lnTo>
                      <a:pt x="19" y="24"/>
                    </a:lnTo>
                    <a:lnTo>
                      <a:pt x="22" y="0"/>
                    </a:lnTo>
                    <a:lnTo>
                      <a:pt x="39" y="16"/>
                    </a:lnTo>
                    <a:lnTo>
                      <a:pt x="62" y="11"/>
                    </a:lnTo>
                    <a:lnTo>
                      <a:pt x="51" y="33"/>
                    </a:lnTo>
                    <a:lnTo>
                      <a:pt x="64" y="52"/>
                    </a:lnTo>
                    <a:close/>
                  </a:path>
                </a:pathLst>
              </a:custGeom>
              <a:solidFill>
                <a:srgbClr val="FFFFFF"/>
              </a:solidFill>
              <a:ln w="9525">
                <a:noFill/>
                <a:round/>
                <a:headEnd/>
                <a:tailEnd/>
              </a:ln>
            </p:spPr>
            <p:txBody>
              <a:bodyPr/>
              <a:lstStyle/>
              <a:p>
                <a:pPr algn="l">
                  <a:defRPr/>
                </a:pPr>
                <a:endParaRPr lang="en-CA" sz="2400"/>
              </a:p>
            </p:txBody>
          </p:sp>
          <p:sp>
            <p:nvSpPr>
              <p:cNvPr id="181" name="Freeform 63"/>
              <p:cNvSpPr>
                <a:spLocks/>
              </p:cNvSpPr>
              <p:nvPr/>
            </p:nvSpPr>
            <p:spPr bwMode="auto">
              <a:xfrm>
                <a:off x="2774" y="3511"/>
                <a:ext cx="11" cy="11"/>
              </a:xfrm>
              <a:custGeom>
                <a:avLst/>
                <a:gdLst/>
                <a:ahLst/>
                <a:cxnLst>
                  <a:cxn ang="0">
                    <a:pos x="53" y="64"/>
                  </a:cxn>
                  <a:cxn ang="0">
                    <a:pos x="32" y="52"/>
                  </a:cxn>
                  <a:cxn ang="0">
                    <a:pos x="11" y="62"/>
                  </a:cxn>
                  <a:cxn ang="0">
                    <a:pos x="16" y="39"/>
                  </a:cxn>
                  <a:cxn ang="0">
                    <a:pos x="0" y="22"/>
                  </a:cxn>
                  <a:cxn ang="0">
                    <a:pos x="23" y="19"/>
                  </a:cxn>
                  <a:cxn ang="0">
                    <a:pos x="34" y="0"/>
                  </a:cxn>
                  <a:cxn ang="0">
                    <a:pos x="43" y="20"/>
                  </a:cxn>
                  <a:cxn ang="0">
                    <a:pos x="67" y="24"/>
                  </a:cxn>
                  <a:cxn ang="0">
                    <a:pos x="50" y="40"/>
                  </a:cxn>
                  <a:cxn ang="0">
                    <a:pos x="53" y="64"/>
                  </a:cxn>
                </a:cxnLst>
                <a:rect l="0" t="0" r="r" b="b"/>
                <a:pathLst>
                  <a:path w="67" h="64">
                    <a:moveTo>
                      <a:pt x="53" y="64"/>
                    </a:moveTo>
                    <a:lnTo>
                      <a:pt x="32" y="52"/>
                    </a:lnTo>
                    <a:lnTo>
                      <a:pt x="11" y="62"/>
                    </a:lnTo>
                    <a:lnTo>
                      <a:pt x="16" y="39"/>
                    </a:lnTo>
                    <a:lnTo>
                      <a:pt x="0" y="22"/>
                    </a:lnTo>
                    <a:lnTo>
                      <a:pt x="23" y="19"/>
                    </a:lnTo>
                    <a:lnTo>
                      <a:pt x="34" y="0"/>
                    </a:lnTo>
                    <a:lnTo>
                      <a:pt x="43" y="20"/>
                    </a:lnTo>
                    <a:lnTo>
                      <a:pt x="67" y="24"/>
                    </a:lnTo>
                    <a:lnTo>
                      <a:pt x="50" y="40"/>
                    </a:lnTo>
                    <a:lnTo>
                      <a:pt x="53" y="64"/>
                    </a:lnTo>
                    <a:close/>
                  </a:path>
                </a:pathLst>
              </a:custGeom>
              <a:solidFill>
                <a:srgbClr val="FF00FF"/>
              </a:solidFill>
              <a:ln w="9525">
                <a:noFill/>
                <a:round/>
                <a:headEnd/>
                <a:tailEnd/>
              </a:ln>
            </p:spPr>
            <p:txBody>
              <a:bodyPr/>
              <a:lstStyle/>
              <a:p>
                <a:pPr algn="l">
                  <a:defRPr/>
                </a:pPr>
                <a:endParaRPr lang="en-CA" sz="2400"/>
              </a:p>
            </p:txBody>
          </p:sp>
          <p:sp>
            <p:nvSpPr>
              <p:cNvPr id="182" name="Freeform 64"/>
              <p:cNvSpPr>
                <a:spLocks/>
              </p:cNvSpPr>
              <p:nvPr/>
            </p:nvSpPr>
            <p:spPr bwMode="auto">
              <a:xfrm>
                <a:off x="2753" y="3524"/>
                <a:ext cx="11" cy="11"/>
              </a:xfrm>
              <a:custGeom>
                <a:avLst/>
                <a:gdLst/>
                <a:ahLst/>
                <a:cxnLst>
                  <a:cxn ang="0">
                    <a:pos x="52" y="64"/>
                  </a:cxn>
                  <a:cxn ang="0">
                    <a:pos x="33" y="52"/>
                  </a:cxn>
                  <a:cxn ang="0">
                    <a:pos x="11" y="63"/>
                  </a:cxn>
                  <a:cxn ang="0">
                    <a:pos x="16" y="40"/>
                  </a:cxn>
                  <a:cxn ang="0">
                    <a:pos x="0" y="23"/>
                  </a:cxn>
                  <a:cxn ang="0">
                    <a:pos x="23" y="21"/>
                  </a:cxn>
                  <a:cxn ang="0">
                    <a:pos x="35" y="0"/>
                  </a:cxn>
                  <a:cxn ang="0">
                    <a:pos x="44" y="22"/>
                  </a:cxn>
                  <a:cxn ang="0">
                    <a:pos x="66" y="26"/>
                  </a:cxn>
                  <a:cxn ang="0">
                    <a:pos x="49" y="41"/>
                  </a:cxn>
                  <a:cxn ang="0">
                    <a:pos x="52" y="64"/>
                  </a:cxn>
                </a:cxnLst>
                <a:rect l="0" t="0" r="r" b="b"/>
                <a:pathLst>
                  <a:path w="66" h="64">
                    <a:moveTo>
                      <a:pt x="52" y="64"/>
                    </a:moveTo>
                    <a:lnTo>
                      <a:pt x="33" y="52"/>
                    </a:lnTo>
                    <a:lnTo>
                      <a:pt x="11" y="63"/>
                    </a:lnTo>
                    <a:lnTo>
                      <a:pt x="16" y="40"/>
                    </a:lnTo>
                    <a:lnTo>
                      <a:pt x="0" y="23"/>
                    </a:lnTo>
                    <a:lnTo>
                      <a:pt x="23" y="21"/>
                    </a:lnTo>
                    <a:lnTo>
                      <a:pt x="35" y="0"/>
                    </a:lnTo>
                    <a:lnTo>
                      <a:pt x="44" y="22"/>
                    </a:lnTo>
                    <a:lnTo>
                      <a:pt x="66" y="26"/>
                    </a:lnTo>
                    <a:lnTo>
                      <a:pt x="49" y="41"/>
                    </a:lnTo>
                    <a:lnTo>
                      <a:pt x="52" y="64"/>
                    </a:lnTo>
                    <a:close/>
                  </a:path>
                </a:pathLst>
              </a:custGeom>
              <a:solidFill>
                <a:srgbClr val="FF00FF"/>
              </a:solidFill>
              <a:ln w="9525">
                <a:noFill/>
                <a:round/>
                <a:headEnd/>
                <a:tailEnd/>
              </a:ln>
            </p:spPr>
            <p:txBody>
              <a:bodyPr/>
              <a:lstStyle/>
              <a:p>
                <a:pPr algn="l">
                  <a:defRPr/>
                </a:pPr>
                <a:endParaRPr lang="en-CA" sz="2400"/>
              </a:p>
            </p:txBody>
          </p:sp>
          <p:sp>
            <p:nvSpPr>
              <p:cNvPr id="183" name="Freeform 65"/>
              <p:cNvSpPr>
                <a:spLocks/>
              </p:cNvSpPr>
              <p:nvPr/>
            </p:nvSpPr>
            <p:spPr bwMode="auto">
              <a:xfrm>
                <a:off x="2774" y="3486"/>
                <a:ext cx="14" cy="14"/>
              </a:xfrm>
              <a:custGeom>
                <a:avLst/>
                <a:gdLst/>
                <a:ahLst/>
                <a:cxnLst>
                  <a:cxn ang="0">
                    <a:pos x="81" y="57"/>
                  </a:cxn>
                  <a:cxn ang="0">
                    <a:pos x="53" y="57"/>
                  </a:cxn>
                  <a:cxn ang="0">
                    <a:pos x="36" y="81"/>
                  </a:cxn>
                  <a:cxn ang="0">
                    <a:pos x="27" y="53"/>
                  </a:cxn>
                  <a:cxn ang="0">
                    <a:pos x="0" y="45"/>
                  </a:cxn>
                  <a:cxn ang="0">
                    <a:pos x="23" y="28"/>
                  </a:cxn>
                  <a:cxn ang="0">
                    <a:pos x="23" y="0"/>
                  </a:cxn>
                  <a:cxn ang="0">
                    <a:pos x="45" y="16"/>
                  </a:cxn>
                  <a:cxn ang="0">
                    <a:pos x="73" y="7"/>
                  </a:cxn>
                  <a:cxn ang="0">
                    <a:pos x="64" y="35"/>
                  </a:cxn>
                  <a:cxn ang="0">
                    <a:pos x="81" y="57"/>
                  </a:cxn>
                </a:cxnLst>
                <a:rect l="0" t="0" r="r" b="b"/>
                <a:pathLst>
                  <a:path w="81" h="81">
                    <a:moveTo>
                      <a:pt x="81" y="57"/>
                    </a:moveTo>
                    <a:lnTo>
                      <a:pt x="53" y="57"/>
                    </a:lnTo>
                    <a:lnTo>
                      <a:pt x="36" y="81"/>
                    </a:lnTo>
                    <a:lnTo>
                      <a:pt x="27" y="53"/>
                    </a:lnTo>
                    <a:lnTo>
                      <a:pt x="0" y="45"/>
                    </a:lnTo>
                    <a:lnTo>
                      <a:pt x="23" y="28"/>
                    </a:lnTo>
                    <a:lnTo>
                      <a:pt x="23" y="0"/>
                    </a:lnTo>
                    <a:lnTo>
                      <a:pt x="45" y="16"/>
                    </a:lnTo>
                    <a:lnTo>
                      <a:pt x="73" y="7"/>
                    </a:lnTo>
                    <a:lnTo>
                      <a:pt x="64" y="35"/>
                    </a:lnTo>
                    <a:lnTo>
                      <a:pt x="81" y="57"/>
                    </a:lnTo>
                    <a:close/>
                  </a:path>
                </a:pathLst>
              </a:custGeom>
              <a:solidFill>
                <a:srgbClr val="FF00FF"/>
              </a:solidFill>
              <a:ln w="9525">
                <a:noFill/>
                <a:round/>
                <a:headEnd/>
                <a:tailEnd/>
              </a:ln>
            </p:spPr>
            <p:txBody>
              <a:bodyPr/>
              <a:lstStyle/>
              <a:p>
                <a:pPr algn="l">
                  <a:defRPr/>
                </a:pPr>
                <a:endParaRPr lang="en-CA" sz="2400"/>
              </a:p>
            </p:txBody>
          </p:sp>
          <p:sp>
            <p:nvSpPr>
              <p:cNvPr id="184" name="Freeform 66"/>
              <p:cNvSpPr>
                <a:spLocks/>
              </p:cNvSpPr>
              <p:nvPr/>
            </p:nvSpPr>
            <p:spPr bwMode="auto">
              <a:xfrm>
                <a:off x="2761" y="3456"/>
                <a:ext cx="15" cy="14"/>
              </a:xfrm>
              <a:custGeom>
                <a:avLst/>
                <a:gdLst/>
                <a:ahLst/>
                <a:cxnLst>
                  <a:cxn ang="0">
                    <a:pos x="75" y="86"/>
                  </a:cxn>
                  <a:cxn ang="0">
                    <a:pos x="46" y="72"/>
                  </a:cxn>
                  <a:cxn ang="0">
                    <a:pos x="18" y="87"/>
                  </a:cxn>
                  <a:cxn ang="0">
                    <a:pos x="24" y="55"/>
                  </a:cxn>
                  <a:cxn ang="0">
                    <a:pos x="0" y="34"/>
                  </a:cxn>
                  <a:cxn ang="0">
                    <a:pos x="32" y="28"/>
                  </a:cxn>
                  <a:cxn ang="0">
                    <a:pos x="45" y="0"/>
                  </a:cxn>
                  <a:cxn ang="0">
                    <a:pos x="60" y="27"/>
                  </a:cxn>
                  <a:cxn ang="0">
                    <a:pos x="91" y="32"/>
                  </a:cxn>
                  <a:cxn ang="0">
                    <a:pos x="69" y="55"/>
                  </a:cxn>
                  <a:cxn ang="0">
                    <a:pos x="75" y="86"/>
                  </a:cxn>
                </a:cxnLst>
                <a:rect l="0" t="0" r="r" b="b"/>
                <a:pathLst>
                  <a:path w="91" h="87">
                    <a:moveTo>
                      <a:pt x="75" y="86"/>
                    </a:moveTo>
                    <a:lnTo>
                      <a:pt x="46" y="72"/>
                    </a:lnTo>
                    <a:lnTo>
                      <a:pt x="18" y="87"/>
                    </a:lnTo>
                    <a:lnTo>
                      <a:pt x="24" y="55"/>
                    </a:lnTo>
                    <a:lnTo>
                      <a:pt x="0" y="34"/>
                    </a:lnTo>
                    <a:lnTo>
                      <a:pt x="32" y="28"/>
                    </a:lnTo>
                    <a:lnTo>
                      <a:pt x="45" y="0"/>
                    </a:lnTo>
                    <a:lnTo>
                      <a:pt x="60" y="27"/>
                    </a:lnTo>
                    <a:lnTo>
                      <a:pt x="91" y="32"/>
                    </a:lnTo>
                    <a:lnTo>
                      <a:pt x="69" y="55"/>
                    </a:lnTo>
                    <a:lnTo>
                      <a:pt x="75" y="86"/>
                    </a:lnTo>
                    <a:close/>
                  </a:path>
                </a:pathLst>
              </a:custGeom>
              <a:solidFill>
                <a:srgbClr val="FF00FF"/>
              </a:solidFill>
              <a:ln w="9525">
                <a:noFill/>
                <a:round/>
                <a:headEnd/>
                <a:tailEnd/>
              </a:ln>
            </p:spPr>
            <p:txBody>
              <a:bodyPr/>
              <a:lstStyle/>
              <a:p>
                <a:pPr algn="l">
                  <a:defRPr/>
                </a:pPr>
                <a:endParaRPr lang="en-CA" sz="2400"/>
              </a:p>
            </p:txBody>
          </p:sp>
          <p:sp>
            <p:nvSpPr>
              <p:cNvPr id="185" name="Freeform 67"/>
              <p:cNvSpPr>
                <a:spLocks/>
              </p:cNvSpPr>
              <p:nvPr/>
            </p:nvSpPr>
            <p:spPr bwMode="auto">
              <a:xfrm>
                <a:off x="2801" y="3435"/>
                <a:ext cx="10" cy="9"/>
              </a:xfrm>
              <a:custGeom>
                <a:avLst/>
                <a:gdLst/>
                <a:ahLst/>
                <a:cxnLst>
                  <a:cxn ang="0">
                    <a:pos x="35" y="59"/>
                  </a:cxn>
                  <a:cxn ang="0">
                    <a:pos x="20" y="43"/>
                  </a:cxn>
                  <a:cxn ang="0">
                    <a:pos x="1" y="47"/>
                  </a:cxn>
                  <a:cxn ang="0">
                    <a:pos x="10" y="29"/>
                  </a:cxn>
                  <a:cxn ang="0">
                    <a:pos x="0" y="11"/>
                  </a:cxn>
                  <a:cxn ang="0">
                    <a:pos x="20" y="15"/>
                  </a:cxn>
                  <a:cxn ang="0">
                    <a:pos x="35" y="0"/>
                  </a:cxn>
                  <a:cxn ang="0">
                    <a:pos x="38" y="20"/>
                  </a:cxn>
                  <a:cxn ang="0">
                    <a:pos x="55" y="29"/>
                  </a:cxn>
                  <a:cxn ang="0">
                    <a:pos x="38" y="38"/>
                  </a:cxn>
                  <a:cxn ang="0">
                    <a:pos x="35" y="59"/>
                  </a:cxn>
                </a:cxnLst>
                <a:rect l="0" t="0" r="r" b="b"/>
                <a:pathLst>
                  <a:path w="55" h="59">
                    <a:moveTo>
                      <a:pt x="35" y="59"/>
                    </a:moveTo>
                    <a:lnTo>
                      <a:pt x="20" y="43"/>
                    </a:lnTo>
                    <a:lnTo>
                      <a:pt x="1" y="47"/>
                    </a:lnTo>
                    <a:lnTo>
                      <a:pt x="10" y="29"/>
                    </a:lnTo>
                    <a:lnTo>
                      <a:pt x="0" y="11"/>
                    </a:lnTo>
                    <a:lnTo>
                      <a:pt x="20" y="15"/>
                    </a:lnTo>
                    <a:lnTo>
                      <a:pt x="35" y="0"/>
                    </a:lnTo>
                    <a:lnTo>
                      <a:pt x="38" y="20"/>
                    </a:lnTo>
                    <a:lnTo>
                      <a:pt x="55" y="29"/>
                    </a:lnTo>
                    <a:lnTo>
                      <a:pt x="38" y="38"/>
                    </a:lnTo>
                    <a:lnTo>
                      <a:pt x="35" y="59"/>
                    </a:lnTo>
                    <a:close/>
                  </a:path>
                </a:pathLst>
              </a:custGeom>
              <a:solidFill>
                <a:srgbClr val="FF00FF"/>
              </a:solidFill>
              <a:ln w="9525">
                <a:noFill/>
                <a:round/>
                <a:headEnd/>
                <a:tailEnd/>
              </a:ln>
            </p:spPr>
            <p:txBody>
              <a:bodyPr/>
              <a:lstStyle/>
              <a:p>
                <a:pPr algn="l">
                  <a:defRPr/>
                </a:pPr>
                <a:endParaRPr lang="en-CA" sz="2400"/>
              </a:p>
            </p:txBody>
          </p:sp>
          <p:sp>
            <p:nvSpPr>
              <p:cNvPr id="186" name="Freeform 68"/>
              <p:cNvSpPr>
                <a:spLocks/>
              </p:cNvSpPr>
              <p:nvPr/>
            </p:nvSpPr>
            <p:spPr bwMode="auto">
              <a:xfrm>
                <a:off x="2640" y="3502"/>
                <a:ext cx="9" cy="10"/>
              </a:xfrm>
              <a:custGeom>
                <a:avLst/>
                <a:gdLst/>
                <a:ahLst/>
                <a:cxnLst>
                  <a:cxn ang="0">
                    <a:pos x="35" y="58"/>
                  </a:cxn>
                  <a:cxn ang="0">
                    <a:pos x="21" y="44"/>
                  </a:cxn>
                  <a:cxn ang="0">
                    <a:pos x="0" y="48"/>
                  </a:cxn>
                  <a:cxn ang="0">
                    <a:pos x="10" y="29"/>
                  </a:cxn>
                  <a:cxn ang="0">
                    <a:pos x="0" y="12"/>
                  </a:cxn>
                  <a:cxn ang="0">
                    <a:pos x="21" y="15"/>
                  </a:cxn>
                  <a:cxn ang="0">
                    <a:pos x="34" y="0"/>
                  </a:cxn>
                  <a:cxn ang="0">
                    <a:pos x="37" y="20"/>
                  </a:cxn>
                  <a:cxn ang="0">
                    <a:pos x="56" y="29"/>
                  </a:cxn>
                  <a:cxn ang="0">
                    <a:pos x="38" y="38"/>
                  </a:cxn>
                  <a:cxn ang="0">
                    <a:pos x="35" y="58"/>
                  </a:cxn>
                </a:cxnLst>
                <a:rect l="0" t="0" r="r" b="b"/>
                <a:pathLst>
                  <a:path w="56" h="58">
                    <a:moveTo>
                      <a:pt x="35" y="58"/>
                    </a:moveTo>
                    <a:lnTo>
                      <a:pt x="21" y="44"/>
                    </a:lnTo>
                    <a:lnTo>
                      <a:pt x="0" y="48"/>
                    </a:lnTo>
                    <a:lnTo>
                      <a:pt x="10" y="29"/>
                    </a:lnTo>
                    <a:lnTo>
                      <a:pt x="0" y="12"/>
                    </a:lnTo>
                    <a:lnTo>
                      <a:pt x="21" y="15"/>
                    </a:lnTo>
                    <a:lnTo>
                      <a:pt x="34" y="0"/>
                    </a:lnTo>
                    <a:lnTo>
                      <a:pt x="37" y="20"/>
                    </a:lnTo>
                    <a:lnTo>
                      <a:pt x="56" y="29"/>
                    </a:lnTo>
                    <a:lnTo>
                      <a:pt x="38" y="38"/>
                    </a:lnTo>
                    <a:lnTo>
                      <a:pt x="35" y="58"/>
                    </a:lnTo>
                    <a:close/>
                  </a:path>
                </a:pathLst>
              </a:custGeom>
              <a:solidFill>
                <a:srgbClr val="FF00FF"/>
              </a:solidFill>
              <a:ln w="9525">
                <a:noFill/>
                <a:round/>
                <a:headEnd/>
                <a:tailEnd/>
              </a:ln>
            </p:spPr>
            <p:txBody>
              <a:bodyPr/>
              <a:lstStyle/>
              <a:p>
                <a:pPr algn="l">
                  <a:defRPr/>
                </a:pPr>
                <a:endParaRPr lang="en-CA" sz="2400"/>
              </a:p>
            </p:txBody>
          </p:sp>
          <p:sp>
            <p:nvSpPr>
              <p:cNvPr id="187" name="Freeform 69"/>
              <p:cNvSpPr>
                <a:spLocks/>
              </p:cNvSpPr>
              <p:nvPr/>
            </p:nvSpPr>
            <p:spPr bwMode="auto">
              <a:xfrm>
                <a:off x="2651" y="3480"/>
                <a:ext cx="9" cy="9"/>
              </a:xfrm>
              <a:custGeom>
                <a:avLst/>
                <a:gdLst/>
                <a:ahLst/>
                <a:cxnLst>
                  <a:cxn ang="0">
                    <a:pos x="35" y="56"/>
                  </a:cxn>
                  <a:cxn ang="0">
                    <a:pos x="21" y="42"/>
                  </a:cxn>
                  <a:cxn ang="0">
                    <a:pos x="0" y="46"/>
                  </a:cxn>
                  <a:cxn ang="0">
                    <a:pos x="10" y="27"/>
                  </a:cxn>
                  <a:cxn ang="0">
                    <a:pos x="0" y="10"/>
                  </a:cxn>
                  <a:cxn ang="0">
                    <a:pos x="21" y="13"/>
                  </a:cxn>
                  <a:cxn ang="0">
                    <a:pos x="34" y="0"/>
                  </a:cxn>
                  <a:cxn ang="0">
                    <a:pos x="37" y="18"/>
                  </a:cxn>
                  <a:cxn ang="0">
                    <a:pos x="56" y="27"/>
                  </a:cxn>
                  <a:cxn ang="0">
                    <a:pos x="37" y="37"/>
                  </a:cxn>
                  <a:cxn ang="0">
                    <a:pos x="35" y="56"/>
                  </a:cxn>
                </a:cxnLst>
                <a:rect l="0" t="0" r="r" b="b"/>
                <a:pathLst>
                  <a:path w="56" h="56">
                    <a:moveTo>
                      <a:pt x="35" y="56"/>
                    </a:moveTo>
                    <a:lnTo>
                      <a:pt x="21" y="42"/>
                    </a:lnTo>
                    <a:lnTo>
                      <a:pt x="0" y="46"/>
                    </a:lnTo>
                    <a:lnTo>
                      <a:pt x="10" y="27"/>
                    </a:lnTo>
                    <a:lnTo>
                      <a:pt x="0" y="10"/>
                    </a:lnTo>
                    <a:lnTo>
                      <a:pt x="21" y="13"/>
                    </a:lnTo>
                    <a:lnTo>
                      <a:pt x="34" y="0"/>
                    </a:lnTo>
                    <a:lnTo>
                      <a:pt x="37" y="18"/>
                    </a:lnTo>
                    <a:lnTo>
                      <a:pt x="56" y="27"/>
                    </a:lnTo>
                    <a:lnTo>
                      <a:pt x="37" y="37"/>
                    </a:lnTo>
                    <a:lnTo>
                      <a:pt x="35" y="56"/>
                    </a:lnTo>
                    <a:close/>
                  </a:path>
                </a:pathLst>
              </a:custGeom>
              <a:solidFill>
                <a:srgbClr val="FF00FF"/>
              </a:solidFill>
              <a:ln w="9525">
                <a:noFill/>
                <a:round/>
                <a:headEnd/>
                <a:tailEnd/>
              </a:ln>
            </p:spPr>
            <p:txBody>
              <a:bodyPr/>
              <a:lstStyle/>
              <a:p>
                <a:pPr algn="l">
                  <a:defRPr/>
                </a:pPr>
                <a:endParaRPr lang="en-CA" sz="2400"/>
              </a:p>
            </p:txBody>
          </p:sp>
          <p:sp>
            <p:nvSpPr>
              <p:cNvPr id="188" name="Freeform 70"/>
              <p:cNvSpPr>
                <a:spLocks/>
              </p:cNvSpPr>
              <p:nvPr/>
            </p:nvSpPr>
            <p:spPr bwMode="auto">
              <a:xfrm>
                <a:off x="2796" y="3457"/>
                <a:ext cx="11" cy="11"/>
              </a:xfrm>
              <a:custGeom>
                <a:avLst/>
                <a:gdLst/>
                <a:ahLst/>
                <a:cxnLst>
                  <a:cxn ang="0">
                    <a:pos x="64" y="52"/>
                  </a:cxn>
                  <a:cxn ang="0">
                    <a:pos x="41" y="49"/>
                  </a:cxn>
                  <a:cxn ang="0">
                    <a:pos x="26" y="67"/>
                  </a:cxn>
                  <a:cxn ang="0">
                    <a:pos x="21" y="44"/>
                  </a:cxn>
                  <a:cxn ang="0">
                    <a:pos x="0" y="35"/>
                  </a:cxn>
                  <a:cxn ang="0">
                    <a:pos x="21" y="23"/>
                  </a:cxn>
                  <a:cxn ang="0">
                    <a:pos x="23" y="0"/>
                  </a:cxn>
                  <a:cxn ang="0">
                    <a:pos x="39" y="16"/>
                  </a:cxn>
                  <a:cxn ang="0">
                    <a:pos x="62" y="11"/>
                  </a:cxn>
                  <a:cxn ang="0">
                    <a:pos x="52" y="33"/>
                  </a:cxn>
                  <a:cxn ang="0">
                    <a:pos x="64" y="52"/>
                  </a:cxn>
                </a:cxnLst>
                <a:rect l="0" t="0" r="r" b="b"/>
                <a:pathLst>
                  <a:path w="64" h="67">
                    <a:moveTo>
                      <a:pt x="64" y="52"/>
                    </a:moveTo>
                    <a:lnTo>
                      <a:pt x="41" y="49"/>
                    </a:lnTo>
                    <a:lnTo>
                      <a:pt x="26" y="67"/>
                    </a:lnTo>
                    <a:lnTo>
                      <a:pt x="21" y="44"/>
                    </a:lnTo>
                    <a:lnTo>
                      <a:pt x="0" y="35"/>
                    </a:lnTo>
                    <a:lnTo>
                      <a:pt x="21" y="23"/>
                    </a:lnTo>
                    <a:lnTo>
                      <a:pt x="23" y="0"/>
                    </a:lnTo>
                    <a:lnTo>
                      <a:pt x="39" y="16"/>
                    </a:lnTo>
                    <a:lnTo>
                      <a:pt x="62" y="11"/>
                    </a:lnTo>
                    <a:lnTo>
                      <a:pt x="52" y="33"/>
                    </a:lnTo>
                    <a:lnTo>
                      <a:pt x="64" y="52"/>
                    </a:lnTo>
                    <a:close/>
                  </a:path>
                </a:pathLst>
              </a:custGeom>
              <a:solidFill>
                <a:srgbClr val="FF00FF"/>
              </a:solidFill>
              <a:ln w="9525">
                <a:noFill/>
                <a:round/>
                <a:headEnd/>
                <a:tailEnd/>
              </a:ln>
            </p:spPr>
            <p:txBody>
              <a:bodyPr/>
              <a:lstStyle/>
              <a:p>
                <a:pPr algn="l">
                  <a:defRPr/>
                </a:pPr>
                <a:endParaRPr lang="en-CA" sz="2400"/>
              </a:p>
            </p:txBody>
          </p:sp>
        </p:grpSp>
        <p:sp>
          <p:nvSpPr>
            <p:cNvPr id="137" name="Line 71"/>
            <p:cNvSpPr>
              <a:spLocks noChangeShapeType="1"/>
            </p:cNvSpPr>
            <p:nvPr/>
          </p:nvSpPr>
          <p:spPr bwMode="auto">
            <a:xfrm flipV="1">
              <a:off x="2736" y="1694"/>
              <a:ext cx="320" cy="370"/>
            </a:xfrm>
            <a:prstGeom prst="line">
              <a:avLst/>
            </a:prstGeom>
            <a:noFill/>
            <a:ln w="38100" cap="sq">
              <a:solidFill>
                <a:schemeClr val="hlink"/>
              </a:solidFill>
              <a:round/>
              <a:headEnd type="triangle" w="med" len="med"/>
              <a:tailEnd/>
            </a:ln>
            <a:effectLst/>
          </p:spPr>
          <p:txBody>
            <a:bodyPr lIns="274320" rIns="274320">
              <a:spAutoFit/>
            </a:bodyPr>
            <a:lstStyle/>
            <a:p>
              <a:pPr algn="l">
                <a:defRPr/>
              </a:pPr>
              <a:endParaRPr lang="en-CA" sz="2400"/>
            </a:p>
          </p:txBody>
        </p:sp>
      </p:grpSp>
      <p:sp>
        <p:nvSpPr>
          <p:cNvPr id="189" name="Line 72"/>
          <p:cNvSpPr>
            <a:spLocks noChangeShapeType="1"/>
          </p:cNvSpPr>
          <p:nvPr/>
        </p:nvSpPr>
        <p:spPr bwMode="auto">
          <a:xfrm>
            <a:off x="5273675" y="811213"/>
            <a:ext cx="365125" cy="509587"/>
          </a:xfrm>
          <a:prstGeom prst="line">
            <a:avLst/>
          </a:prstGeom>
          <a:noFill/>
          <a:ln w="38100" cap="sq">
            <a:solidFill>
              <a:schemeClr val="hlink"/>
            </a:solidFill>
            <a:round/>
            <a:headEnd/>
            <a:tailEnd/>
          </a:ln>
          <a:effectLst/>
        </p:spPr>
        <p:txBody>
          <a:bodyPr lIns="274320" rIns="274320">
            <a:spAutoFit/>
          </a:bodyPr>
          <a:lstStyle/>
          <a:p>
            <a:pPr algn="l">
              <a:defRPr/>
            </a:pPr>
            <a:endParaRPr lang="en-CA" sz="2400"/>
          </a:p>
        </p:txBody>
      </p:sp>
      <p:sp>
        <p:nvSpPr>
          <p:cNvPr id="190" name="Line 72"/>
          <p:cNvSpPr>
            <a:spLocks noChangeShapeType="1"/>
          </p:cNvSpPr>
          <p:nvPr/>
        </p:nvSpPr>
        <p:spPr bwMode="auto">
          <a:xfrm>
            <a:off x="4597400" y="1409700"/>
            <a:ext cx="60325" cy="179388"/>
          </a:xfrm>
          <a:prstGeom prst="line">
            <a:avLst/>
          </a:prstGeom>
          <a:noFill/>
          <a:ln w="38100" cap="sq">
            <a:solidFill>
              <a:schemeClr val="hlink"/>
            </a:solidFill>
            <a:round/>
            <a:headEnd/>
            <a:tailEnd/>
          </a:ln>
          <a:effectLst/>
        </p:spPr>
        <p:txBody>
          <a:bodyPr lIns="274320" rIns="274320">
            <a:spAutoFit/>
          </a:bodyPr>
          <a:lstStyle/>
          <a:p>
            <a:pPr algn="l">
              <a:defRPr/>
            </a:pPr>
            <a:endParaRPr lang="en-CA" sz="2400"/>
          </a:p>
        </p:txBody>
      </p:sp>
    </p:spTree>
    <p:extLst>
      <p:ext uri="{BB962C8B-B14F-4D97-AF65-F5344CB8AC3E}">
        <p14:creationId xmlns:p14="http://schemas.microsoft.com/office/powerpoint/2010/main" val="583514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anim calcmode="lin" valueType="num">
                                      <p:cBhvr additive="base">
                                        <p:cTn id="21" dur="500" fill="hold"/>
                                        <p:tgtEl>
                                          <p:spTgt spid="134"/>
                                        </p:tgtEl>
                                        <p:attrNameLst>
                                          <p:attrName>ppt_x</p:attrName>
                                        </p:attrNameLst>
                                      </p:cBhvr>
                                      <p:tavLst>
                                        <p:tav tm="0">
                                          <p:val>
                                            <p:strVal val="#ppt_x"/>
                                          </p:val>
                                        </p:tav>
                                        <p:tav tm="100000">
                                          <p:val>
                                            <p:strVal val="#ppt_x"/>
                                          </p:val>
                                        </p:tav>
                                      </p:tavLst>
                                    </p:anim>
                                    <p:anim calcmode="lin" valueType="num">
                                      <p:cBhvr additive="base">
                                        <p:cTn id="2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 calcmode="lin" valueType="num">
                                      <p:cBhvr additive="base">
                                        <p:cTn id="2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9"/>
                                        </p:tgtEl>
                                        <p:attrNameLst>
                                          <p:attrName>style.visibility</p:attrName>
                                        </p:attrNameLst>
                                      </p:cBhvr>
                                      <p:to>
                                        <p:strVal val="visible"/>
                                      </p:to>
                                    </p:set>
                                    <p:anim calcmode="lin" valueType="num">
                                      <p:cBhvr additive="base">
                                        <p:cTn id="31" dur="500" fill="hold"/>
                                        <p:tgtEl>
                                          <p:spTgt spid="189"/>
                                        </p:tgtEl>
                                        <p:attrNameLst>
                                          <p:attrName>ppt_x</p:attrName>
                                        </p:attrNameLst>
                                      </p:cBhvr>
                                      <p:tavLst>
                                        <p:tav tm="0">
                                          <p:val>
                                            <p:strVal val="#ppt_x"/>
                                          </p:val>
                                        </p:tav>
                                        <p:tav tm="100000">
                                          <p:val>
                                            <p:strVal val="#ppt_x"/>
                                          </p:val>
                                        </p:tav>
                                      </p:tavLst>
                                    </p:anim>
                                    <p:anim calcmode="lin" valueType="num">
                                      <p:cBhvr additive="base">
                                        <p:cTn id="32" dur="5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4">
                                            <p:txEl>
                                              <p:pRg st="0" end="0"/>
                                            </p:txEl>
                                          </p:spTgt>
                                        </p:tgtEl>
                                        <p:attrNameLst>
                                          <p:attrName>style.visibility</p:attrName>
                                        </p:attrNameLst>
                                      </p:cBhvr>
                                      <p:to>
                                        <p:strVal val="visible"/>
                                      </p:to>
                                    </p:set>
                                    <p:anim calcmode="lin" valueType="num">
                                      <p:cBhvr additive="base">
                                        <p:cTn id="37"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5"/>
                                        </p:tgtEl>
                                        <p:attrNameLst>
                                          <p:attrName>style.visibility</p:attrName>
                                        </p:attrNameLst>
                                      </p:cBhvr>
                                      <p:to>
                                        <p:strVal val="visible"/>
                                      </p:to>
                                    </p:set>
                                    <p:anim calcmode="lin" valueType="num">
                                      <p:cBhvr additive="base">
                                        <p:cTn id="41" dur="500" fill="hold"/>
                                        <p:tgtEl>
                                          <p:spTgt spid="135"/>
                                        </p:tgtEl>
                                        <p:attrNameLst>
                                          <p:attrName>ppt_x</p:attrName>
                                        </p:attrNameLst>
                                      </p:cBhvr>
                                      <p:tavLst>
                                        <p:tav tm="0">
                                          <p:val>
                                            <p:strVal val="#ppt_x"/>
                                          </p:val>
                                        </p:tav>
                                        <p:tav tm="100000">
                                          <p:val>
                                            <p:strVal val="#ppt_x"/>
                                          </p:val>
                                        </p:tav>
                                      </p:tavLst>
                                    </p:anim>
                                    <p:anim calcmode="lin" valueType="num">
                                      <p:cBhvr additive="base">
                                        <p:cTn id="42"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4">
                                            <p:txEl>
                                              <p:pRg st="1" end="1"/>
                                            </p:txEl>
                                          </p:spTgt>
                                        </p:tgtEl>
                                        <p:attrNameLst>
                                          <p:attrName>style.visibility</p:attrName>
                                        </p:attrNameLst>
                                      </p:cBhvr>
                                      <p:to>
                                        <p:strVal val="visible"/>
                                      </p:to>
                                    </p:set>
                                    <p:anim calcmode="lin" valueType="num">
                                      <p:cBhvr additive="base">
                                        <p:cTn id="47"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4">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0"/>
                                        </p:tgtEl>
                                        <p:attrNameLst>
                                          <p:attrName>style.visibility</p:attrName>
                                        </p:attrNameLst>
                                      </p:cBhvr>
                                      <p:to>
                                        <p:strVal val="visible"/>
                                      </p:to>
                                    </p:set>
                                    <p:anim calcmode="lin" valueType="num">
                                      <p:cBhvr additive="base">
                                        <p:cTn id="51" dur="500" fill="hold"/>
                                        <p:tgtEl>
                                          <p:spTgt spid="190"/>
                                        </p:tgtEl>
                                        <p:attrNameLst>
                                          <p:attrName>ppt_x</p:attrName>
                                        </p:attrNameLst>
                                      </p:cBhvr>
                                      <p:tavLst>
                                        <p:tav tm="0">
                                          <p:val>
                                            <p:strVal val="#ppt_x"/>
                                          </p:val>
                                        </p:tav>
                                        <p:tav tm="100000">
                                          <p:val>
                                            <p:strVal val="#ppt_x"/>
                                          </p:val>
                                        </p:tav>
                                      </p:tavLst>
                                    </p:anim>
                                    <p:anim calcmode="lin" valueType="num">
                                      <p:cBhvr additive="base">
                                        <p:cTn id="52"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29">
                                            <p:txEl>
                                              <p:pRg st="0" end="0"/>
                                            </p:txEl>
                                          </p:spTgt>
                                        </p:tgtEl>
                                        <p:attrNameLst>
                                          <p:attrName>style.visibility</p:attrName>
                                        </p:attrNameLst>
                                      </p:cBhvr>
                                      <p:to>
                                        <p:strVal val="visible"/>
                                      </p:to>
                                    </p:set>
                                    <p:anim calcmode="lin" valueType="num">
                                      <p:cBhvr additive="base">
                                        <p:cTn id="57" dur="500" fill="hold"/>
                                        <p:tgtEl>
                                          <p:spTgt spid="12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9">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500" fill="hold"/>
                                        <p:tgtEl>
                                          <p:spTgt spid="130"/>
                                        </p:tgtEl>
                                        <p:attrNameLst>
                                          <p:attrName>ppt_x</p:attrName>
                                        </p:attrNameLst>
                                      </p:cBhvr>
                                      <p:tavLst>
                                        <p:tav tm="0">
                                          <p:val>
                                            <p:strVal val="#ppt_x"/>
                                          </p:val>
                                        </p:tav>
                                        <p:tav tm="100000">
                                          <p:val>
                                            <p:strVal val="#ppt_x"/>
                                          </p:val>
                                        </p:tav>
                                      </p:tavLst>
                                    </p:anim>
                                    <p:anim calcmode="lin" valueType="num">
                                      <p:cBhvr additive="base">
                                        <p:cTn id="62"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29">
                                            <p:txEl>
                                              <p:pRg st="1" end="1"/>
                                            </p:txEl>
                                          </p:spTgt>
                                        </p:tgtEl>
                                        <p:attrNameLst>
                                          <p:attrName>style.visibility</p:attrName>
                                        </p:attrNameLst>
                                      </p:cBhvr>
                                      <p:to>
                                        <p:strVal val="visible"/>
                                      </p:to>
                                    </p:set>
                                    <p:anim calcmode="lin" valueType="num">
                                      <p:cBhvr additive="base">
                                        <p:cTn id="67" dur="500" fill="hold"/>
                                        <p:tgtEl>
                                          <p:spTgt spid="129">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1">
                                            <p:txEl>
                                              <p:pRg st="0" end="0"/>
                                            </p:txEl>
                                          </p:spTgt>
                                        </p:tgtEl>
                                        <p:attrNameLst>
                                          <p:attrName>style.visibility</p:attrName>
                                        </p:attrNameLst>
                                      </p:cBhvr>
                                      <p:to>
                                        <p:strVal val="visible"/>
                                      </p:to>
                                    </p:set>
                                    <p:anim calcmode="lin" valueType="num">
                                      <p:cBhvr additive="base">
                                        <p:cTn id="73"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1">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2"/>
                                        </p:tgtEl>
                                        <p:attrNameLst>
                                          <p:attrName>style.visibility</p:attrName>
                                        </p:attrNameLst>
                                      </p:cBhvr>
                                      <p:to>
                                        <p:strVal val="visible"/>
                                      </p:to>
                                    </p:set>
                                    <p:anim calcmode="lin" valueType="num">
                                      <p:cBhvr additive="base">
                                        <p:cTn id="77" dur="500" fill="hold"/>
                                        <p:tgtEl>
                                          <p:spTgt spid="132"/>
                                        </p:tgtEl>
                                        <p:attrNameLst>
                                          <p:attrName>ppt_x</p:attrName>
                                        </p:attrNameLst>
                                      </p:cBhvr>
                                      <p:tavLst>
                                        <p:tav tm="0">
                                          <p:val>
                                            <p:strVal val="#ppt_x"/>
                                          </p:val>
                                        </p:tav>
                                        <p:tav tm="100000">
                                          <p:val>
                                            <p:strVal val="#ppt_x"/>
                                          </p:val>
                                        </p:tav>
                                      </p:tavLst>
                                    </p:anim>
                                    <p:anim calcmode="lin" valueType="num">
                                      <p:cBhvr additive="base">
                                        <p:cTn id="7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31">
                                            <p:txEl>
                                              <p:pRg st="1" end="1"/>
                                            </p:txEl>
                                          </p:spTgt>
                                        </p:tgtEl>
                                        <p:attrNameLst>
                                          <p:attrName>style.visibility</p:attrName>
                                        </p:attrNameLst>
                                      </p:cBhvr>
                                      <p:to>
                                        <p:strVal val="visible"/>
                                      </p:to>
                                    </p:set>
                                    <p:anim calcmode="lin" valueType="num">
                                      <p:cBhvr additive="base">
                                        <p:cTn id="8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33">
                                            <p:txEl>
                                              <p:pRg st="0" end="0"/>
                                            </p:txEl>
                                          </p:spTgt>
                                        </p:tgtEl>
                                        <p:attrNameLst>
                                          <p:attrName>style.visibility</p:attrName>
                                        </p:attrNameLst>
                                      </p:cBhvr>
                                      <p:to>
                                        <p:strVal val="visible"/>
                                      </p:to>
                                    </p:set>
                                    <p:anim calcmode="lin" valueType="num">
                                      <p:cBhvr additive="base">
                                        <p:cTn id="89"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7226300" cy="310832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“Character”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One of a </a:t>
            </a:r>
            <a:r>
              <a:rPr lang="en-US" dirty="0" err="1">
                <a:effectLst>
                  <a:outerShdw blurRad="38100" dist="38100" dir="2700000" algn="tl">
                    <a:srgbClr val="000000"/>
                  </a:outerShdw>
                </a:effectLst>
                <a:sym typeface="Symbol" pitchFamily="18" charset="2"/>
              </a:rPr>
              <a:t>prespecified</a:t>
            </a:r>
            <a:r>
              <a:rPr lang="en-US" dirty="0">
                <a:effectLst>
                  <a:outerShdw blurRad="38100" dist="38100" dir="2700000" algn="tl">
                    <a:srgbClr val="000000"/>
                  </a:outerShdw>
                </a:effectLst>
                <a:sym typeface="Symbol" pitchFamily="18" charset="2"/>
              </a:rPr>
              <a:t> finite set of objects.</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character </a:t>
            </a:r>
            <a:r>
              <a:rPr lang="en-US" i="1" dirty="0">
                <a:solidFill>
                  <a:schemeClr val="accent2"/>
                </a:solidFill>
                <a:effectLst>
                  <a:outerShdw blurRad="38100" dist="38100" dir="2700000" algn="tl">
                    <a:srgbClr val="000000"/>
                  </a:outerShdw>
                </a:effectLst>
                <a:sym typeface="Symbol" pitchFamily="18" charset="2"/>
              </a:rPr>
              <a:t>c</a:t>
            </a:r>
            <a:r>
              <a:rPr lang="en-US"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ASCII.</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bit </a:t>
            </a:r>
            <a:r>
              <a:rPr lang="en-US" i="1" dirty="0">
                <a:solidFill>
                  <a:schemeClr val="accent2"/>
                </a:solidFill>
                <a:effectLst>
                  <a:outerShdw blurRad="38100" dist="38100" dir="2700000" algn="tl">
                    <a:srgbClr val="000000"/>
                  </a:outerShdw>
                </a:effectLst>
                <a:sym typeface="Symbol" pitchFamily="18" charset="2"/>
              </a:rPr>
              <a:t>b </a:t>
            </a: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{0,1}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digit </a:t>
            </a:r>
            <a:r>
              <a:rPr lang="en-US" i="1" dirty="0">
                <a:solidFill>
                  <a:schemeClr val="accent2"/>
                </a:solidFill>
                <a:effectLst>
                  <a:outerShdw blurRad="38100" dist="38100" dir="2700000" algn="tl">
                    <a:srgbClr val="000000"/>
                  </a:outerShdw>
                </a:effectLst>
                <a:sym typeface="Symbol" pitchFamily="18" charset="2"/>
              </a:rPr>
              <a:t>d</a:t>
            </a:r>
            <a:r>
              <a:rPr lang="en-US"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3" end="3"/>
                                            </p:txEl>
                                          </p:spTgt>
                                        </p:tgtEl>
                                        <p:attrNameLst>
                                          <p:attrName>style.visibility</p:attrName>
                                        </p:attrNameLst>
                                      </p:cBhvr>
                                      <p:to>
                                        <p:strVal val="visible"/>
                                      </p:to>
                                    </p:set>
                                    <p:anim calcmode="lin" valueType="num">
                                      <p:cBhvr additive="base">
                                        <p:cTn id="19"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4" end="4"/>
                                            </p:txEl>
                                          </p:spTgt>
                                        </p:tgtEl>
                                        <p:attrNameLst>
                                          <p:attrName>style.visibility</p:attrName>
                                        </p:attrNameLst>
                                      </p:cBhvr>
                                      <p:to>
                                        <p:strVal val="visible"/>
                                      </p:to>
                                    </p:set>
                                    <p:anim calcmode="lin" valueType="num">
                                      <p:cBhvr additive="base">
                                        <p:cTn id="25"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5" end="5"/>
                                            </p:txEl>
                                          </p:spTgt>
                                        </p:tgtEl>
                                        <p:attrNameLst>
                                          <p:attrName>style.visibility</p:attrName>
                                        </p:attrNameLst>
                                      </p:cBhvr>
                                      <p:to>
                                        <p:strVal val="visible"/>
                                      </p:to>
                                    </p:set>
                                    <p:anim calcmode="lin" valueType="num">
                                      <p:cBhvr additive="base">
                                        <p:cTn id="31"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additive="base">
                                        <p:cTn id="37" dur="500" fill="hold"/>
                                        <p:tgtEl>
                                          <p:spTgt spid="1267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271000"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An “Integer-Like”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Has a finite description.</a:t>
            </a:r>
          </a:p>
          <a:p>
            <a:pPr lvl="1" algn="l">
              <a:defRPr/>
            </a:pPr>
            <a:r>
              <a:rPr lang="en-US" dirty="0">
                <a:effectLst>
                  <a:outerShdw blurRad="38100" dist="38100" dir="2700000" algn="tl">
                    <a:srgbClr val="000000"/>
                  </a:outerShdw>
                </a:effectLst>
                <a:sym typeface="Symbol" pitchFamily="18" charset="2"/>
              </a:rPr>
              <a:t>  i.e. a finite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An integer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5.</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string </a:t>
            </a:r>
            <a:r>
              <a:rPr lang="en-US"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“Jeff”</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fraction </a:t>
            </a:r>
            <a:r>
              <a:rPr lang="en-US" baseline="30000" dirty="0">
                <a:effectLst>
                  <a:outerShdw blurRad="38100" dist="38100" dir="2700000" algn="tl">
                    <a:srgbClr val="000000"/>
                  </a:outerShdw>
                </a:effectLst>
                <a:sym typeface="Symbol" pitchFamily="18" charset="2"/>
              </a:rPr>
              <a:t>4</a:t>
            </a:r>
            <a:r>
              <a:rPr lang="en-US" dirty="0">
                <a:effectLst>
                  <a:outerShdw blurRad="38100" dist="38100" dir="2700000" algn="tl">
                    <a:srgbClr val="000000"/>
                  </a:outerShdw>
                </a:effectLst>
                <a:sym typeface="Symbol" pitchFamily="18" charset="2"/>
              </a:rPr>
              <a:t>/</a:t>
            </a:r>
            <a:r>
              <a:rPr lang="en-US" baseline="-25000" dirty="0">
                <a:effectLst>
                  <a:outerShdw blurRad="38100" dist="38100" dir="2700000" algn="tl">
                    <a:srgbClr val="000000"/>
                  </a:outerShdw>
                </a:effectLst>
                <a:sym typeface="Symbol" pitchFamily="18" charset="2"/>
              </a:rPr>
              <a:t>5</a:t>
            </a:r>
          </a:p>
          <a:p>
            <a:pPr lvl="2" algn="l">
              <a:buFont typeface="Arial" pitchFamily="34" charset="0"/>
              <a:buChar char="•"/>
              <a:defRPr/>
            </a:pPr>
            <a:r>
              <a:rPr lang="en-US" dirty="0">
                <a:effectLst>
                  <a:outerShdw blurRad="38100" dist="38100" dir="2700000" algn="tl">
                    <a:srgbClr val="000000"/>
                  </a:outerShdw>
                </a:effectLst>
                <a:sym typeface="Symbol" pitchFamily="18" charset="2"/>
              </a:rPr>
              <a:t> Something you might hold </a:t>
            </a:r>
            <a:r>
              <a:rPr lang="en-US" i="1" dirty="0">
                <a:solidFill>
                  <a:schemeClr val="accent2"/>
                </a:solidFill>
                <a:effectLst>
                  <a:outerShdw blurRad="38100" dist="38100" dir="2700000" algn="tl">
                    <a:srgbClr val="000000"/>
                  </a:outerShdw>
                </a:effectLst>
                <a:sym typeface="Symbol" pitchFamily="18" charset="2"/>
              </a:rPr>
              <a:t>u</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“apple”</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finite set/</a:t>
            </a:r>
            <a:r>
              <a:rPr lang="en-US" dirty="0" err="1">
                <a:effectLst>
                  <a:outerShdw blurRad="38100" dist="38100" dir="2700000" algn="tl">
                    <a:srgbClr val="000000"/>
                  </a:outerShdw>
                </a:effectLst>
                <a:sym typeface="Symbol" pitchFamily="18" charset="2"/>
              </a:rPr>
              <a:t>tuple</a:t>
            </a:r>
            <a:r>
              <a:rPr lang="en-US" dirty="0">
                <a:effectLst>
                  <a:outerShdw blurRad="38100" dist="38100" dir="2700000" algn="tl">
                    <a:srgbClr val="000000"/>
                  </a:outerShdw>
                </a:effectLst>
                <a:sym typeface="Symbol" pitchFamily="18" charset="2"/>
              </a:rPr>
              <a:t>/list of level 1 objects </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{3,5,12}</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 list allocating an integer to each person alive.</a:t>
            </a:r>
          </a:p>
        </p:txBody>
      </p:sp>
      <p:pic>
        <p:nvPicPr>
          <p:cNvPr id="8" name="Picture 19" descr="MCj042837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900" y="4762500"/>
            <a:ext cx="4111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2" end="2"/>
                                            </p:txEl>
                                          </p:spTgt>
                                        </p:tgtEl>
                                        <p:attrNameLst>
                                          <p:attrName>style.visibility</p:attrName>
                                        </p:attrNameLst>
                                      </p:cBhvr>
                                      <p:to>
                                        <p:strVal val="visible"/>
                                      </p:to>
                                    </p:set>
                                    <p:anim calcmode="lin" valueType="num">
                                      <p:cBhvr additive="base">
                                        <p:cTn id="19" dur="500" fill="hold"/>
                                        <p:tgtEl>
                                          <p:spTgt spid="1267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4" end="4"/>
                                            </p:txEl>
                                          </p:spTgt>
                                        </p:tgtEl>
                                        <p:attrNameLst>
                                          <p:attrName>style.visibility</p:attrName>
                                        </p:attrNameLst>
                                      </p:cBhvr>
                                      <p:to>
                                        <p:strVal val="visible"/>
                                      </p:to>
                                    </p:set>
                                    <p:anim calcmode="lin" valueType="num">
                                      <p:cBhvr additive="base">
                                        <p:cTn id="25"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5" end="5"/>
                                            </p:txEl>
                                          </p:spTgt>
                                        </p:tgtEl>
                                        <p:attrNameLst>
                                          <p:attrName>style.visibility</p:attrName>
                                        </p:attrNameLst>
                                      </p:cBhvr>
                                      <p:to>
                                        <p:strVal val="visible"/>
                                      </p:to>
                                    </p:set>
                                    <p:anim calcmode="lin" valueType="num">
                                      <p:cBhvr additive="base">
                                        <p:cTn id="31"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additive="base">
                                        <p:cTn id="37" dur="500" fill="hold"/>
                                        <p:tgtEl>
                                          <p:spTgt spid="1267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7" end="7"/>
                                            </p:txEl>
                                          </p:spTgt>
                                        </p:tgtEl>
                                        <p:attrNameLst>
                                          <p:attrName>style.visibility</p:attrName>
                                        </p:attrNameLst>
                                      </p:cBhvr>
                                      <p:to>
                                        <p:strVal val="visible"/>
                                      </p:to>
                                    </p:set>
                                    <p:anim calcmode="lin" valueType="num">
                                      <p:cBhvr additive="base">
                                        <p:cTn id="43"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67715">
                                            <p:txEl>
                                              <p:pRg st="8" end="8"/>
                                            </p:txEl>
                                          </p:spTgt>
                                        </p:tgtEl>
                                        <p:attrNameLst>
                                          <p:attrName>style.visibility</p:attrName>
                                        </p:attrNameLst>
                                      </p:cBhvr>
                                      <p:to>
                                        <p:strVal val="visible"/>
                                      </p:to>
                                    </p:set>
                                    <p:anim calcmode="lin" valueType="num">
                                      <p:cBhvr additive="base">
                                        <p:cTn id="49"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67715">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1267715">
                                            <p:txEl>
                                              <p:pRg st="9" end="9"/>
                                            </p:txEl>
                                          </p:spTgt>
                                        </p:tgtEl>
                                        <p:attrNameLst>
                                          <p:attrName>style.visibility</p:attrName>
                                        </p:attrNameLst>
                                      </p:cBhvr>
                                      <p:to>
                                        <p:strVal val="visible"/>
                                      </p:to>
                                    </p:set>
                                    <p:anim calcmode="lin" valueType="num">
                                      <p:cBhvr additive="base">
                                        <p:cTn id="59"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nodeType="clickEffect">
                                  <p:stCondLst>
                                    <p:cond delay="0"/>
                                  </p:stCondLst>
                                  <p:childTnLst>
                                    <p:set>
                                      <p:cBhvr>
                                        <p:cTn id="64"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65"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nodeType="clickEffect">
                                  <p:stCondLst>
                                    <p:cond delay="0"/>
                                  </p:stCondLst>
                                  <p:childTnLst>
                                    <p:set>
                                      <p:cBhvr>
                                        <p:cTn id="70"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71"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52625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There is a real </a:t>
            </a:r>
            <a:r>
              <a:rPr lang="en-US" i="1" dirty="0">
                <a:solidFill>
                  <a:schemeClr val="accent2"/>
                </a:solidFill>
                <a:effectLst>
                  <a:outerShdw blurRad="38100" dist="38100" dir="2700000" algn="tl">
                    <a:srgbClr val="000000"/>
                  </a:outerShdw>
                </a:effectLst>
                <a:sym typeface="Symbol" pitchFamily="18" charset="2"/>
              </a:rPr>
              <a:t>x </a:t>
            </a:r>
            <a:r>
              <a:rPr lang="en-US" dirty="0">
                <a:effectLst>
                  <a:outerShdw blurRad="38100" dist="38100" dir="2700000" algn="tl">
                    <a:srgbClr val="000000"/>
                  </a:outerShdw>
                </a:effectLst>
                <a:sym typeface="Symbol" pitchFamily="18" charset="2"/>
              </a:rPr>
              <a:t>whose description is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 = “75.31928361899…”</a:t>
            </a:r>
          </a:p>
          <a:p>
            <a:pPr lvl="2" algn="l">
              <a:defRPr/>
            </a:pP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‘7’</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”(0) = ‘5’</a:t>
            </a:r>
            <a:r>
              <a:rPr lang="en-US" dirty="0">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and</a:t>
            </a:r>
            <a:r>
              <a:rPr lang="en-US"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‘3’</a:t>
            </a:r>
            <a:r>
              <a:rPr lang="en-US" dirty="0">
                <a:effectLst>
                  <a:outerShdw blurRad="38100" dist="38100" dir="2700000" algn="tl">
                    <a:srgbClr val="000000"/>
                  </a:outerShdw>
                </a:effectLst>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2" end="2"/>
                                            </p:txEl>
                                          </p:spTgt>
                                        </p:tgtEl>
                                        <p:attrNameLst>
                                          <p:attrName>style.visibility</p:attrName>
                                        </p:attrNameLst>
                                      </p:cBhvr>
                                      <p:to>
                                        <p:strVal val="visible"/>
                                      </p:to>
                                    </p:set>
                                    <p:anim calcmode="lin" valueType="num">
                                      <p:cBhvr additive="base">
                                        <p:cTn id="19" dur="500" fill="hold"/>
                                        <p:tgtEl>
                                          <p:spTgt spid="1267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3" end="3"/>
                                            </p:txEl>
                                          </p:spTgt>
                                        </p:tgtEl>
                                        <p:attrNameLst>
                                          <p:attrName>style.visibility</p:attrName>
                                        </p:attrNameLst>
                                      </p:cBhvr>
                                      <p:to>
                                        <p:strVal val="visible"/>
                                      </p:to>
                                    </p:set>
                                    <p:anim calcmode="lin" valueType="num">
                                      <p:cBhvr additive="base">
                                        <p:cTn id="25"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4" end="4"/>
                                            </p:txEl>
                                          </p:spTgt>
                                        </p:tgtEl>
                                        <p:attrNameLst>
                                          <p:attrName>style.visibility</p:attrName>
                                        </p:attrNameLst>
                                      </p:cBhvr>
                                      <p:to>
                                        <p:strVal val="visible"/>
                                      </p:to>
                                    </p:set>
                                    <p:anim calcmode="lin" valueType="num">
                                      <p:cBhvr additive="base">
                                        <p:cTn id="31"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5" end="5"/>
                                            </p:txEl>
                                          </p:spTgt>
                                        </p:tgtEl>
                                        <p:attrNameLst>
                                          <p:attrName>style.visibility</p:attrName>
                                        </p:attrNameLst>
                                      </p:cBhvr>
                                      <p:to>
                                        <p:strVal val="visible"/>
                                      </p:to>
                                    </p:set>
                                    <p:anim calcmode="lin" valueType="num">
                                      <p:cBhvr additive="base">
                                        <p:cTn id="37"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7" end="7"/>
                                            </p:txEl>
                                          </p:spTgt>
                                        </p:tgtEl>
                                        <p:attrNameLst>
                                          <p:attrName>style.visibility</p:attrName>
                                        </p:attrNameLst>
                                      </p:cBhvr>
                                      <p:to>
                                        <p:strVal val="visible"/>
                                      </p:to>
                                    </p:set>
                                    <p:anim calcmode="lin" valueType="num">
                                      <p:cBhvr additive="base">
                                        <p:cTn id="43"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267715">
                                            <p:txEl>
                                              <p:pRg st="8" end="8"/>
                                            </p:txEl>
                                          </p:spTgt>
                                        </p:tgtEl>
                                        <p:attrNameLst>
                                          <p:attrName>style.visibility</p:attrName>
                                        </p:attrNameLst>
                                      </p:cBhvr>
                                      <p:to>
                                        <p:strVal val="visible"/>
                                      </p:to>
                                    </p:set>
                                    <p:anim calcmode="lin" valueType="num">
                                      <p:cBhvr additive="base">
                                        <p:cTn id="4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267715">
                                            <p:txEl>
                                              <p:pRg st="9" end="9"/>
                                            </p:txEl>
                                          </p:spTgt>
                                        </p:tgtEl>
                                        <p:attrNameLst>
                                          <p:attrName>style.visibility</p:attrName>
                                        </p:attrNameLst>
                                      </p:cBhvr>
                                      <p:to>
                                        <p:strVal val="visible"/>
                                      </p:to>
                                    </p:set>
                                    <p:anim calcmode="lin" valueType="num">
                                      <p:cBhvr additive="base">
                                        <p:cTn id="5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47725"/>
            <a:ext cx="9040813"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computational decision problem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pitchFamily="18" charset="2"/>
              </a:rPr>
              <a:t>.</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“P”</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a:t>
            </a:r>
            <a:r>
              <a:rPr lang="en-US" dirty="0" err="1">
                <a:solidFill>
                  <a:schemeClr val="accent2"/>
                </a:solidFill>
                <a:effectLst>
                  <a:outerShdw blurRad="38100" dist="38100" dir="2700000" algn="tl">
                    <a:srgbClr val="000000"/>
                  </a:outerShdw>
                </a:effectLst>
                <a:sym typeface="Symbol" pitchFamily="18" charset="2"/>
              </a:rPr>
              <a:t>yes,no</a:t>
            </a:r>
            <a:r>
              <a:rPr lang="en-US" dirty="0">
                <a:solidFill>
                  <a:schemeClr val="accent2"/>
                </a:solidFill>
                <a:effectLst>
                  <a:outerShdw blurRad="38100" dist="38100" dir="2700000" algn="tl">
                    <a:srgbClr val="000000"/>
                  </a:outerShdw>
                </a:effectLst>
                <a:sym typeface="Symbol" pitchFamily="18" charset="2"/>
              </a:rPr>
              <a:t>}</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 </a:t>
            </a:r>
            <a:endParaRPr lang="en-CA" dirty="0"/>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9"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25"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10213975" cy="440055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“Set-of-</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A set of “real-like” objects.</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An arbitrary subset of reals </a:t>
            </a:r>
            <a:r>
              <a:rPr lang="en-US" b="1"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{5.319…, 9.234…, …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set of functions </a:t>
            </a:r>
            <a:r>
              <a:rPr lang="en-US" b="1"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h</a:t>
            </a:r>
            <a:r>
              <a:rPr lang="en-US" dirty="0">
                <a:effectLst>
                  <a:outerShdw blurRad="38100" dist="38100" dir="2700000" algn="tl">
                    <a:srgbClr val="000000"/>
                  </a:outerShdw>
                </a:effectLst>
                <a:sym typeface="Symbol" pitchFamily="18" charset="2"/>
              </a:rPr>
              <a:t>, … }</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The size of such sets is </a:t>
            </a:r>
            <a:r>
              <a:rPr lang="en-US" dirty="0">
                <a:solidFill>
                  <a:schemeClr val="tx2"/>
                </a:solidFill>
                <a:effectLst>
                  <a:outerShdw blurRad="38100" dist="38100" dir="2700000" algn="tl">
                    <a:srgbClr val="000000"/>
                  </a:outerShdw>
                </a:effectLst>
                <a:sym typeface="Symbol" pitchFamily="18" charset="2"/>
              </a:rPr>
              <a:t>uncountable</a:t>
            </a:r>
            <a:r>
              <a:rPr lang="en-US" dirty="0">
                <a:effectLst>
                  <a:outerShdw blurRad="38100" dist="38100" dir="2700000" algn="tl">
                    <a:srgbClr val="000000"/>
                  </a:outerShdw>
                </a:effectLst>
                <a:sym typeface="Symbol" pitchFamily="18" charset="2"/>
              </a:rPr>
              <a:t>.</a:t>
            </a:r>
          </a:p>
          <a:p>
            <a:pPr lvl="1" algn="l">
              <a:buFont typeface="Arial" pitchFamily="34" charset="0"/>
              <a:buChar char="•"/>
              <a:defRPr/>
            </a:pPr>
            <a:r>
              <a:rPr lang="en-US" dirty="0">
                <a:effectLst>
                  <a:outerShdw blurRad="38100" dist="38100" dir="2700000" algn="tl">
                    <a:srgbClr val="000000"/>
                  </a:outerShdw>
                </a:effectLst>
                <a:sym typeface="Symbol" pitchFamily="18" charset="2"/>
              </a:rPr>
              <a:t> The characters in its description need to be indexed by</a:t>
            </a:r>
          </a:p>
          <a:p>
            <a:pPr lvl="1" algn="l">
              <a:defRPr/>
            </a:pPr>
            <a:r>
              <a:rPr lang="en-US" dirty="0">
                <a:effectLst>
                  <a:outerShdw blurRad="38100" dist="38100" dir="2700000" algn="tl">
                    <a:srgbClr val="000000"/>
                  </a:outerShdw>
                </a:effectLst>
                <a:sym typeface="Symbol" pitchFamily="18" charset="2"/>
              </a:rPr>
              <a:t>      real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67715">
                                            <p:txEl>
                                              <p:pRg st="1" end="1"/>
                                            </p:txEl>
                                          </p:spTgt>
                                        </p:tgtEl>
                                        <p:attrNameLst>
                                          <p:attrName>style.visibility</p:attrName>
                                        </p:attrNameLst>
                                      </p:cBhvr>
                                      <p:to>
                                        <p:strVal val="visible"/>
                                      </p:to>
                                    </p:set>
                                    <p:anim calcmode="lin" valueType="num">
                                      <p:cBhvr additive="base">
                                        <p:cTn id="11"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677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67715">
                                            <p:txEl>
                                              <p:pRg st="3" end="3"/>
                                            </p:txEl>
                                          </p:spTgt>
                                        </p:tgtEl>
                                        <p:attrNameLst>
                                          <p:attrName>style.visibility</p:attrName>
                                        </p:attrNameLst>
                                      </p:cBhvr>
                                      <p:to>
                                        <p:strVal val="visible"/>
                                      </p:to>
                                    </p:set>
                                    <p:anim calcmode="lin" valueType="num">
                                      <p:cBhvr additive="base">
                                        <p:cTn id="15"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6771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67715">
                                            <p:txEl>
                                              <p:pRg st="4" end="4"/>
                                            </p:txEl>
                                          </p:spTgt>
                                        </p:tgtEl>
                                        <p:attrNameLst>
                                          <p:attrName>style.visibility</p:attrName>
                                        </p:attrNameLst>
                                      </p:cBhvr>
                                      <p:to>
                                        <p:strVal val="visible"/>
                                      </p:to>
                                    </p:set>
                                    <p:anim calcmode="lin" valueType="num">
                                      <p:cBhvr additive="base">
                                        <p:cTn id="19"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67715">
                                            <p:txEl>
                                              <p:pRg st="5" end="5"/>
                                            </p:txEl>
                                          </p:spTgt>
                                        </p:tgtEl>
                                        <p:attrNameLst>
                                          <p:attrName>style.visibility</p:attrName>
                                        </p:attrNameLst>
                                      </p:cBhvr>
                                      <p:to>
                                        <p:strVal val="visible"/>
                                      </p:to>
                                    </p:set>
                                    <p:anim calcmode="lin" valueType="num">
                                      <p:cBhvr additive="base">
                                        <p:cTn id="23"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267715">
                                            <p:txEl>
                                              <p:pRg st="7" end="7"/>
                                            </p:txEl>
                                          </p:spTgt>
                                        </p:tgtEl>
                                        <p:attrNameLst>
                                          <p:attrName>style.visibility</p:attrName>
                                        </p:attrNameLst>
                                      </p:cBhvr>
                                      <p:to>
                                        <p:strVal val="visible"/>
                                      </p:to>
                                    </p:set>
                                    <p:anim calcmode="lin" valueType="num">
                                      <p:cBhvr additive="base">
                                        <p:cTn id="29"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677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267715">
                                            <p:txEl>
                                              <p:pRg st="8" end="8"/>
                                            </p:txEl>
                                          </p:spTgt>
                                        </p:tgtEl>
                                        <p:attrNameLst>
                                          <p:attrName>style.visibility</p:attrName>
                                        </p:attrNameLst>
                                      </p:cBhvr>
                                      <p:to>
                                        <p:strVal val="visible"/>
                                      </p:to>
                                    </p:set>
                                    <p:anim calcmode="lin" valueType="num">
                                      <p:cBhvr additive="base">
                                        <p:cTn id="35"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267715">
                                            <p:txEl>
                                              <p:pRg st="9" end="9"/>
                                            </p:txEl>
                                          </p:spTgt>
                                        </p:tgtEl>
                                        <p:attrNameLst>
                                          <p:attrName>style.visibility</p:attrName>
                                        </p:attrNameLst>
                                      </p:cBhvr>
                                      <p:to>
                                        <p:strVal val="visible"/>
                                      </p:to>
                                    </p:set>
                                    <p:anim calcmode="lin" valueType="num">
                                      <p:cBhvr additive="base">
                                        <p:cTn id="41"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52625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There is an real </a:t>
            </a:r>
            <a:r>
              <a:rPr lang="en-US" i="1" dirty="0">
                <a:solidFill>
                  <a:schemeClr val="accent2"/>
                </a:solidFill>
                <a:effectLst>
                  <a:outerShdw blurRad="38100" dist="38100" dir="2700000" algn="tl">
                    <a:srgbClr val="000000"/>
                  </a:outerShdw>
                </a:effectLst>
                <a:sym typeface="Symbol" pitchFamily="18" charset="2"/>
              </a:rPr>
              <a:t>x </a:t>
            </a:r>
            <a:r>
              <a:rPr lang="en-US" dirty="0">
                <a:effectLst>
                  <a:outerShdw blurRad="38100" dist="38100" dir="2700000" algn="tl">
                    <a:srgbClr val="000000"/>
                  </a:outerShdw>
                </a:effectLst>
                <a:sym typeface="Symbol" pitchFamily="18" charset="2"/>
              </a:rPr>
              <a:t>whose description is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 = “75.31928361899…”</a:t>
            </a:r>
          </a:p>
          <a:p>
            <a:pPr lvl="2" algn="l">
              <a:defRPr/>
            </a:pP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‘7’</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”(0) = ‘5’</a:t>
            </a:r>
            <a:r>
              <a:rPr lang="en-US" dirty="0">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and</a:t>
            </a:r>
            <a:r>
              <a:rPr lang="en-US"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‘3’</a:t>
            </a:r>
            <a:r>
              <a:rPr lang="en-US" dirty="0">
                <a:effectLst>
                  <a:outerShdw blurRad="38100" dist="38100" dir="2700000" algn="tl">
                    <a:srgbClr val="000000"/>
                  </a:outerShdw>
                </a:effectLst>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2" end="2"/>
                                            </p:txEl>
                                          </p:spTgt>
                                        </p:tgtEl>
                                        <p:attrNameLst>
                                          <p:attrName>style.visibility</p:attrName>
                                        </p:attrNameLst>
                                      </p:cBhvr>
                                      <p:to>
                                        <p:strVal val="visible"/>
                                      </p:to>
                                    </p:set>
                                    <p:anim calcmode="lin" valueType="num">
                                      <p:cBhvr additive="base">
                                        <p:cTn id="19" dur="500" fill="hold"/>
                                        <p:tgtEl>
                                          <p:spTgt spid="1267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3" end="3"/>
                                            </p:txEl>
                                          </p:spTgt>
                                        </p:tgtEl>
                                        <p:attrNameLst>
                                          <p:attrName>style.visibility</p:attrName>
                                        </p:attrNameLst>
                                      </p:cBhvr>
                                      <p:to>
                                        <p:strVal val="visible"/>
                                      </p:to>
                                    </p:set>
                                    <p:anim calcmode="lin" valueType="num">
                                      <p:cBhvr additive="base">
                                        <p:cTn id="25"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4" end="4"/>
                                            </p:txEl>
                                          </p:spTgt>
                                        </p:tgtEl>
                                        <p:attrNameLst>
                                          <p:attrName>style.visibility</p:attrName>
                                        </p:attrNameLst>
                                      </p:cBhvr>
                                      <p:to>
                                        <p:strVal val="visible"/>
                                      </p:to>
                                    </p:set>
                                    <p:anim calcmode="lin" valueType="num">
                                      <p:cBhvr additive="base">
                                        <p:cTn id="31"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5" end="5"/>
                                            </p:txEl>
                                          </p:spTgt>
                                        </p:tgtEl>
                                        <p:attrNameLst>
                                          <p:attrName>style.visibility</p:attrName>
                                        </p:attrNameLst>
                                      </p:cBhvr>
                                      <p:to>
                                        <p:strVal val="visible"/>
                                      </p:to>
                                    </p:set>
                                    <p:anim calcmode="lin" valueType="num">
                                      <p:cBhvr additive="base">
                                        <p:cTn id="37"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7" end="7"/>
                                            </p:txEl>
                                          </p:spTgt>
                                        </p:tgtEl>
                                        <p:attrNameLst>
                                          <p:attrName>style.visibility</p:attrName>
                                        </p:attrNameLst>
                                      </p:cBhvr>
                                      <p:to>
                                        <p:strVal val="visible"/>
                                      </p:to>
                                    </p:set>
                                    <p:anim calcmode="lin" valueType="num">
                                      <p:cBhvr additive="base">
                                        <p:cTn id="43"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267715">
                                            <p:txEl>
                                              <p:pRg st="8" end="8"/>
                                            </p:txEl>
                                          </p:spTgt>
                                        </p:tgtEl>
                                        <p:attrNameLst>
                                          <p:attrName>style.visibility</p:attrName>
                                        </p:attrNameLst>
                                      </p:cBhvr>
                                      <p:to>
                                        <p:strVal val="visible"/>
                                      </p:to>
                                    </p:set>
                                    <p:anim calcmode="lin" valueType="num">
                                      <p:cBhvr additive="base">
                                        <p:cTn id="4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267715">
                                            <p:txEl>
                                              <p:pRg st="9" end="9"/>
                                            </p:txEl>
                                          </p:spTgt>
                                        </p:tgtEl>
                                        <p:attrNameLst>
                                          <p:attrName>style.visibility</p:attrName>
                                        </p:attrNameLst>
                                      </p:cBhvr>
                                      <p:to>
                                        <p:strVal val="visible"/>
                                      </p:to>
                                    </p:set>
                                    <p:anim calcmode="lin" valueType="num">
                                      <p:cBhvr additive="base">
                                        <p:cTn id="5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353550"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point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 </a:t>
            </a:r>
            <a:r>
              <a:rPr lang="en-US" dirty="0">
                <a:effectLst>
                  <a:outerShdw blurRad="38100" dist="38100" dir="2700000" algn="tl">
                    <a:srgbClr val="000000"/>
                  </a:outerShdw>
                </a:effectLst>
                <a:sym typeface="Symbol" pitchFamily="18" charset="2"/>
              </a:rPr>
              <a:t>within the plain.</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 = “&lt;75.31928361899… , 4.325643… &gt;”</a:t>
            </a:r>
          </a:p>
          <a:p>
            <a:pPr lvl="2" algn="l">
              <a:defRPr/>
            </a:pPr>
            <a:r>
              <a:rPr lang="en-US" dirty="0">
                <a:effectLst>
                  <a:outerShdw blurRad="38100" dist="38100" dir="2700000" algn="tl">
                    <a:srgbClr val="000000"/>
                  </a:outerShdw>
                </a:effectLst>
                <a:sym typeface="Symbol" pitchFamily="18" charset="2"/>
              </a:rPr>
              <a:t>   If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”(1)</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”(0)</a:t>
            </a:r>
            <a:r>
              <a:rPr lang="en-US" dirty="0">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”(-1)</a:t>
            </a:r>
            <a:r>
              <a:rPr lang="en-US" dirty="0">
                <a:effectLst>
                  <a:outerShdw blurRad="38100" dist="38100" dir="2700000" algn="tl">
                    <a:srgbClr val="000000"/>
                  </a:outerShdw>
                </a:effectLst>
                <a:sym typeface="Symbol" pitchFamily="18" charset="2"/>
              </a:rPr>
              <a:t>, …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indexed the characters of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 </a:t>
            </a:r>
          </a:p>
          <a:p>
            <a:pPr lvl="2" algn="l">
              <a:defRPr/>
            </a:pPr>
            <a:r>
              <a:rPr lang="en-US" dirty="0">
                <a:effectLst>
                  <a:outerShdw blurRad="38100" dist="38100" dir="2700000" algn="tl">
                    <a:srgbClr val="000000"/>
                  </a:outerShdw>
                </a:effectLst>
                <a:sym typeface="Symbol" pitchFamily="18" charset="2"/>
              </a:rPr>
              <a:t>      we would run out of indexes before getting to </a:t>
            </a:r>
            <a:r>
              <a:rPr lang="en-US" i="1" dirty="0">
                <a:solidFill>
                  <a:schemeClr val="accent2"/>
                </a:solidFill>
                <a:effectLst>
                  <a:outerShdw blurRad="38100" dist="38100" dir="2700000" algn="tl">
                    <a:srgbClr val="000000"/>
                  </a:outerShdw>
                </a:effectLst>
                <a:sym typeface="Symbol" pitchFamily="18" charset="2"/>
              </a:rPr>
              <a:t>“y”</a:t>
            </a:r>
            <a:r>
              <a:rPr lang="en-US" dirty="0">
                <a:effectLst>
                  <a:outerShdw blurRad="38100" dist="38100" dir="2700000" algn="tl">
                    <a:srgbClr val="000000"/>
                  </a:outerShdw>
                </a:effectLst>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9"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85263"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point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 </a:t>
            </a:r>
            <a:r>
              <a:rPr lang="en-US" dirty="0">
                <a:effectLst>
                  <a:outerShdw blurRad="38100" dist="38100" dir="2700000" algn="tl">
                    <a:srgbClr val="000000"/>
                  </a:outerShdw>
                </a:effectLst>
                <a:sym typeface="Symbol" pitchFamily="18" charset="2"/>
              </a:rPr>
              <a:t>within the plain.</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 = “&lt;75.31928361899… , 4.325643… &gt;”</a:t>
            </a:r>
          </a:p>
          <a:p>
            <a:pPr lvl="2" algn="l">
              <a:defRPr/>
            </a:pP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”(&lt;1,1&gt;) = ‘7’</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”(&lt;2,0&gt;) = ‘4’</a:t>
            </a:r>
            <a:r>
              <a:rPr lang="en-US" dirty="0">
                <a:effectLst>
                  <a:outerShdw blurRad="38100" dist="38100" dir="2700000" algn="tl">
                    <a:srgbClr val="000000"/>
                  </a:outerShdw>
                </a:effectLst>
                <a:sym typeface="Symbol" pitchFamily="18" charset="2"/>
              </a:rPr>
              <a:t>, …</a:t>
            </a:r>
          </a:p>
          <a:p>
            <a:pPr lvl="2" algn="l">
              <a:defRPr/>
            </a:pPr>
            <a:r>
              <a:rPr lang="en-US" dirty="0">
                <a:effectLst>
                  <a:outerShdw blurRad="38100" dist="38100" dir="2700000" algn="tl">
                    <a:srgbClr val="000000"/>
                  </a:outerShdw>
                </a:effectLst>
                <a:sym typeface="Symbol" pitchFamily="18" charset="2"/>
              </a:rPr>
              <a:t>Note </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&lt;2,0&gt; </a:t>
            </a:r>
            <a:r>
              <a:rPr lang="en-US" dirty="0">
                <a:effectLst>
                  <a:outerShdw blurRad="38100" dist="38100" dir="2700000" algn="tl">
                    <a:srgbClr val="000000"/>
                  </a:outerShdw>
                </a:effectLst>
                <a:sym typeface="Symbol" pitchFamily="18" charset="2"/>
              </a:rPr>
              <a:t>is an “integer-like”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9" end="9"/>
                                            </p:txEl>
                                          </p:spTgt>
                                        </p:tgtEl>
                                        <p:attrNameLst>
                                          <p:attrName>style.visibility</p:attrName>
                                        </p:attrNameLst>
                                      </p:cBhvr>
                                      <p:to>
                                        <p:strVal val="visible"/>
                                      </p:to>
                                    </p:set>
                                    <p:anim calcmode="lin" valueType="num">
                                      <p:cBhvr additive="base">
                                        <p:cTn id="7"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3"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7924800" cy="6001643"/>
          </a:xfrm>
          <a:prstGeom prst="rect">
            <a:avLst/>
          </a:prstGeom>
          <a:noFill/>
        </p:spPr>
        <p:txBody>
          <a:bodyPr wrap="square" rtlCol="0">
            <a:spAutoFit/>
          </a:bodyPr>
          <a:lstStyle/>
          <a:p>
            <a:pPr algn="l"/>
            <a:r>
              <a:rPr lang="en-US" sz="2400" i="0" dirty="0">
                <a:effectLst/>
                <a:cs typeface="Times New Roman" panose="02020603050405020304" pitchFamily="18" charset="0"/>
              </a:rPr>
              <a:t>Consider these binary strings of length n:</a:t>
            </a:r>
          </a:p>
          <a:p>
            <a:pPr marL="342900" indent="-342900" algn="l">
              <a:buFont typeface="Arial" panose="020B0604020202020204" pitchFamily="34" charset="0"/>
              <a:buChar char="•"/>
            </a:pPr>
            <a:r>
              <a:rPr lang="en-US" sz="2400" i="0" dirty="0">
                <a:effectLst/>
                <a:cs typeface="Times New Roman" panose="02020603050405020304" pitchFamily="18" charset="0"/>
              </a:rPr>
              <a:t>1010101010101010101010 …</a:t>
            </a:r>
          </a:p>
          <a:p>
            <a:pPr marL="800100" lvl="1" indent="-342900" algn="l">
              <a:buFontTx/>
              <a:buChar char="-"/>
            </a:pPr>
            <a:r>
              <a:rPr lang="en-US" sz="2400" dirty="0">
                <a:cs typeface="Times New Roman" panose="02020603050405020304" pitchFamily="18" charset="0"/>
              </a:rPr>
              <a:t>Pattern: alternate 0 and 1</a:t>
            </a:r>
          </a:p>
          <a:p>
            <a:pPr marL="800100" lvl="1" indent="-342900" algn="l">
              <a:buFontTx/>
              <a:buChar char="-"/>
            </a:pPr>
            <a:r>
              <a:rPr lang="en-US" sz="2400" dirty="0">
                <a:cs typeface="Times New Roman" panose="02020603050405020304" pitchFamily="18" charset="0"/>
              </a:rPr>
              <a:t>Definitely patterned. </a:t>
            </a:r>
          </a:p>
          <a:p>
            <a:pPr lvl="1" algn="l"/>
            <a:endParaRPr lang="en-US" sz="2400" i="0" dirty="0">
              <a:effectLst/>
              <a:cs typeface="Times New Roman" panose="02020603050405020304" pitchFamily="18" charset="0"/>
            </a:endParaRPr>
          </a:p>
          <a:p>
            <a:pPr marL="342900" indent="-342900" algn="l">
              <a:buFont typeface="Arial" panose="020B0604020202020204" pitchFamily="34" charset="0"/>
              <a:buChar char="•"/>
            </a:pPr>
            <a:r>
              <a:rPr lang="en-US" sz="2400" i="0" dirty="0">
                <a:effectLst/>
                <a:cs typeface="Times New Roman" panose="02020603050405020304" pitchFamily="18" charset="0"/>
              </a:rPr>
              <a:t>11.00100100001111110110 ...</a:t>
            </a:r>
          </a:p>
          <a:p>
            <a:pPr marL="800100" lvl="1" indent="-342900" algn="l">
              <a:buFontTx/>
              <a:buChar char="-"/>
            </a:pPr>
            <a:r>
              <a:rPr lang="en-US" sz="2400" dirty="0">
                <a:cs typeface="Times New Roman" panose="02020603050405020304" pitchFamily="18" charset="0"/>
              </a:rPr>
              <a:t>Binary representation of </a:t>
            </a:r>
            <a:r>
              <a:rPr lang="el-GR" altLang="en-US" sz="2400" dirty="0">
                <a:latin typeface="Times New Roman"/>
                <a:cs typeface="Times New Roman" panose="02020603050405020304" pitchFamily="18" charset="0"/>
                <a:sym typeface="Symbol" panose="05050102010706020507" pitchFamily="18" charset="2"/>
              </a:rPr>
              <a:t>π</a:t>
            </a:r>
            <a:endParaRPr lang="en-US" alt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r>
              <a:rPr lang="en-US" altLang="en-US" sz="2400" dirty="0">
                <a:latin typeface="Times New Roman"/>
                <a:cs typeface="Times New Roman" panose="02020603050405020304" pitchFamily="18" charset="0"/>
                <a:sym typeface="Symbol" panose="05050102010706020507" pitchFamily="18" charset="2"/>
              </a:rPr>
              <a:t>No pattern </a:t>
            </a:r>
            <a:r>
              <a:rPr lang="en-US" altLang="en-US" sz="2400" dirty="0">
                <a:latin typeface="Times New Roman"/>
                <a:cs typeface="Times New Roman" panose="02020603050405020304" pitchFamily="18" charset="0"/>
                <a:sym typeface="Wingdings" panose="05000000000000000000" pitchFamily="2" charset="2"/>
              </a:rPr>
              <a:t> “random”</a:t>
            </a:r>
          </a:p>
          <a:p>
            <a:pPr marL="800100" lvl="1" indent="-342900" algn="l">
              <a:buFontTx/>
              <a:buChar char="-"/>
            </a:pPr>
            <a:endParaRPr lang="en-US" altLang="en-US" sz="2400" dirty="0">
              <a:latin typeface="Times New Roman"/>
              <a:cs typeface="Times New Roman" panose="02020603050405020304" pitchFamily="18" charset="0"/>
              <a:sym typeface="Symbol" panose="05050102010706020507" pitchFamily="18" charset="2"/>
            </a:endParaRPr>
          </a:p>
          <a:p>
            <a:pPr marL="342900" indent="-342900" algn="l">
              <a:buFont typeface="Arial" panose="020B0604020202020204" pitchFamily="34" charset="0"/>
              <a:buChar char="•"/>
            </a:pPr>
            <a:r>
              <a:rPr lang="en-US" sz="2400" b="0" i="0" u="none" strike="noStrike" dirty="0">
                <a:effectLst/>
                <a:cs typeface="Times New Roman" panose="02020603050405020304" pitchFamily="18" charset="0"/>
              </a:rPr>
              <a:t>11001110100101010100111 …</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I flipped a fair coin for each bit.</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Definitely random.</a:t>
            </a:r>
          </a:p>
          <a:p>
            <a:pPr lvl="1" algn="l"/>
            <a:endParaRPr lang="en-US" sz="2400" dirty="0">
              <a:cs typeface="Times New Roman" panose="02020603050405020304" pitchFamily="18" charset="0"/>
            </a:endParaRPr>
          </a:p>
          <a:p>
            <a:pPr marL="342900" indent="-342900" algn="l">
              <a:buFont typeface="Arial" panose="020B0604020202020204" pitchFamily="34" charset="0"/>
              <a:buChar char="•"/>
            </a:pPr>
            <a:r>
              <a:rPr lang="en-US" sz="2400" dirty="0">
                <a:effectLst/>
                <a:cs typeface="Times New Roman" panose="02020603050405020304" pitchFamily="18" charset="0"/>
              </a:rPr>
              <a:t>11101111100101010101110 …</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I flipped an unfair coin so that #0 = 0.49n</a:t>
            </a:r>
          </a:p>
          <a:p>
            <a:pPr marL="800100" lvl="1" indent="-342900" algn="l">
              <a:buFontTx/>
              <a:buChar char="-"/>
            </a:pPr>
            <a:r>
              <a:rPr lang="en-US" sz="2400" dirty="0">
                <a:effectLst/>
                <a:cs typeface="Times New Roman" panose="02020603050405020304" pitchFamily="18" charset="0"/>
              </a:rPr>
              <a:t>Not quite random</a:t>
            </a: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pic>
        <p:nvPicPr>
          <p:cNvPr id="2050" name="Picture 2" descr="Hand Flipping Coin Vector Illustration Stock Vector (Royalty Free)  1317073241">
            <a:extLst>
              <a:ext uri="{FF2B5EF4-FFF2-40B4-BE49-F238E27FC236}">
                <a16:creationId xmlns:a16="http://schemas.microsoft.com/office/drawing/2014/main" id="{BD615A4E-1D88-4B6A-8408-F4C0AC400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46" t="4819" r="12308" b="15181"/>
          <a:stretch/>
        </p:blipFill>
        <p:spPr bwMode="auto">
          <a:xfrm>
            <a:off x="4914900" y="4082267"/>
            <a:ext cx="914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381500" cy="830997"/>
          </a:xfrm>
          <a:prstGeom prst="rect">
            <a:avLst/>
          </a:prstGeom>
          <a:noFill/>
        </p:spPr>
        <p:txBody>
          <a:bodyPr wrap="square" rtlCol="0">
            <a:spAutoFit/>
          </a:bodyPr>
          <a:lstStyle/>
          <a:p>
            <a:pPr algn="l"/>
            <a:r>
              <a:rPr lang="en-US" sz="2400" dirty="0">
                <a:effectLst/>
                <a:cs typeface="Times New Roman" panose="02020603050405020304" pitchFamily="18" charset="0"/>
              </a:rPr>
              <a:t>Which is more random?</a:t>
            </a:r>
          </a:p>
          <a:p>
            <a:pPr marL="342900" indent="-342900" algn="l">
              <a:buFontTx/>
              <a:buChar char="-"/>
            </a:pPr>
            <a:r>
              <a:rPr lang="en-US" sz="2400" dirty="0">
                <a:effectLst/>
                <a:cs typeface="Times New Roman" panose="02020603050405020304" pitchFamily="18" charset="0"/>
              </a:rPr>
              <a:t>How were they produced?</a:t>
            </a:r>
          </a:p>
        </p:txBody>
      </p:sp>
    </p:spTree>
    <p:extLst>
      <p:ext uri="{BB962C8B-B14F-4D97-AF65-F5344CB8AC3E}">
        <p14:creationId xmlns:p14="http://schemas.microsoft.com/office/powerpoint/2010/main" val="35814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 calcmode="lin" valueType="num">
                                      <p:cBhvr additive="base">
                                        <p:cTn id="21"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anim calcmode="lin" valueType="num">
                                      <p:cBhvr additive="base">
                                        <p:cTn id="25"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9" end="9"/>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xEl>
                                              <p:pRg st="13" end="13"/>
                                            </p:txEl>
                                          </p:spTgt>
                                        </p:tgtEl>
                                        <p:attrNameLst>
                                          <p:attrName>style.visibility</p:attrName>
                                        </p:attrNameLst>
                                      </p:cBhvr>
                                      <p:to>
                                        <p:strVal val="visible"/>
                                      </p:to>
                                    </p:set>
                                    <p:anim calcmode="lin" valueType="num">
                                      <p:cBhvr additive="base">
                                        <p:cTn id="29" dur="500" fill="hold"/>
                                        <p:tgtEl>
                                          <p:spTgt spid="10">
                                            <p:txEl>
                                              <p:pRg st="13" end="1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 calcmode="lin" valueType="num">
                                      <p:cBhvr additive="base">
                                        <p:cTn id="41"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 calcmode="lin" valueType="num">
                                      <p:cBhvr additive="base">
                                        <p:cTn id="4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 calcmode="lin" valueType="num">
                                      <p:cBhvr additive="base">
                                        <p:cTn id="5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0">
                                            <p:txEl>
                                              <p:pRg st="10" end="10"/>
                                            </p:txEl>
                                          </p:spTgt>
                                        </p:tgtEl>
                                        <p:attrNameLst>
                                          <p:attrName>style.visibility</p:attrName>
                                        </p:attrNameLst>
                                      </p:cBhvr>
                                      <p:to>
                                        <p:strVal val="visible"/>
                                      </p:to>
                                    </p:set>
                                    <p:anim calcmode="lin" valueType="num">
                                      <p:cBhvr additive="base">
                                        <p:cTn id="59"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
                                            <p:txEl>
                                              <p:pRg st="10" end="10"/>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050"/>
                                        </p:tgtEl>
                                        <p:attrNameLst>
                                          <p:attrName>style.visibility</p:attrName>
                                        </p:attrNameLst>
                                      </p:cBhvr>
                                      <p:to>
                                        <p:strVal val="visible"/>
                                      </p:to>
                                    </p:set>
                                    <p:anim calcmode="lin" valueType="num">
                                      <p:cBhvr additive="base">
                                        <p:cTn id="63" dur="500" fill="hold"/>
                                        <p:tgtEl>
                                          <p:spTgt spid="2050"/>
                                        </p:tgtEl>
                                        <p:attrNameLst>
                                          <p:attrName>ppt_x</p:attrName>
                                        </p:attrNameLst>
                                      </p:cBhvr>
                                      <p:tavLst>
                                        <p:tav tm="0">
                                          <p:val>
                                            <p:strVal val="0-#ppt_w/2"/>
                                          </p:val>
                                        </p:tav>
                                        <p:tav tm="100000">
                                          <p:val>
                                            <p:strVal val="#ppt_x"/>
                                          </p:val>
                                        </p:tav>
                                      </p:tavLst>
                                    </p:anim>
                                    <p:anim calcmode="lin" valueType="num">
                                      <p:cBhvr additive="base">
                                        <p:cTn id="6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0">
                                            <p:txEl>
                                              <p:pRg st="14" end="14"/>
                                            </p:txEl>
                                          </p:spTgt>
                                        </p:tgtEl>
                                        <p:attrNameLst>
                                          <p:attrName>style.visibility</p:attrName>
                                        </p:attrNameLst>
                                      </p:cBhvr>
                                      <p:to>
                                        <p:strVal val="visible"/>
                                      </p:to>
                                    </p:set>
                                    <p:anim calcmode="lin" valueType="num">
                                      <p:cBhvr additive="base">
                                        <p:cTn id="69" dur="500" fill="hold"/>
                                        <p:tgtEl>
                                          <p:spTgt spid="10">
                                            <p:txEl>
                                              <p:pRg st="14" end="14"/>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0">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15">
                                            <p:txEl>
                                              <p:pRg st="0" end="0"/>
                                            </p:txEl>
                                          </p:spTgt>
                                        </p:tgtEl>
                                        <p:attrNameLst>
                                          <p:attrName>style.visibility</p:attrName>
                                        </p:attrNameLst>
                                      </p:cBhvr>
                                      <p:to>
                                        <p:strVal val="visible"/>
                                      </p:to>
                                    </p:set>
                                    <p:anim calcmode="lin" valueType="num">
                                      <p:cBhvr additive="base">
                                        <p:cTn id="7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10">
                                            <p:txEl>
                                              <p:pRg st="11" end="11"/>
                                            </p:txEl>
                                          </p:spTgt>
                                        </p:tgtEl>
                                        <p:attrNameLst>
                                          <p:attrName>style.visibility</p:attrName>
                                        </p:attrNameLst>
                                      </p:cBhvr>
                                      <p:to>
                                        <p:strVal val="visible"/>
                                      </p:to>
                                    </p:set>
                                    <p:anim calcmode="lin" valueType="num">
                                      <p:cBhvr additive="base">
                                        <p:cTn id="81" dur="500" fill="hold"/>
                                        <p:tgtEl>
                                          <p:spTgt spid="10">
                                            <p:txEl>
                                              <p:pRg st="11" end="11"/>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1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10">
                                            <p:txEl>
                                              <p:pRg st="15" end="15"/>
                                            </p:txEl>
                                          </p:spTgt>
                                        </p:tgtEl>
                                        <p:attrNameLst>
                                          <p:attrName>style.visibility</p:attrName>
                                        </p:attrNameLst>
                                      </p:cBhvr>
                                      <p:to>
                                        <p:strVal val="visible"/>
                                      </p:to>
                                    </p:set>
                                    <p:anim calcmode="lin" valueType="num">
                                      <p:cBhvr additive="base">
                                        <p:cTn id="87" dur="500" fill="hold"/>
                                        <p:tgtEl>
                                          <p:spTgt spid="10">
                                            <p:txEl>
                                              <p:pRg st="15" end="15"/>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0">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10">
                                            <p:txEl>
                                              <p:pRg st="3" end="3"/>
                                            </p:txEl>
                                          </p:spTgt>
                                        </p:tgtEl>
                                        <p:attrNameLst>
                                          <p:attrName>style.visibility</p:attrName>
                                        </p:attrNameLst>
                                      </p:cBhvr>
                                      <p:to>
                                        <p:strVal val="visible"/>
                                      </p:to>
                                    </p:set>
                                    <p:anim calcmode="lin" valueType="num">
                                      <p:cBhvr additive="base">
                                        <p:cTn id="9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10">
                                            <p:txEl>
                                              <p:pRg st="7" end="7"/>
                                            </p:txEl>
                                          </p:spTgt>
                                        </p:tgtEl>
                                        <p:attrNameLst>
                                          <p:attrName>style.visibility</p:attrName>
                                        </p:attrNameLst>
                                      </p:cBhvr>
                                      <p:to>
                                        <p:strVal val="visible"/>
                                      </p:to>
                                    </p:set>
                                    <p:anim calcmode="lin" valueType="num">
                                      <p:cBhvr additive="base">
                                        <p:cTn id="99"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251950"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An infinite set/</a:t>
            </a:r>
            <a:r>
              <a:rPr lang="en-US" dirty="0" err="1">
                <a:effectLst>
                  <a:outerShdw blurRad="38100" dist="38100" dir="2700000" algn="tl">
                    <a:srgbClr val="000000"/>
                  </a:outerShdw>
                </a:effectLst>
                <a:sym typeface="Symbol" pitchFamily="18" charset="2"/>
              </a:rPr>
              <a:t>tuple</a:t>
            </a:r>
            <a:r>
              <a:rPr lang="en-US" dirty="0">
                <a:effectLst>
                  <a:outerShdw blurRad="38100" dist="38100" dir="2700000" algn="tl">
                    <a:srgbClr val="000000"/>
                  </a:outerShdw>
                </a:effectLst>
                <a:sym typeface="Symbol" pitchFamily="18" charset="2"/>
              </a:rPr>
              <a:t>/list of “integer-like” objects</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The set of positive integer </a:t>
            </a:r>
            <a:r>
              <a:rPr lang="en-US" b="1" i="1" dirty="0">
                <a:solidFill>
                  <a:schemeClr val="accent2"/>
                </a:solidFill>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 0, 1, 2, 3,… }</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 set of integer </a:t>
            </a:r>
            <a:r>
              <a:rPr lang="en-US"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with </a:t>
            </a:r>
            <a:r>
              <a:rPr lang="en-US"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 “{ 3, 6, 7, … }”</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“S”</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{yes/no}</a:t>
            </a:r>
          </a:p>
          <a:p>
            <a:pPr lvl="2" algn="l">
              <a:defRPr/>
            </a:pPr>
            <a:r>
              <a:rPr lang="en-US" dirty="0">
                <a:effectLst>
                  <a:outerShdw blurRad="38100" dist="38100" dir="2700000" algn="tl">
                    <a:srgbClr val="000000"/>
                  </a:outerShdw>
                </a:effectLst>
                <a:sym typeface="Symbol"/>
              </a:rPr>
              <a:t>        would tell you whether or not </a:t>
            </a:r>
            <a:r>
              <a:rPr lang="en-US" i="1" dirty="0" err="1">
                <a:solidFill>
                  <a:schemeClr val="accent2"/>
                </a:solidFill>
                <a:effectLst>
                  <a:outerShdw blurRad="38100" dist="38100" dir="2700000" algn="tl">
                    <a:srgbClr val="000000"/>
                  </a:outerShdw>
                </a:effectLst>
                <a:sym typeface="Symbol"/>
              </a:rPr>
              <a:t>i</a:t>
            </a:r>
            <a:r>
              <a:rPr lang="en-US" dirty="0">
                <a:effectLst>
                  <a:outerShdw blurRad="38100" dist="38100" dir="2700000" algn="tl">
                    <a:srgbClr val="000000"/>
                  </a:outerShdw>
                </a:effectLst>
                <a:sym typeface="Symbol"/>
              </a:rPr>
              <a:t> is in </a:t>
            </a:r>
            <a:r>
              <a:rPr lang="en-US" i="1" dirty="0">
                <a:solidFill>
                  <a:schemeClr val="accent2"/>
                </a:solidFill>
                <a:effectLst>
                  <a:outerShdw blurRad="38100" dist="38100" dir="2700000" algn="tl">
                    <a:srgbClr val="000000"/>
                  </a:outerShdw>
                </a:effectLst>
                <a:sym typeface="Symbol"/>
              </a:rPr>
              <a:t>S</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endParaRPr lang="en-US" baseline="-25000" dirty="0">
              <a:effectLst>
                <a:outerShdw blurRad="38100" dist="38100" dir="2700000" algn="tl">
                  <a:srgbClr val="000000"/>
                </a:outerShdw>
              </a:effectLst>
              <a:sym typeface="Symbol" pitchFamily="18" charset="2"/>
            </a:endParaRPr>
          </a:p>
        </p:txBody>
      </p:sp>
      <p:sp>
        <p:nvSpPr>
          <p:cNvPr id="4" name="Rectangle 3"/>
          <p:cNvSpPr/>
          <p:nvPr/>
        </p:nvSpPr>
        <p:spPr>
          <a:xfrm>
            <a:off x="4267200" y="5980113"/>
            <a:ext cx="5791200" cy="523875"/>
          </a:xfrm>
          <a:prstGeom prst="rect">
            <a:avLst/>
          </a:prstGeom>
        </p:spPr>
        <p:txBody>
          <a:bodyPr>
            <a:spAutoFit/>
          </a:bodyPr>
          <a:lstStyle/>
          <a:p>
            <a:pPr algn="l">
              <a:defRPr/>
            </a:pP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67715">
                                            <p:txEl>
                                              <p:pRg st="9" end="9"/>
                                            </p:txEl>
                                          </p:spTgt>
                                        </p:tgtEl>
                                        <p:attrNameLst>
                                          <p:attrName>style.visibility</p:attrName>
                                        </p:attrNameLst>
                                      </p:cBhvr>
                                      <p:to>
                                        <p:strVal val="visible"/>
                                      </p:to>
                                    </p:set>
                                    <p:anim calcmode="lin" valueType="num">
                                      <p:cBhvr additive="base">
                                        <p:cTn id="11"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7"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23"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267715">
                                            <p:txEl>
                                              <p:pRg st="12" end="12"/>
                                            </p:txEl>
                                          </p:spTgt>
                                        </p:tgtEl>
                                        <p:attrNameLst>
                                          <p:attrName>style.visibility</p:attrName>
                                        </p:attrNameLst>
                                      </p:cBhvr>
                                      <p:to>
                                        <p:strVal val="visible"/>
                                      </p:to>
                                    </p:set>
                                    <p:anim calcmode="lin" valueType="num">
                                      <p:cBhvr additive="base">
                                        <p:cTn id="35" dur="500" fill="hold"/>
                                        <p:tgtEl>
                                          <p:spTgt spid="1267715">
                                            <p:txEl>
                                              <p:pRg st="12" end="1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677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480550" cy="52625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An infinite set/</a:t>
            </a:r>
            <a:r>
              <a:rPr lang="en-US" dirty="0" err="1">
                <a:effectLst>
                  <a:outerShdw blurRad="38100" dist="38100" dir="2700000" algn="tl">
                    <a:srgbClr val="000000"/>
                  </a:outerShdw>
                </a:effectLst>
                <a:sym typeface="Symbol" pitchFamily="18" charset="2"/>
              </a:rPr>
              <a:t>tuple</a:t>
            </a:r>
            <a:r>
              <a:rPr lang="en-US" dirty="0">
                <a:effectLst>
                  <a:outerShdw blurRad="38100" dist="38100" dir="2700000" algn="tl">
                    <a:srgbClr val="000000"/>
                  </a:outerShdw>
                </a:effectLst>
                <a:sym typeface="Symbol" pitchFamily="18" charset="2"/>
              </a:rPr>
              <a:t>/list of “integer-like” objects</a:t>
            </a:r>
          </a:p>
          <a:p>
            <a:pPr lvl="2" algn="l">
              <a:defRPr/>
            </a:pPr>
            <a:r>
              <a:rPr lang="en-US" dirty="0">
                <a:effectLst>
                  <a:outerShdw blurRad="38100" dist="38100" dir="2700000" algn="tl">
                    <a:srgbClr val="000000"/>
                  </a:outerShdw>
                </a:effectLst>
                <a:sym typeface="Symbol" pitchFamily="18" charset="2"/>
              </a:rPr>
              <a:t>    The size of such a set is said to be </a:t>
            </a:r>
            <a:r>
              <a:rPr lang="en-US" dirty="0">
                <a:solidFill>
                  <a:schemeClr val="tx2"/>
                </a:solidFill>
                <a:effectLst>
                  <a:outerShdw blurRad="38100" dist="38100" dir="2700000" algn="tl">
                    <a:srgbClr val="000000"/>
                  </a:outerShdw>
                </a:effectLst>
                <a:sym typeface="Symbol" pitchFamily="18" charset="2"/>
              </a:rPr>
              <a:t>countable</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because it’s elements can be indexed by the integers.</a:t>
            </a:r>
            <a:endParaRPr lang="en-US" baseline="-25000" dirty="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9" end="9"/>
                                            </p:txEl>
                                          </p:spTgt>
                                        </p:tgtEl>
                                        <p:attrNameLst>
                                          <p:attrName>style.visibility</p:attrName>
                                        </p:attrNameLst>
                                      </p:cBhvr>
                                      <p:to>
                                        <p:strVal val="visible"/>
                                      </p:to>
                                    </p:set>
                                    <p:anim calcmode="lin" valueType="num">
                                      <p:cBhvr additive="base">
                                        <p:cTn id="7"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3988"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 digits {0,…,9}</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2</a:t>
            </a:r>
            <a:r>
              <a:rPr lang="en-US" i="1" dirty="0" err="1">
                <a:solidFill>
                  <a:schemeClr val="accent2"/>
                </a:solidFill>
                <a:effectLst>
                  <a:outerShdw blurRad="38100" dist="38100" dir="2700000" algn="tl">
                    <a:srgbClr val="000000"/>
                  </a:outerShdw>
                </a:effectLst>
                <a:sym typeface="Symbol" pitchFamily="18" charset="2"/>
              </a:rPr>
              <a:t>+5</a:t>
            </a:r>
            <a:r>
              <a:rPr lang="en-US" i="1" dirty="0">
                <a:solidFill>
                  <a:schemeClr val="accent2"/>
                </a:solidFill>
                <a:effectLst>
                  <a:outerShdw blurRad="38100" dist="38100" dir="2700000" algn="tl">
                    <a:srgbClr val="000000"/>
                  </a:outerShdw>
                </a:effectLst>
                <a:sym typeface="Symbol" pitchFamily="18" charset="2"/>
              </a:rPr>
              <a:t> mod 10</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{0,…,9}</a:t>
            </a:r>
            <a:endParaRPr lang="en-US" dirty="0">
              <a:solidFill>
                <a:schemeClr val="accent2"/>
              </a:solidFill>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endParaRPr lang="en-US" baseline="-25000" dirty="0">
              <a:effectLst>
                <a:outerShdw blurRad="38100" dist="38100" dir="2700000" algn="tl">
                  <a:srgbClr val="000000"/>
                </a:outerShdw>
              </a:effectLst>
              <a:sym typeface="Symbol" pitchFamily="18" charset="2"/>
            </a:endParaRPr>
          </a:p>
        </p:txBody>
      </p:sp>
      <p:sp>
        <p:nvSpPr>
          <p:cNvPr id="4" name="Rectangle 3"/>
          <p:cNvSpPr/>
          <p:nvPr/>
        </p:nvSpPr>
        <p:spPr>
          <a:xfrm>
            <a:off x="4267200" y="5572125"/>
            <a:ext cx="5791200" cy="523875"/>
          </a:xfrm>
          <a:prstGeom prst="rect">
            <a:avLst/>
          </a:prstGeom>
        </p:spPr>
        <p:txBody>
          <a:bodyPr>
            <a:spAutoFit/>
          </a:bodyPr>
          <a:lstStyle/>
          <a:p>
            <a:pPr algn="l">
              <a:defRPr/>
            </a:pP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9"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31"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2</a:t>
            </a:r>
            <a:r>
              <a:rPr lang="en-US" i="1" dirty="0" err="1">
                <a:solidFill>
                  <a:schemeClr val="accent2"/>
                </a:solidFill>
                <a:effectLst>
                  <a:outerShdw blurRad="38100" dist="38100" dir="2700000" algn="tl">
                    <a:srgbClr val="000000"/>
                  </a:outerShdw>
                </a:effectLst>
                <a:sym typeface="Symbol" pitchFamily="18" charset="2"/>
              </a:rPr>
              <a:t>+5</a:t>
            </a:r>
            <a:endParaRPr lang="en-US" i="1" dirty="0">
              <a:solidFill>
                <a:schemeClr val="accent2"/>
              </a:solidFill>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Is this fair to have an integer as a “character”? </a:t>
            </a:r>
          </a:p>
        </p:txBody>
      </p:sp>
      <p:sp>
        <p:nvSpPr>
          <p:cNvPr id="4" name="Rectangle 3"/>
          <p:cNvSpPr/>
          <p:nvPr/>
        </p:nvSpPr>
        <p:spPr>
          <a:xfrm>
            <a:off x="2708275" y="5524500"/>
            <a:ext cx="1787525" cy="523875"/>
          </a:xfrm>
          <a:prstGeom prst="rect">
            <a:avLst/>
          </a:prstGeom>
        </p:spPr>
        <p:txBody>
          <a:bodyPr wrap="none">
            <a:spAutoFit/>
          </a:bodyPr>
          <a:lstStyle/>
          <a:p>
            <a:pPr algn="l">
              <a:defRPr/>
            </a:pPr>
            <a:r>
              <a:rPr lang="en-US" dirty="0">
                <a:effectLst>
                  <a:outerShdw blurRad="38100" dist="38100" dir="2700000" algn="tl">
                    <a:srgbClr val="000000"/>
                  </a:outerShdw>
                </a:effectLst>
                <a:sym typeface="Symbol" pitchFamily="18" charset="2"/>
              </a:rPr>
              <a:t>{0,1,2,… }</a:t>
            </a:r>
            <a:endParaRPr lang="en-CA" dirty="0"/>
          </a:p>
        </p:txBody>
      </p:sp>
      <p:sp>
        <p:nvSpPr>
          <p:cNvPr id="5" name="Rectangle 4"/>
          <p:cNvSpPr/>
          <p:nvPr/>
        </p:nvSpPr>
        <p:spPr>
          <a:xfrm>
            <a:off x="6477000" y="4673600"/>
            <a:ext cx="1319213" cy="523875"/>
          </a:xfrm>
          <a:prstGeom prst="rect">
            <a:avLst/>
          </a:prstGeom>
        </p:spPr>
        <p:txBody>
          <a:bodyPr wrap="none">
            <a:spAutoFit/>
          </a:bodyPr>
          <a:lstStyle/>
          <a:p>
            <a:pPr algn="l">
              <a:defRPr/>
            </a:pPr>
            <a:r>
              <a:rPr lang="en-US" dirty="0">
                <a:effectLst>
                  <a:outerShdw blurRad="38100" dist="38100" dir="2700000" algn="tl">
                    <a:srgbClr val="000000"/>
                  </a:outerShdw>
                </a:effectLst>
                <a:sym typeface="Symbol" pitchFamily="18" charset="2"/>
              </a:rPr>
              <a:t>integers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67715">
                                            <p:txEl>
                                              <p:pRg st="12" end="12"/>
                                            </p:txEl>
                                          </p:spTgt>
                                        </p:tgtEl>
                                        <p:attrNameLst>
                                          <p:attrName>style.visibility</p:attrName>
                                        </p:attrNameLst>
                                      </p:cBhvr>
                                      <p:to>
                                        <p:strVal val="visible"/>
                                      </p:to>
                                    </p:set>
                                    <p:anim calcmode="lin" valueType="num">
                                      <p:cBhvr additive="base">
                                        <p:cTn id="19" dur="500" fill="hold"/>
                                        <p:tgtEl>
                                          <p:spTgt spid="1267715">
                                            <p:txEl>
                                              <p:pRg st="12" end="1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77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 integers</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2</a:t>
            </a:r>
            <a:r>
              <a:rPr lang="en-US" i="1" dirty="0" err="1">
                <a:solidFill>
                  <a:schemeClr val="accent2"/>
                </a:solidFill>
                <a:effectLst>
                  <a:outerShdw blurRad="38100" dist="38100" dir="2700000" algn="tl">
                    <a:srgbClr val="000000"/>
                  </a:outerShdw>
                </a:effectLst>
                <a:sym typeface="Symbol" pitchFamily="18" charset="2"/>
              </a:rPr>
              <a:t>+5</a:t>
            </a:r>
            <a:endParaRPr lang="en-US" i="1" dirty="0">
              <a:solidFill>
                <a:schemeClr val="accent2"/>
              </a:solidFill>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     For each “integer”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effectLst>
                  <a:outerShdw blurRad="38100" dist="38100" dir="2700000" algn="tl">
                    <a:srgbClr val="000000"/>
                  </a:outerShdw>
                </a:effectLst>
                <a:sym typeface="Symbol" pitchFamily="18" charset="2"/>
              </a:rPr>
              <a:t>, </a:t>
            </a:r>
          </a:p>
          <a:p>
            <a:pPr lvl="2" algn="l">
              <a:defRPr/>
            </a:pPr>
            <a:r>
              <a:rPr lang="en-US" i="1" dirty="0">
                <a:solidFill>
                  <a:schemeClr val="accent2"/>
                </a:solidFill>
                <a:effectLst>
                  <a:outerShdw blurRad="38100" dist="38100" dir="2700000" algn="tl">
                    <a:srgbClr val="000000"/>
                  </a:outerShdw>
                </a:effectLst>
                <a:sym typeface="Symbol" pitchFamily="18" charset="2"/>
              </a:rPr>
              <a:t>       “f”</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{0,…,9}</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the </a:t>
            </a:r>
            <a:r>
              <a:rPr lang="en-US" i="1" dirty="0" err="1">
                <a:solidFill>
                  <a:schemeClr val="accent2"/>
                </a:solidFill>
                <a:effectLst>
                  <a:outerShdw blurRad="38100" dist="38100" dir="2700000" algn="tl">
                    <a:srgbClr val="000000"/>
                  </a:outerShdw>
                </a:effectLst>
                <a:sym typeface="Symbol" pitchFamily="18" charset="2"/>
              </a:rPr>
              <a:t>j</a:t>
            </a:r>
            <a:r>
              <a:rPr lang="en-US" i="1" baseline="30000" dirty="0" err="1">
                <a:solidFill>
                  <a:schemeClr val="accent2"/>
                </a:solidFill>
                <a:effectLst>
                  <a:outerShdw blurRad="38100" dist="38100" dir="2700000" algn="tl">
                    <a:srgbClr val="000000"/>
                  </a:outerShdw>
                </a:effectLst>
                <a:sym typeface="Symbol" pitchFamily="18" charset="2"/>
              </a:rPr>
              <a:t>th</a:t>
            </a:r>
            <a:r>
              <a:rPr lang="en-US" i="1" baseline="30000"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digit of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7"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13"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2" end="12"/>
                                            </p:txEl>
                                          </p:spTgt>
                                        </p:tgtEl>
                                        <p:attrNameLst>
                                          <p:attrName>style.visibility</p:attrName>
                                        </p:attrNameLst>
                                      </p:cBhvr>
                                      <p:to>
                                        <p:strVal val="visible"/>
                                      </p:to>
                                    </p:set>
                                    <p:anim calcmode="lin" valueType="num">
                                      <p:cBhvr additive="base">
                                        <p:cTn id="19" dur="500" fill="hold"/>
                                        <p:tgtEl>
                                          <p:spTgt spid="1267715">
                                            <p:txEl>
                                              <p:pRg st="12" end="1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a:rPr>
              <a:t></a:t>
            </a:r>
            <a:r>
              <a:rPr lang="en-US" i="1" dirty="0">
                <a:solidFill>
                  <a:schemeClr val="accent2"/>
                </a:solidFill>
                <a:effectLst>
                  <a:outerShdw blurRad="38100" dist="38100" dir="2700000" algn="tl">
                    <a:srgbClr val="000000"/>
                  </a:outerShdw>
                </a:effectLst>
                <a:sym typeface="Symbol" pitchFamily="18" charset="2"/>
              </a:rPr>
              <a:t> </a:t>
            </a:r>
            <a:r>
              <a:rPr lang="en-US" i="1" dirty="0" err="1">
                <a:solidFill>
                  <a:schemeClr val="accent2"/>
                </a:solidFill>
                <a:effectLst>
                  <a:outerShdw blurRad="38100" dist="38100" dir="2700000" algn="tl">
                    <a:srgbClr val="000000"/>
                  </a:outerShdw>
                </a:effectLst>
                <a:sym typeface="Symbol" pitchFamily="18" charset="2"/>
              </a:rPr>
              <a:t>i</a:t>
            </a:r>
            <a:endParaRPr lang="en-US" i="1" dirty="0">
              <a:solidFill>
                <a:schemeClr val="accent2"/>
              </a:solidFill>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     For each “integer”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effectLst>
                  <a:outerShdw blurRad="38100" dist="38100" dir="2700000" algn="tl">
                    <a:srgbClr val="000000"/>
                  </a:outerShdw>
                </a:effectLst>
                <a:sym typeface="Symbol" pitchFamily="18" charset="2"/>
              </a:rPr>
              <a:t>, </a:t>
            </a:r>
          </a:p>
          <a:p>
            <a:pPr lvl="2" algn="l">
              <a:defRPr/>
            </a:pPr>
            <a:r>
              <a:rPr lang="en-US" i="1" dirty="0">
                <a:solidFill>
                  <a:schemeClr val="accent2"/>
                </a:solidFill>
                <a:effectLst>
                  <a:outerShdw blurRad="38100" dist="38100" dir="2700000" algn="tl">
                    <a:srgbClr val="000000"/>
                  </a:outerShdw>
                </a:effectLst>
                <a:sym typeface="Symbol" pitchFamily="18" charset="2"/>
              </a:rPr>
              <a:t>       “f”</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{0,…,9}</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the </a:t>
            </a:r>
            <a:r>
              <a:rPr lang="en-US" i="1" dirty="0" err="1">
                <a:solidFill>
                  <a:schemeClr val="accent2"/>
                </a:solidFill>
                <a:effectLst>
                  <a:outerShdw blurRad="38100" dist="38100" dir="2700000" algn="tl">
                    <a:srgbClr val="000000"/>
                  </a:outerShdw>
                </a:effectLst>
                <a:sym typeface="Symbol" pitchFamily="18" charset="2"/>
              </a:rPr>
              <a:t>j</a:t>
            </a:r>
            <a:r>
              <a:rPr lang="en-US" i="1" baseline="30000" dirty="0" err="1">
                <a:solidFill>
                  <a:schemeClr val="accent2"/>
                </a:solidFill>
                <a:effectLst>
                  <a:outerShdw blurRad="38100" dist="38100" dir="2700000" algn="tl">
                    <a:srgbClr val="000000"/>
                  </a:outerShdw>
                </a:effectLst>
                <a:sym typeface="Symbol" pitchFamily="18" charset="2"/>
              </a:rPr>
              <a:t>th</a:t>
            </a:r>
            <a:r>
              <a:rPr lang="en-US" i="1" baseline="30000"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digit of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pitchFamily="18" charset="2"/>
            </a:endParaRPr>
          </a:p>
        </p:txBody>
      </p:sp>
      <p:sp>
        <p:nvSpPr>
          <p:cNvPr id="4" name="Rectangle 3"/>
          <p:cNvSpPr/>
          <p:nvPr/>
        </p:nvSpPr>
        <p:spPr>
          <a:xfrm>
            <a:off x="6502400" y="4660900"/>
            <a:ext cx="860425" cy="523875"/>
          </a:xfrm>
          <a:prstGeom prst="rect">
            <a:avLst/>
          </a:prstGeom>
        </p:spPr>
        <p:txBody>
          <a:bodyPr wrap="none">
            <a:spAutoFit/>
          </a:bodyPr>
          <a:lstStyle/>
          <a:p>
            <a:pPr algn="l">
              <a:defRPr/>
            </a:pPr>
            <a:r>
              <a:rPr lang="en-US" dirty="0" err="1">
                <a:effectLst>
                  <a:outerShdw blurRad="38100" dist="38100" dir="2700000" algn="tl">
                    <a:srgbClr val="000000"/>
                  </a:outerShdw>
                </a:effectLst>
                <a:sym typeface="Symbol" pitchFamily="18" charset="2"/>
              </a:rPr>
              <a:t>reals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47725"/>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computational decision problem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pitchFamily="18" charset="2"/>
              </a:rPr>
              <a:t>,</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as computed by a TM </a:t>
            </a:r>
            <a:r>
              <a:rPr lang="en-US" i="1" dirty="0">
                <a:solidFill>
                  <a:schemeClr val="accent2"/>
                </a:solidFill>
                <a:effectLst>
                  <a:outerShdw blurRad="38100" dist="38100" dir="2700000" algn="tl">
                    <a:srgbClr val="000000"/>
                  </a:outerShdw>
                </a:effectLst>
                <a:sym typeface="Symbol" pitchFamily="18" charset="2"/>
              </a:rPr>
              <a:t>M(I)</a:t>
            </a:r>
            <a:r>
              <a:rPr lang="en-US" dirty="0">
                <a:effectLst>
                  <a:outerShdw blurRad="38100" dist="38100" dir="2700000" algn="tl">
                    <a:srgbClr val="000000"/>
                  </a:outerShdw>
                </a:effectLst>
                <a:sym typeface="Symbol" pitchFamily="18" charset="2"/>
              </a:rPr>
              <a:t>.</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“P”</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a:t>
            </a:r>
            <a:r>
              <a:rPr lang="en-US" dirty="0" err="1">
                <a:solidFill>
                  <a:schemeClr val="accent2"/>
                </a:solidFill>
                <a:effectLst>
                  <a:outerShdw blurRad="38100" dist="38100" dir="2700000" algn="tl">
                    <a:srgbClr val="000000"/>
                  </a:outerShdw>
                </a:effectLst>
                <a:sym typeface="Symbol" pitchFamily="18" charset="2"/>
              </a:rPr>
              <a:t>yes,no</a:t>
            </a:r>
            <a:r>
              <a:rPr lang="en-US" dirty="0">
                <a:solidFill>
                  <a:schemeClr val="accent2"/>
                </a:solidFill>
                <a:effectLst>
                  <a:outerShdw blurRad="38100" dist="38100" dir="2700000" algn="tl">
                    <a:srgbClr val="000000"/>
                  </a:outerShdw>
                </a:effectLst>
                <a:sym typeface="Symbol" pitchFamily="18" charset="2"/>
              </a:rPr>
              <a:t>}</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p>
          <a:p>
            <a:pPr lvl="2" algn="l">
              <a:defRPr/>
            </a:pPr>
            <a:r>
              <a:rPr lang="en-US" dirty="0">
                <a:effectLst>
                  <a:outerShdw blurRad="38100" dist="38100" dir="2700000" algn="tl">
                    <a:srgbClr val="000000"/>
                  </a:outerShdw>
                </a:effectLst>
                <a:sym typeface="Symbol" pitchFamily="18" charset="2"/>
              </a:rPr>
              <a:t>  Remember a string </a:t>
            </a:r>
            <a:r>
              <a:rPr lang="en-US" i="1" dirty="0">
                <a:solidFill>
                  <a:schemeClr val="accent2"/>
                </a:solidFill>
                <a:effectLst>
                  <a:outerShdw blurRad="38100" dist="38100" dir="2700000" algn="tl">
                    <a:srgbClr val="000000"/>
                  </a:outerShdw>
                </a:effectLst>
                <a:sym typeface="Symbol" pitchFamily="18" charset="2"/>
              </a:rPr>
              <a:t>I </a:t>
            </a:r>
            <a:r>
              <a:rPr lang="en-US" dirty="0">
                <a:effectLst>
                  <a:outerShdw blurRad="38100" dist="38100" dir="2700000" algn="tl">
                    <a:srgbClr val="000000"/>
                  </a:outerShdw>
                </a:effectLst>
                <a:sym typeface="Symbol" pitchFamily="18" charset="2"/>
              </a:rPr>
              <a:t>is an “integer-like” object.</a:t>
            </a:r>
            <a:endParaRPr lang="en-CA" dirty="0"/>
          </a:p>
        </p:txBody>
      </p:sp>
      <p:sp>
        <p:nvSpPr>
          <p:cNvPr id="5" name="Rectangle 4"/>
          <p:cNvSpPr/>
          <p:nvPr/>
        </p:nvSpPr>
        <p:spPr>
          <a:xfrm>
            <a:off x="4343400" y="5521325"/>
            <a:ext cx="5791200" cy="522288"/>
          </a:xfrm>
          <a:prstGeom prst="rect">
            <a:avLst/>
          </a:prstGeom>
        </p:spPr>
        <p:txBody>
          <a:bodyPr>
            <a:spAutoFit/>
          </a:bodyPr>
          <a:lstStyle/>
          <a:p>
            <a:pPr algn="l">
              <a:defRPr/>
            </a:pP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25"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31"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466263" cy="483235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“Set-of-</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A set of “real-like” objects.</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The set </a:t>
            </a:r>
            <a:r>
              <a:rPr lang="en-US" b="1" i="1" dirty="0">
                <a:solidFill>
                  <a:schemeClr val="accent2"/>
                </a:solidFill>
                <a:effectLst/>
                <a:sym typeface="Symbol" pitchFamily="18" charset="2"/>
              </a:rPr>
              <a:t>R</a:t>
            </a:r>
            <a:r>
              <a:rPr lang="en-US" dirty="0">
                <a:effectLst>
                  <a:outerShdw blurRad="38100" dist="38100" dir="2700000" algn="tl">
                    <a:srgbClr val="000000"/>
                  </a:outerShdw>
                </a:effectLst>
                <a:sym typeface="Symbol" pitchFamily="18" charset="2"/>
              </a:rPr>
              <a:t> of all </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An arbitrary set of </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 </a:t>
            </a:r>
            <a:r>
              <a:rPr lang="en-US" b="1"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{5.319…, 9.234…, …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set of functions </a:t>
            </a:r>
            <a:r>
              <a:rPr lang="en-US" b="1"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h</a:t>
            </a:r>
            <a:r>
              <a:rPr lang="en-US" dirty="0">
                <a:effectLst>
                  <a:outerShdw blurRad="38100" dist="38100" dir="2700000" algn="tl">
                    <a:srgbClr val="000000"/>
                  </a:outerShdw>
                </a:effectLst>
                <a:sym typeface="Symbol" pitchFamily="18" charset="2"/>
              </a:rPr>
              <a:t>, … }</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The size of such sets is </a:t>
            </a:r>
            <a:r>
              <a:rPr lang="en-US" dirty="0">
                <a:solidFill>
                  <a:schemeClr val="tx2"/>
                </a:solidFill>
                <a:effectLst>
                  <a:outerShdw blurRad="38100" dist="38100" dir="2700000" algn="tl">
                    <a:srgbClr val="000000"/>
                  </a:outerShdw>
                </a:effectLst>
                <a:sym typeface="Symbol" pitchFamily="18" charset="2"/>
              </a:rPr>
              <a:t>uncountable</a:t>
            </a:r>
            <a:r>
              <a:rPr lang="en-US" dirty="0">
                <a:effectLst>
                  <a:outerShdw blurRad="38100" dist="38100" dir="2700000" algn="tl">
                    <a:srgbClr val="000000"/>
                  </a:outerShdw>
                </a:effectLst>
                <a:sym typeface="Symbol" pitchFamily="18" charset="2"/>
              </a:rPr>
              <a:t>.</a:t>
            </a:r>
          </a:p>
          <a:p>
            <a:pPr lvl="1" algn="l">
              <a:buFont typeface="Arial" pitchFamily="34" charset="0"/>
              <a:buChar char="•"/>
              <a:defRPr/>
            </a:pPr>
            <a:r>
              <a:rPr lang="en-US" dirty="0">
                <a:effectLst>
                  <a:outerShdw blurRad="38100" dist="38100" dir="2700000" algn="tl">
                    <a:srgbClr val="000000"/>
                  </a:outerShdw>
                </a:effectLst>
                <a:sym typeface="Symbol" pitchFamily="18" charset="2"/>
              </a:rPr>
              <a:t> The characters in its description need to be indexed by</a:t>
            </a:r>
          </a:p>
          <a:p>
            <a:pPr lvl="1" algn="l">
              <a:defRPr/>
            </a:pPr>
            <a:r>
              <a:rPr lang="en-US" dirty="0">
                <a:effectLst>
                  <a:outerShdw blurRad="38100" dist="38100" dir="2700000" algn="tl">
                    <a:srgbClr val="000000"/>
                  </a:outerShdw>
                </a:effectLst>
                <a:sym typeface="Symbol" pitchFamily="18" charset="2"/>
              </a:rPr>
              <a:t>      real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3" end="3"/>
                                            </p:txEl>
                                          </p:spTgt>
                                        </p:tgtEl>
                                        <p:attrNameLst>
                                          <p:attrName>style.visibility</p:attrName>
                                        </p:attrNameLst>
                                      </p:cBhvr>
                                      <p:to>
                                        <p:strVal val="visible"/>
                                      </p:to>
                                    </p:set>
                                    <p:anim calcmode="lin" valueType="num">
                                      <p:cBhvr additive="base">
                                        <p:cTn id="19"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4" end="4"/>
                                            </p:txEl>
                                          </p:spTgt>
                                        </p:tgtEl>
                                        <p:attrNameLst>
                                          <p:attrName>style.visibility</p:attrName>
                                        </p:attrNameLst>
                                      </p:cBhvr>
                                      <p:to>
                                        <p:strVal val="visible"/>
                                      </p:to>
                                    </p:set>
                                    <p:anim calcmode="lin" valueType="num">
                                      <p:cBhvr additive="base">
                                        <p:cTn id="25"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5" end="5"/>
                                            </p:txEl>
                                          </p:spTgt>
                                        </p:tgtEl>
                                        <p:attrNameLst>
                                          <p:attrName>style.visibility</p:attrName>
                                        </p:attrNameLst>
                                      </p:cBhvr>
                                      <p:to>
                                        <p:strVal val="visible"/>
                                      </p:to>
                                    </p:set>
                                    <p:anim calcmode="lin" valueType="num">
                                      <p:cBhvr additive="base">
                                        <p:cTn id="31"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additive="base">
                                        <p:cTn id="37" dur="500" fill="hold"/>
                                        <p:tgtEl>
                                          <p:spTgt spid="1267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8" end="8"/>
                                            </p:txEl>
                                          </p:spTgt>
                                        </p:tgtEl>
                                        <p:attrNameLst>
                                          <p:attrName>style.visibility</p:attrName>
                                        </p:attrNameLst>
                                      </p:cBhvr>
                                      <p:to>
                                        <p:strVal val="visible"/>
                                      </p:to>
                                    </p:set>
                                    <p:anim calcmode="lin" valueType="num">
                                      <p:cBhvr additive="base">
                                        <p:cTn id="43"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67715">
                                            <p:txEl>
                                              <p:pRg st="9" end="9"/>
                                            </p:txEl>
                                          </p:spTgt>
                                        </p:tgtEl>
                                        <p:attrNameLst>
                                          <p:attrName>style.visibility</p:attrName>
                                        </p:attrNameLst>
                                      </p:cBhvr>
                                      <p:to>
                                        <p:strVal val="visible"/>
                                      </p:to>
                                    </p:set>
                                    <p:anim calcmode="lin" valueType="num">
                                      <p:cBhvr additive="base">
                                        <p:cTn id="49"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55"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28775"/>
            <a:ext cx="87582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175"/>
            <a:ext cx="86868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7924800" cy="6001643"/>
          </a:xfrm>
          <a:prstGeom prst="rect">
            <a:avLst/>
          </a:prstGeom>
          <a:noFill/>
        </p:spPr>
        <p:txBody>
          <a:bodyPr wrap="square" rtlCol="0">
            <a:spAutoFit/>
          </a:bodyPr>
          <a:lstStyle/>
          <a:p>
            <a:pPr algn="l"/>
            <a:r>
              <a:rPr lang="en-US" sz="2400" i="0" dirty="0">
                <a:effectLst/>
                <a:cs typeface="Times New Roman" panose="02020603050405020304" pitchFamily="18" charset="0"/>
              </a:rPr>
              <a:t>Consider these binary strings of length n:</a:t>
            </a:r>
          </a:p>
          <a:p>
            <a:pPr marL="342900" indent="-342900" algn="l">
              <a:buFont typeface="Arial" panose="020B0604020202020204" pitchFamily="34" charset="0"/>
              <a:buChar char="•"/>
            </a:pPr>
            <a:r>
              <a:rPr lang="en-US" sz="2400" i="0" dirty="0">
                <a:effectLst/>
                <a:cs typeface="Times New Roman" panose="02020603050405020304" pitchFamily="18" charset="0"/>
              </a:rPr>
              <a:t>1010101010101010101010 …</a:t>
            </a:r>
          </a:p>
          <a:p>
            <a:pPr marL="800100" lvl="1" indent="-342900" algn="l">
              <a:buFontTx/>
              <a:buChar char="-"/>
            </a:pPr>
            <a:endParaRPr lang="en-US" sz="2400" dirty="0">
              <a:cs typeface="Times New Roman" panose="02020603050405020304" pitchFamily="18" charset="0"/>
            </a:endParaRPr>
          </a:p>
          <a:p>
            <a:pPr marL="800100" lvl="1" indent="-342900" algn="l">
              <a:buFontTx/>
              <a:buChar char="-"/>
            </a:pPr>
            <a:endParaRPr lang="en-US" sz="2400" dirty="0">
              <a:cs typeface="Times New Roman" panose="02020603050405020304" pitchFamily="18" charset="0"/>
            </a:endParaRPr>
          </a:p>
          <a:p>
            <a:pPr lvl="1" algn="l"/>
            <a:endParaRPr lang="en-US" sz="2400" i="0" dirty="0">
              <a:effectLst/>
              <a:cs typeface="Times New Roman" panose="02020603050405020304" pitchFamily="18" charset="0"/>
            </a:endParaRPr>
          </a:p>
          <a:p>
            <a:pPr marL="342900" indent="-342900" algn="l">
              <a:buFont typeface="Arial" panose="020B0604020202020204" pitchFamily="34" charset="0"/>
              <a:buChar char="•"/>
            </a:pPr>
            <a:r>
              <a:rPr lang="en-US" sz="2400" i="0" dirty="0">
                <a:effectLst/>
                <a:cs typeface="Times New Roman" panose="02020603050405020304" pitchFamily="18" charset="0"/>
              </a:rPr>
              <a:t>11.00100100001111110110 ...</a:t>
            </a:r>
          </a:p>
          <a:p>
            <a:pPr marL="800100" lvl="1" indent="-342900" algn="l">
              <a:buFontTx/>
              <a:buChar char="-"/>
            </a:pPr>
            <a:endParaRPr lang="en-US" alt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endParaRPr lang="en-US" altLang="en-US" sz="2400" dirty="0">
              <a:latin typeface="Times New Roman"/>
              <a:cs typeface="Times New Roman" panose="02020603050405020304" pitchFamily="18" charset="0"/>
              <a:sym typeface="Wingdings" panose="05000000000000000000" pitchFamily="2" charset="2"/>
            </a:endParaRPr>
          </a:p>
          <a:p>
            <a:pPr marL="800100" lvl="1" indent="-342900" algn="l">
              <a:buFontTx/>
              <a:buChar char="-"/>
            </a:pPr>
            <a:endParaRPr lang="en-US" altLang="en-US" sz="2400" dirty="0">
              <a:latin typeface="Times New Roman"/>
              <a:cs typeface="Times New Roman" panose="02020603050405020304" pitchFamily="18" charset="0"/>
              <a:sym typeface="Symbol" panose="05050102010706020507" pitchFamily="18" charset="2"/>
            </a:endParaRPr>
          </a:p>
          <a:p>
            <a:pPr marL="342900" indent="-342900" algn="l">
              <a:buFont typeface="Arial" panose="020B0604020202020204" pitchFamily="34" charset="0"/>
              <a:buChar char="•"/>
            </a:pPr>
            <a:r>
              <a:rPr lang="en-US" sz="2400" b="0" i="0" u="none" strike="noStrike" dirty="0">
                <a:effectLst/>
                <a:cs typeface="Times New Roman" panose="02020603050405020304" pitchFamily="18" charset="0"/>
              </a:rPr>
              <a:t>11001110100101010100111 …</a:t>
            </a:r>
          </a:p>
          <a:p>
            <a:pPr marL="800100" lvl="1" indent="-342900" algn="l">
              <a:buFontTx/>
              <a:buChar char="-"/>
            </a:pPr>
            <a:endParaRPr 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endParaRPr lang="en-US" sz="2400" dirty="0">
              <a:latin typeface="Times New Roman"/>
              <a:cs typeface="Times New Roman" panose="02020603050405020304" pitchFamily="18" charset="0"/>
              <a:sym typeface="Symbol" panose="05050102010706020507" pitchFamily="18" charset="2"/>
            </a:endParaRPr>
          </a:p>
          <a:p>
            <a:pPr lvl="1" algn="l"/>
            <a:endParaRPr lang="en-US" sz="2400" dirty="0">
              <a:cs typeface="Times New Roman" panose="02020603050405020304" pitchFamily="18" charset="0"/>
            </a:endParaRPr>
          </a:p>
          <a:p>
            <a:pPr marL="342900" indent="-342900" algn="l">
              <a:buFont typeface="Arial" panose="020B0604020202020204" pitchFamily="34" charset="0"/>
              <a:buChar char="•"/>
            </a:pPr>
            <a:r>
              <a:rPr lang="en-US" sz="2400" dirty="0">
                <a:effectLst/>
                <a:cs typeface="Times New Roman" panose="02020603050405020304" pitchFamily="18" charset="0"/>
              </a:rPr>
              <a:t>11101111100101010101110 …</a:t>
            </a:r>
          </a:p>
          <a:p>
            <a:pPr marL="800100" lvl="1" indent="-342900" algn="l">
              <a:buFontTx/>
              <a:buChar char="-"/>
            </a:pPr>
            <a:endParaRPr 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endParaRPr lang="en-US" sz="2400" dirty="0">
              <a:effectLst/>
              <a:cs typeface="Times New Roman" panose="02020603050405020304" pitchFamily="18" charset="0"/>
            </a:endParaRP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pic>
        <p:nvPicPr>
          <p:cNvPr id="2050" name="Picture 2" descr="Hand Flipping Coin Vector Illustration Stock Vector (Royalty Free)  1317073241">
            <a:extLst>
              <a:ext uri="{FF2B5EF4-FFF2-40B4-BE49-F238E27FC236}">
                <a16:creationId xmlns:a16="http://schemas.microsoft.com/office/drawing/2014/main" id="{BD615A4E-1D88-4B6A-8408-F4C0AC400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46" t="4819" r="12308" b="15181"/>
          <a:stretch/>
        </p:blipFill>
        <p:spPr bwMode="auto">
          <a:xfrm>
            <a:off x="8077200" y="2057400"/>
            <a:ext cx="9144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564896" cy="2685094"/>
              </a:xfrm>
              <a:prstGeom prst="rect">
                <a:avLst/>
              </a:prstGeom>
              <a:noFill/>
            </p:spPr>
            <p:txBody>
              <a:bodyPr wrap="square" rtlCol="0">
                <a:spAutoFit/>
              </a:bodyPr>
              <a:lstStyle/>
              <a:p>
                <a:pPr algn="l"/>
                <a:r>
                  <a:rPr lang="en-US" sz="2400" dirty="0">
                    <a:effectLst/>
                    <a:cs typeface="Times New Roman" panose="02020603050405020304" pitchFamily="18" charset="0"/>
                  </a:rPr>
                  <a:t>Which is more random?</a:t>
                </a:r>
              </a:p>
              <a:p>
                <a:pPr marL="342900" indent="-342900" algn="l">
                  <a:buFontTx/>
                  <a:buChar char="-"/>
                </a:pPr>
                <a:r>
                  <a:rPr lang="en-US" sz="2400" dirty="0">
                    <a:effectLst/>
                    <a:cs typeface="Times New Roman" panose="02020603050405020304" pitchFamily="18" charset="0"/>
                  </a:rPr>
                  <a:t>What is the probability of getting THIS string </a:t>
                </a:r>
                <a:br>
                  <a:rPr lang="en-US" sz="2400" dirty="0">
                    <a:effectLst/>
                    <a:cs typeface="Times New Roman" panose="02020603050405020304" pitchFamily="18" charset="0"/>
                  </a:rPr>
                </a:br>
                <a:r>
                  <a:rPr lang="en-US" sz="2400" dirty="0">
                    <a:effectLst/>
                    <a:cs typeface="Times New Roman" panose="02020603050405020304" pitchFamily="18" charset="0"/>
                  </a:rPr>
                  <a:t>by flipping n coins?</a:t>
                </a:r>
              </a:p>
              <a:p>
                <a:pPr algn="l"/>
                <a:r>
                  <a:rPr lang="en-US" sz="2400" dirty="0">
                    <a:effectLst/>
                    <a:cs typeface="Times New Roman" panose="02020603050405020304" pitchFamily="18" charset="0"/>
                  </a:rPr>
                  <a:t>                    </a:t>
                </a:r>
                <a14:m>
                  <m:oMath xmlns:m="http://schemas.openxmlformats.org/officeDocument/2006/math">
                    <m:f>
                      <m:fPr>
                        <m:type m:val="skw"/>
                        <m:ctrlPr>
                          <a:rPr lang="en-US" sz="2400" i="1" smtClean="0">
                            <a:effectLst/>
                            <a:latin typeface="Cambria Math" panose="02040503050406030204" pitchFamily="18" charset="0"/>
                            <a:cs typeface="Times New Roman" panose="02020603050405020304" pitchFamily="18" charset="0"/>
                          </a:rPr>
                        </m:ctrlPr>
                      </m:fPr>
                      <m:num>
                        <m:r>
                          <a:rPr lang="en-US" sz="2400" b="0" i="1" smtClean="0">
                            <a:effectLst/>
                            <a:latin typeface="Cambria Math" panose="02040503050406030204" pitchFamily="18" charset="0"/>
                            <a:cs typeface="Times New Roman" panose="02020603050405020304" pitchFamily="18" charset="0"/>
                          </a:rPr>
                          <m:t>1</m:t>
                        </m:r>
                      </m:num>
                      <m:den>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2</m:t>
                            </m:r>
                          </m:e>
                          <m:sup>
                            <m:r>
                              <a:rPr lang="en-US" sz="2400" b="0" i="1" smtClean="0">
                                <a:effectLst/>
                                <a:latin typeface="Cambria Math" panose="02040503050406030204" pitchFamily="18" charset="0"/>
                                <a:cs typeface="Times New Roman" panose="02020603050405020304" pitchFamily="18" charset="0"/>
                              </a:rPr>
                              <m:t>𝑛</m:t>
                            </m:r>
                          </m:sup>
                        </m:sSup>
                      </m:den>
                    </m:f>
                  </m:oMath>
                </a14:m>
                <a:r>
                  <a:rPr lang="en-US" sz="2400" dirty="0">
                    <a:effectLst/>
                    <a:cs typeface="Times New Roman" panose="02020603050405020304" pitchFamily="18" charset="0"/>
                  </a:rPr>
                  <a:t> </a:t>
                </a:r>
              </a:p>
              <a:p>
                <a:pPr algn="l"/>
                <a:r>
                  <a:rPr lang="en-US" sz="2400" dirty="0">
                    <a:effectLst/>
                    <a:cs typeface="Times New Roman" panose="02020603050405020304" pitchFamily="18" charset="0"/>
                  </a:rPr>
                  <a:t>      So each is equally likely</a:t>
                </a:r>
              </a:p>
              <a:p>
                <a:pPr algn="l"/>
                <a:r>
                  <a:rPr lang="en-US" sz="2400" dirty="0">
                    <a:effectLst/>
                    <a:cs typeface="Times New Roman" panose="02020603050405020304" pitchFamily="18" charset="0"/>
                  </a:rPr>
                  <a:t>          so equally “random”.</a:t>
                </a:r>
              </a:p>
            </p:txBody>
          </p:sp>
        </mc:Choice>
        <mc:Fallback xmlns="">
          <p:sp>
            <p:nvSpPr>
              <p:cNvPr id="15" name="TextBox 14">
                <a:extLst>
                  <a:ext uri="{FF2B5EF4-FFF2-40B4-BE49-F238E27FC236}">
                    <a16:creationId xmlns:a16="http://schemas.microsoft.com/office/drawing/2014/main" id="{F6A8937B-290D-4823-87E7-33998C86C9DA}"/>
                  </a:ext>
                </a:extLst>
              </p:cNvPr>
              <p:cNvSpPr txBox="1">
                <a:spLocks noRot="1" noChangeAspect="1" noMove="1" noResize="1" noEditPoints="1" noAdjustHandles="1" noChangeArrowheads="1" noChangeShapeType="1" noTextEdit="1"/>
              </p:cNvSpPr>
              <p:nvPr/>
            </p:nvSpPr>
            <p:spPr>
              <a:xfrm>
                <a:off x="4953000" y="1198635"/>
                <a:ext cx="4564896" cy="2685094"/>
              </a:xfrm>
              <a:prstGeom prst="rect">
                <a:avLst/>
              </a:prstGeom>
              <a:blipFill>
                <a:blip r:embed="rId4"/>
                <a:stretch>
                  <a:fillRect l="-2139" t="-1818" b="-5455"/>
                </a:stretch>
              </a:blipFill>
            </p:spPr>
            <p:txBody>
              <a:bodyPr/>
              <a:lstStyle/>
              <a:p>
                <a:r>
                  <a:rPr lang="en-US">
                    <a:noFill/>
                  </a:rPr>
                  <a:t> </a:t>
                </a:r>
              </a:p>
            </p:txBody>
          </p:sp>
        </mc:Fallback>
      </mc:AlternateContent>
    </p:spTree>
    <p:extLst>
      <p:ext uri="{BB962C8B-B14F-4D97-AF65-F5344CB8AC3E}">
        <p14:creationId xmlns:p14="http://schemas.microsoft.com/office/powerpoint/2010/main" val="77420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1+#ppt_w/2"/>
                                          </p:val>
                                        </p:tav>
                                        <p:tav tm="100000">
                                          <p:val>
                                            <p:strVal val="#ppt_x"/>
                                          </p:val>
                                        </p:tav>
                                      </p:tavLst>
                                    </p:anim>
                                    <p:anim calcmode="lin" valueType="num">
                                      <p:cBhvr additive="base">
                                        <p:cTn id="1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 calcmode="lin" valueType="num">
                                      <p:cBhvr additive="base">
                                        <p:cTn id="29" dur="500" fill="hold"/>
                                        <p:tgtEl>
                                          <p:spTgt spid="1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 calcmode="lin" valueType="num">
                                      <p:cBhvr additive="base">
                                        <p:cTn id="35" dur="500" fill="hold"/>
                                        <p:tgtEl>
                                          <p:spTgt spid="15">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838450"/>
            <a:ext cx="83915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573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ppt_x"/>
                                          </p:val>
                                        </p:tav>
                                        <p:tav tm="100000">
                                          <p:val>
                                            <p:strVal val="#ppt_x"/>
                                          </p:val>
                                        </p:tav>
                                      </p:tavLst>
                                    </p:anim>
                                    <p:anim calcmode="lin" valueType="num">
                                      <p:cBhvr additive="base">
                                        <p:cTn id="8" dur="500" fill="hold"/>
                                        <p:tgtEl>
                                          <p:spTgt spid="95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83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389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743200"/>
            <a:ext cx="87249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93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762250"/>
            <a:ext cx="82867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ppt_x"/>
                                          </p:val>
                                        </p:tav>
                                        <p:tav tm="100000">
                                          <p:val>
                                            <p:strVal val="#ppt_x"/>
                                          </p:val>
                                        </p:tav>
                                      </p:tavLst>
                                    </p:anim>
                                    <p:anim calcmode="lin" valueType="num">
                                      <p:cBhvr additive="base">
                                        <p:cTn id="8" dur="500" fill="hold"/>
                                        <p:tgtEl>
                                          <p:spTgt spid="96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93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630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ppt_x"/>
                                          </p:val>
                                        </p:tav>
                                        <p:tav tm="100000">
                                          <p:val>
                                            <p:strVal val="#ppt_x"/>
                                          </p:val>
                                        </p:tav>
                                      </p:tavLst>
                                    </p:anim>
                                    <p:anim calcmode="lin" valueType="num">
                                      <p:cBhvr additive="base">
                                        <p:cTn id="8"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93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630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ppt_x"/>
                                          </p:val>
                                        </p:tav>
                                        <p:tav tm="100000">
                                          <p:val>
                                            <p:strVal val="#ppt_x"/>
                                          </p:val>
                                        </p:tav>
                                      </p:tavLst>
                                    </p:anim>
                                    <p:anim calcmode="lin" valueType="num">
                                      <p:cBhvr additive="base">
                                        <p:cTn id="8"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9115586" cy="5262979"/>
          </a:xfrm>
          <a:prstGeom prst="rect">
            <a:avLst/>
          </a:prstGeom>
          <a:noFill/>
        </p:spPr>
        <p:txBody>
          <a:bodyPr wrap="square" rtlCol="0">
            <a:spAutoFit/>
          </a:bodyPr>
          <a:lstStyle/>
          <a:p>
            <a:pPr algn="l"/>
            <a:r>
              <a:rPr lang="en-US" sz="2400" i="0" dirty="0">
                <a:effectLst/>
                <a:cs typeface="Times New Roman" panose="02020603050405020304" pitchFamily="18" charset="0"/>
              </a:rPr>
              <a:t>Consider these binary strings of length n:</a:t>
            </a:r>
          </a:p>
          <a:p>
            <a:pPr marL="342900" indent="-342900" algn="l">
              <a:buFont typeface="Arial" panose="020B0604020202020204" pitchFamily="34" charset="0"/>
              <a:buChar char="•"/>
            </a:pPr>
            <a:r>
              <a:rPr lang="en-US" sz="2400" i="0" dirty="0">
                <a:effectLst/>
                <a:cs typeface="Times New Roman" panose="02020603050405020304" pitchFamily="18" charset="0"/>
              </a:rPr>
              <a:t>1010101010101010101010 …</a:t>
            </a:r>
          </a:p>
          <a:p>
            <a:pPr marL="800100" lvl="1" indent="-342900" algn="l">
              <a:buFontTx/>
              <a:buChar char="-"/>
            </a:pPr>
            <a:r>
              <a:rPr lang="en-US" sz="2400" dirty="0">
                <a:cs typeface="Times New Roman" panose="02020603050405020304" pitchFamily="18" charset="0"/>
              </a:rPr>
              <a:t>Has a short description </a:t>
            </a:r>
            <a:br>
              <a:rPr lang="en-US" sz="2400" dirty="0">
                <a:cs typeface="Times New Roman" panose="02020603050405020304" pitchFamily="18" charset="0"/>
              </a:rPr>
            </a:br>
            <a:r>
              <a:rPr lang="en-US" sz="2400" dirty="0">
                <a:cs typeface="Times New Roman" panose="02020603050405020304" pitchFamily="18" charset="0"/>
              </a:rPr>
              <a:t>    “alternate 0 and 1”</a:t>
            </a:r>
          </a:p>
          <a:p>
            <a:pPr marL="800100" lvl="1" indent="-342900" algn="l">
              <a:buFontTx/>
              <a:buChar char="-"/>
            </a:pPr>
            <a:endParaRPr lang="en-US" sz="2400" i="0" dirty="0">
              <a:effectLst/>
              <a:cs typeface="Times New Roman" panose="02020603050405020304" pitchFamily="18" charset="0"/>
            </a:endParaRPr>
          </a:p>
          <a:p>
            <a:pPr marL="342900" indent="-342900" algn="l">
              <a:buFont typeface="Arial" panose="020B0604020202020204" pitchFamily="34" charset="0"/>
              <a:buChar char="•"/>
            </a:pPr>
            <a:r>
              <a:rPr lang="en-US" sz="2400" i="0" dirty="0">
                <a:effectLst/>
                <a:cs typeface="Times New Roman" panose="02020603050405020304" pitchFamily="18" charset="0"/>
              </a:rPr>
              <a:t>11.00100100001111110110 ...</a:t>
            </a:r>
            <a:endParaRPr lang="en-US" alt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r>
              <a:rPr lang="en-US" altLang="en-US" sz="2400" dirty="0">
                <a:latin typeface="Times New Roman"/>
                <a:cs typeface="Times New Roman" panose="02020603050405020304" pitchFamily="18" charset="0"/>
                <a:sym typeface="Wingdings" panose="05000000000000000000" pitchFamily="2" charset="2"/>
              </a:rPr>
              <a:t>Has a short description “</a:t>
            </a:r>
            <a:r>
              <a:rPr lang="el-GR" altLang="en-US" sz="2400" dirty="0">
                <a:latin typeface="Times New Roman"/>
                <a:cs typeface="Times New Roman" panose="02020603050405020304" pitchFamily="18" charset="0"/>
                <a:sym typeface="Symbol" panose="05050102010706020507" pitchFamily="18" charset="2"/>
              </a:rPr>
              <a:t>π</a:t>
            </a:r>
            <a:r>
              <a:rPr lang="en-US" altLang="en-US" sz="2400" dirty="0">
                <a:latin typeface="Times New Roman"/>
                <a:cs typeface="Times New Roman" panose="02020603050405020304" pitchFamily="18" charset="0"/>
                <a:sym typeface="Symbol" panose="05050102010706020507" pitchFamily="18" charset="2"/>
              </a:rPr>
              <a:t>”</a:t>
            </a:r>
          </a:p>
          <a:p>
            <a:pPr marL="800100" lvl="1" indent="-342900" algn="l">
              <a:buFontTx/>
              <a:buChar char="-"/>
            </a:pPr>
            <a:endParaRPr lang="en-US" altLang="en-US" sz="2400" dirty="0">
              <a:latin typeface="Times New Roman"/>
              <a:cs typeface="Times New Roman" panose="02020603050405020304" pitchFamily="18" charset="0"/>
              <a:sym typeface="Symbol" panose="05050102010706020507" pitchFamily="18" charset="2"/>
            </a:endParaRPr>
          </a:p>
          <a:p>
            <a:pPr marL="800100" lvl="1" indent="-342900" algn="l">
              <a:buFontTx/>
              <a:buChar char="-"/>
            </a:pPr>
            <a:endParaRPr lang="en-US" altLang="en-US" sz="2400" dirty="0">
              <a:latin typeface="Times New Roman"/>
              <a:cs typeface="Times New Roman" panose="02020603050405020304" pitchFamily="18" charset="0"/>
              <a:sym typeface="Symbol" panose="05050102010706020507" pitchFamily="18" charset="2"/>
            </a:endParaRPr>
          </a:p>
          <a:p>
            <a:pPr marL="342900" indent="-342900" algn="l">
              <a:buFont typeface="Arial" panose="020B0604020202020204" pitchFamily="34" charset="0"/>
              <a:buChar char="•"/>
            </a:pPr>
            <a:r>
              <a:rPr lang="en-US" sz="2400" b="0" i="0" u="none" strike="noStrike" dirty="0">
                <a:effectLst/>
                <a:cs typeface="Times New Roman" panose="02020603050405020304" pitchFamily="18" charset="0"/>
              </a:rPr>
              <a:t>11001110100101010100111 …</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I flipped a fair coin for each bit.</a:t>
            </a:r>
          </a:p>
          <a:p>
            <a:pPr marL="800100" lvl="1" indent="-342900" algn="l">
              <a:buFontTx/>
              <a:buChar char="-"/>
            </a:pPr>
            <a:r>
              <a:rPr lang="en-US" sz="2400" dirty="0">
                <a:latin typeface="Times New Roman"/>
                <a:cs typeface="Times New Roman" panose="02020603050405020304" pitchFamily="18" charset="0"/>
                <a:sym typeface="Symbol" panose="05050102010706020507" pitchFamily="18" charset="2"/>
              </a:rPr>
              <a:t>Could call this one “Bob’s string”</a:t>
            </a:r>
            <a:r>
              <a:rPr lang="en-US" sz="2400" dirty="0">
                <a:cs typeface="Times New Roman" panose="02020603050405020304" pitchFamily="18" charset="0"/>
              </a:rPr>
              <a:t> so that it has a short description.</a:t>
            </a:r>
          </a:p>
          <a:p>
            <a:pPr lvl="1" algn="l"/>
            <a:r>
              <a:rPr lang="en-US" sz="2400" dirty="0">
                <a:cs typeface="Times New Roman" panose="02020603050405020304" pitchFamily="18" charset="0"/>
              </a:rPr>
              <a:t>      (This feels like a cheat).</a:t>
            </a:r>
          </a:p>
          <a:p>
            <a:pPr marL="342900" indent="-342900" algn="l">
              <a:buFont typeface="Arial" panose="020B0604020202020204" pitchFamily="34" charset="0"/>
              <a:buChar char="•"/>
            </a:pPr>
            <a:r>
              <a:rPr lang="en-US" sz="2400" dirty="0">
                <a:effectLst/>
                <a:cs typeface="Times New Roman" panose="02020603050405020304" pitchFamily="18" charset="0"/>
              </a:rPr>
              <a:t>11101111100101010101110 …</a:t>
            </a: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830997"/>
          </a:xfrm>
          <a:prstGeom prst="rect">
            <a:avLst/>
          </a:prstGeom>
          <a:noFill/>
        </p:spPr>
        <p:txBody>
          <a:bodyPr wrap="square" rtlCol="0">
            <a:spAutoFit/>
          </a:bodyPr>
          <a:lstStyle/>
          <a:p>
            <a:pPr algn="l"/>
            <a:r>
              <a:rPr lang="en-US" sz="2400" dirty="0">
                <a:effectLst/>
                <a:cs typeface="Times New Roman" panose="02020603050405020304" pitchFamily="18" charset="0"/>
              </a:rPr>
              <a:t>Which is more random?</a:t>
            </a:r>
          </a:p>
          <a:p>
            <a:pPr marL="342900" indent="-342900" algn="l">
              <a:buFontTx/>
              <a:buChar char="-"/>
            </a:pPr>
            <a:r>
              <a:rPr lang="en-US" sz="2400" dirty="0">
                <a:effectLst/>
                <a:cs typeface="Times New Roman" panose="02020603050405020304" pitchFamily="18" charset="0"/>
              </a:rPr>
              <a:t>Which has a short description?</a:t>
            </a:r>
          </a:p>
        </p:txBody>
      </p:sp>
      <p:sp>
        <p:nvSpPr>
          <p:cNvPr id="6" name="TextBox 5">
            <a:extLst>
              <a:ext uri="{FF2B5EF4-FFF2-40B4-BE49-F238E27FC236}">
                <a16:creationId xmlns:a16="http://schemas.microsoft.com/office/drawing/2014/main" id="{1232A54C-2431-4E63-BC01-58A355C8B5C0}"/>
              </a:ext>
            </a:extLst>
          </p:cNvPr>
          <p:cNvSpPr txBox="1"/>
          <p:nvPr/>
        </p:nvSpPr>
        <p:spPr>
          <a:xfrm>
            <a:off x="1219200" y="5283926"/>
            <a:ext cx="4648200" cy="830997"/>
          </a:xfrm>
          <a:prstGeom prst="rect">
            <a:avLst/>
          </a:prstGeom>
          <a:noFill/>
        </p:spPr>
        <p:txBody>
          <a:bodyPr wrap="square" rtlCol="0">
            <a:spAutoFit/>
          </a:bodyPr>
          <a:lstStyle/>
          <a:p>
            <a:pPr algn="l"/>
            <a:r>
              <a:rPr lang="en-US" sz="2400" i="0" dirty="0">
                <a:effectLst/>
                <a:cs typeface="Times New Roman" panose="02020603050405020304" pitchFamily="18" charset="0"/>
              </a:rPr>
              <a:t>If only Bob knew it, he would have to send n bits to tell you the string.</a:t>
            </a:r>
            <a:endParaRPr lang="en-US" sz="2400" dirty="0">
              <a:effectLst/>
              <a:cs typeface="Times New Roman" panose="02020603050405020304" pitchFamily="18" charset="0"/>
            </a:endParaRPr>
          </a:p>
        </p:txBody>
      </p:sp>
    </p:spTree>
    <p:extLst>
      <p:ext uri="{BB962C8B-B14F-4D97-AF65-F5344CB8AC3E}">
        <p14:creationId xmlns:p14="http://schemas.microsoft.com/office/powerpoint/2010/main" val="166898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 calcmode="lin" valueType="num">
                                      <p:cBhvr additive="base">
                                        <p:cTn id="31"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 calcmode="lin" valueType="num">
                                      <p:cBhvr additive="base">
                                        <p:cTn id="43" dur="500" fill="hold"/>
                                        <p:tgtEl>
                                          <p:spTgt spid="10">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0-#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par>
                                <p:cTn id="51" presetID="1" presetClass="exit" presetSubtype="0" fill="hold" nodeType="withEffect">
                                  <p:stCondLst>
                                    <p:cond delay="0"/>
                                  </p:stCondLst>
                                  <p:childTnLst>
                                    <p:set>
                                      <p:cBhvr>
                                        <p:cTn id="52" dur="1" fill="hold">
                                          <p:stCondLst>
                                            <p:cond delay="0"/>
                                          </p:stCondLst>
                                        </p:cTn>
                                        <p:tgtEl>
                                          <p:spTgt spid="10">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47204</TotalTime>
  <Words>8205</Words>
  <Application>Microsoft Office PowerPoint</Application>
  <PresentationFormat>On-screen Show (4:3)</PresentationFormat>
  <Paragraphs>1244</Paragraphs>
  <Slides>84</Slides>
  <Notes>18</Notes>
  <HiddenSlides>0</HiddenSlides>
  <MMClips>0</MMClips>
  <ScaleCrop>false</ScaleCrop>
  <HeadingPairs>
    <vt:vector size="10"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84</vt:i4>
      </vt:variant>
      <vt:variant>
        <vt:lpstr>Custom Shows</vt:lpstr>
      </vt:variant>
      <vt:variant>
        <vt:i4>1</vt:i4>
      </vt:variant>
    </vt:vector>
  </HeadingPairs>
  <TitlesOfParts>
    <vt:vector size="96" baseType="lpstr">
      <vt:lpstr>Cambria Math</vt:lpstr>
      <vt:lpstr>Arial</vt:lpstr>
      <vt:lpstr>Symbol</vt:lpstr>
      <vt:lpstr>Times New Roman</vt:lpstr>
      <vt:lpstr>Euclid Math Two</vt:lpstr>
      <vt:lpstr>Arial Rounded MT Bold</vt:lpstr>
      <vt:lpstr>Calibri</vt:lpstr>
      <vt:lpstr>Euclid Math One</vt:lpstr>
      <vt:lpstr>Comic Sans MS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 and E have the same cardinality?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Done</vt:lpstr>
      <vt:lpstr>Material for CSE 4111  but not for CSE2001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Homework</vt:lpstr>
      <vt:lpstr>Homework</vt:lpstr>
      <vt:lpstr>Homework</vt:lpstr>
      <vt:lpstr>Homework</vt:lpstr>
      <vt:lpstr>Homework</vt:lpstr>
      <vt:lpstr>Homework</vt:lpstr>
      <vt:lpstr>3101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1046</cp:revision>
  <cp:lastPrinted>1998-01-22T22:42:46Z</cp:lastPrinted>
  <dcterms:created xsi:type="dcterms:W3CDTF">1996-09-30T18:28:10Z</dcterms:created>
  <dcterms:modified xsi:type="dcterms:W3CDTF">2021-11-13T20:21:51Z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