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7" r:id="rId3"/>
    <p:sldMasterId id="2147483699" r:id="rId4"/>
    <p:sldMasterId id="2147483711" r:id="rId5"/>
    <p:sldMasterId id="2147483724" r:id="rId6"/>
  </p:sldMasterIdLst>
  <p:notesMasterIdLst>
    <p:notesMasterId r:id="rId93"/>
  </p:notesMasterIdLst>
  <p:handoutMasterIdLst>
    <p:handoutMasterId r:id="rId94"/>
  </p:handoutMasterIdLst>
  <p:sldIdLst>
    <p:sldId id="1415" r:id="rId7"/>
    <p:sldId id="2722" r:id="rId8"/>
    <p:sldId id="1366" r:id="rId9"/>
    <p:sldId id="1367" r:id="rId10"/>
    <p:sldId id="1368" r:id="rId11"/>
    <p:sldId id="1369" r:id="rId12"/>
    <p:sldId id="1370" r:id="rId13"/>
    <p:sldId id="1416" r:id="rId14"/>
    <p:sldId id="1380" r:id="rId15"/>
    <p:sldId id="1383" r:id="rId16"/>
    <p:sldId id="1384" r:id="rId17"/>
    <p:sldId id="1385" r:id="rId18"/>
    <p:sldId id="1379" r:id="rId19"/>
    <p:sldId id="1386" r:id="rId20"/>
    <p:sldId id="1387" r:id="rId21"/>
    <p:sldId id="1392" r:id="rId22"/>
    <p:sldId id="1388" r:id="rId23"/>
    <p:sldId id="1389" r:id="rId24"/>
    <p:sldId id="1393" r:id="rId25"/>
    <p:sldId id="1418" r:id="rId26"/>
    <p:sldId id="1420" r:id="rId27"/>
    <p:sldId id="1394" r:id="rId28"/>
    <p:sldId id="1395" r:id="rId29"/>
    <p:sldId id="1399" r:id="rId30"/>
    <p:sldId id="1400" r:id="rId31"/>
    <p:sldId id="1401" r:id="rId32"/>
    <p:sldId id="1402" r:id="rId33"/>
    <p:sldId id="1397" r:id="rId34"/>
    <p:sldId id="1398" r:id="rId35"/>
    <p:sldId id="1424" r:id="rId36"/>
    <p:sldId id="1427" r:id="rId37"/>
    <p:sldId id="1428" r:id="rId38"/>
    <p:sldId id="1403" r:id="rId39"/>
    <p:sldId id="1429" r:id="rId40"/>
    <p:sldId id="1430" r:id="rId41"/>
    <p:sldId id="1411" r:id="rId42"/>
    <p:sldId id="1406" r:id="rId43"/>
    <p:sldId id="1407" r:id="rId44"/>
    <p:sldId id="1413" r:id="rId45"/>
    <p:sldId id="1408" r:id="rId46"/>
    <p:sldId id="1409" r:id="rId47"/>
    <p:sldId id="1410" r:id="rId48"/>
    <p:sldId id="1414" r:id="rId49"/>
    <p:sldId id="256" r:id="rId50"/>
    <p:sldId id="1130" r:id="rId51"/>
    <p:sldId id="1135" r:id="rId52"/>
    <p:sldId id="1133" r:id="rId53"/>
    <p:sldId id="1136" r:id="rId54"/>
    <p:sldId id="1131" r:id="rId55"/>
    <p:sldId id="1134" r:id="rId56"/>
    <p:sldId id="797" r:id="rId57"/>
    <p:sldId id="810" r:id="rId58"/>
    <p:sldId id="811" r:id="rId59"/>
    <p:sldId id="812" r:id="rId60"/>
    <p:sldId id="813" r:id="rId61"/>
    <p:sldId id="814" r:id="rId62"/>
    <p:sldId id="798" r:id="rId63"/>
    <p:sldId id="799" r:id="rId64"/>
    <p:sldId id="815" r:id="rId65"/>
    <p:sldId id="816" r:id="rId66"/>
    <p:sldId id="800" r:id="rId67"/>
    <p:sldId id="801" r:id="rId68"/>
    <p:sldId id="1117" r:id="rId69"/>
    <p:sldId id="1121" r:id="rId70"/>
    <p:sldId id="894" r:id="rId71"/>
    <p:sldId id="1095" r:id="rId72"/>
    <p:sldId id="1096" r:id="rId73"/>
    <p:sldId id="1124" r:id="rId74"/>
    <p:sldId id="1051" r:id="rId75"/>
    <p:sldId id="1052" r:id="rId76"/>
    <p:sldId id="1102" r:id="rId77"/>
    <p:sldId id="1104" r:id="rId78"/>
    <p:sldId id="1125" r:id="rId79"/>
    <p:sldId id="1126" r:id="rId80"/>
    <p:sldId id="1127" r:id="rId81"/>
    <p:sldId id="1128" r:id="rId82"/>
    <p:sldId id="1129" r:id="rId83"/>
    <p:sldId id="914" r:id="rId84"/>
    <p:sldId id="915" r:id="rId85"/>
    <p:sldId id="886" r:id="rId86"/>
    <p:sldId id="1022" r:id="rId87"/>
    <p:sldId id="842" r:id="rId88"/>
    <p:sldId id="843" r:id="rId89"/>
    <p:sldId id="1070" r:id="rId90"/>
    <p:sldId id="924" r:id="rId91"/>
    <p:sldId id="1417" r:id="rId92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FF00FF"/>
    <a:srgbClr val="66FF66"/>
    <a:srgbClr val="996600"/>
    <a:srgbClr val="4D0201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181" autoAdjust="0"/>
    <p:restoredTop sz="95303" autoAdjust="0"/>
  </p:normalViewPr>
  <p:slideViewPr>
    <p:cSldViewPr>
      <p:cViewPr varScale="1">
        <p:scale>
          <a:sx n="76" d="100"/>
          <a:sy n="76" d="100"/>
        </p:scale>
        <p:origin x="726" y="126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864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2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97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presProps" Target="pres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notesMaster" Target="notesMasters/notesMaster1.xml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46.xml"/><Relationship Id="rId3" Type="http://schemas.openxmlformats.org/officeDocument/2006/relationships/slide" Target="slides/slide18.xml"/><Relationship Id="rId7" Type="http://schemas.openxmlformats.org/officeDocument/2006/relationships/slide" Target="slides/slide45.xml"/><Relationship Id="rId2" Type="http://schemas.openxmlformats.org/officeDocument/2006/relationships/slide" Target="slides/slide17.xml"/><Relationship Id="rId1" Type="http://schemas.openxmlformats.org/officeDocument/2006/relationships/slide" Target="slides/slide1.xml"/><Relationship Id="rId6" Type="http://schemas.openxmlformats.org/officeDocument/2006/relationships/slide" Target="slides/slide21.xml"/><Relationship Id="rId5" Type="http://schemas.openxmlformats.org/officeDocument/2006/relationships/slide" Target="slides/slide20.xml"/><Relationship Id="rId10" Type="http://schemas.openxmlformats.org/officeDocument/2006/relationships/slide" Target="slides/slide48.xml"/><Relationship Id="rId4" Type="http://schemas.openxmlformats.org/officeDocument/2006/relationships/slide" Target="slides/slide19.xml"/><Relationship Id="rId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2296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86239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7"/>
          <p:cNvSpPr txBox="1">
            <a:spLocks noGrp="1" noChangeArrowheads="1"/>
          </p:cNvSpPr>
          <p:nvPr/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2C196B-7061-4B91-A862-1C75B9D6AB58}" type="slidenum">
              <a:rPr lang="en-CA" altLang="en-US"/>
              <a:pPr algn="r" eaLnBrk="1" hangingPunct="1"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217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502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FA971F8-4AA6-4D0A-AA8E-AADC735F1D4F}" type="slidenum">
              <a:rPr lang="en-US" altLang="en-US" smtClean="0"/>
              <a:pPr eaLnBrk="1" hangingPunct="1">
                <a:spcBef>
                  <a:spcPct val="50000"/>
                </a:spcBef>
              </a:pPr>
              <a:t>17</a:t>
            </a:fld>
            <a:endParaRPr lang="en-US" altLang="en-US"/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6032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FA971F8-4AA6-4D0A-AA8E-AADC735F1D4F}" type="slidenum">
              <a:rPr lang="en-US" altLang="en-US" smtClean="0"/>
              <a:pPr eaLnBrk="1" hangingPunct="1">
                <a:spcBef>
                  <a:spcPct val="50000"/>
                </a:spcBef>
              </a:pPr>
              <a:t>18</a:t>
            </a:fld>
            <a:endParaRPr lang="en-US" altLang="en-US"/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62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FA971F8-4AA6-4D0A-AA8E-AADC735F1D4F}" type="slidenum">
              <a:rPr lang="en-US" altLang="en-US" smtClean="0"/>
              <a:pPr eaLnBrk="1" hangingPunct="1">
                <a:spcBef>
                  <a:spcPct val="50000"/>
                </a:spcBef>
              </a:pPr>
              <a:t>19</a:t>
            </a:fld>
            <a:endParaRPr lang="en-US" altLang="en-US"/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9405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FA971F8-4AA6-4D0A-AA8E-AADC735F1D4F}" type="slidenum">
              <a:rPr lang="en-US" altLang="en-US" smtClean="0"/>
              <a:pPr eaLnBrk="1" hangingPunct="1">
                <a:spcBef>
                  <a:spcPct val="50000"/>
                </a:spcBef>
              </a:pPr>
              <a:t>20</a:t>
            </a:fld>
            <a:endParaRPr lang="en-US" altLang="en-US"/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2568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8FA971F8-4AA6-4D0A-AA8E-AADC735F1D4F}" type="slidenum">
              <a:rPr lang="en-US" altLang="en-US" smtClean="0"/>
              <a:pPr eaLnBrk="1" hangingPunct="1">
                <a:spcBef>
                  <a:spcPct val="50000"/>
                </a:spcBef>
              </a:pPr>
              <a:t>21</a:t>
            </a:fld>
            <a:endParaRPr lang="en-US" altLang="en-US"/>
          </a:p>
        </p:txBody>
      </p:sp>
      <p:sp>
        <p:nvSpPr>
          <p:cNvPr id="551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8489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C151E-AD5E-45B4-98BE-37B88EE37F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1578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BC151E-AD5E-45B4-98BE-37B88EE37F3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5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8838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15998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761799-551C-4247-B06C-822B4B08FFF1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95554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176972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770833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959281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030191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82913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ABDB93-9432-4DDF-A297-35FA3B2DA82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40247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ABDB93-9432-4DDF-A297-35FA3B2DA82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2419519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ABDB93-9432-4DDF-A297-35FA3B2DA820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5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2428060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717210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60186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761799-551C-4247-B06C-822B4B08FFF1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0144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38107879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2933480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AAA880-EBA4-445C-B5A3-307F13B1B130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8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90932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97A7D-546F-44A0-A05E-FDA30FA90F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81482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497A7D-546F-44A0-A05E-FDA30FA90FE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9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4363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AD961A-C67E-42F9-9AD0-D9D18243EC8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0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4274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9A2307-1620-4229-9BA0-6253AFE8F6B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1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7621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93AEF-886A-4FF1-869A-C0F49A0AF0F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7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752716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3F8852-5125-475F-8240-0BA37F0BF5CB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6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6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696712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A2B7FA-2BAA-4DB5-ABC7-4FAE3200CFC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74013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761799-551C-4247-B06C-822B4B08FFF1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996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A2B7FA-2BAA-4DB5-ABC7-4FAE3200CFC4}" type="slidenum">
              <a:rPr kumimoji="0" 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74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761799-551C-4247-B06C-822B4B08FFF1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</a:t>
            </a:fld>
            <a:endParaRPr lang="en-CA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26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6761799-551C-4247-B06C-822B4B08FFF1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153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27491A96-E842-4247-9B33-983A0D11A544}" type="slidenum">
              <a:rPr lang="en-US" altLang="en-US" sz="1200"/>
              <a:pPr algn="r" eaLnBrk="1" hangingPunct="1"/>
              <a:t>8</a:t>
            </a:fld>
            <a:endParaRPr lang="en-US" altLang="en-US" sz="1200"/>
          </a:p>
        </p:txBody>
      </p:sp>
      <p:sp>
        <p:nvSpPr>
          <p:cNvPr id="283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663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568547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596117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66C8B-1568-4FA8-9E10-1737434DEB7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81D0-7FB6-43E7-84F6-61060593283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663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EE9D8-709B-4F34-AC03-9BB59599EFE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353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8B4A2-59BC-4B2E-9DD5-BA980AD03E6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8054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EDF2C8-36DB-42CB-A100-CAAC91E68C5D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2941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662BF1-5AA5-4394-9EE7-3568888B4331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309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8A9DB1-420B-4F6A-B7AC-994D7B7ABE88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207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750896-1D92-4C32-B190-91C6E7CFC7A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454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7DCE005-71C8-4C7F-BB73-4E61841EC1EB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372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0D977B-C00C-4152-BEEE-7595C2B60927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3069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E9562D-9C94-42B6-95FA-8D6778D09421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70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9E52A-E609-4DBB-A8B1-F9B62A1B57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5730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B28CD6-5520-42E4-81B1-7A58DB969222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88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DB9EAA-6BBD-4217-BDD6-3A522EA57D9B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75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9E7199-AF55-4425-A6CD-0730DC3E0B75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3219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42543-993E-461F-9DBB-85675240B733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8014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714D62-0A0B-4C2D-B70B-925FAD4FA856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75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704E3E-56B6-46BE-A01F-109BDC9DDE0E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3200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ABC1A-75B0-4783-AC5A-183A49E518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4091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F1A9DF-7FE5-4A10-9868-68EA32228DA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93062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08E02-70F3-4DC7-8390-2A8DC8671CC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32899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C17A8-9482-41D3-8051-66604A6F714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48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FFE8C-87A8-4908-916D-49B645F0888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0256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9367F-8EA3-4E9E-ABBE-F0B264A885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777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DBEE8-63DD-4344-8AF3-2F9451FF6F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743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473B5-0B0B-44C5-A196-E7E9D2DD06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64982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980451-F60C-49CC-8316-82395F1785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42946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2838-62B4-44BB-BC4D-EF470F38A17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197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33611-CE11-43AA-BCDB-EFE50908613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669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10C56E-F862-44D4-B1AD-CC298DB8D7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9286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0ABC1A-75B0-4783-AC5A-183A49E5185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3888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F1A9DF-7FE5-4A10-9868-68EA32228DA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6993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F08E02-70F3-4DC7-8390-2A8DC8671CC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4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C3E5-2826-40B6-B6AF-FE3ACBD734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9C17A8-9482-41D3-8051-66604A6F714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8600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E9367F-8EA3-4E9E-ABBE-F0B264A8852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1158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3DBEE8-63DD-4344-8AF3-2F9451FF6F3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1264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3473B5-0B0B-44C5-A196-E7E9D2DD060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345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980451-F60C-49CC-8316-82395F1785D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8226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992838-62B4-44BB-BC4D-EF470F38A17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0374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833611-CE11-43AA-BCDB-EFE50908613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8726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10C56E-F862-44D4-B1AD-CC298DB8D7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7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D7DD9D-B6D9-4645-BDDB-36610F29E27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0234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FC18E38-4299-469A-A43B-55AC34B84D6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260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5E01D-F22B-44F4-AA78-74B1328DFDE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592795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BE49D5-029A-4B93-ABD8-CD391E37F02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7191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AA8D4-5775-44E4-8243-4335AA0C0D8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7437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7B6CB1-7276-4A7B-88D1-5A94773FE2A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024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BA461A-A2FB-45C8-8947-5BA4695A90C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56415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422EF1-7023-4905-8303-0958AE59430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9996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E0393-18A9-48EE-B6EF-947CE71233A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04991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99690-04C2-4D2E-8D3A-D8AFF72C36F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955010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1BD095-AEFB-4081-9E41-306AAFEC023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868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B80551-8A12-42F9-B7EF-27B92616406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87126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CA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FB3DF6-E01C-4A3C-9B9D-89BEE9E4EDF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969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1F8C6-B39E-4859-AE79-3E098799954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86901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1762B-602A-4636-85AC-12840A9A08D1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77816898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8F4C-3D74-45AB-8C34-2EA55E4198FE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5999849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D1A70-D53D-450C-948E-1A55C6C4B7C4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2848526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67C6D-6538-46B2-AD6D-228E1B0598D9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918103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3C71D-2207-4E0E-88E5-4AE5190C17BA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1904596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D06E-A7BB-4FF5-8794-53EDEC2B8E62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7755675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4ACC3-4023-4C6C-BC11-F72E0EF1C994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9750655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158D-4E7E-442E-BC55-0A1707B4D34E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5943041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CB0C3-73AA-4E9A-876C-EAC35273432D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053901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C734B0-BC4F-45DB-B4AA-D87E196F4AD7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57369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5AF03-9CA0-4962-8F62-70D57257A12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3371-89C3-43C9-8FD5-0192A79AD69F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99212207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7526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08DBC-3D49-4E2A-80E8-21D459AEC7FB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114821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23CDE-6F5B-4242-B5A2-E1B6B6E4CFD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8044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F3D88-B323-433D-82D2-822AF8BEC20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9099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38800" y="5105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i="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50548A-1036-4EF5-992A-79A20CA943E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0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30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C82B84-68D8-424D-BF6E-15F47A98ADED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028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67DEA-AC6C-4F28-954F-3CECB1A3D68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945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167DEA-AC6C-4F28-954F-3CECB1A3D687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2054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i="0"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cs typeface="+mn-cs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87D25D-A943-407F-A1F1-2025FC01CBE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556D03-AE96-4B8C-94BD-341FDF0320DE}" type="slidenum">
              <a:rPr kumimoji="0" lang="en-CA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18204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39000" y="6553200"/>
            <a:ext cx="19050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folHlink"/>
                </a:solidFill>
                <a:effectLst/>
              </a:defRPr>
            </a:lvl1pPr>
          </a:lstStyle>
          <a:p>
            <a:pPr>
              <a:defRPr/>
            </a:pPr>
            <a:fld id="{0F59DD60-AFCC-48E5-82F5-F3E8AB739566}" type="datetime1">
              <a:rPr lang="en-US"/>
              <a:pPr>
                <a:defRPr/>
              </a:pPr>
              <a:t>9/15/2020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folHlink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Steven Rudich: www.cs.cmu.edu/~rudich</a:t>
            </a:r>
          </a:p>
        </p:txBody>
      </p:sp>
    </p:spTree>
    <p:extLst>
      <p:ext uri="{BB962C8B-B14F-4D97-AF65-F5344CB8AC3E}">
        <p14:creationId xmlns:p14="http://schemas.microsoft.com/office/powerpoint/2010/main" val="371383727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tabLst>
          <a:tab pos="858838" algn="l"/>
        </a:tabLst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404813" indent="-2905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3200">
          <a:solidFill>
            <a:schemeClr val="tx1"/>
          </a:solidFill>
          <a:latin typeface="Arial" charset="0"/>
        </a:defRPr>
      </a:lvl2pPr>
      <a:lvl3pPr marL="858838" indent="-339725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800">
          <a:solidFill>
            <a:schemeClr val="tx1"/>
          </a:solidFill>
          <a:latin typeface="Arial" charset="0"/>
        </a:defRPr>
      </a:lvl3pPr>
      <a:lvl4pPr marL="1200150" indent="-227013" algn="l" rtl="0" eaLnBrk="0" fontAlgn="base" hangingPunct="0">
        <a:spcBef>
          <a:spcPct val="20000"/>
        </a:spcBef>
        <a:spcAft>
          <a:spcPct val="0"/>
        </a:spcAft>
        <a:buChar char="•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4pPr>
      <a:lvl5pPr marL="16557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5pPr>
      <a:lvl6pPr marL="21129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6pPr>
      <a:lvl7pPr marL="25701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7pPr>
      <a:lvl8pPr marL="30273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8pPr>
      <a:lvl9pPr marL="3484563" indent="-341313" algn="l" rtl="0" eaLnBrk="0" fontAlgn="base" hangingPunct="0">
        <a:spcBef>
          <a:spcPct val="20000"/>
        </a:spcBef>
        <a:spcAft>
          <a:spcPct val="0"/>
        </a:spcAft>
        <a:buChar char="–"/>
        <a:tabLst>
          <a:tab pos="858838" algn="l"/>
        </a:tabLst>
        <a:defRPr sz="24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37.xml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12" Type="http://schemas.openxmlformats.org/officeDocument/2006/relationships/slide" Target="slide2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slide" Target="slide22.xml"/><Relationship Id="rId5" Type="http://schemas.openxmlformats.org/officeDocument/2006/relationships/image" Target="../media/image1.wmf"/><Relationship Id="rId15" Type="http://schemas.openxmlformats.org/officeDocument/2006/relationships/slide" Target="slide44.xml"/><Relationship Id="rId10" Type="http://schemas.openxmlformats.org/officeDocument/2006/relationships/slide" Target="slide16.xml"/><Relationship Id="rId4" Type="http://schemas.openxmlformats.org/officeDocument/2006/relationships/oleObject" Target="../embeddings/oleObject1.bin"/><Relationship Id="rId9" Type="http://schemas.openxmlformats.org/officeDocument/2006/relationships/slide" Target="slide9.xml"/><Relationship Id="rId14" Type="http://schemas.openxmlformats.org/officeDocument/2006/relationships/slide" Target="slide4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3.jpe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3" Type="http://schemas.openxmlformats.org/officeDocument/2006/relationships/oleObject" Target="../embeddings/oleObject3.bin"/><Relationship Id="rId7" Type="http://schemas.openxmlformats.org/officeDocument/2006/relationships/slide" Target="slide67.xml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7.vml"/><Relationship Id="rId6" Type="http://schemas.openxmlformats.org/officeDocument/2006/relationships/slide" Target="slide66.xml"/><Relationship Id="rId11" Type="http://schemas.openxmlformats.org/officeDocument/2006/relationships/oleObject" Target="../embeddings/oleObject4.bin"/><Relationship Id="rId5" Type="http://schemas.openxmlformats.org/officeDocument/2006/relationships/slide" Target="slide45.xml"/><Relationship Id="rId10" Type="http://schemas.openxmlformats.org/officeDocument/2006/relationships/slide" Target="slide84.xml"/><Relationship Id="rId4" Type="http://schemas.openxmlformats.org/officeDocument/2006/relationships/image" Target="../media/image1.wmf"/><Relationship Id="rId9" Type="http://schemas.openxmlformats.org/officeDocument/2006/relationships/slide" Target="slide8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1.xml"/><Relationship Id="rId4" Type="http://schemas.openxmlformats.org/officeDocument/2006/relationships/image" Target="../media/image19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4.w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0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5867400"/>
            <a:ext cx="6272212" cy="990600"/>
          </a:xfrm>
        </p:spPr>
        <p:txBody>
          <a:bodyPr/>
          <a:lstStyle/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eaLnBrk="1" hangingPunct="1"/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4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-228600" y="6396984"/>
            <a:ext cx="2590800" cy="46165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lIns="274301" tIns="45717" rIns="274301" bIns="45717" anchor="ctr">
            <a:spAutoFit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Lecture</a:t>
            </a:r>
            <a:r>
              <a:rPr lang="en-US" sz="24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7</a:t>
            </a:r>
            <a:endParaRPr lang="en-US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10" y="2042874"/>
            <a:ext cx="159702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3367487" y="2057400"/>
            <a:ext cx="456407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7" action="ppaction://hlinksldjump"/>
              </a:rPr>
              <a:t>Calculous Epsilon/Delta Proofs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8" action="ppaction://hlinksldjump"/>
              </a:rPr>
              <a:t>Vector Spaces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9" action="ppaction://hlinksldjump"/>
              </a:rPr>
              <a:t>Graphs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0" action="ppaction://hlinksldjump"/>
              </a:rPr>
              <a:t>Induction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1" action="ppaction://hlinksldjump"/>
              </a:rPr>
              <a:t>Fields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2" action="ppaction://hlinksldjump"/>
              </a:rPr>
              <a:t>Constructing Integers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3" action="ppaction://hlinksldjump"/>
              </a:rPr>
              <a:t>Finite Fields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4" action="ppaction://hlinksldjump"/>
              </a:rPr>
              <a:t>Proofs for Integers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hlinkClick r:id="rId15" action="ppaction://hlinksldjump"/>
              </a:rPr>
              <a:t>Finite, Countable, and Uncountable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1447800" y="6858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kern="0" dirty="0"/>
              <a:t>(Representing Numbers)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8FF9153-6FA6-4F3A-8905-32211538E2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745887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Logic for Computer Science</a:t>
            </a:r>
          </a:p>
        </p:txBody>
      </p:sp>
    </p:spTree>
    <p:extLst>
      <p:ext uri="{BB962C8B-B14F-4D97-AF65-F5344CB8AC3E}">
        <p14:creationId xmlns:p14="http://schemas.microsoft.com/office/powerpoint/2010/main" val="88453645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Cities and roads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92306"/>
            <a:ext cx="5486400" cy="4769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6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CA" altLang="en-US" sz="2800" dirty="0"/>
              <a:t>Computers and networks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10" name="Picture 9" descr="http://www.12ahead.com/sites/default/files/styles/article_top_image/public/network.computer.300.fotolia.jpg?itok=t8ZFJQD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72" y="2057400"/>
            <a:ext cx="7948428" cy="4458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59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1295400"/>
            <a:ext cx="868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kumimoji="0" lang="en-CA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 </a:t>
            </a:r>
            <a:r>
              <a:rPr lang="en-CA" altLang="en-US" sz="2800" dirty="0"/>
              <a:t>Social Networks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5842" name="Picture 2" descr="Image result for social net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70" y="1905000"/>
            <a:ext cx="8429860" cy="473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1510352" y="1166828"/>
            <a:ext cx="328166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ode u is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 a triangle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Graphs</a:t>
            </a:r>
          </a:p>
        </p:txBody>
      </p:sp>
      <p:pic>
        <p:nvPicPr>
          <p:cNvPr id="74" name="Picture 73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965133" cy="98840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887225" y="1679756"/>
            <a:ext cx="101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sz="2800" dirty="0">
                <a:sym typeface="Symbol" panose="05050102010706020507" pitchFamily="18" charset="2"/>
              </a:rPr>
              <a:t>u,</a:t>
            </a:r>
            <a:endParaRPr lang="en-CA" sz="2800" dirty="0"/>
          </a:p>
        </p:txBody>
      </p:sp>
      <p:sp>
        <p:nvSpPr>
          <p:cNvPr id="76" name="Rectangle 75"/>
          <p:cNvSpPr/>
          <p:nvPr/>
        </p:nvSpPr>
        <p:spPr>
          <a:xfrm>
            <a:off x="1524000" y="1703696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sz="2800" dirty="0" err="1"/>
              <a:t>v&amp;w</a:t>
            </a:r>
            <a:r>
              <a:rPr lang="en-US" sz="2800" dirty="0"/>
              <a:t>, </a:t>
            </a:r>
            <a:r>
              <a:rPr lang="en-CA" sz="2800" dirty="0">
                <a:sym typeface="Symbol" panose="05050102010706020507" pitchFamily="18" charset="2"/>
              </a:rPr>
              <a:t> edge(</a:t>
            </a:r>
            <a:r>
              <a:rPr lang="en-CA" sz="2800" dirty="0" err="1">
                <a:sym typeface="Symbol" panose="05050102010706020507" pitchFamily="18" charset="2"/>
              </a:rPr>
              <a:t>u,v</a:t>
            </a:r>
            <a:r>
              <a:rPr lang="en-CA" sz="2800" dirty="0">
                <a:sym typeface="Symbol" panose="05050102010706020507" pitchFamily="18" charset="2"/>
              </a:rPr>
              <a:t>)edge(</a:t>
            </a:r>
            <a:r>
              <a:rPr lang="en-CA" sz="2800" dirty="0" err="1">
                <a:sym typeface="Symbol" panose="05050102010706020507" pitchFamily="18" charset="2"/>
              </a:rPr>
              <a:t>u,w</a:t>
            </a:r>
            <a:r>
              <a:rPr lang="en-CA" sz="2800" dirty="0">
                <a:sym typeface="Symbol" panose="05050102010706020507" pitchFamily="18" charset="2"/>
              </a:rPr>
              <a:t>)edge(</a:t>
            </a:r>
            <a:r>
              <a:rPr lang="en-CA" sz="2800" dirty="0" err="1">
                <a:sym typeface="Symbol" panose="05050102010706020507" pitchFamily="18" charset="2"/>
              </a:rPr>
              <a:t>v,w</a:t>
            </a:r>
            <a:r>
              <a:rPr lang="en-CA" sz="2800" dirty="0">
                <a:sym typeface="Symbol" panose="05050102010706020507" pitchFamily="18" charset="2"/>
              </a:rPr>
              <a:t>)</a:t>
            </a:r>
            <a:endParaRPr lang="en-CA" sz="2800" dirty="0"/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533400" y="1143000"/>
            <a:ext cx="1132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Every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530824" y="2519551"/>
            <a:ext cx="1190338" cy="1317745"/>
            <a:chOff x="1552862" y="2797055"/>
            <a:chExt cx="1190338" cy="1317745"/>
          </a:xfrm>
        </p:grpSpPr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1552862" y="2797055"/>
              <a:ext cx="3619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u</a:t>
              </a:r>
            </a:p>
          </p:txBody>
        </p:sp>
        <p:sp>
          <p:nvSpPr>
            <p:cNvPr id="82" name="Text Box 16"/>
            <p:cNvSpPr txBox="1">
              <a:spLocks noChangeArrowheads="1"/>
            </p:cNvSpPr>
            <p:nvPr/>
          </p:nvSpPr>
          <p:spPr bwMode="auto">
            <a:xfrm>
              <a:off x="2378998" y="2814852"/>
              <a:ext cx="36420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v</a:t>
              </a:r>
              <a:endParaRPr kumimoji="0" lang="en-US" altLang="en-US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1919105" y="3591580"/>
              <a:ext cx="4443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w</a:t>
              </a:r>
              <a:endParaRPr kumimoji="0" lang="en-US" altLang="en-US" sz="28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07904" y="2954266"/>
            <a:ext cx="1343869" cy="931430"/>
            <a:chOff x="1307904" y="3231770"/>
            <a:chExt cx="1343869" cy="931430"/>
          </a:xfrm>
        </p:grpSpPr>
        <p:grpSp>
          <p:nvGrpSpPr>
            <p:cNvPr id="85" name="Group 84"/>
            <p:cNvGrpSpPr/>
            <p:nvPr/>
          </p:nvGrpSpPr>
          <p:grpSpPr>
            <a:xfrm rot="3839838">
              <a:off x="2133171" y="3305055"/>
              <a:ext cx="533400" cy="503805"/>
              <a:chOff x="1504950" y="5249863"/>
              <a:chExt cx="533400" cy="503805"/>
            </a:xfrm>
          </p:grpSpPr>
          <p:sp>
            <p:nvSpPr>
              <p:cNvPr id="87" name="Line 17"/>
              <p:cNvSpPr>
                <a:spLocks noChangeShapeType="1"/>
              </p:cNvSpPr>
              <p:nvPr/>
            </p:nvSpPr>
            <p:spPr bwMode="auto">
              <a:xfrm flipV="1">
                <a:off x="1732128" y="5337176"/>
                <a:ext cx="233833" cy="4164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9" name="Oval 15"/>
              <p:cNvSpPr>
                <a:spLocks noChangeArrowheads="1"/>
              </p:cNvSpPr>
              <p:nvPr/>
            </p:nvSpPr>
            <p:spPr bwMode="auto">
              <a:xfrm>
                <a:off x="1885950" y="52498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0" name="Line 17"/>
              <p:cNvSpPr>
                <a:spLocks noChangeShapeType="1"/>
              </p:cNvSpPr>
              <p:nvPr/>
            </p:nvSpPr>
            <p:spPr bwMode="auto">
              <a:xfrm>
                <a:off x="1504950" y="5337175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96" name="Group 95"/>
            <p:cNvGrpSpPr/>
            <p:nvPr/>
          </p:nvGrpSpPr>
          <p:grpSpPr>
            <a:xfrm rot="7181318">
              <a:off x="2065429" y="3589467"/>
              <a:ext cx="533400" cy="503805"/>
              <a:chOff x="1504950" y="5249863"/>
              <a:chExt cx="533400" cy="503805"/>
            </a:xfrm>
          </p:grpSpPr>
          <p:sp>
            <p:nvSpPr>
              <p:cNvPr id="97" name="Line 17"/>
              <p:cNvSpPr>
                <a:spLocks noChangeShapeType="1"/>
              </p:cNvSpPr>
              <p:nvPr/>
            </p:nvSpPr>
            <p:spPr bwMode="auto">
              <a:xfrm flipV="1">
                <a:off x="1732128" y="5337176"/>
                <a:ext cx="233833" cy="41649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8" name="Oval 15"/>
              <p:cNvSpPr>
                <a:spLocks noChangeArrowheads="1"/>
              </p:cNvSpPr>
              <p:nvPr/>
            </p:nvSpPr>
            <p:spPr bwMode="auto">
              <a:xfrm>
                <a:off x="1885950" y="52498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9" name="Line 17"/>
              <p:cNvSpPr>
                <a:spLocks noChangeShapeType="1"/>
              </p:cNvSpPr>
              <p:nvPr/>
            </p:nvSpPr>
            <p:spPr bwMode="auto">
              <a:xfrm>
                <a:off x="1504950" y="5337175"/>
                <a:ext cx="3810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grpSp>
          <p:nvGrpSpPr>
            <p:cNvPr id="100" name="Group 99"/>
            <p:cNvGrpSpPr/>
            <p:nvPr/>
          </p:nvGrpSpPr>
          <p:grpSpPr>
            <a:xfrm rot="10233497">
              <a:off x="1307904" y="3231770"/>
              <a:ext cx="1015293" cy="931430"/>
              <a:chOff x="1023057" y="5174557"/>
              <a:chExt cx="1015293" cy="931430"/>
            </a:xfrm>
          </p:grpSpPr>
          <p:sp>
            <p:nvSpPr>
              <p:cNvPr id="101" name="Line 17"/>
              <p:cNvSpPr>
                <a:spLocks noChangeShapeType="1"/>
              </p:cNvSpPr>
              <p:nvPr/>
            </p:nvSpPr>
            <p:spPr bwMode="auto">
              <a:xfrm flipV="1">
                <a:off x="1396272" y="5337176"/>
                <a:ext cx="569690" cy="768811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3" name="Oval 15"/>
              <p:cNvSpPr>
                <a:spLocks noChangeArrowheads="1"/>
              </p:cNvSpPr>
              <p:nvPr/>
            </p:nvSpPr>
            <p:spPr bwMode="auto">
              <a:xfrm>
                <a:off x="1885950" y="52498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04" name="Line 17"/>
              <p:cNvSpPr>
                <a:spLocks noChangeShapeType="1"/>
              </p:cNvSpPr>
              <p:nvPr/>
            </p:nvSpPr>
            <p:spPr bwMode="auto">
              <a:xfrm>
                <a:off x="1023057" y="5174557"/>
                <a:ext cx="930927" cy="16216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square"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801504" y="2875151"/>
            <a:ext cx="688975" cy="565737"/>
            <a:chOff x="1349375" y="5249863"/>
            <a:chExt cx="688975" cy="565737"/>
          </a:xfrm>
        </p:grpSpPr>
        <p:sp>
          <p:nvSpPr>
            <p:cNvPr id="71" name="Line 17"/>
            <p:cNvSpPr>
              <a:spLocks noChangeShapeType="1"/>
            </p:cNvSpPr>
            <p:nvPr/>
          </p:nvSpPr>
          <p:spPr bwMode="auto">
            <a:xfrm>
              <a:off x="1433249" y="5340823"/>
              <a:ext cx="272721" cy="37076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9" name="Line 17"/>
            <p:cNvSpPr>
              <a:spLocks noChangeShapeType="1"/>
            </p:cNvSpPr>
            <p:nvPr/>
          </p:nvSpPr>
          <p:spPr bwMode="auto">
            <a:xfrm flipV="1">
              <a:off x="1732128" y="5337176"/>
              <a:ext cx="233833" cy="4164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square"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676" name="Oval 10"/>
            <p:cNvSpPr>
              <a:spLocks noChangeArrowheads="1"/>
            </p:cNvSpPr>
            <p:nvPr/>
          </p:nvSpPr>
          <p:spPr bwMode="auto">
            <a:xfrm>
              <a:off x="1349375" y="5249863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678" name="Oval 15"/>
            <p:cNvSpPr>
              <a:spLocks noChangeArrowheads="1"/>
            </p:cNvSpPr>
            <p:nvPr/>
          </p:nvSpPr>
          <p:spPr bwMode="auto">
            <a:xfrm>
              <a:off x="1885950" y="5249863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680" name="Line 17"/>
            <p:cNvSpPr>
              <a:spLocks noChangeShapeType="1"/>
            </p:cNvSpPr>
            <p:nvPr/>
          </p:nvSpPr>
          <p:spPr bwMode="auto">
            <a:xfrm>
              <a:off x="1504950" y="5337175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9" name="Oval 15"/>
            <p:cNvSpPr>
              <a:spLocks noChangeArrowheads="1"/>
            </p:cNvSpPr>
            <p:nvPr/>
          </p:nvSpPr>
          <p:spPr bwMode="auto">
            <a:xfrm>
              <a:off x="1635741" y="56632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06" name="Rectangle 5"/>
          <p:cNvSpPr>
            <a:spLocks noChangeArrowheads="1"/>
          </p:cNvSpPr>
          <p:nvPr/>
        </p:nvSpPr>
        <p:spPr bwMode="auto">
          <a:xfrm>
            <a:off x="609600" y="4218296"/>
            <a:ext cx="651011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FFFFFF"/>
                </a:solidFill>
              </a:rPr>
              <a:t>Any finite graph structure can be expressed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FFFFFF"/>
                </a:solidFill>
              </a:rPr>
              <a:t>by a Predicate logic statement</a:t>
            </a:r>
            <a:endParaRPr lang="en-US" altLang="en-US" dirty="0">
              <a:solidFill>
                <a:srgbClr val="FFFFFF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whose length 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 </a:t>
            </a:r>
            <a:r>
              <a:rPr lang="en-US" altLang="en-US" dirty="0">
                <a:solidFill>
                  <a:srgbClr val="FFFFFF"/>
                </a:solidFill>
              </a:rPr>
              <a:t>size of structure.</a:t>
            </a:r>
          </a:p>
        </p:txBody>
      </p:sp>
    </p:spTree>
    <p:extLst>
      <p:ext uri="{BB962C8B-B14F-4D97-AF65-F5344CB8AC3E}">
        <p14:creationId xmlns:p14="http://schemas.microsoft.com/office/powerpoint/2010/main" val="22869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  <p:bldP spid="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1510352" y="1166828"/>
            <a:ext cx="43781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n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ode v has in an out degree 1</a:t>
            </a: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Graphs</a:t>
            </a:r>
          </a:p>
        </p:txBody>
      </p:sp>
      <p:pic>
        <p:nvPicPr>
          <p:cNvPr id="74" name="Picture 73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965133" cy="988405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762000" y="1679756"/>
            <a:ext cx="101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>
                <a:sym typeface="Symbol" panose="05050102010706020507" pitchFamily="18" charset="2"/>
              </a:rPr>
              <a:t>v</a:t>
            </a:r>
            <a:r>
              <a:rPr lang="en-CA" sz="2800" dirty="0">
                <a:sym typeface="Symbol" panose="05050102010706020507" pitchFamily="18" charset="2"/>
              </a:rPr>
              <a:t>,</a:t>
            </a:r>
            <a:endParaRPr lang="en-CA" sz="2800" dirty="0"/>
          </a:p>
        </p:txBody>
      </p:sp>
      <p:sp>
        <p:nvSpPr>
          <p:cNvPr id="76" name="Rectangle 75"/>
          <p:cNvSpPr/>
          <p:nvPr/>
        </p:nvSpPr>
        <p:spPr>
          <a:xfrm>
            <a:off x="1524000" y="1703696"/>
            <a:ext cx="2895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800" dirty="0">
                <a:latin typeface="Symbol" pitchFamily="18" charset="2"/>
              </a:rPr>
              <a:t>     $</a:t>
            </a:r>
            <a:r>
              <a:rPr lang="en-US" altLang="en-US" sz="2800" dirty="0"/>
              <a:t>u</a:t>
            </a:r>
            <a:r>
              <a:rPr lang="en-US" sz="2800" dirty="0"/>
              <a:t>,</a:t>
            </a:r>
            <a:r>
              <a:rPr lang="en-US" sz="2400" dirty="0"/>
              <a:t>  [</a:t>
            </a:r>
            <a:r>
              <a:rPr lang="en-CA" sz="2800" dirty="0">
                <a:sym typeface="Symbol" panose="05050102010706020507" pitchFamily="18" charset="2"/>
              </a:rPr>
              <a:t>edge(</a:t>
            </a:r>
            <a:r>
              <a:rPr lang="en-CA" sz="2800" dirty="0" err="1">
                <a:sym typeface="Symbol" panose="05050102010706020507" pitchFamily="18" charset="2"/>
              </a:rPr>
              <a:t>u,v</a:t>
            </a:r>
            <a:r>
              <a:rPr lang="en-CA" sz="2800" dirty="0">
                <a:sym typeface="Symbol" panose="05050102010706020507" pitchFamily="18" charset="2"/>
              </a:rPr>
              <a:t>)</a:t>
            </a:r>
          </a:p>
          <a:p>
            <a:pPr algn="l"/>
            <a:r>
              <a:rPr lang="en-US" altLang="en-US" sz="2800" dirty="0">
                <a:latin typeface="Symbol" pitchFamily="18" charset="2"/>
              </a:rPr>
              <a:t>&amp;  $</a:t>
            </a:r>
            <a:r>
              <a:rPr lang="en-US" sz="2800" dirty="0"/>
              <a:t>w, [</a:t>
            </a:r>
            <a:r>
              <a:rPr lang="en-CA" sz="2800" dirty="0">
                <a:sym typeface="Symbol" panose="05050102010706020507" pitchFamily="18" charset="2"/>
              </a:rPr>
              <a:t>edge(</a:t>
            </a:r>
            <a:r>
              <a:rPr lang="en-CA" sz="2800" dirty="0" err="1">
                <a:sym typeface="Symbol" panose="05050102010706020507" pitchFamily="18" charset="2"/>
              </a:rPr>
              <a:t>v,w</a:t>
            </a:r>
            <a:r>
              <a:rPr lang="en-CA" sz="2800" dirty="0">
                <a:sym typeface="Symbol" panose="05050102010706020507" pitchFamily="18" charset="2"/>
              </a:rPr>
              <a:t>)</a:t>
            </a:r>
          </a:p>
        </p:txBody>
      </p:sp>
      <p:sp>
        <p:nvSpPr>
          <p:cNvPr id="77" name="Rectangle 5"/>
          <p:cNvSpPr>
            <a:spLocks noChangeArrowheads="1"/>
          </p:cNvSpPr>
          <p:nvPr/>
        </p:nvSpPr>
        <p:spPr bwMode="auto">
          <a:xfrm>
            <a:off x="533400" y="1143000"/>
            <a:ext cx="11320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Every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5461" y="3844700"/>
            <a:ext cx="338554" cy="537616"/>
            <a:chOff x="1715461" y="4085184"/>
            <a:chExt cx="338554" cy="537616"/>
          </a:xfrm>
        </p:grpSpPr>
        <p:sp>
          <p:nvSpPr>
            <p:cNvPr id="82" name="Text Box 16"/>
            <p:cNvSpPr txBox="1">
              <a:spLocks noChangeArrowheads="1"/>
            </p:cNvSpPr>
            <p:nvPr/>
          </p:nvSpPr>
          <p:spPr bwMode="auto">
            <a:xfrm>
              <a:off x="1715461" y="4085184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v</a:t>
              </a:r>
              <a:endParaRPr kumimoji="0" lang="en-US" alt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676" name="Oval 10"/>
            <p:cNvSpPr>
              <a:spLocks noChangeArrowheads="1"/>
            </p:cNvSpPr>
            <p:nvPr/>
          </p:nvSpPr>
          <p:spPr bwMode="auto">
            <a:xfrm>
              <a:off x="1801504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957079" y="3832831"/>
            <a:ext cx="649283" cy="512465"/>
            <a:chOff x="1957079" y="4110335"/>
            <a:chExt cx="649283" cy="512465"/>
          </a:xfrm>
        </p:grpSpPr>
        <p:sp>
          <p:nvSpPr>
            <p:cNvPr id="83" name="Text Box 16"/>
            <p:cNvSpPr txBox="1">
              <a:spLocks noChangeArrowheads="1"/>
            </p:cNvSpPr>
            <p:nvPr/>
          </p:nvSpPr>
          <p:spPr bwMode="auto">
            <a:xfrm>
              <a:off x="2198878" y="4110335"/>
              <a:ext cx="40748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w</a:t>
              </a:r>
              <a:endParaRPr kumimoji="0" lang="en-US" alt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678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6680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49185" y="3838693"/>
            <a:ext cx="669896" cy="510901"/>
            <a:chOff x="1149185" y="4116197"/>
            <a:chExt cx="669896" cy="510901"/>
          </a:xfrm>
        </p:grpSpPr>
        <p:sp>
          <p:nvSpPr>
            <p:cNvPr id="81" name="Text Box 11"/>
            <p:cNvSpPr txBox="1">
              <a:spLocks noChangeArrowheads="1"/>
            </p:cNvSpPr>
            <p:nvPr/>
          </p:nvSpPr>
          <p:spPr bwMode="auto">
            <a:xfrm>
              <a:off x="1149185" y="411619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u</a:t>
              </a:r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1282506" y="4474698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4" name="Line 17"/>
            <p:cNvSpPr>
              <a:spLocks noChangeShapeType="1"/>
            </p:cNvSpPr>
            <p:nvPr/>
          </p:nvSpPr>
          <p:spPr bwMode="auto">
            <a:xfrm>
              <a:off x="1438081" y="456201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254027" y="3528031"/>
            <a:ext cx="649584" cy="1456730"/>
            <a:chOff x="1254027" y="3805535"/>
            <a:chExt cx="649584" cy="1456730"/>
          </a:xfrm>
        </p:grpSpPr>
        <p:grpSp>
          <p:nvGrpSpPr>
            <p:cNvPr id="8" name="Group 7"/>
            <p:cNvGrpSpPr/>
            <p:nvPr/>
          </p:nvGrpSpPr>
          <p:grpSpPr>
            <a:xfrm>
              <a:off x="1348679" y="4279223"/>
              <a:ext cx="554932" cy="547712"/>
              <a:chOff x="1348679" y="4279223"/>
              <a:chExt cx="554932" cy="547712"/>
            </a:xfrm>
          </p:grpSpPr>
          <p:grpSp>
            <p:nvGrpSpPr>
              <p:cNvPr id="52" name="Group 51"/>
              <p:cNvGrpSpPr/>
              <p:nvPr/>
            </p:nvGrpSpPr>
            <p:grpSpPr>
              <a:xfrm rot="1598964">
                <a:off x="1348679" y="4279223"/>
                <a:ext cx="536575" cy="152400"/>
                <a:chOff x="1282506" y="4474698"/>
                <a:chExt cx="536575" cy="152400"/>
              </a:xfrm>
            </p:grpSpPr>
            <p:sp>
              <p:nvSpPr>
                <p:cNvPr id="53" name="Oval 10"/>
                <p:cNvSpPr>
                  <a:spLocks noChangeArrowheads="1"/>
                </p:cNvSpPr>
                <p:nvPr/>
              </p:nvSpPr>
              <p:spPr bwMode="auto">
                <a:xfrm>
                  <a:off x="1282506" y="4474698"/>
                  <a:ext cx="152400" cy="152400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54" name="Line 17"/>
                <p:cNvSpPr>
                  <a:spLocks noChangeShapeType="1"/>
                </p:cNvSpPr>
                <p:nvPr/>
              </p:nvSpPr>
              <p:spPr bwMode="auto">
                <a:xfrm>
                  <a:off x="1438081" y="456201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 rot="19762098">
                <a:off x="1367036" y="4674535"/>
                <a:ext cx="536575" cy="152400"/>
                <a:chOff x="1282506" y="4474698"/>
                <a:chExt cx="536575" cy="152400"/>
              </a:xfrm>
            </p:grpSpPr>
            <p:sp>
              <p:nvSpPr>
                <p:cNvPr id="56" name="Oval 10"/>
                <p:cNvSpPr>
                  <a:spLocks noChangeArrowheads="1"/>
                </p:cNvSpPr>
                <p:nvPr/>
              </p:nvSpPr>
              <p:spPr bwMode="auto">
                <a:xfrm>
                  <a:off x="1282506" y="4474698"/>
                  <a:ext cx="152400" cy="152400"/>
                </a:xfrm>
                <a:prstGeom prst="ellipse">
                  <a:avLst/>
                </a:prstGeom>
                <a:solidFill>
                  <a:srgbClr val="00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1pPr>
                  <a:lvl2pPr marL="742950" indent="-28575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2pPr>
                  <a:lvl3pPr marL="11430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3pPr>
                  <a:lvl4pPr marL="16002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4pPr>
                  <a:lvl5pPr marL="2057400" indent="-228600" eaLnBrk="0" hangingPunct="0"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800">
                      <a:solidFill>
                        <a:schemeClr val="tx1"/>
                      </a:solidFill>
                      <a:latin typeface="Times New Roman" pitchFamily="18" charset="0"/>
                      <a:cs typeface="Arial" charset="0"/>
                    </a:defRPr>
                  </a:lvl9pPr>
                </a:lstStyle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CA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  <p:sp>
              <p:nvSpPr>
                <p:cNvPr id="57" name="Line 17"/>
                <p:cNvSpPr>
                  <a:spLocks noChangeShapeType="1"/>
                </p:cNvSpPr>
                <p:nvPr/>
              </p:nvSpPr>
              <p:spPr bwMode="auto">
                <a:xfrm>
                  <a:off x="1438081" y="456201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endParaRPr>
                </a:p>
              </p:txBody>
            </p:sp>
          </p:grpSp>
        </p:grpSp>
        <p:sp>
          <p:nvSpPr>
            <p:cNvPr id="59" name="Text Box 11"/>
            <p:cNvSpPr txBox="1">
              <a:spLocks noChangeArrowheads="1"/>
            </p:cNvSpPr>
            <p:nvPr/>
          </p:nvSpPr>
          <p:spPr bwMode="auto">
            <a:xfrm>
              <a:off x="1262505" y="3805535"/>
              <a:ext cx="41389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0" algn="ctr" eaLnBrk="1" hangingPunct="1"/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u</a:t>
              </a:r>
              <a:r>
                <a:rPr lang="en-CA" sz="2400" dirty="0">
                  <a:sym typeface="Symbol" panose="05050102010706020507" pitchFamily="18" charset="2"/>
                </a:rPr>
                <a:t>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0" name="Text Box 11"/>
            <p:cNvSpPr txBox="1">
              <a:spLocks noChangeArrowheads="1"/>
            </p:cNvSpPr>
            <p:nvPr/>
          </p:nvSpPr>
          <p:spPr bwMode="auto">
            <a:xfrm>
              <a:off x="1254027" y="4800600"/>
              <a:ext cx="48923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lvl="0" algn="ctr" eaLnBrk="1" hangingPunct="1"/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u</a:t>
              </a:r>
              <a:r>
                <a:rPr lang="en-CA" sz="2400" dirty="0">
                  <a:sym typeface="Symbol" panose="05050102010706020507" pitchFamily="18" charset="2"/>
                </a:rPr>
                <a:t>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487529" y="4197361"/>
            <a:ext cx="533400" cy="152400"/>
            <a:chOff x="1957079" y="4470400"/>
            <a:chExt cx="533400" cy="152400"/>
          </a:xfrm>
        </p:grpSpPr>
        <p:sp>
          <p:nvSpPr>
            <p:cNvPr id="67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971800" y="4186238"/>
            <a:ext cx="533400" cy="152400"/>
            <a:chOff x="1957079" y="4470400"/>
            <a:chExt cx="533400" cy="152400"/>
          </a:xfrm>
        </p:grpSpPr>
        <p:sp>
          <p:nvSpPr>
            <p:cNvPr id="72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3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3456071" y="4175115"/>
            <a:ext cx="533400" cy="152400"/>
            <a:chOff x="1957079" y="4470400"/>
            <a:chExt cx="533400" cy="152400"/>
          </a:xfrm>
        </p:grpSpPr>
        <p:sp>
          <p:nvSpPr>
            <p:cNvPr id="80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4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940342" y="4163992"/>
            <a:ext cx="533400" cy="152400"/>
            <a:chOff x="1957079" y="4470400"/>
            <a:chExt cx="533400" cy="152400"/>
          </a:xfrm>
        </p:grpSpPr>
        <p:sp>
          <p:nvSpPr>
            <p:cNvPr id="88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1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424613" y="4152869"/>
            <a:ext cx="533400" cy="152400"/>
            <a:chOff x="1957079" y="4470400"/>
            <a:chExt cx="533400" cy="152400"/>
          </a:xfrm>
        </p:grpSpPr>
        <p:sp>
          <p:nvSpPr>
            <p:cNvPr id="93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4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95" name="Rectangle 5"/>
          <p:cNvSpPr>
            <a:spLocks noChangeArrowheads="1"/>
          </p:cNvSpPr>
          <p:nvPr/>
        </p:nvSpPr>
        <p:spPr bwMode="auto">
          <a:xfrm>
            <a:off x="914400" y="4953000"/>
            <a:ext cx="5262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FFFFFF"/>
                </a:solidFill>
              </a:rPr>
              <a:t>Does the graph need to be infinite?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2" name="Freeform 53"/>
          <p:cNvSpPr>
            <a:spLocks/>
          </p:cNvSpPr>
          <p:nvPr/>
        </p:nvSpPr>
        <p:spPr bwMode="auto">
          <a:xfrm>
            <a:off x="2984411" y="4306510"/>
            <a:ext cx="1854578" cy="419974"/>
          </a:xfrm>
          <a:custGeom>
            <a:avLst/>
            <a:gdLst>
              <a:gd name="T0" fmla="*/ 2147483647 w 872"/>
              <a:gd name="T1" fmla="*/ 0 h 345"/>
              <a:gd name="T2" fmla="*/ 2147483647 w 872"/>
              <a:gd name="T3" fmla="*/ 2147483647 h 345"/>
              <a:gd name="T4" fmla="*/ 0 w 872"/>
              <a:gd name="T5" fmla="*/ 2147483647 h 345"/>
              <a:gd name="T6" fmla="*/ 0 60000 65536"/>
              <a:gd name="T7" fmla="*/ 0 60000 65536"/>
              <a:gd name="T8" fmla="*/ 0 60000 65536"/>
              <a:gd name="T9" fmla="*/ 0 w 872"/>
              <a:gd name="T10" fmla="*/ 0 h 345"/>
              <a:gd name="T11" fmla="*/ 872 w 872"/>
              <a:gd name="T12" fmla="*/ 345 h 345"/>
              <a:gd name="connsiteX0" fmla="*/ 10000 w 10000"/>
              <a:gd name="connsiteY0" fmla="*/ 0 h 6402"/>
              <a:gd name="connsiteX1" fmla="*/ 4937 w 10000"/>
              <a:gd name="connsiteY1" fmla="*/ 6402 h 6402"/>
              <a:gd name="connsiteX2" fmla="*/ 0 w 10000"/>
              <a:gd name="connsiteY2" fmla="*/ 232 h 6402"/>
              <a:gd name="connsiteX0" fmla="*/ 9934 w 9934"/>
              <a:gd name="connsiteY0" fmla="*/ 0 h 9640"/>
              <a:gd name="connsiteX1" fmla="*/ 4937 w 9934"/>
              <a:gd name="connsiteY1" fmla="*/ 9640 h 9640"/>
              <a:gd name="connsiteX2" fmla="*/ 0 w 9934"/>
              <a:gd name="connsiteY2" fmla="*/ 2 h 9640"/>
              <a:gd name="connsiteX0" fmla="*/ 9800 w 9800"/>
              <a:gd name="connsiteY0" fmla="*/ 0 h 12425"/>
              <a:gd name="connsiteX1" fmla="*/ 4970 w 9800"/>
              <a:gd name="connsiteY1" fmla="*/ 12425 h 12425"/>
              <a:gd name="connsiteX2" fmla="*/ 0 w 9800"/>
              <a:gd name="connsiteY2" fmla="*/ 2427 h 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0" h="12425">
                <a:moveTo>
                  <a:pt x="9800" y="0"/>
                </a:moveTo>
                <a:cubicBezTo>
                  <a:pt x="8922" y="2676"/>
                  <a:pt x="6643" y="12378"/>
                  <a:pt x="4970" y="12425"/>
                </a:cubicBezTo>
                <a:cubicBezTo>
                  <a:pt x="3296" y="12472"/>
                  <a:pt x="1005" y="5715"/>
                  <a:pt x="0" y="242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5" name="Freeform 53"/>
          <p:cNvSpPr>
            <a:spLocks/>
          </p:cNvSpPr>
          <p:nvPr/>
        </p:nvSpPr>
        <p:spPr bwMode="auto">
          <a:xfrm>
            <a:off x="1434906" y="4294496"/>
            <a:ext cx="3391472" cy="419974"/>
          </a:xfrm>
          <a:custGeom>
            <a:avLst/>
            <a:gdLst>
              <a:gd name="T0" fmla="*/ 2147483647 w 872"/>
              <a:gd name="T1" fmla="*/ 0 h 345"/>
              <a:gd name="T2" fmla="*/ 2147483647 w 872"/>
              <a:gd name="T3" fmla="*/ 2147483647 h 345"/>
              <a:gd name="T4" fmla="*/ 0 w 872"/>
              <a:gd name="T5" fmla="*/ 2147483647 h 345"/>
              <a:gd name="T6" fmla="*/ 0 60000 65536"/>
              <a:gd name="T7" fmla="*/ 0 60000 65536"/>
              <a:gd name="T8" fmla="*/ 0 60000 65536"/>
              <a:gd name="T9" fmla="*/ 0 w 872"/>
              <a:gd name="T10" fmla="*/ 0 h 345"/>
              <a:gd name="T11" fmla="*/ 872 w 872"/>
              <a:gd name="T12" fmla="*/ 345 h 345"/>
              <a:gd name="connsiteX0" fmla="*/ 10000 w 10000"/>
              <a:gd name="connsiteY0" fmla="*/ 0 h 6402"/>
              <a:gd name="connsiteX1" fmla="*/ 4937 w 10000"/>
              <a:gd name="connsiteY1" fmla="*/ 6402 h 6402"/>
              <a:gd name="connsiteX2" fmla="*/ 0 w 10000"/>
              <a:gd name="connsiteY2" fmla="*/ 232 h 6402"/>
              <a:gd name="connsiteX0" fmla="*/ 9934 w 9934"/>
              <a:gd name="connsiteY0" fmla="*/ 0 h 9640"/>
              <a:gd name="connsiteX1" fmla="*/ 4937 w 9934"/>
              <a:gd name="connsiteY1" fmla="*/ 9640 h 9640"/>
              <a:gd name="connsiteX2" fmla="*/ 0 w 9934"/>
              <a:gd name="connsiteY2" fmla="*/ 2 h 9640"/>
              <a:gd name="connsiteX0" fmla="*/ 9800 w 9800"/>
              <a:gd name="connsiteY0" fmla="*/ 0 h 12425"/>
              <a:gd name="connsiteX1" fmla="*/ 4970 w 9800"/>
              <a:gd name="connsiteY1" fmla="*/ 12425 h 12425"/>
              <a:gd name="connsiteX2" fmla="*/ 0 w 9800"/>
              <a:gd name="connsiteY2" fmla="*/ 2427 h 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0" h="12425">
                <a:moveTo>
                  <a:pt x="9800" y="0"/>
                </a:moveTo>
                <a:cubicBezTo>
                  <a:pt x="8922" y="2676"/>
                  <a:pt x="6643" y="12378"/>
                  <a:pt x="4970" y="12425"/>
                </a:cubicBezTo>
                <a:cubicBezTo>
                  <a:pt x="3296" y="12472"/>
                  <a:pt x="1005" y="5715"/>
                  <a:pt x="0" y="242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5043137" y="3470275"/>
            <a:ext cx="1403350" cy="1081087"/>
            <a:chOff x="990600" y="2506663"/>
            <a:chExt cx="1403350" cy="1081087"/>
          </a:xfrm>
        </p:grpSpPr>
        <p:sp>
          <p:nvSpPr>
            <p:cNvPr id="162" name="Line 61"/>
            <p:cNvSpPr>
              <a:spLocks noChangeShapeType="1"/>
            </p:cNvSpPr>
            <p:nvPr/>
          </p:nvSpPr>
          <p:spPr bwMode="auto">
            <a:xfrm flipH="1">
              <a:off x="2028825" y="3114675"/>
              <a:ext cx="241300" cy="33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163" name="Group 162"/>
            <p:cNvGrpSpPr/>
            <p:nvPr/>
          </p:nvGrpSpPr>
          <p:grpSpPr>
            <a:xfrm>
              <a:off x="990600" y="2506663"/>
              <a:ext cx="1403350" cy="1081087"/>
              <a:chOff x="996950" y="2506663"/>
              <a:chExt cx="1403350" cy="1081087"/>
            </a:xfrm>
          </p:grpSpPr>
          <p:sp>
            <p:nvSpPr>
              <p:cNvPr id="164" name="Oval 7"/>
              <p:cNvSpPr>
                <a:spLocks noChangeArrowheads="1"/>
              </p:cNvSpPr>
              <p:nvPr/>
            </p:nvSpPr>
            <p:spPr bwMode="auto">
              <a:xfrm>
                <a:off x="996950" y="2978150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65" name="Oval 10"/>
              <p:cNvSpPr>
                <a:spLocks noChangeArrowheads="1"/>
              </p:cNvSpPr>
              <p:nvPr/>
            </p:nvSpPr>
            <p:spPr bwMode="auto">
              <a:xfrm>
                <a:off x="1349375" y="25066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66" name="Oval 15"/>
              <p:cNvSpPr>
                <a:spLocks noChangeArrowheads="1"/>
              </p:cNvSpPr>
              <p:nvPr/>
            </p:nvSpPr>
            <p:spPr bwMode="auto">
              <a:xfrm>
                <a:off x="1885950" y="25066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67" name="Line 17"/>
              <p:cNvSpPr>
                <a:spLocks noChangeShapeType="1"/>
              </p:cNvSpPr>
              <p:nvPr/>
            </p:nvSpPr>
            <p:spPr bwMode="auto">
              <a:xfrm>
                <a:off x="1504950" y="2593975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68" name="Oval 20"/>
              <p:cNvSpPr>
                <a:spLocks noChangeArrowheads="1"/>
              </p:cNvSpPr>
              <p:nvPr/>
            </p:nvSpPr>
            <p:spPr bwMode="auto">
              <a:xfrm>
                <a:off x="2247900" y="2974975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69" name="Oval 25"/>
              <p:cNvSpPr>
                <a:spLocks noChangeArrowheads="1"/>
              </p:cNvSpPr>
              <p:nvPr/>
            </p:nvSpPr>
            <p:spPr bwMode="auto">
              <a:xfrm>
                <a:off x="1903413" y="3432175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70" name="Oval 30"/>
              <p:cNvSpPr>
                <a:spLocks noChangeArrowheads="1"/>
              </p:cNvSpPr>
              <p:nvPr/>
            </p:nvSpPr>
            <p:spPr bwMode="auto">
              <a:xfrm>
                <a:off x="1336675" y="3435350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2025650" y="2635250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72" name="Line 60"/>
              <p:cNvSpPr>
                <a:spLocks noChangeShapeType="1"/>
              </p:cNvSpPr>
              <p:nvPr/>
            </p:nvSpPr>
            <p:spPr bwMode="auto">
              <a:xfrm flipV="1">
                <a:off x="1120775" y="2635250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73" name="Line 62"/>
              <p:cNvSpPr>
                <a:spLocks noChangeShapeType="1"/>
              </p:cNvSpPr>
              <p:nvPr/>
            </p:nvSpPr>
            <p:spPr bwMode="auto">
              <a:xfrm flipH="1" flipV="1">
                <a:off x="1123950" y="3114675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74" name="Line 63"/>
              <p:cNvSpPr>
                <a:spLocks noChangeShapeType="1"/>
              </p:cNvSpPr>
              <p:nvPr/>
            </p:nvSpPr>
            <p:spPr bwMode="auto">
              <a:xfrm flipH="1">
                <a:off x="1504950" y="3508375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6640162" y="4392612"/>
            <a:ext cx="1753563" cy="1607386"/>
            <a:chOff x="2587625" y="3429000"/>
            <a:chExt cx="1753563" cy="1607386"/>
          </a:xfrm>
        </p:grpSpPr>
        <p:sp>
          <p:nvSpPr>
            <p:cNvPr id="176" name="Line 17"/>
            <p:cNvSpPr>
              <a:spLocks noChangeShapeType="1"/>
            </p:cNvSpPr>
            <p:nvPr/>
          </p:nvSpPr>
          <p:spPr bwMode="auto">
            <a:xfrm>
              <a:off x="3095552" y="3505323"/>
              <a:ext cx="38094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2587625" y="3429000"/>
              <a:ext cx="1753563" cy="1607386"/>
              <a:chOff x="2587625" y="3417986"/>
              <a:chExt cx="1753563" cy="1607386"/>
            </a:xfrm>
          </p:grpSpPr>
          <p:sp>
            <p:nvSpPr>
              <p:cNvPr id="178" name="Oval 7"/>
              <p:cNvSpPr>
                <a:spLocks noChangeArrowheads="1"/>
              </p:cNvSpPr>
              <p:nvPr/>
            </p:nvSpPr>
            <p:spPr bwMode="auto">
              <a:xfrm>
                <a:off x="2587625" y="3889610"/>
                <a:ext cx="152378" cy="15244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79" name="Oval 10"/>
              <p:cNvSpPr>
                <a:spLocks noChangeArrowheads="1"/>
              </p:cNvSpPr>
              <p:nvPr/>
            </p:nvSpPr>
            <p:spPr bwMode="auto">
              <a:xfrm>
                <a:off x="2939999" y="3417986"/>
                <a:ext cx="152378" cy="15244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0" name="Oval 15"/>
              <p:cNvSpPr>
                <a:spLocks noChangeArrowheads="1"/>
              </p:cNvSpPr>
              <p:nvPr/>
            </p:nvSpPr>
            <p:spPr bwMode="auto">
              <a:xfrm>
                <a:off x="3476496" y="3417986"/>
                <a:ext cx="152378" cy="15244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1" name="Oval 20"/>
              <p:cNvSpPr>
                <a:spLocks noChangeArrowheads="1"/>
              </p:cNvSpPr>
              <p:nvPr/>
            </p:nvSpPr>
            <p:spPr bwMode="auto">
              <a:xfrm>
                <a:off x="3838394" y="3886434"/>
                <a:ext cx="152378" cy="15244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2" name="Oval 25"/>
              <p:cNvSpPr>
                <a:spLocks noChangeArrowheads="1"/>
              </p:cNvSpPr>
              <p:nvPr/>
            </p:nvSpPr>
            <p:spPr bwMode="auto">
              <a:xfrm>
                <a:off x="3852204" y="4872928"/>
                <a:ext cx="152378" cy="15244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3" name="Oval 30"/>
              <p:cNvSpPr>
                <a:spLocks noChangeArrowheads="1"/>
              </p:cNvSpPr>
              <p:nvPr/>
            </p:nvSpPr>
            <p:spPr bwMode="auto">
              <a:xfrm>
                <a:off x="2927301" y="4346942"/>
                <a:ext cx="152378" cy="15244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4" name="Line 54"/>
              <p:cNvSpPr>
                <a:spLocks noChangeShapeType="1"/>
              </p:cNvSpPr>
              <p:nvPr/>
            </p:nvSpPr>
            <p:spPr bwMode="auto">
              <a:xfrm>
                <a:off x="3616176" y="3546610"/>
                <a:ext cx="241265" cy="3398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5" name="Line 60"/>
              <p:cNvSpPr>
                <a:spLocks noChangeShapeType="1"/>
              </p:cNvSpPr>
              <p:nvPr/>
            </p:nvSpPr>
            <p:spPr bwMode="auto">
              <a:xfrm flipV="1">
                <a:off x="2711432" y="3546610"/>
                <a:ext cx="241265" cy="3398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6" name="Line 61"/>
              <p:cNvSpPr>
                <a:spLocks noChangeShapeType="1"/>
              </p:cNvSpPr>
              <p:nvPr/>
            </p:nvSpPr>
            <p:spPr bwMode="auto">
              <a:xfrm flipH="1">
                <a:off x="3977598" y="4555336"/>
                <a:ext cx="241265" cy="3398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7" name="Line 62"/>
              <p:cNvSpPr>
                <a:spLocks noChangeShapeType="1"/>
              </p:cNvSpPr>
              <p:nvPr/>
            </p:nvSpPr>
            <p:spPr bwMode="auto">
              <a:xfrm flipH="1" flipV="1">
                <a:off x="2714607" y="4026174"/>
                <a:ext cx="241265" cy="3398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8" name="Line 63"/>
              <p:cNvSpPr>
                <a:spLocks noChangeShapeType="1"/>
              </p:cNvSpPr>
              <p:nvPr/>
            </p:nvSpPr>
            <p:spPr bwMode="auto">
              <a:xfrm flipH="1">
                <a:off x="3453799" y="4949150"/>
                <a:ext cx="38094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89" name="Oval 20"/>
              <p:cNvSpPr>
                <a:spLocks noChangeArrowheads="1"/>
              </p:cNvSpPr>
              <p:nvPr/>
            </p:nvSpPr>
            <p:spPr bwMode="auto">
              <a:xfrm>
                <a:off x="4188810" y="4378701"/>
                <a:ext cx="152378" cy="15244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0" name="Oval 30"/>
              <p:cNvSpPr>
                <a:spLocks noChangeArrowheads="1"/>
              </p:cNvSpPr>
              <p:nvPr/>
            </p:nvSpPr>
            <p:spPr bwMode="auto">
              <a:xfrm>
                <a:off x="3277717" y="4830661"/>
                <a:ext cx="152378" cy="152444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1" name="Line 54"/>
              <p:cNvSpPr>
                <a:spLocks noChangeShapeType="1"/>
              </p:cNvSpPr>
              <p:nvPr/>
            </p:nvSpPr>
            <p:spPr bwMode="auto">
              <a:xfrm>
                <a:off x="3966592" y="4038878"/>
                <a:ext cx="241265" cy="3398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92" name="Line 62"/>
              <p:cNvSpPr>
                <a:spLocks noChangeShapeType="1"/>
              </p:cNvSpPr>
              <p:nvPr/>
            </p:nvSpPr>
            <p:spPr bwMode="auto">
              <a:xfrm flipH="1" flipV="1">
                <a:off x="3065023" y="4509893"/>
                <a:ext cx="241265" cy="33982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5756365" y="5638800"/>
            <a:ext cx="688875" cy="427414"/>
            <a:chOff x="3501893" y="1700213"/>
            <a:chExt cx="688875" cy="427414"/>
          </a:xfrm>
        </p:grpSpPr>
        <p:sp>
          <p:nvSpPr>
            <p:cNvPr id="194" name="Oval 10"/>
            <p:cNvSpPr>
              <a:spLocks noChangeArrowheads="1"/>
            </p:cNvSpPr>
            <p:nvPr/>
          </p:nvSpPr>
          <p:spPr bwMode="auto">
            <a:xfrm>
              <a:off x="3501893" y="1828437"/>
              <a:ext cx="152378" cy="15244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5" name="Oval 15"/>
            <p:cNvSpPr>
              <a:spLocks noChangeArrowheads="1"/>
            </p:cNvSpPr>
            <p:nvPr/>
          </p:nvSpPr>
          <p:spPr bwMode="auto">
            <a:xfrm>
              <a:off x="4038390" y="1828437"/>
              <a:ext cx="152378" cy="15244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6" name="Freeform 94"/>
            <p:cNvSpPr>
              <a:spLocks/>
            </p:cNvSpPr>
            <p:nvPr/>
          </p:nvSpPr>
          <p:spPr bwMode="auto">
            <a:xfrm>
              <a:off x="3597633" y="1700213"/>
              <a:ext cx="487041" cy="138197"/>
            </a:xfrm>
            <a:custGeom>
              <a:avLst/>
              <a:gdLst>
                <a:gd name="T0" fmla="*/ 0 w 487111"/>
                <a:gd name="T1" fmla="*/ 129611 h 138157"/>
                <a:gd name="T2" fmla="*/ 264920 w 487111"/>
                <a:gd name="T3" fmla="*/ 1424 h 138157"/>
                <a:gd name="T4" fmla="*/ 487111 w 487111"/>
                <a:gd name="T5" fmla="*/ 138157 h 138157"/>
                <a:gd name="T6" fmla="*/ 0 60000 65536"/>
                <a:gd name="T7" fmla="*/ 0 60000 65536"/>
                <a:gd name="T8" fmla="*/ 0 60000 65536"/>
                <a:gd name="T9" fmla="*/ 0 w 487111"/>
                <a:gd name="T10" fmla="*/ 0 h 138157"/>
                <a:gd name="T11" fmla="*/ 487111 w 487111"/>
                <a:gd name="T12" fmla="*/ 138157 h 138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7111" h="138157">
                  <a:moveTo>
                    <a:pt x="0" y="129611"/>
                  </a:moveTo>
                  <a:cubicBezTo>
                    <a:pt x="91867" y="64805"/>
                    <a:pt x="183735" y="0"/>
                    <a:pt x="264920" y="1424"/>
                  </a:cubicBezTo>
                  <a:cubicBezTo>
                    <a:pt x="346105" y="2848"/>
                    <a:pt x="416608" y="70502"/>
                    <a:pt x="487111" y="138157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" name="Freeform 95"/>
            <p:cNvSpPr>
              <a:spLocks/>
            </p:cNvSpPr>
            <p:nvPr/>
          </p:nvSpPr>
          <p:spPr bwMode="auto">
            <a:xfrm rot="10800000">
              <a:off x="3589802" y="1989430"/>
              <a:ext cx="487041" cy="138197"/>
            </a:xfrm>
            <a:custGeom>
              <a:avLst/>
              <a:gdLst>
                <a:gd name="T0" fmla="*/ 0 w 487111"/>
                <a:gd name="T1" fmla="*/ 129611 h 138157"/>
                <a:gd name="T2" fmla="*/ 264920 w 487111"/>
                <a:gd name="T3" fmla="*/ 1424 h 138157"/>
                <a:gd name="T4" fmla="*/ 487111 w 487111"/>
                <a:gd name="T5" fmla="*/ 138157 h 138157"/>
                <a:gd name="T6" fmla="*/ 0 60000 65536"/>
                <a:gd name="T7" fmla="*/ 0 60000 65536"/>
                <a:gd name="T8" fmla="*/ 0 60000 65536"/>
                <a:gd name="T9" fmla="*/ 0 w 487111"/>
                <a:gd name="T10" fmla="*/ 0 h 138157"/>
                <a:gd name="T11" fmla="*/ 487111 w 487111"/>
                <a:gd name="T12" fmla="*/ 138157 h 1381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7111" h="138157">
                  <a:moveTo>
                    <a:pt x="0" y="129611"/>
                  </a:moveTo>
                  <a:cubicBezTo>
                    <a:pt x="91867" y="64805"/>
                    <a:pt x="183735" y="0"/>
                    <a:pt x="264920" y="1424"/>
                  </a:cubicBezTo>
                  <a:cubicBezTo>
                    <a:pt x="346105" y="2848"/>
                    <a:pt x="416608" y="70502"/>
                    <a:pt x="487111" y="138157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98" name="Group 197"/>
          <p:cNvGrpSpPr/>
          <p:nvPr/>
        </p:nvGrpSpPr>
        <p:grpSpPr>
          <a:xfrm>
            <a:off x="6705600" y="6069533"/>
            <a:ext cx="415835" cy="407467"/>
            <a:chOff x="4980428" y="4877321"/>
            <a:chExt cx="415835" cy="407467"/>
          </a:xfrm>
        </p:grpSpPr>
        <p:sp>
          <p:nvSpPr>
            <p:cNvPr id="199" name="Oval 15"/>
            <p:cNvSpPr>
              <a:spLocks noChangeArrowheads="1"/>
            </p:cNvSpPr>
            <p:nvPr/>
          </p:nvSpPr>
          <p:spPr bwMode="auto">
            <a:xfrm>
              <a:off x="5105036" y="4877321"/>
              <a:ext cx="152378" cy="152444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00" name="Freeform 97"/>
            <p:cNvSpPr>
              <a:spLocks/>
            </p:cNvSpPr>
            <p:nvPr/>
          </p:nvSpPr>
          <p:spPr bwMode="auto">
            <a:xfrm>
              <a:off x="4980428" y="5001271"/>
              <a:ext cx="415835" cy="283517"/>
            </a:xfrm>
            <a:custGeom>
              <a:avLst/>
              <a:gdLst>
                <a:gd name="T0" fmla="*/ 121065 w 415895"/>
                <a:gd name="T1" fmla="*/ 0 h 283435"/>
                <a:gd name="T2" fmla="*/ 18516 w 415895"/>
                <a:gd name="T3" fmla="*/ 136733 h 283435"/>
                <a:gd name="T4" fmla="*/ 232161 w 415895"/>
                <a:gd name="T5" fmla="*/ 273465 h 283435"/>
                <a:gd name="T6" fmla="*/ 411622 w 415895"/>
                <a:gd name="T7" fmla="*/ 76912 h 283435"/>
                <a:gd name="T8" fmla="*/ 257798 w 415895"/>
                <a:gd name="T9" fmla="*/ 0 h 2834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5895"/>
                <a:gd name="T16" fmla="*/ 0 h 283435"/>
                <a:gd name="T17" fmla="*/ 415895 w 415895"/>
                <a:gd name="T18" fmla="*/ 283435 h 2834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5895" h="283435">
                  <a:moveTo>
                    <a:pt x="121065" y="0"/>
                  </a:moveTo>
                  <a:cubicBezTo>
                    <a:pt x="60532" y="45577"/>
                    <a:pt x="0" y="91155"/>
                    <a:pt x="18516" y="136733"/>
                  </a:cubicBezTo>
                  <a:cubicBezTo>
                    <a:pt x="37032" y="182311"/>
                    <a:pt x="166643" y="283435"/>
                    <a:pt x="232161" y="273465"/>
                  </a:cubicBezTo>
                  <a:cubicBezTo>
                    <a:pt x="297679" y="263495"/>
                    <a:pt x="407349" y="122489"/>
                    <a:pt x="411622" y="76912"/>
                  </a:cubicBezTo>
                  <a:cubicBezTo>
                    <a:pt x="415895" y="31335"/>
                    <a:pt x="336846" y="15667"/>
                    <a:pt x="257798" y="0"/>
                  </a:cubicBezTo>
                </a:path>
              </a:pathLst>
            </a:cu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201" name="Rectangle 5"/>
          <p:cNvSpPr>
            <a:spLocks noChangeArrowheads="1"/>
          </p:cNvSpPr>
          <p:nvPr/>
        </p:nvSpPr>
        <p:spPr bwMode="auto">
          <a:xfrm>
            <a:off x="914400" y="5344180"/>
            <a:ext cx="1499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FFFFFF"/>
                </a:solidFill>
              </a:rPr>
              <a:t>Is this it?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4267200" y="1692825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800" dirty="0">
                <a:sym typeface="Symbol" panose="05050102010706020507" pitchFamily="18" charset="2"/>
              </a:rPr>
              <a:t>&amp;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sz="2800" dirty="0">
                <a:sym typeface="Symbol" panose="05050102010706020507" pitchFamily="18" charset="2"/>
              </a:rPr>
              <a:t>u,  </a:t>
            </a:r>
            <a:r>
              <a:rPr lang="en-CA" sz="2800" dirty="0" err="1">
                <a:sym typeface="Symbol" panose="05050102010706020507" pitchFamily="18" charset="2"/>
              </a:rPr>
              <a:t>uu</a:t>
            </a:r>
            <a:r>
              <a:rPr lang="en-CA" sz="2800" dirty="0">
                <a:sym typeface="Symbol" panose="05050102010706020507" pitchFamily="18" charset="2"/>
              </a:rPr>
              <a:t>   </a:t>
            </a:r>
            <a:r>
              <a:rPr lang="en-CA" sz="2800" dirty="0">
                <a:sym typeface="Wingdings" panose="05000000000000000000" pitchFamily="2" charset="2"/>
              </a:rPr>
              <a:t></a:t>
            </a:r>
            <a:r>
              <a:rPr lang="en-CA" sz="2800" dirty="0">
                <a:sym typeface="Symbol" panose="05050102010706020507" pitchFamily="18" charset="2"/>
              </a:rPr>
              <a:t> edge(</a:t>
            </a:r>
            <a:r>
              <a:rPr lang="en-CA" sz="2800" dirty="0" err="1">
                <a:sym typeface="Symbol" panose="05050102010706020507" pitchFamily="18" charset="2"/>
              </a:rPr>
              <a:t>u,v</a:t>
            </a:r>
            <a:r>
              <a:rPr lang="en-CA" sz="2800" dirty="0">
                <a:sym typeface="Symbol" panose="05050102010706020507" pitchFamily="18" charset="2"/>
              </a:rPr>
              <a:t>) ]</a:t>
            </a:r>
          </a:p>
          <a:p>
            <a:pPr algn="l"/>
            <a:r>
              <a:rPr lang="en-CA" sz="2800" dirty="0">
                <a:sym typeface="Symbol" panose="05050102010706020507" pitchFamily="18" charset="2"/>
              </a:rPr>
              <a:t>&amp;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>
                <a:sym typeface="Symbol" panose="05050102010706020507" pitchFamily="18" charset="2"/>
              </a:rPr>
              <a:t>w</a:t>
            </a:r>
            <a:r>
              <a:rPr lang="en-CA" sz="2800" dirty="0">
                <a:sym typeface="Symbol" panose="05050102010706020507" pitchFamily="18" charset="2"/>
              </a:rPr>
              <a:t>, </a:t>
            </a:r>
            <a:r>
              <a:rPr lang="en-CA" sz="2800" dirty="0" err="1">
                <a:sym typeface="Symbol" panose="05050102010706020507" pitchFamily="18" charset="2"/>
              </a:rPr>
              <a:t>ww</a:t>
            </a:r>
            <a:r>
              <a:rPr lang="en-CA" sz="2800" dirty="0">
                <a:sym typeface="Symbol" panose="05050102010706020507" pitchFamily="18" charset="2"/>
              </a:rPr>
              <a:t> </a:t>
            </a:r>
            <a:r>
              <a:rPr lang="en-CA" sz="2800" dirty="0">
                <a:sym typeface="Wingdings" panose="05000000000000000000" pitchFamily="2" charset="2"/>
              </a:rPr>
              <a:t></a:t>
            </a:r>
            <a:r>
              <a:rPr lang="en-CA" sz="2800" dirty="0">
                <a:sym typeface="Symbol" panose="05050102010706020507" pitchFamily="18" charset="2"/>
              </a:rPr>
              <a:t> edge(</a:t>
            </a:r>
            <a:r>
              <a:rPr lang="en-CA" sz="2800" dirty="0" err="1">
                <a:sym typeface="Symbol" panose="05050102010706020507" pitchFamily="18" charset="2"/>
              </a:rPr>
              <a:t>v,w</a:t>
            </a:r>
            <a:r>
              <a:rPr lang="en-CA" sz="2800" dirty="0">
                <a:sym typeface="Symbol" panose="05050102010706020507" pitchFamily="18" charset="2"/>
              </a:rPr>
              <a:t>) ]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74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7" grpId="0"/>
      <p:bldP spid="77" grpId="0"/>
      <p:bldP spid="95" grpId="0"/>
      <p:bldP spid="95" grpId="1"/>
      <p:bldP spid="102" grpId="0" animBg="1"/>
      <p:bldP spid="102" grpId="1" animBg="1"/>
      <p:bldP spid="105" grpId="0" animBg="1"/>
      <p:bldP spid="2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7" name="Rectangle 5"/>
          <p:cNvSpPr>
            <a:spLocks noChangeArrowheads="1"/>
          </p:cNvSpPr>
          <p:nvPr/>
        </p:nvSpPr>
        <p:spPr bwMode="auto">
          <a:xfrm>
            <a:off x="533400" y="1166828"/>
            <a:ext cx="8610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Graph G has an finite/infinite number of nodes.</a:t>
            </a:r>
          </a:p>
          <a:p>
            <a:pPr marL="457200" lvl="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</a:rPr>
              <a:t>G is connected.</a:t>
            </a:r>
          </a:p>
          <a:p>
            <a:pPr algn="l" eaLnBrk="1" hangingPunct="1">
              <a:defRPr/>
            </a:pPr>
            <a:r>
              <a:rPr lang="en-US" altLang="en-US" dirty="0">
                <a:solidFill>
                  <a:srgbClr val="FFFFFF"/>
                </a:solidFill>
              </a:rPr>
              <a:t>No fixed length Predicate logic statement </a:t>
            </a:r>
            <a:r>
              <a:rPr lang="en-US" altLang="en-US" dirty="0">
                <a:sym typeface="Symbol" panose="05050102010706020507" pitchFamily="18" charset="2"/>
              </a:rPr>
              <a:t> </a:t>
            </a:r>
            <a:r>
              <a:rPr lang="en-US" altLang="en-US" dirty="0">
                <a:solidFill>
                  <a:srgbClr val="FFFFFF"/>
                </a:solidFill>
              </a:rPr>
              <a:t>can say these.</a:t>
            </a:r>
          </a:p>
          <a:p>
            <a:pPr lvl="0" algn="l" eaLnBrk="1" hangingPunct="1">
              <a:defRPr/>
            </a:pPr>
            <a:r>
              <a:rPr lang="en-US" altLang="en-US" dirty="0">
                <a:solidFill>
                  <a:srgbClr val="FFFFFF"/>
                </a:solidFill>
              </a:rPr>
              <a:t>Proof:</a:t>
            </a:r>
          </a:p>
          <a:p>
            <a:pPr marL="457200" lvl="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</a:rPr>
              <a:t>To talk about k nodes of the graph, we need |</a:t>
            </a:r>
            <a:r>
              <a:rPr lang="en-US" altLang="en-US" dirty="0">
                <a:sym typeface="Symbol" panose="05050102010706020507" pitchFamily="18" charset="2"/>
              </a:rPr>
              <a:t>|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  </a:t>
            </a:r>
            <a:r>
              <a:rPr lang="en-US" altLang="en-US" dirty="0">
                <a:solidFill>
                  <a:srgbClr val="FFFFFF"/>
                </a:solidFill>
              </a:rPr>
              <a:t>k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US" altLang="en-US" dirty="0">
                <a:latin typeface="Symbol" pitchFamily="18" charset="2"/>
              </a:rPr>
              <a:t> "</a:t>
            </a:r>
            <a:r>
              <a:rPr lang="en-US" altLang="en-US" dirty="0">
                <a:sym typeface="Symbol" panose="05050102010706020507" pitchFamily="18" charset="2"/>
              </a:rPr>
              <a:t></a:t>
            </a:r>
            <a:r>
              <a:rPr lang="en-CA" dirty="0">
                <a:sym typeface="Symbol" panose="05050102010706020507" pitchFamily="18" charset="2"/>
              </a:rPr>
              <a:t>, 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Graphs</a:t>
            </a:r>
          </a:p>
        </p:txBody>
      </p:sp>
      <p:pic>
        <p:nvPicPr>
          <p:cNvPr id="74" name="Picture 73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965133" cy="9884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8597" y="3262952"/>
            <a:ext cx="2408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/>
              <a:t>with |G| </a:t>
            </a:r>
            <a:r>
              <a:rPr lang="en-US" altLang="en-US" sz="2800" dirty="0">
                <a:solidFill>
                  <a:srgbClr val="FFFFFF"/>
                </a:solidFill>
                <a:sym typeface="Symbol" panose="05050102010706020507" pitchFamily="18" charset="2"/>
              </a:rPr>
              <a:t>&gt;&gt; </a:t>
            </a:r>
            <a:r>
              <a:rPr lang="en-US" altLang="en-US" sz="2800" dirty="0">
                <a:solidFill>
                  <a:srgbClr val="FFFFFF"/>
                </a:solidFill>
              </a:rPr>
              <a:t>|</a:t>
            </a:r>
            <a:r>
              <a:rPr lang="en-US" altLang="en-US" sz="2800" dirty="0">
                <a:sym typeface="Symbol" panose="05050102010706020507" pitchFamily="18" charset="2"/>
              </a:rPr>
              <a:t>|</a:t>
            </a:r>
            <a:r>
              <a:rPr lang="en-US" altLang="en-US" sz="2800" dirty="0">
                <a:solidFill>
                  <a:srgbClr val="FFFFFF"/>
                </a:solidFill>
                <a:sym typeface="Symbol" panose="05050102010706020507" pitchFamily="18" charset="2"/>
              </a:rPr>
              <a:t>,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1828800" y="3281096"/>
            <a:ext cx="6415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G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4750542" y="3296314"/>
            <a:ext cx="29899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sym typeface="Symbol" panose="05050102010706020507" pitchFamily="18" charset="2"/>
              </a:rPr>
              <a:t> is to short to say </a:t>
            </a:r>
            <a:br>
              <a:rPr lang="en-US" altLang="en-US" sz="2800" dirty="0">
                <a:sym typeface="Symbol" panose="05050102010706020507" pitchFamily="18" charset="2"/>
              </a:rPr>
            </a:br>
            <a:r>
              <a:rPr lang="en-US" altLang="en-US" sz="2800" dirty="0"/>
              <a:t>G is connected.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8FD5643F-F6B1-4373-83B6-B77EF6BB4601}"/>
              </a:ext>
            </a:extLst>
          </p:cNvPr>
          <p:cNvGrpSpPr>
            <a:grpSpLocks/>
          </p:cNvGrpSpPr>
          <p:nvPr/>
        </p:nvGrpSpPr>
        <p:grpSpPr bwMode="auto">
          <a:xfrm>
            <a:off x="135447" y="4551210"/>
            <a:ext cx="1223454" cy="1239990"/>
            <a:chOff x="2065" y="1551"/>
            <a:chExt cx="1628" cy="1988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3FC415F2-16D3-4DE5-9F19-A4D798D39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0B697AB5-5A92-4B35-B394-F0D1F0A1F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AC9942C9-D4E5-4FC9-960C-6C843A530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FDE5C995-9F18-4578-9D21-5ABAFFB30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30E7050B-F3EF-4295-9DB1-32CA15D7E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27A42E39-BC34-49E2-B5AC-844F99D21A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8896E070-93FA-4C0D-AE21-08C776A11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4C987E4F-8E28-44C9-A823-B02401621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4AAAD5BE-CDCE-4C54-886D-44F83A134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5B605098-44F6-42E3-8E3A-AF3310E9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AD644012-B7CC-4771-AE46-17587EBC5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FDFCD5AF-FE36-4C4C-B986-C3266C3E67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0EB0F31F-552C-41A8-836B-14CD8E4A4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141FBF7F-57BE-4A11-A0F5-F4FAA94A97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93F75933-927D-4EC0-B74E-F7428130A0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EB166A40-D900-40E9-9A46-15C01F817E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704904A-A234-44E4-910B-2E83DDC33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8" y="4334755"/>
            <a:ext cx="7467602" cy="1456446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Not completely true. I can say: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Symbol" pitchFamily="18" charset="2"/>
              </a:rPr>
              <a:t>" </a:t>
            </a:r>
            <a:r>
              <a:rPr lang="en-US" altLang="en-US" sz="2400" dirty="0">
                <a:latin typeface="+mj-lt"/>
              </a:rPr>
              <a:t>nodes </a:t>
            </a:r>
            <a:r>
              <a:rPr lang="en-US" altLang="en-US" sz="2400" dirty="0" err="1">
                <a:latin typeface="+mj-lt"/>
              </a:rPr>
              <a:t>uv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 Path P connecting u to v.</a:t>
            </a:r>
            <a:r>
              <a:rPr lang="en-US" altLang="en-US" sz="2400" dirty="0">
                <a:latin typeface="Symbol" pitchFamily="18" charset="2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latin typeface="Symbol" pitchFamily="18" charset="2"/>
              </a:rPr>
              <a:t>" </a:t>
            </a:r>
            <a:r>
              <a:rPr lang="en-US" altLang="en-US" sz="2400" dirty="0"/>
              <a:t>nodes </a:t>
            </a:r>
            <a:r>
              <a:rPr lang="en-US" altLang="en-US" sz="2400" dirty="0" err="1"/>
              <a:t>uv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 integer P encoding a path connecting u to v.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sp>
        <p:nvSpPr>
          <p:cNvPr id="27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8" y="5867400"/>
            <a:ext cx="5715002" cy="609600"/>
          </a:xfrm>
          <a:prstGeom prst="wedgeRoundRectCallout">
            <a:avLst>
              <a:gd name="adj1" fmla="val -53324"/>
              <a:gd name="adj2" fmla="val -21789"/>
              <a:gd name="adj3" fmla="val 16667"/>
            </a:avLst>
          </a:prstGeom>
          <a:noFill/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meant where </a:t>
            </a:r>
            <a:r>
              <a:rPr lang="en-US" altLang="en-US" sz="2400" dirty="0">
                <a:sym typeface="Symbol" panose="05050102010706020507" pitchFamily="18" charset="2"/>
              </a:rPr>
              <a:t> quantifies only over nodes.</a:t>
            </a: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942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2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29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2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9" grpId="0"/>
      <p:bldP spid="96" grpId="0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76600" y="228599"/>
            <a:ext cx="7772400" cy="1143001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Proofs with Implications</a:t>
            </a:r>
            <a:endParaRPr lang="en-CA" altLang="en-US" sz="2800" dirty="0"/>
          </a:p>
        </p:txBody>
      </p:sp>
      <p:sp>
        <p:nvSpPr>
          <p:cNvPr id="38931" name="Text Box 22"/>
          <p:cNvSpPr txBox="1">
            <a:spLocks noChangeArrowheads="1"/>
          </p:cNvSpPr>
          <p:nvPr/>
        </p:nvSpPr>
        <p:spPr bwMode="auto">
          <a:xfrm>
            <a:off x="238125" y="304800"/>
            <a:ext cx="8558213" cy="649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A  B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If </a:t>
            </a:r>
            <a:r>
              <a:rPr lang="en-US" altLang="en-US" dirty="0">
                <a:solidFill>
                  <a:schemeClr val="accent2"/>
                </a:solidFill>
              </a:rPr>
              <a:t>A</a:t>
            </a:r>
            <a:r>
              <a:rPr lang="en-US" altLang="en-US" dirty="0"/>
              <a:t> is true then </a:t>
            </a:r>
            <a:r>
              <a:rPr lang="en-US" altLang="en-US" dirty="0">
                <a:solidFill>
                  <a:schemeClr val="accent2"/>
                </a:solidFill>
              </a:rPr>
              <a:t>B</a:t>
            </a:r>
            <a:r>
              <a:rPr lang="en-US" altLang="en-US" dirty="0"/>
              <a:t> is true.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This may because </a:t>
            </a:r>
            <a:r>
              <a:rPr lang="en-US" altLang="en-US" dirty="0">
                <a:solidFill>
                  <a:schemeClr val="accent2"/>
                </a:solidFill>
              </a:rPr>
              <a:t>A</a:t>
            </a:r>
            <a:r>
              <a:rPr lang="en-US" altLang="en-US" dirty="0"/>
              <a:t> causes </a:t>
            </a:r>
            <a:r>
              <a:rPr lang="en-US" altLang="en-US" dirty="0">
                <a:solidFill>
                  <a:schemeClr val="accent2"/>
                </a:solidFill>
              </a:rPr>
              <a:t>B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The counter positive is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B</a:t>
            </a:r>
            <a:r>
              <a:rPr lang="en-US" altLang="en-US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 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A</a:t>
            </a:r>
            <a:br>
              <a:rPr lang="en-US" altLang="en-US" dirty="0">
                <a:solidFill>
                  <a:schemeClr val="accent2"/>
                </a:solidFill>
                <a:sym typeface="Symbol" pitchFamily="18" charset="2"/>
              </a:rPr>
            </a:b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because if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is not true, then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 can’t be true </a:t>
            </a:r>
            <a:br>
              <a:rPr lang="en-US" altLang="en-US" dirty="0">
                <a:sym typeface="Symbol" pitchFamily="18" charset="2"/>
              </a:rPr>
            </a:br>
            <a:r>
              <a:rPr lang="en-US" altLang="en-US" dirty="0">
                <a:sym typeface="Symbol" pitchFamily="18" charset="2"/>
              </a:rPr>
              <a:t> because otherwise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 would be true.</a:t>
            </a:r>
            <a:r>
              <a:rPr lang="en-US" altLang="en-US" dirty="0"/>
              <a:t> </a:t>
            </a:r>
            <a:br>
              <a:rPr lang="en-US" altLang="en-US" dirty="0"/>
            </a:br>
            <a:r>
              <a:rPr lang="en-US" altLang="en-US" dirty="0"/>
              <a:t> Hence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B </a:t>
            </a:r>
            <a:r>
              <a:rPr lang="en-US" altLang="en-US" dirty="0">
                <a:sym typeface="Symbol" pitchFamily="18" charset="2"/>
              </a:rPr>
              <a:t>may cause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A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>
                <a:sym typeface="Symbol" pitchFamily="18" charset="2"/>
              </a:rPr>
              <a:t>Or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en-US" altLang="en-US" dirty="0">
                <a:sym typeface="Symbol" pitchFamily="18" charset="2"/>
              </a:rPr>
              <a:t> may cause both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A</a:t>
            </a:r>
            <a:r>
              <a:rPr lang="en-US" altLang="en-US" dirty="0">
                <a:sym typeface="Symbol" pitchFamily="18" charset="2"/>
              </a:rPr>
              <a:t> and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B</a:t>
            </a:r>
            <a:r>
              <a:rPr lang="en-US" altLang="en-US" dirty="0">
                <a:sym typeface="Symbol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Or maybe cause and eﬀect is not involved at all.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</a:rPr>
              <a:t>A ⇒ B </a:t>
            </a:r>
            <a:r>
              <a:rPr lang="en-US" altLang="en-US" dirty="0"/>
              <a:t>formally means </a:t>
            </a:r>
            <a:r>
              <a:rPr lang="en-US" altLang="en-US" dirty="0">
                <a:solidFill>
                  <a:schemeClr val="accent2"/>
                </a:solidFill>
              </a:rPr>
              <a:t>¬(A and ¬B)</a:t>
            </a: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Bring the negation in gives </a:t>
            </a:r>
            <a:r>
              <a:rPr lang="en-US" altLang="en-US" dirty="0">
                <a:solidFill>
                  <a:schemeClr val="accent2"/>
                </a:solidFill>
              </a:rPr>
              <a:t>¬A or B</a:t>
            </a:r>
            <a:br>
              <a:rPr lang="en-US" altLang="en-US" dirty="0">
                <a:solidFill>
                  <a:schemeClr val="accent2"/>
                </a:solidFill>
              </a:rPr>
            </a:br>
            <a:r>
              <a:rPr lang="en-US" altLang="en-US" dirty="0"/>
              <a:t>If </a:t>
            </a:r>
            <a:r>
              <a:rPr lang="en-US" altLang="en-US" dirty="0">
                <a:solidFill>
                  <a:schemeClr val="accent2"/>
                </a:solidFill>
              </a:rPr>
              <a:t>A</a:t>
            </a:r>
            <a:r>
              <a:rPr lang="en-US" altLang="en-US" dirty="0"/>
              <a:t> is false, then the statement </a:t>
            </a:r>
            <a:r>
              <a:rPr lang="en-US" altLang="en-US" dirty="0">
                <a:solidFill>
                  <a:schemeClr val="accent2"/>
                </a:solidFill>
              </a:rPr>
              <a:t>A ⇒ B</a:t>
            </a:r>
            <a:r>
              <a:rPr lang="en-US" altLang="en-US" dirty="0"/>
              <a:t> follows.</a:t>
            </a:r>
            <a:br>
              <a:rPr lang="en-US" altLang="en-US" dirty="0"/>
            </a:br>
            <a:r>
              <a:rPr lang="en-US" altLang="en-US" dirty="0"/>
              <a:t>If </a:t>
            </a:r>
            <a:r>
              <a:rPr lang="en-US" altLang="en-US" dirty="0">
                <a:solidFill>
                  <a:schemeClr val="accent2"/>
                </a:solidFill>
              </a:rPr>
              <a:t>B</a:t>
            </a:r>
            <a:r>
              <a:rPr lang="en-US" altLang="en-US" dirty="0"/>
              <a:t> is true, then </a:t>
            </a:r>
            <a:r>
              <a:rPr lang="en-US" altLang="en-US" dirty="0">
                <a:solidFill>
                  <a:schemeClr val="accent2"/>
                </a:solidFill>
              </a:rPr>
              <a:t>A ⇒ B </a:t>
            </a:r>
            <a:r>
              <a:rPr lang="en-US" altLang="en-US" dirty="0"/>
              <a:t>again follows.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Induction</a:t>
            </a:r>
          </a:p>
        </p:txBody>
      </p:sp>
    </p:spTree>
    <p:extLst>
      <p:ext uri="{BB962C8B-B14F-4D97-AF65-F5344CB8AC3E}">
        <p14:creationId xmlns:p14="http://schemas.microsoft.com/office/powerpoint/2010/main" val="311453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Induction</a:t>
            </a:r>
          </a:p>
        </p:txBody>
      </p:sp>
      <p:sp>
        <p:nvSpPr>
          <p:cNvPr id="47" name="Rectangle 5"/>
          <p:cNvSpPr>
            <a:spLocks noChangeArrowheads="1"/>
          </p:cNvSpPr>
          <p:nvPr/>
        </p:nvSpPr>
        <p:spPr bwMode="auto">
          <a:xfrm>
            <a:off x="533400" y="762000"/>
            <a:ext cx="8610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dirty="0">
                <a:solidFill>
                  <a:srgbClr val="FFFFFF"/>
                </a:solidFill>
              </a:rPr>
              <a:t>Let S(</a:t>
            </a:r>
            <a:r>
              <a:rPr lang="en-CA" altLang="en-US" dirty="0" err="1">
                <a:solidFill>
                  <a:srgbClr val="FFFFFF"/>
                </a:solidFill>
              </a:rPr>
              <a:t>i</a:t>
            </a:r>
            <a:r>
              <a:rPr lang="en-CA" altLang="en-US" dirty="0">
                <a:solidFill>
                  <a:srgbClr val="FFFFFF"/>
                </a:solidFill>
              </a:rPr>
              <a:t>) be a statement that for each </a:t>
            </a:r>
            <a:r>
              <a:rPr lang="en-CA" altLang="en-US" dirty="0" err="1">
                <a:solidFill>
                  <a:srgbClr val="FFFFFF"/>
                </a:solidFill>
              </a:rPr>
              <a:t>i</a:t>
            </a:r>
            <a:r>
              <a:rPr lang="en-CA" altLang="en-US" dirty="0">
                <a:solidFill>
                  <a:srgbClr val="FFFFFF"/>
                </a:solidFill>
              </a:rPr>
              <a:t> maybe true or false.</a:t>
            </a:r>
          </a:p>
          <a:p>
            <a:pPr lvl="0" algn="l" eaLnBrk="1" hangingPunct="1"/>
            <a:r>
              <a:rPr lang="en-CA" altLang="en-US" dirty="0">
                <a:solidFill>
                  <a:srgbClr val="FFFFFF"/>
                </a:solidFill>
              </a:rPr>
              <a:t>Goal: Prove that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).</a:t>
            </a:r>
          </a:p>
          <a:p>
            <a:pPr lvl="0" algn="l" eaLnBrk="1" hangingPunct="1"/>
            <a:r>
              <a:rPr lang="en-CA" altLang="en-US" dirty="0">
                <a:sym typeface="Symbol" panose="05050102010706020507" pitchFamily="18" charset="2"/>
              </a:rPr>
              <a:t>Proof:</a:t>
            </a:r>
          </a:p>
          <a:p>
            <a:pPr marL="457200" lvl="0" indent="-457200" algn="l" eaLnBrk="1" hangingPunct="1">
              <a:buFont typeface="Arial" panose="020B0604020202020204" pitchFamily="34" charset="0"/>
              <a:buChar char="•"/>
            </a:pPr>
            <a:r>
              <a:rPr lang="en-CA" altLang="en-US" dirty="0">
                <a:sym typeface="Symbol" panose="05050102010706020507" pitchFamily="18" charset="2"/>
              </a:rPr>
              <a:t>Prove S(0) is true.</a:t>
            </a:r>
          </a:p>
          <a:p>
            <a:pPr marL="457200" lvl="0" indent="-457200" algn="l" eaLnBrk="1" hangingPunct="1">
              <a:buFont typeface="Arial" panose="020B0604020202020204" pitchFamily="34" charset="0"/>
              <a:buChar char="•"/>
            </a:pPr>
            <a:r>
              <a:rPr lang="en-CA" altLang="en-US" dirty="0">
                <a:sym typeface="Symbol" panose="05050102010706020507" pitchFamily="18" charset="2"/>
              </a:rPr>
              <a:t>Prove: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Wingdings" panose="05000000000000000000" pitchFamily="2" charset="2"/>
              </a:rPr>
              <a:t> S(i+1)</a:t>
            </a:r>
            <a:endParaRPr lang="en-CA" altLang="en-US" dirty="0">
              <a:sym typeface="Symbol" panose="05050102010706020507" pitchFamily="18" charset="2"/>
            </a:endParaRPr>
          </a:p>
          <a:p>
            <a:pPr marL="1200150" lvl="1" indent="-457200" algn="l" eaLnBrk="1" hangingPunct="1">
              <a:buFont typeface="Arial" panose="020B0604020202020204" pitchFamily="34" charset="0"/>
              <a:buChar char="•"/>
            </a:pPr>
            <a:r>
              <a:rPr lang="en-CA" altLang="en-US" dirty="0">
                <a:sym typeface="Symbol" panose="05050102010706020507" pitchFamily="18" charset="2"/>
              </a:rPr>
              <a:t>Let 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be arbitrary.</a:t>
            </a:r>
          </a:p>
          <a:p>
            <a:pPr marL="1200150" lvl="1" indent="-457200" algn="l" eaLnBrk="1" hangingPunct="1">
              <a:buFont typeface="Arial" panose="020B0604020202020204" pitchFamily="34" charset="0"/>
              <a:buChar char="•"/>
            </a:pPr>
            <a:r>
              <a:rPr lang="en-CA" altLang="en-US" dirty="0">
                <a:sym typeface="Symbol" panose="05050102010706020507" pitchFamily="18" charset="2"/>
              </a:rPr>
              <a:t>Assume that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 is true.</a:t>
            </a:r>
          </a:p>
          <a:p>
            <a:pPr marL="1200150" lvl="1" indent="-457200" algn="l" eaLnBrk="1" hangingPunct="1">
              <a:buFont typeface="Arial" panose="020B0604020202020204" pitchFamily="34" charset="0"/>
              <a:buChar char="•"/>
            </a:pPr>
            <a:r>
              <a:rPr lang="en-CA" altLang="en-US" dirty="0">
                <a:sym typeface="Symbol" panose="05050102010706020507" pitchFamily="18" charset="2"/>
              </a:rPr>
              <a:t>Prove that it follows that S(i+1) is true.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</a:pPr>
            <a:r>
              <a:rPr lang="en-CA" altLang="en-US" dirty="0">
                <a:sym typeface="Symbol" panose="05050102010706020507" pitchFamily="18" charset="2"/>
              </a:rPr>
              <a:t>By way of induction,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 is true.</a:t>
            </a:r>
            <a:endParaRPr lang="en-CA" altLang="en-US" dirty="0">
              <a:solidFill>
                <a:srgbClr val="FFFF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90600" y="4800600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/>
              <a:t>S(0)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676400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S(1)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28521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S(2)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40713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S(3)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2905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S(4)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6477000" y="4800600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</a:t>
            </a:r>
            <a:r>
              <a:rPr lang="en-US" altLang="en-US" sz="2800" dirty="0">
                <a:sym typeface="Wingdings" panose="05000000000000000000" pitchFamily="2" charset="2"/>
              </a:rPr>
              <a:t> …</a:t>
            </a:r>
            <a:r>
              <a:rPr lang="en-US" altLang="en-US" sz="2800" dirty="0"/>
              <a:t>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81000" y="5478482"/>
            <a:ext cx="746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dirty="0">
                <a:sym typeface="Symbol" panose="05050102010706020507" pitchFamily="18" charset="2"/>
              </a:rPr>
              <a:t>Predicate logic statement:</a:t>
            </a:r>
          </a:p>
          <a:p>
            <a:pPr lvl="0" algn="l" eaLnBrk="1" hangingPunct="1"/>
            <a:r>
              <a:rPr lang="en-CA" altLang="en-US" dirty="0">
                <a:sym typeface="Symbol" panose="05050102010706020507" pitchFamily="18" charset="2"/>
              </a:rPr>
              <a:t>   [S(0)  &amp; 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Wingdings" panose="05000000000000000000" pitchFamily="2" charset="2"/>
              </a:rPr>
              <a:t>S(i+1)]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</a:t>
            </a:r>
          </a:p>
        </p:txBody>
      </p:sp>
      <p:graphicFrame>
        <p:nvGraphicFramePr>
          <p:cNvPr id="5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22643"/>
              </p:ext>
            </p:extLst>
          </p:nvPr>
        </p:nvGraphicFramePr>
        <p:xfrm>
          <a:off x="7419975" y="135413"/>
          <a:ext cx="1636804" cy="71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80" name="Clip" r:id="rId4" imgW="4832350" imgH="2254250" progId="MS_ClipArt_Gallery.2">
                  <p:embed/>
                </p:oleObj>
              </mc:Choice>
              <mc:Fallback>
                <p:oleObj name="Clip" r:id="rId4" imgW="4832350" imgH="2254250" progId="MS_ClipArt_Gallery.2">
                  <p:embed/>
                  <p:pic>
                    <p:nvPicPr>
                      <p:cNvPr id="5735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135413"/>
                        <a:ext cx="1636804" cy="715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77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Induction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81000" y="646093"/>
            <a:ext cx="7467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dirty="0">
                <a:sym typeface="Symbol" panose="05050102010706020507" pitchFamily="18" charset="2"/>
              </a:rPr>
              <a:t>Predicate logic statement:</a:t>
            </a:r>
          </a:p>
          <a:p>
            <a:pPr lvl="0" algn="l" eaLnBrk="1" hangingPunct="1"/>
            <a:r>
              <a:rPr lang="en-CA" altLang="en-US" dirty="0">
                <a:sym typeface="Symbol" panose="05050102010706020507" pitchFamily="18" charset="2"/>
              </a:rPr>
              <a:t>   [S(0)  &amp; 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Wingdings" panose="05000000000000000000" pitchFamily="2" charset="2"/>
              </a:rPr>
              <a:t>S(i+1)]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dirty="0">
                <a:solidFill>
                  <a:srgbClr val="FFFFFF"/>
                </a:solidFill>
                <a:sym typeface="Symbol" panose="05050102010706020507" pitchFamily="18" charset="2"/>
              </a:rPr>
              <a:t>Do we KNOW this is true in our universe?</a:t>
            </a:r>
            <a:endParaRPr lang="en-CA" altLang="en-US" dirty="0">
              <a:solidFill>
                <a:srgbClr val="FFFFFF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49925" y="2396900"/>
            <a:ext cx="269626" cy="537616"/>
            <a:chOff x="1749925" y="4085184"/>
            <a:chExt cx="269626" cy="537616"/>
          </a:xfrm>
        </p:grpSpPr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1749925" y="4085184"/>
              <a:ext cx="26962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2400" dirty="0"/>
                <a:t>i</a:t>
              </a:r>
              <a:endParaRPr kumimoji="0" lang="en-US" alt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5" name="Oval 10"/>
            <p:cNvSpPr>
              <a:spLocks noChangeArrowheads="1"/>
            </p:cNvSpPr>
            <p:nvPr/>
          </p:nvSpPr>
          <p:spPr bwMode="auto">
            <a:xfrm>
              <a:off x="1801504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57079" y="2385031"/>
            <a:ext cx="743860" cy="512465"/>
            <a:chOff x="1957079" y="4110335"/>
            <a:chExt cx="743860" cy="512465"/>
          </a:xfrm>
        </p:grpSpPr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2104301" y="4110335"/>
              <a:ext cx="59663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i+1</a:t>
              </a:r>
              <a:endParaRPr kumimoji="0" lang="en-US" altLang="en-US" sz="24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4776" y="2390893"/>
            <a:ext cx="669896" cy="510901"/>
            <a:chOff x="1149185" y="4116197"/>
            <a:chExt cx="669896" cy="510901"/>
          </a:xfrm>
        </p:grpSpPr>
        <p:sp>
          <p:nvSpPr>
            <p:cNvPr id="21" name="Text Box 11"/>
            <p:cNvSpPr txBox="1">
              <a:spLocks noChangeArrowheads="1"/>
            </p:cNvSpPr>
            <p:nvPr/>
          </p:nvSpPr>
          <p:spPr bwMode="auto">
            <a:xfrm>
              <a:off x="1149185" y="4116197"/>
              <a:ext cx="33855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1282506" y="4474698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1438081" y="456201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487529" y="2749561"/>
            <a:ext cx="533400" cy="152400"/>
            <a:chOff x="1957079" y="4470400"/>
            <a:chExt cx="533400" cy="152400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971800" y="2738438"/>
            <a:ext cx="533400" cy="152400"/>
            <a:chOff x="1957079" y="4470400"/>
            <a:chExt cx="533400" cy="152400"/>
          </a:xfrm>
        </p:grpSpPr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456071" y="2727315"/>
            <a:ext cx="533400" cy="152400"/>
            <a:chOff x="1957079" y="4470400"/>
            <a:chExt cx="533400" cy="152400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40342" y="2716192"/>
            <a:ext cx="533400" cy="152400"/>
            <a:chOff x="1957079" y="4470400"/>
            <a:chExt cx="533400" cy="152400"/>
          </a:xfrm>
        </p:grpSpPr>
        <p:sp>
          <p:nvSpPr>
            <p:cNvPr id="44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5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424613" y="2705069"/>
            <a:ext cx="533400" cy="152400"/>
            <a:chOff x="1957079" y="4470400"/>
            <a:chExt cx="533400" cy="152400"/>
          </a:xfrm>
        </p:grpSpPr>
        <p:sp>
          <p:nvSpPr>
            <p:cNvPr id="57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8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914400" y="3505200"/>
            <a:ext cx="66911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FFFFFF"/>
                </a:solidFill>
              </a:rPr>
              <a:t>Do we KNOW that this process reaches all </a:t>
            </a:r>
            <a:r>
              <a:rPr lang="en-US" altLang="en-US" noProof="0" dirty="0" err="1">
                <a:solidFill>
                  <a:srgbClr val="FFFFFF"/>
                </a:solidFill>
              </a:rPr>
              <a:t>i</a:t>
            </a:r>
            <a:r>
              <a:rPr lang="en-US" altLang="en-US" noProof="0" dirty="0">
                <a:solidFill>
                  <a:srgbClr val="FFFFFF"/>
                </a:solidFill>
              </a:rPr>
              <a:t>?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7054850" y="2362200"/>
            <a:ext cx="1403350" cy="1081087"/>
            <a:chOff x="990600" y="2506663"/>
            <a:chExt cx="1403350" cy="1081087"/>
          </a:xfrm>
        </p:grpSpPr>
        <p:sp>
          <p:nvSpPr>
            <p:cNvPr id="63" name="Line 61"/>
            <p:cNvSpPr>
              <a:spLocks noChangeShapeType="1"/>
            </p:cNvSpPr>
            <p:nvPr/>
          </p:nvSpPr>
          <p:spPr bwMode="auto">
            <a:xfrm flipH="1">
              <a:off x="2028825" y="3114675"/>
              <a:ext cx="241300" cy="33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990600" y="2506663"/>
              <a:ext cx="1403350" cy="1081087"/>
              <a:chOff x="996950" y="2506663"/>
              <a:chExt cx="1403350" cy="1081087"/>
            </a:xfrm>
          </p:grpSpPr>
          <p:sp>
            <p:nvSpPr>
              <p:cNvPr id="65" name="Oval 7"/>
              <p:cNvSpPr>
                <a:spLocks noChangeArrowheads="1"/>
              </p:cNvSpPr>
              <p:nvPr/>
            </p:nvSpPr>
            <p:spPr bwMode="auto">
              <a:xfrm>
                <a:off x="996950" y="2978150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6" name="Oval 10"/>
              <p:cNvSpPr>
                <a:spLocks noChangeArrowheads="1"/>
              </p:cNvSpPr>
              <p:nvPr/>
            </p:nvSpPr>
            <p:spPr bwMode="auto">
              <a:xfrm>
                <a:off x="1349375" y="25066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7" name="Oval 15"/>
              <p:cNvSpPr>
                <a:spLocks noChangeArrowheads="1"/>
              </p:cNvSpPr>
              <p:nvPr/>
            </p:nvSpPr>
            <p:spPr bwMode="auto">
              <a:xfrm>
                <a:off x="1885950" y="25066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8" name="Line 17"/>
              <p:cNvSpPr>
                <a:spLocks noChangeShapeType="1"/>
              </p:cNvSpPr>
              <p:nvPr/>
            </p:nvSpPr>
            <p:spPr bwMode="auto">
              <a:xfrm>
                <a:off x="1504950" y="2593975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9" name="Oval 20"/>
              <p:cNvSpPr>
                <a:spLocks noChangeArrowheads="1"/>
              </p:cNvSpPr>
              <p:nvPr/>
            </p:nvSpPr>
            <p:spPr bwMode="auto">
              <a:xfrm>
                <a:off x="2247900" y="2974975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0" name="Oval 25"/>
              <p:cNvSpPr>
                <a:spLocks noChangeArrowheads="1"/>
              </p:cNvSpPr>
              <p:nvPr/>
            </p:nvSpPr>
            <p:spPr bwMode="auto">
              <a:xfrm>
                <a:off x="1903413" y="3432175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1" name="Oval 30"/>
              <p:cNvSpPr>
                <a:spLocks noChangeArrowheads="1"/>
              </p:cNvSpPr>
              <p:nvPr/>
            </p:nvSpPr>
            <p:spPr bwMode="auto">
              <a:xfrm>
                <a:off x="1336675" y="3435350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" name="Line 54"/>
              <p:cNvSpPr>
                <a:spLocks noChangeShapeType="1"/>
              </p:cNvSpPr>
              <p:nvPr/>
            </p:nvSpPr>
            <p:spPr bwMode="auto">
              <a:xfrm>
                <a:off x="2025650" y="2635250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3" name="Line 60"/>
              <p:cNvSpPr>
                <a:spLocks noChangeShapeType="1"/>
              </p:cNvSpPr>
              <p:nvPr/>
            </p:nvSpPr>
            <p:spPr bwMode="auto">
              <a:xfrm flipV="1">
                <a:off x="1120775" y="2635250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4" name="Line 62"/>
              <p:cNvSpPr>
                <a:spLocks noChangeShapeType="1"/>
              </p:cNvSpPr>
              <p:nvPr/>
            </p:nvSpPr>
            <p:spPr bwMode="auto">
              <a:xfrm flipH="1" flipV="1">
                <a:off x="1123950" y="3114675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5" name="Line 63"/>
              <p:cNvSpPr>
                <a:spLocks noChangeShapeType="1"/>
              </p:cNvSpPr>
              <p:nvPr/>
            </p:nvSpPr>
            <p:spPr bwMode="auto">
              <a:xfrm flipH="1">
                <a:off x="1504950" y="3508375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974771" y="2423886"/>
            <a:ext cx="957589" cy="523220"/>
            <a:chOff x="4974771" y="2423886"/>
            <a:chExt cx="957589" cy="523220"/>
          </a:xfrm>
        </p:grpSpPr>
        <p:sp>
          <p:nvSpPr>
            <p:cNvPr id="106" name="Line 17"/>
            <p:cNvSpPr>
              <a:spLocks noChangeShapeType="1"/>
            </p:cNvSpPr>
            <p:nvPr/>
          </p:nvSpPr>
          <p:spPr bwMode="auto">
            <a:xfrm>
              <a:off x="4974771" y="2776083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5388621" y="2423886"/>
              <a:ext cx="54373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l"/>
              <a:r>
                <a:rPr lang="en-US" altLang="en-US" sz="2800" dirty="0">
                  <a:sym typeface="Wingdings" panose="05000000000000000000" pitchFamily="2" charset="2"/>
                </a:rPr>
                <a:t>…</a:t>
              </a:r>
              <a:endParaRPr lang="en-US" altLang="en-US" sz="2800" dirty="0">
                <a:solidFill>
                  <a:srgbClr val="FFFFFF"/>
                </a:solidFill>
              </a:endParaRPr>
            </a:p>
          </p:txBody>
        </p:sp>
      </p:grpSp>
      <p:sp>
        <p:nvSpPr>
          <p:cNvPr id="109" name="Rectangle 5"/>
          <p:cNvSpPr>
            <a:spLocks noChangeArrowheads="1"/>
          </p:cNvSpPr>
          <p:nvPr/>
        </p:nvSpPr>
        <p:spPr bwMode="auto">
          <a:xfrm>
            <a:off x="609600" y="5522893"/>
            <a:ext cx="774442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noProof="0" dirty="0">
                <a:solidFill>
                  <a:srgbClr val="FFFFFF"/>
                </a:solidFill>
              </a:rPr>
              <a:t>Induction is an axiom that we must define to be true</a:t>
            </a:r>
            <a:r>
              <a:rPr lang="en-US" altLang="en-US" dirty="0">
                <a:solidFill>
                  <a:srgbClr val="FFFFFF"/>
                </a:solidFill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It says something about the nature of the integers.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990600" y="4800600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/>
              <a:t>S(0)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76400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S(1)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8521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S(2)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0713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S(3)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905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S(4)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77000" y="4800600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</a:t>
            </a:r>
            <a:r>
              <a:rPr lang="en-US" altLang="en-US" sz="2800" dirty="0">
                <a:sym typeface="Wingdings" panose="05000000000000000000" pitchFamily="2" charset="2"/>
              </a:rPr>
              <a:t> …</a:t>
            </a:r>
            <a:r>
              <a:rPr lang="en-US" altLang="en-US" sz="2800" dirty="0"/>
              <a:t>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graphicFrame>
        <p:nvGraphicFramePr>
          <p:cNvPr id="116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3722643"/>
              </p:ext>
            </p:extLst>
          </p:nvPr>
        </p:nvGraphicFramePr>
        <p:xfrm>
          <a:off x="7419975" y="135413"/>
          <a:ext cx="1636804" cy="71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3" name="Clip" r:id="rId4" imgW="4832350" imgH="2254250" progId="MS_ClipArt_Gallery.2">
                  <p:embed/>
                </p:oleObj>
              </mc:Choice>
              <mc:Fallback>
                <p:oleObj name="Clip" r:id="rId4" imgW="4832350" imgH="2254250" progId="MS_ClipArt_Gallery.2">
                  <p:embed/>
                  <p:pic>
                    <p:nvPicPr>
                      <p:cNvPr id="5735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135413"/>
                        <a:ext cx="1636804" cy="715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22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42914"/>
              </p:ext>
            </p:extLst>
          </p:nvPr>
        </p:nvGraphicFramePr>
        <p:xfrm>
          <a:off x="7419975" y="135413"/>
          <a:ext cx="1636804" cy="71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26" name="Clip" r:id="rId4" imgW="4832350" imgH="2254250" progId="MS_ClipArt_Gallery.2">
                  <p:embed/>
                </p:oleObj>
              </mc:Choice>
              <mc:Fallback>
                <p:oleObj name="Clip" r:id="rId4" imgW="4832350" imgH="2254250" progId="MS_ClipArt_Gallery.2">
                  <p:embed/>
                  <p:pic>
                    <p:nvPicPr>
                      <p:cNvPr id="5735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135413"/>
                        <a:ext cx="1636804" cy="715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Induction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81000" y="646093"/>
            <a:ext cx="7467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dirty="0">
                <a:sym typeface="Symbol" panose="05050102010706020507" pitchFamily="18" charset="2"/>
              </a:rPr>
              <a:t>Predicate logic statement:</a:t>
            </a:r>
          </a:p>
          <a:p>
            <a:pPr lvl="0" algn="l" eaLnBrk="1" hangingPunct="1"/>
            <a:r>
              <a:rPr lang="en-CA" altLang="en-US" dirty="0">
                <a:sym typeface="Symbol" panose="05050102010706020507" pitchFamily="18" charset="2"/>
              </a:rPr>
              <a:t>   [S(0)  &amp; 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Wingdings" panose="05000000000000000000" pitchFamily="2" charset="2"/>
              </a:rPr>
              <a:t>S(i+1)]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</a:t>
            </a:r>
          </a:p>
          <a:p>
            <a:pPr lvl="0" algn="l" eaLnBrk="1" hangingPunct="1"/>
            <a:r>
              <a:rPr lang="en-US" altLang="en-US" dirty="0"/>
              <a:t>                </a:t>
            </a:r>
            <a:r>
              <a:rPr lang="en-US" altLang="en-US" dirty="0">
                <a:solidFill>
                  <a:schemeClr val="accent2"/>
                </a:solidFill>
              </a:rPr>
              <a:t>A</a:t>
            </a:r>
            <a:r>
              <a:rPr lang="en-US" altLang="en-US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</a:t>
            </a:r>
            <a:r>
              <a:rPr lang="en-US" altLang="en-US" dirty="0">
                <a:solidFill>
                  <a:schemeClr val="accent2"/>
                </a:solidFill>
              </a:rPr>
              <a:t>B </a:t>
            </a:r>
            <a:r>
              <a:rPr lang="en-US" altLang="en-US" dirty="0" err="1"/>
              <a:t>iff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B</a:t>
            </a:r>
            <a:r>
              <a:rPr lang="en-US" altLang="en-US" dirty="0">
                <a:solidFill>
                  <a:schemeClr val="accent2"/>
                </a:solidFill>
                <a:latin typeface="Symbol" pitchFamily="18" charset="2"/>
                <a:sym typeface="Symbol" pitchFamily="18" charset="2"/>
              </a:rPr>
              <a:t></a:t>
            </a:r>
            <a:r>
              <a:rPr lang="en-US" altLang="en-US" dirty="0">
                <a:solidFill>
                  <a:schemeClr val="accent2"/>
                </a:solidFill>
                <a:sym typeface="Symbol" pitchFamily="18" charset="2"/>
              </a:rPr>
              <a:t>A</a:t>
            </a:r>
          </a:p>
          <a:p>
            <a:pPr marL="457200" indent="-457200" algn="l" eaLnBrk="1" hangingPunct="1">
              <a:buFont typeface="Symbol" panose="05050102010706020507" pitchFamily="18" charset="2"/>
              <a:buChar char="º"/>
            </a:pPr>
            <a:r>
              <a:rPr lang="en-US" altLang="en-US" dirty="0">
                <a:sym typeface="Symbol" pitchFamily="18" charset="2"/>
              </a:rPr>
              <a:t></a:t>
            </a:r>
            <a:r>
              <a:rPr lang="en-CA" altLang="en-US" dirty="0">
                <a:sym typeface="Symbol" panose="05050102010706020507" pitchFamily="18" charset="2"/>
              </a:rPr>
              <a:t>[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)]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CA" altLang="en-US" dirty="0">
                <a:sym typeface="Symbol" panose="05050102010706020507" pitchFamily="18" charset="2"/>
              </a:rPr>
              <a:t>[S(0)  &amp;  </a:t>
            </a:r>
            <a:r>
              <a:rPr lang="en-US" altLang="en-US" dirty="0">
                <a:latin typeface="Symbol" pitchFamily="18" charset="2"/>
              </a:rPr>
              <a:t>"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Wingdings" panose="05000000000000000000" pitchFamily="2" charset="2"/>
              </a:rPr>
              <a:t>S(i+1)]</a:t>
            </a:r>
          </a:p>
          <a:p>
            <a:pPr algn="l" eaLnBrk="1" hangingPunct="1"/>
            <a:r>
              <a:rPr lang="en-US" altLang="en-US" dirty="0">
                <a:latin typeface="Symbol" pitchFamily="18" charset="2"/>
                <a:sym typeface="Symbol" pitchFamily="18" charset="2"/>
              </a:rPr>
              <a:t>                       </a:t>
            </a:r>
            <a:r>
              <a:rPr lang="en-CA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CA" altLang="en-US" dirty="0">
                <a:sym typeface="Symbol" panose="05050102010706020507" pitchFamily="18" charset="2"/>
              </a:rPr>
              <a:t>S(0)  or</a:t>
            </a:r>
            <a:endParaRPr lang="en-CA" dirty="0"/>
          </a:p>
        </p:txBody>
      </p:sp>
      <p:sp>
        <p:nvSpPr>
          <p:cNvPr id="59" name="Rectangle 5"/>
          <p:cNvSpPr>
            <a:spLocks noChangeArrowheads="1"/>
          </p:cNvSpPr>
          <p:nvPr/>
        </p:nvSpPr>
        <p:spPr bwMode="auto">
          <a:xfrm>
            <a:off x="4488543" y="2311401"/>
            <a:ext cx="32271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dirty="0">
                <a:latin typeface="Symbol" pitchFamily="18" charset="2"/>
              </a:rPr>
              <a:t>$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</a:t>
            </a:r>
            <a:r>
              <a:rPr lang="en-US" altLang="en-US" dirty="0">
                <a:sym typeface="Symbol" pitchFamily="18" charset="2"/>
              </a:rPr>
              <a:t>[</a:t>
            </a:r>
            <a:r>
              <a:rPr lang="en-CA" altLang="en-US" dirty="0">
                <a:sym typeface="Symbol" panose="05050102010706020507" pitchFamily="18" charset="2"/>
              </a:rPr>
              <a:t>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</a:t>
            </a:r>
            <a:r>
              <a:rPr lang="en-CA" altLang="en-US" dirty="0">
                <a:sym typeface="Wingdings" panose="05000000000000000000" pitchFamily="2" charset="2"/>
              </a:rPr>
              <a:t>S(i+1)]</a:t>
            </a:r>
          </a:p>
          <a:p>
            <a:pPr algn="l" eaLnBrk="1" hangingPunct="1"/>
            <a:r>
              <a:rPr lang="en-US" altLang="en-US" dirty="0">
                <a:latin typeface="Symbol" pitchFamily="18" charset="2"/>
              </a:rPr>
              <a:t>$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    S(</a:t>
            </a:r>
            <a:r>
              <a:rPr lang="en-CA" altLang="en-US" dirty="0" err="1">
                <a:sym typeface="Symbol" panose="05050102010706020507" pitchFamily="18" charset="2"/>
              </a:rPr>
              <a:t>i</a:t>
            </a:r>
            <a:r>
              <a:rPr lang="en-CA" altLang="en-US" dirty="0">
                <a:sym typeface="Symbol" panose="05050102010706020507" pitchFamily="18" charset="2"/>
              </a:rPr>
              <a:t>) </a:t>
            </a:r>
            <a:r>
              <a:rPr lang="en-US" altLang="en-US" dirty="0">
                <a:latin typeface="Symbol" pitchFamily="18" charset="2"/>
                <a:sym typeface="Symbol" pitchFamily="18" charset="2"/>
              </a:rPr>
              <a:t>&amp;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CA" altLang="en-US" dirty="0">
                <a:sym typeface="Wingdings" panose="05000000000000000000" pitchFamily="2" charset="2"/>
              </a:rPr>
              <a:t>S(i+1)]</a:t>
            </a:r>
            <a:endParaRPr lang="en-CA" dirty="0"/>
          </a:p>
        </p:txBody>
      </p:sp>
      <p:sp>
        <p:nvSpPr>
          <p:cNvPr id="110" name="Rectangle 109"/>
          <p:cNvSpPr/>
          <p:nvPr/>
        </p:nvSpPr>
        <p:spPr>
          <a:xfrm>
            <a:off x="990600" y="4800600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/>
              <a:t>S(0)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76400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S(1)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8521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S(2)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0713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S(3)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905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S(4)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77000" y="4800600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</a:t>
            </a:r>
            <a:r>
              <a:rPr lang="en-US" altLang="en-US" sz="2800" dirty="0">
                <a:sym typeface="Wingdings" panose="05000000000000000000" pitchFamily="2" charset="2"/>
              </a:rPr>
              <a:t> …</a:t>
            </a:r>
            <a:r>
              <a:rPr lang="en-US" altLang="en-US" sz="2800" dirty="0"/>
              <a:t>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334000" y="4800600"/>
            <a:ext cx="381000" cy="685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1240971" y="4746171"/>
            <a:ext cx="381000" cy="685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3200400" y="4114800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00"/>
                </a:solidFill>
                <a:sym typeface="Symbol" panose="05050102010706020507" pitchFamily="18" charset="2"/>
              </a:rPr>
              <a:t>or</a:t>
            </a:r>
            <a:endParaRPr lang="en-C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9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BBBA74-04E2-4125-BB05-634439B05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8879104" cy="4800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8A3A97-F825-4B58-A928-75333986875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80630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kern="0" dirty="0">
                <a:solidFill>
                  <a:srgbClr val="FFFF00"/>
                </a:solidFill>
              </a:rPr>
              <a:t>Representing Numbers</a:t>
            </a:r>
            <a:endParaRPr lang="en-CA" altLang="en-US" kern="0" dirty="0">
              <a:solidFill>
                <a:srgbClr val="FFFF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84D06-723B-4C78-975B-83E777B36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53050"/>
            <a:ext cx="9144000" cy="144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42914"/>
              </p:ext>
            </p:extLst>
          </p:nvPr>
        </p:nvGraphicFramePr>
        <p:xfrm>
          <a:off x="7419975" y="135413"/>
          <a:ext cx="1636804" cy="71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2" name="Clip" r:id="rId4" imgW="4832350" imgH="2254250" progId="MS_ClipArt_Gallery.2">
                  <p:embed/>
                </p:oleObj>
              </mc:Choice>
              <mc:Fallback>
                <p:oleObj name="Clip" r:id="rId4" imgW="4832350" imgH="2254250" progId="MS_ClipArt_Gallery.2">
                  <p:embed/>
                  <p:pic>
                    <p:nvPicPr>
                      <p:cNvPr id="5735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135413"/>
                        <a:ext cx="1636804" cy="715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Induction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81000" y="646093"/>
            <a:ext cx="8839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dirty="0">
                <a:sym typeface="Symbol" panose="05050102010706020507" pitchFamily="18" charset="2"/>
              </a:rPr>
              <a:t>Claim: Every positive integer is special.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Proof: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Clearly 0 is special.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By way of contradiction assume they are not all special.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Let </a:t>
            </a:r>
            <a:r>
              <a:rPr lang="en-CA" dirty="0" err="1">
                <a:sym typeface="Symbol" panose="05050102010706020507" pitchFamily="18" charset="2"/>
              </a:rPr>
              <a:t>i</a:t>
            </a:r>
            <a:r>
              <a:rPr lang="en-CA" dirty="0">
                <a:sym typeface="Symbol" panose="05050102010706020507" pitchFamily="18" charset="2"/>
              </a:rPr>
              <a:t> be the smallest integer that is not special.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Well having that distinction would make </a:t>
            </a:r>
            <a:r>
              <a:rPr lang="en-CA" dirty="0" err="1">
                <a:sym typeface="Symbol" panose="05050102010706020507" pitchFamily="18" charset="2"/>
              </a:rPr>
              <a:t>i</a:t>
            </a:r>
            <a:r>
              <a:rPr lang="en-CA" dirty="0">
                <a:sym typeface="Symbol" panose="05050102010706020507" pitchFamily="18" charset="2"/>
              </a:rPr>
              <a:t> very special.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This contradicts </a:t>
            </a:r>
            <a:r>
              <a:rPr lang="en-CA" dirty="0" err="1">
                <a:sym typeface="Symbol" panose="05050102010706020507" pitchFamily="18" charset="2"/>
              </a:rPr>
              <a:t>i</a:t>
            </a:r>
            <a:r>
              <a:rPr lang="en-CA" dirty="0">
                <a:sym typeface="Symbol" panose="05050102010706020507" pitchFamily="18" charset="2"/>
              </a:rPr>
              <a:t> not being special.</a:t>
            </a:r>
          </a:p>
          <a:p>
            <a:pPr marL="457200" lvl="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CA" dirty="0">
                <a:sym typeface="Symbol" panose="05050102010706020507" pitchFamily="18" charset="2"/>
              </a:rPr>
              <a:t>Hence, e</a:t>
            </a:r>
            <a:r>
              <a:rPr lang="en-CA" altLang="en-US" dirty="0">
                <a:sym typeface="Symbol" panose="05050102010706020507" pitchFamily="18" charset="2"/>
              </a:rPr>
              <a:t>very positive integer must be special.</a:t>
            </a:r>
            <a:endParaRPr lang="en-CA" dirty="0"/>
          </a:p>
        </p:txBody>
      </p:sp>
      <p:sp>
        <p:nvSpPr>
          <p:cNvPr id="110" name="Rectangle 109"/>
          <p:cNvSpPr/>
          <p:nvPr/>
        </p:nvSpPr>
        <p:spPr>
          <a:xfrm>
            <a:off x="990600" y="4800600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/>
              <a:t>S(0)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76400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S(1)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8521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S(2)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0713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S(3)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905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S(4)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77000" y="4800600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</a:t>
            </a:r>
            <a:r>
              <a:rPr lang="en-US" altLang="en-US" sz="2800" dirty="0">
                <a:sym typeface="Wingdings" panose="05000000000000000000" pitchFamily="2" charset="2"/>
              </a:rPr>
              <a:t> …</a:t>
            </a:r>
            <a:r>
              <a:rPr lang="en-US" altLang="en-US" sz="2800" dirty="0"/>
              <a:t>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334000" y="4800600"/>
            <a:ext cx="381000" cy="685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1240971" y="4746171"/>
            <a:ext cx="381000" cy="685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3200400" y="4114800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00"/>
                </a:solidFill>
                <a:sym typeface="Symbol" panose="05050102010706020507" pitchFamily="18" charset="2"/>
              </a:rPr>
              <a:t>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191000" y="4429780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410200" y="4419600"/>
            <a:ext cx="1726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not 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2000" y="4403652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0" y="4435548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38672" y="4419148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638800" y="4191000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FF00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72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5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0342914"/>
              </p:ext>
            </p:extLst>
          </p:nvPr>
        </p:nvGraphicFramePr>
        <p:xfrm>
          <a:off x="7419975" y="135413"/>
          <a:ext cx="1636804" cy="715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85" name="Clip" r:id="rId4" imgW="4832350" imgH="2254250" progId="MS_ClipArt_Gallery.2">
                  <p:embed/>
                </p:oleObj>
              </mc:Choice>
              <mc:Fallback>
                <p:oleObj name="Clip" r:id="rId4" imgW="4832350" imgH="2254250" progId="MS_ClipArt_Gallery.2">
                  <p:embed/>
                  <p:pic>
                    <p:nvPicPr>
                      <p:cNvPr id="57352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9975" y="135413"/>
                        <a:ext cx="1636804" cy="7152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Induction</a:t>
            </a:r>
          </a:p>
        </p:txBody>
      </p:sp>
      <p:sp>
        <p:nvSpPr>
          <p:cNvPr id="56" name="Rectangle 5"/>
          <p:cNvSpPr>
            <a:spLocks noChangeArrowheads="1"/>
          </p:cNvSpPr>
          <p:nvPr/>
        </p:nvSpPr>
        <p:spPr bwMode="auto">
          <a:xfrm>
            <a:off x="381000" y="646093"/>
            <a:ext cx="88392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altLang="en-US" dirty="0">
                <a:sym typeface="Symbol" panose="05050102010706020507" pitchFamily="18" charset="2"/>
              </a:rPr>
              <a:t>Claim: Every positive integer is special.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Proof: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Clearly 0 is special.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By way of contradiction assume they are not all special.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Let </a:t>
            </a:r>
            <a:r>
              <a:rPr lang="en-CA" dirty="0" err="1">
                <a:sym typeface="Symbol" panose="05050102010706020507" pitchFamily="18" charset="2"/>
              </a:rPr>
              <a:t>i</a:t>
            </a:r>
            <a:r>
              <a:rPr lang="en-CA" dirty="0">
                <a:sym typeface="Symbol" panose="05050102010706020507" pitchFamily="18" charset="2"/>
              </a:rPr>
              <a:t> be the smallest integer that is not special.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Well having that distinction would make </a:t>
            </a:r>
            <a:r>
              <a:rPr lang="en-CA" dirty="0" err="1">
                <a:sym typeface="Symbol" panose="05050102010706020507" pitchFamily="18" charset="2"/>
              </a:rPr>
              <a:t>i</a:t>
            </a:r>
            <a:r>
              <a:rPr lang="en-CA" dirty="0">
                <a:sym typeface="Symbol" panose="05050102010706020507" pitchFamily="18" charset="2"/>
              </a:rPr>
              <a:t> very special.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CA" dirty="0">
                <a:sym typeface="Symbol" panose="05050102010706020507" pitchFamily="18" charset="2"/>
              </a:rPr>
              <a:t>This contradicts </a:t>
            </a:r>
            <a:r>
              <a:rPr lang="en-CA" dirty="0" err="1">
                <a:sym typeface="Symbol" panose="05050102010706020507" pitchFamily="18" charset="2"/>
              </a:rPr>
              <a:t>i</a:t>
            </a:r>
            <a:r>
              <a:rPr lang="en-CA" dirty="0">
                <a:sym typeface="Symbol" panose="05050102010706020507" pitchFamily="18" charset="2"/>
              </a:rPr>
              <a:t> not being special.</a:t>
            </a:r>
          </a:p>
          <a:p>
            <a:pPr marL="457200" lvl="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CA" dirty="0">
                <a:sym typeface="Symbol" panose="05050102010706020507" pitchFamily="18" charset="2"/>
              </a:rPr>
              <a:t>Hence, e</a:t>
            </a:r>
            <a:r>
              <a:rPr lang="en-CA" altLang="en-US" dirty="0">
                <a:sym typeface="Symbol" panose="05050102010706020507" pitchFamily="18" charset="2"/>
              </a:rPr>
              <a:t>very positive integer must be special.</a:t>
            </a:r>
            <a:endParaRPr lang="en-CA" dirty="0"/>
          </a:p>
        </p:txBody>
      </p:sp>
      <p:sp>
        <p:nvSpPr>
          <p:cNvPr id="110" name="Rectangle 109"/>
          <p:cNvSpPr/>
          <p:nvPr/>
        </p:nvSpPr>
        <p:spPr>
          <a:xfrm>
            <a:off x="990600" y="4800600"/>
            <a:ext cx="894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/>
              <a:t>S(0)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676400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S(1)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28521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S(2)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40713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S(3)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5290572" y="4800600"/>
            <a:ext cx="1338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 </a:t>
            </a:r>
            <a:r>
              <a:rPr lang="en-US" altLang="en-US" sz="2800" dirty="0"/>
              <a:t>S(4)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477000" y="4800600"/>
            <a:ext cx="10775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l"/>
            <a:r>
              <a:rPr lang="en-US" altLang="en-US" sz="2800" dirty="0">
                <a:latin typeface="Symbol" pitchFamily="18" charset="2"/>
                <a:sym typeface="Symbol" pitchFamily="18" charset="2"/>
              </a:rPr>
              <a:t></a:t>
            </a:r>
            <a:r>
              <a:rPr lang="en-US" altLang="en-US" sz="2800" dirty="0">
                <a:sym typeface="Wingdings" panose="05000000000000000000" pitchFamily="2" charset="2"/>
              </a:rPr>
              <a:t> …</a:t>
            </a:r>
            <a:r>
              <a:rPr lang="en-US" altLang="en-US" sz="2800" dirty="0"/>
              <a:t> </a:t>
            </a:r>
            <a:endParaRPr lang="en-US" altLang="en-US" sz="2800" dirty="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V="1">
            <a:off x="5334000" y="4800600"/>
            <a:ext cx="381000" cy="685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/>
          <p:cNvCxnSpPr/>
          <p:nvPr/>
        </p:nvCxnSpPr>
        <p:spPr bwMode="auto">
          <a:xfrm flipV="1">
            <a:off x="1240971" y="4746171"/>
            <a:ext cx="381000" cy="685800"/>
          </a:xfrm>
          <a:prstGeom prst="line">
            <a:avLst/>
          </a:prstGeom>
          <a:noFill/>
          <a:ln w="381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6" name="Rectangle 5"/>
          <p:cNvSpPr>
            <a:spLocks noChangeArrowheads="1"/>
          </p:cNvSpPr>
          <p:nvPr/>
        </p:nvSpPr>
        <p:spPr bwMode="auto">
          <a:xfrm>
            <a:off x="3200400" y="4114800"/>
            <a:ext cx="4844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00"/>
                </a:solidFill>
                <a:sym typeface="Symbol" panose="05050102010706020507" pitchFamily="18" charset="2"/>
              </a:rPr>
              <a:t>or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191000" y="4429780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410200" y="4419600"/>
            <a:ext cx="1726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not 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762000" y="4403652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3048000" y="4435548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938672" y="4419148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00FF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00FF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5638800" y="4191000"/>
            <a:ext cx="11785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CA" altLang="en-US" dirty="0">
                <a:solidFill>
                  <a:srgbClr val="FFFF00"/>
                </a:solidFill>
                <a:sym typeface="Wingdings" panose="05000000000000000000" pitchFamily="2" charset="2"/>
              </a:rPr>
              <a:t>special</a:t>
            </a:r>
            <a:endParaRPr lang="en-CA" dirty="0">
              <a:solidFill>
                <a:srgbClr val="FFFF00"/>
              </a:solidFill>
            </a:endParaRPr>
          </a:p>
        </p:txBody>
      </p:sp>
      <p:pic>
        <p:nvPicPr>
          <p:cNvPr id="22" name="Picture 2" descr="Image result for you are specia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8317679" cy="6665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95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314325"/>
            <a:ext cx="8621271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Field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has: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universe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of values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Two operations: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Identity: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0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a+0 = 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× Identity: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a×1 = 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a,b,c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Associative: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)+c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&amp;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a×(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b×c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)×c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Commutative: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 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&amp;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b×a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Distributive: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a×(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+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+ Inverse: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=0, i.e. b=-a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× Inverse: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≠0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=1, i.e. b=a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Examples: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Reals,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Rationals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&amp; Complex Numbers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Integers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Invertible Matrices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705600" y="3721100"/>
            <a:ext cx="22399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Differentiates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between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" name="Line 218"/>
          <p:cNvSpPr>
            <a:spLocks noChangeShapeType="1"/>
          </p:cNvSpPr>
          <p:nvPr/>
        </p:nvSpPr>
        <p:spPr bwMode="auto">
          <a:xfrm>
            <a:off x="838200" y="6165850"/>
            <a:ext cx="1295400" cy="635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3" name="Line 220"/>
          <p:cNvSpPr>
            <a:spLocks noChangeShapeType="1"/>
          </p:cNvSpPr>
          <p:nvPr/>
        </p:nvSpPr>
        <p:spPr bwMode="auto">
          <a:xfrm flipV="1">
            <a:off x="1012825" y="6602475"/>
            <a:ext cx="2720975" cy="0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209800" y="5867400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95236" y="6264825"/>
            <a:ext cx="3433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77000" y="4582180"/>
            <a:ext cx="623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812410" y="3298500"/>
            <a:ext cx="623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No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-152400" y="-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4000" kern="0"/>
              <a:t>            Fields</a:t>
            </a:r>
            <a:endParaRPr lang="en-US" alt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2875394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7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78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8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78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78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978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978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78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78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78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78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78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784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978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784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 animBg="1"/>
      <p:bldP spid="13" grpId="0" animBg="1"/>
      <p:bldP spid="14" grpId="0"/>
      <p:bldP spid="14" grpId="1"/>
      <p:bldP spid="16" grpId="0"/>
      <p:bldP spid="16" grpId="1"/>
      <p:bldP spid="17" grpId="0"/>
      <p:bldP spid="17" grpId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524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            Fields</a:t>
            </a:r>
          </a:p>
        </p:txBody>
      </p:sp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325438" y="314325"/>
            <a:ext cx="8621271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Field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has: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 universe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of values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Two operations: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+ Identity: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0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a+0 = 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× Identity: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a×1 = 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a,b,c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Associative: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)+c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&amp;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a×(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b×c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)×c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Commutative: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        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&amp;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b×a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Distributive: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a×(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+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+ Inverse:    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=0, i.e. b=-a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× Inverse: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≠0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=1, i.e. b=a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Does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a×0 = 0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?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Proof: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a×0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19650" y="1600200"/>
            <a:ext cx="1885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&amp;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a×0 = 0)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352800" y="1676400"/>
            <a:ext cx="1524000" cy="44767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166000" y="5421150"/>
            <a:ext cx="164660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(a×0)+0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3799050" y="5410200"/>
            <a:ext cx="2767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(a×0) + (a+(-a))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505200" y="4114800"/>
            <a:ext cx="3183975" cy="52792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2514600" y="2895600"/>
            <a:ext cx="3183975" cy="52792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2141871" y="5801380"/>
            <a:ext cx="27671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((a×0)+a) + (-a)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2362201" y="2030025"/>
            <a:ext cx="2590800" cy="52792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4939371" y="5791200"/>
            <a:ext cx="3517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((a×0)+(a×1)) + (-a)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971800" y="3695475"/>
            <a:ext cx="3886200" cy="68032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149091" y="6172200"/>
            <a:ext cx="27879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(a×(0+1)) + (-a)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8" name="Oval 27"/>
          <p:cNvSpPr/>
          <p:nvPr/>
        </p:nvSpPr>
        <p:spPr bwMode="auto">
          <a:xfrm>
            <a:off x="3352800" y="1676400"/>
            <a:ext cx="1524000" cy="44767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4871325" y="6172200"/>
            <a:ext cx="216597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(a×1) + (-a)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2362200" y="2051925"/>
            <a:ext cx="2590800" cy="52792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6890872" y="6183150"/>
            <a:ext cx="15359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a + (-a)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2" name="Oval 31"/>
          <p:cNvSpPr/>
          <p:nvPr/>
        </p:nvSpPr>
        <p:spPr bwMode="auto">
          <a:xfrm>
            <a:off x="3505200" y="4114800"/>
            <a:ext cx="3183975" cy="527925"/>
          </a:xfrm>
          <a:prstGeom prst="ellipse">
            <a:avLst/>
          </a:prstGeom>
          <a:noFill/>
          <a:ln w="25400" cap="sq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73526" y="6188625"/>
            <a:ext cx="6559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 0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34" name="Group 2"/>
          <p:cNvGrpSpPr>
            <a:grpSpLocks/>
          </p:cNvGrpSpPr>
          <p:nvPr/>
        </p:nvGrpSpPr>
        <p:grpSpPr bwMode="auto">
          <a:xfrm>
            <a:off x="7515334" y="3810000"/>
            <a:ext cx="1247666" cy="1708150"/>
            <a:chOff x="2065" y="1551"/>
            <a:chExt cx="1628" cy="1988"/>
          </a:xfrm>
        </p:grpSpPr>
        <p:sp>
          <p:nvSpPr>
            <p:cNvPr id="35" name="Freeform 3"/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6" name="Freeform 4"/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9" name="Freeform 7"/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0" name="Freeform 8"/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1" name="Freeform 9"/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2" name="Freeform 10"/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3" name="Freeform 11"/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4" name="Freeform 12"/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5" name="Freeform 13"/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6" name="Freeform 14"/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9" name="Freeform 17"/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0" name="Freeform 18"/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51" name="Freeform 19"/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13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8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84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78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784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  <p:bldP spid="15" grpId="0"/>
      <p:bldP spid="20" grpId="0"/>
      <p:bldP spid="21" grpId="0" animBg="1"/>
      <p:bldP spid="21" grpId="1" animBg="1"/>
      <p:bldP spid="22" grpId="0" animBg="1"/>
      <p:bldP spid="22" grpId="1" animBg="1"/>
      <p:bldP spid="23" grpId="0"/>
      <p:bldP spid="24" grpId="0" animBg="1"/>
      <p:bldP spid="24" grpId="1" animBg="1"/>
      <p:bldP spid="25" grpId="0"/>
      <p:bldP spid="26" grpId="0" animBg="1"/>
      <p:bldP spid="26" grpId="1" animBg="1"/>
      <p:bldP spid="27" grpId="0"/>
      <p:bldP spid="28" grpId="0" animBg="1"/>
      <p:bldP spid="28" grpId="1" animBg="1"/>
      <p:bldP spid="29" grpId="0"/>
      <p:bldP spid="30" grpId="0" animBg="1"/>
      <p:bldP spid="30" grpId="1" animBg="1"/>
      <p:bldP spid="31" grpId="0"/>
      <p:bldP spid="32" grpId="0" animBg="1"/>
      <p:bldP spid="32" grpId="1" animBg="1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6616" y="1400910"/>
            <a:ext cx="7730584" cy="985772"/>
          </a:xfrm>
          <a:prstGeom prst="wedgeRectCallout">
            <a:avLst>
              <a:gd name="adj1" fmla="val 39951"/>
              <a:gd name="adj2" fmla="val -64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If you start assuming you know nothing about them,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then you can’t start.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79" y="685801"/>
            <a:ext cx="6950421" cy="601044"/>
          </a:xfrm>
          <a:prstGeom prst="wedgeRoundRectCallout">
            <a:avLst>
              <a:gd name="adj1" fmla="val -41648"/>
              <a:gd name="adj2" fmla="val -8297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 want to prove everything about the integers</a:t>
            </a:r>
          </a:p>
        </p:txBody>
      </p:sp>
      <p:sp>
        <p:nvSpPr>
          <p:cNvPr id="32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246" y="2470832"/>
            <a:ext cx="7730584" cy="985772"/>
          </a:xfrm>
          <a:prstGeom prst="wedgeRectCallout">
            <a:avLst>
              <a:gd name="adj1" fmla="val 30246"/>
              <a:gd name="adj2" fmla="val -6604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If you start assuming you know lots,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then there is nothing left to do.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33" name="AutoShape 41"/>
          <p:cNvSpPr>
            <a:spLocks noChangeArrowheads="1"/>
          </p:cNvSpPr>
          <p:nvPr/>
        </p:nvSpPr>
        <p:spPr bwMode="auto">
          <a:xfrm>
            <a:off x="381000" y="3657600"/>
            <a:ext cx="8610600" cy="609600"/>
          </a:xfrm>
          <a:prstGeom prst="wedgeRoundRectCallout">
            <a:avLst>
              <a:gd name="adj1" fmla="val -41648"/>
              <a:gd name="adj2" fmla="val -8297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Ok, I will assume (axioms) as little as I can get away with. </a:t>
            </a:r>
          </a:p>
        </p:txBody>
      </p:sp>
    </p:spTree>
    <p:extLst>
      <p:ext uri="{BB962C8B-B14F-4D97-AF65-F5344CB8AC3E}">
        <p14:creationId xmlns:p14="http://schemas.microsoft.com/office/powerpoint/2010/main" val="280750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86" grpId="0" animBg="1"/>
      <p:bldP spid="32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79" y="685801"/>
            <a:ext cx="6950421" cy="601044"/>
          </a:xfrm>
          <a:prstGeom prst="wedgeRoundRectCallout">
            <a:avLst>
              <a:gd name="adj1" fmla="val -41648"/>
              <a:gd name="adj2" fmla="val -8297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Lets start by building the objects: 0,1,2,3,… </a:t>
            </a:r>
          </a:p>
        </p:txBody>
      </p:sp>
      <p:sp>
        <p:nvSpPr>
          <p:cNvPr id="33" name="AutoShape 41"/>
          <p:cNvSpPr>
            <a:spLocks noChangeArrowheads="1"/>
          </p:cNvSpPr>
          <p:nvPr/>
        </p:nvSpPr>
        <p:spPr bwMode="auto">
          <a:xfrm>
            <a:off x="381000" y="5638800"/>
            <a:ext cx="7848600" cy="1066800"/>
          </a:xfrm>
          <a:prstGeom prst="wedgeRoundRectCallout">
            <a:avLst>
              <a:gd name="adj1" fmla="val -41648"/>
              <a:gd name="adj2" fmla="val -8297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Ok, lets have the function s(</a:t>
            </a:r>
            <a:r>
              <a:rPr lang="en-US" altLang="en-US" sz="2800" dirty="0" err="1"/>
              <a:t>i</a:t>
            </a:r>
            <a:r>
              <a:rPr lang="en-US" altLang="en-US" sz="2800" dirty="0"/>
              <a:t>) that given </a:t>
            </a:r>
            <a:r>
              <a:rPr lang="en-US" altLang="en-US" sz="2800" dirty="0" err="1"/>
              <a:t>i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returns the successor i+1</a:t>
            </a: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364779" y="3733800"/>
            <a:ext cx="6950421" cy="601044"/>
          </a:xfrm>
          <a:prstGeom prst="wedgeRoundRectCallout">
            <a:avLst>
              <a:gd name="adj1" fmla="val -41648"/>
              <a:gd name="adj2" fmla="val -8297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Ok, lets start with the constant 0.</a:t>
            </a:r>
          </a:p>
        </p:txBody>
      </p:sp>
      <p:sp>
        <p:nvSpPr>
          <p:cNvPr id="16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421367"/>
            <a:ext cx="7882984" cy="2236233"/>
          </a:xfrm>
          <a:prstGeom prst="wedgeRectCallout">
            <a:avLst>
              <a:gd name="adj1" fmla="val 39951"/>
              <a:gd name="adj2" fmla="val -64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In Predicate logic, we can have an infinite number of objects in your universe.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You can make global statements about them with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i</a:t>
            </a:r>
            <a:r>
              <a:rPr lang="en-CA" altLang="en-US" sz="2800" dirty="0">
                <a:sym typeface="Symbol" panose="05050102010706020507" pitchFamily="18" charset="2"/>
              </a:rPr>
              <a:t>.</a:t>
            </a:r>
            <a:endParaRPr lang="en-US" altLang="en-US" sz="2800" dirty="0"/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You can have a few constants.</a:t>
            </a:r>
          </a:p>
          <a:p>
            <a:pPr lvl="0" algn="l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Your axioms need to be finite.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500628"/>
            <a:ext cx="7730584" cy="985772"/>
          </a:xfrm>
          <a:prstGeom prst="wedgeRectCallout">
            <a:avLst>
              <a:gd name="adj1" fmla="val 39951"/>
              <a:gd name="adj2" fmla="val -64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In Predicate logic, we have functions like x+y</a:t>
            </a:r>
          </a:p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producing an objects from a pair of objects.</a:t>
            </a:r>
          </a:p>
        </p:txBody>
      </p:sp>
    </p:spTree>
    <p:extLst>
      <p:ext uri="{BB962C8B-B14F-4D97-AF65-F5344CB8AC3E}">
        <p14:creationId xmlns:p14="http://schemas.microsoft.com/office/powerpoint/2010/main" val="310977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33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79" y="685800"/>
            <a:ext cx="6340821" cy="3369305"/>
          </a:xfrm>
          <a:prstGeom prst="wedgeRoundRectCallout">
            <a:avLst>
              <a:gd name="adj1" fmla="val -41895"/>
              <a:gd name="adj2" fmla="val -56760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My integers are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0 = 0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1 = s(0)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2 = s(s(0))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3 = s(s(s(0)))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4 = s(s(s(s(0))))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….</a:t>
            </a:r>
          </a:p>
        </p:txBody>
      </p:sp>
      <p:sp>
        <p:nvSpPr>
          <p:cNvPr id="17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191000"/>
            <a:ext cx="7696200" cy="585198"/>
          </a:xfrm>
          <a:prstGeom prst="wedgeRectCallout">
            <a:avLst>
              <a:gd name="adj1" fmla="val 39951"/>
              <a:gd name="adj2" fmla="val -64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Remember what happened to the line of nodes.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48980" y="5085714"/>
            <a:ext cx="505267" cy="453670"/>
            <a:chOff x="1632105" y="4169130"/>
            <a:chExt cx="505267" cy="453670"/>
          </a:xfrm>
        </p:grpSpPr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1632105" y="4169130"/>
              <a:ext cx="505267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en-US" sz="1600" dirty="0"/>
                <a:t>s(0)</a:t>
              </a:r>
              <a:endParaRPr kumimoji="0" lang="en-US" altLang="en-US" sz="1600" b="0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20" name="Oval 10"/>
            <p:cNvSpPr>
              <a:spLocks noChangeArrowheads="1"/>
            </p:cNvSpPr>
            <p:nvPr/>
          </p:nvSpPr>
          <p:spPr bwMode="auto">
            <a:xfrm>
              <a:off x="1801504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73954" y="5065242"/>
            <a:ext cx="807179" cy="437122"/>
            <a:chOff x="1957079" y="4185678"/>
            <a:chExt cx="807179" cy="437122"/>
          </a:xfrm>
        </p:grpSpPr>
        <p:sp>
          <p:nvSpPr>
            <p:cNvPr id="22" name="Text Box 16"/>
            <p:cNvSpPr txBox="1">
              <a:spLocks noChangeArrowheads="1"/>
            </p:cNvSpPr>
            <p:nvPr/>
          </p:nvSpPr>
          <p:spPr bwMode="auto">
            <a:xfrm>
              <a:off x="2040983" y="4185678"/>
              <a:ext cx="72327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600" dirty="0"/>
                <a:t>s(s(0))</a:t>
              </a:r>
              <a:endParaRPr lang="en-US" altLang="en-US" sz="1600" baseline="30000" dirty="0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0424" y="5085714"/>
            <a:ext cx="644248" cy="420948"/>
            <a:chOff x="1174833" y="4206150"/>
            <a:chExt cx="644248" cy="420948"/>
          </a:xfrm>
        </p:grpSpPr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1174833" y="4206150"/>
              <a:ext cx="28725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28" name="Oval 10"/>
            <p:cNvSpPr>
              <a:spLocks noChangeArrowheads="1"/>
            </p:cNvSpPr>
            <p:nvPr/>
          </p:nvSpPr>
          <p:spPr bwMode="auto">
            <a:xfrm>
              <a:off x="1282506" y="4474698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1438081" y="4562010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2288675" y="5343306"/>
            <a:ext cx="533400" cy="152400"/>
            <a:chOff x="1957079" y="4470400"/>
            <a:chExt cx="533400" cy="152400"/>
          </a:xfrm>
        </p:grpSpPr>
        <p:sp>
          <p:nvSpPr>
            <p:cNvPr id="31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772946" y="5332183"/>
            <a:ext cx="533400" cy="152400"/>
            <a:chOff x="1957079" y="4470400"/>
            <a:chExt cx="533400" cy="152400"/>
          </a:xfrm>
        </p:grpSpPr>
        <p:sp>
          <p:nvSpPr>
            <p:cNvPr id="35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6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257217" y="5321060"/>
            <a:ext cx="533400" cy="152400"/>
            <a:chOff x="1957079" y="4470400"/>
            <a:chExt cx="533400" cy="152400"/>
          </a:xfrm>
        </p:grpSpPr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39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3741488" y="5309937"/>
            <a:ext cx="533400" cy="152400"/>
            <a:chOff x="1957079" y="4470400"/>
            <a:chExt cx="533400" cy="152400"/>
          </a:xfrm>
        </p:grpSpPr>
        <p:sp>
          <p:nvSpPr>
            <p:cNvPr id="41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42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648200" y="4814668"/>
            <a:ext cx="1403350" cy="1081087"/>
            <a:chOff x="990600" y="2506663"/>
            <a:chExt cx="1403350" cy="1081087"/>
          </a:xfrm>
        </p:grpSpPr>
        <p:sp>
          <p:nvSpPr>
            <p:cNvPr id="44" name="Line 61"/>
            <p:cNvSpPr>
              <a:spLocks noChangeShapeType="1"/>
            </p:cNvSpPr>
            <p:nvPr/>
          </p:nvSpPr>
          <p:spPr bwMode="auto">
            <a:xfrm flipH="1">
              <a:off x="2028825" y="3114675"/>
              <a:ext cx="241300" cy="3397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990600" y="2506663"/>
              <a:ext cx="1403350" cy="1081087"/>
              <a:chOff x="996950" y="2506663"/>
              <a:chExt cx="1403350" cy="1081087"/>
            </a:xfrm>
          </p:grpSpPr>
          <p:sp>
            <p:nvSpPr>
              <p:cNvPr id="46" name="Oval 7"/>
              <p:cNvSpPr>
                <a:spLocks noChangeArrowheads="1"/>
              </p:cNvSpPr>
              <p:nvPr/>
            </p:nvSpPr>
            <p:spPr bwMode="auto">
              <a:xfrm>
                <a:off x="996950" y="2978150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7" name="Oval 10"/>
              <p:cNvSpPr>
                <a:spLocks noChangeArrowheads="1"/>
              </p:cNvSpPr>
              <p:nvPr/>
            </p:nvSpPr>
            <p:spPr bwMode="auto">
              <a:xfrm>
                <a:off x="1349375" y="25066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8" name="Oval 15"/>
              <p:cNvSpPr>
                <a:spLocks noChangeArrowheads="1"/>
              </p:cNvSpPr>
              <p:nvPr/>
            </p:nvSpPr>
            <p:spPr bwMode="auto">
              <a:xfrm>
                <a:off x="1885950" y="2506663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49" name="Line 17"/>
              <p:cNvSpPr>
                <a:spLocks noChangeShapeType="1"/>
              </p:cNvSpPr>
              <p:nvPr/>
            </p:nvSpPr>
            <p:spPr bwMode="auto">
              <a:xfrm>
                <a:off x="1504950" y="2593975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0" name="Oval 20"/>
              <p:cNvSpPr>
                <a:spLocks noChangeArrowheads="1"/>
              </p:cNvSpPr>
              <p:nvPr/>
            </p:nvSpPr>
            <p:spPr bwMode="auto">
              <a:xfrm>
                <a:off x="2247900" y="2974975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1" name="Oval 25"/>
              <p:cNvSpPr>
                <a:spLocks noChangeArrowheads="1"/>
              </p:cNvSpPr>
              <p:nvPr/>
            </p:nvSpPr>
            <p:spPr bwMode="auto">
              <a:xfrm>
                <a:off x="1903413" y="3432175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2" name="Oval 30"/>
              <p:cNvSpPr>
                <a:spLocks noChangeArrowheads="1"/>
              </p:cNvSpPr>
              <p:nvPr/>
            </p:nvSpPr>
            <p:spPr bwMode="auto">
              <a:xfrm>
                <a:off x="1336675" y="3435350"/>
                <a:ext cx="152400" cy="152400"/>
              </a:xfrm>
              <a:prstGeom prst="ellipse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3" name="Line 54"/>
              <p:cNvSpPr>
                <a:spLocks noChangeShapeType="1"/>
              </p:cNvSpPr>
              <p:nvPr/>
            </p:nvSpPr>
            <p:spPr bwMode="auto">
              <a:xfrm>
                <a:off x="2025650" y="2635250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4" name="Line 60"/>
              <p:cNvSpPr>
                <a:spLocks noChangeShapeType="1"/>
              </p:cNvSpPr>
              <p:nvPr/>
            </p:nvSpPr>
            <p:spPr bwMode="auto">
              <a:xfrm flipV="1">
                <a:off x="1120775" y="2635250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5" name="Line 62"/>
              <p:cNvSpPr>
                <a:spLocks noChangeShapeType="1"/>
              </p:cNvSpPr>
              <p:nvPr/>
            </p:nvSpPr>
            <p:spPr bwMode="auto">
              <a:xfrm flipH="1" flipV="1">
                <a:off x="1123950" y="3114675"/>
                <a:ext cx="241300" cy="3397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56" name="Line 63"/>
              <p:cNvSpPr>
                <a:spLocks noChangeShapeType="1"/>
              </p:cNvSpPr>
              <p:nvPr/>
            </p:nvSpPr>
            <p:spPr bwMode="auto">
              <a:xfrm flipH="1">
                <a:off x="1504950" y="3508375"/>
                <a:ext cx="381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</p:grpSp>
      <p:sp>
        <p:nvSpPr>
          <p:cNvPr id="57" name="Rectangle 5"/>
          <p:cNvSpPr>
            <a:spLocks noChangeArrowheads="1"/>
          </p:cNvSpPr>
          <p:nvPr/>
        </p:nvSpPr>
        <p:spPr bwMode="auto">
          <a:xfrm>
            <a:off x="609600" y="5765561"/>
            <a:ext cx="535595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We can </a:t>
            </a:r>
            <a:r>
              <a:rPr lang="en-US" altLang="en-US">
                <a:solidFill>
                  <a:srgbClr val="FFFFFF"/>
                </a:solidFill>
              </a:rPr>
              <a:t>say s(s(s(s(0)))) 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 0,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but we can only say of few of these.</a:t>
            </a:r>
          </a:p>
        </p:txBody>
      </p:sp>
      <p:sp>
        <p:nvSpPr>
          <p:cNvPr id="58" name="Freeform 53"/>
          <p:cNvSpPr>
            <a:spLocks/>
          </p:cNvSpPr>
          <p:nvPr/>
        </p:nvSpPr>
        <p:spPr bwMode="auto">
          <a:xfrm>
            <a:off x="723328" y="5424268"/>
            <a:ext cx="3391472" cy="419974"/>
          </a:xfrm>
          <a:custGeom>
            <a:avLst/>
            <a:gdLst>
              <a:gd name="T0" fmla="*/ 2147483647 w 872"/>
              <a:gd name="T1" fmla="*/ 0 h 345"/>
              <a:gd name="T2" fmla="*/ 2147483647 w 872"/>
              <a:gd name="T3" fmla="*/ 2147483647 h 345"/>
              <a:gd name="T4" fmla="*/ 0 w 872"/>
              <a:gd name="T5" fmla="*/ 2147483647 h 345"/>
              <a:gd name="T6" fmla="*/ 0 60000 65536"/>
              <a:gd name="T7" fmla="*/ 0 60000 65536"/>
              <a:gd name="T8" fmla="*/ 0 60000 65536"/>
              <a:gd name="T9" fmla="*/ 0 w 872"/>
              <a:gd name="T10" fmla="*/ 0 h 345"/>
              <a:gd name="T11" fmla="*/ 872 w 872"/>
              <a:gd name="T12" fmla="*/ 345 h 345"/>
              <a:gd name="connsiteX0" fmla="*/ 10000 w 10000"/>
              <a:gd name="connsiteY0" fmla="*/ 0 h 6402"/>
              <a:gd name="connsiteX1" fmla="*/ 4937 w 10000"/>
              <a:gd name="connsiteY1" fmla="*/ 6402 h 6402"/>
              <a:gd name="connsiteX2" fmla="*/ 0 w 10000"/>
              <a:gd name="connsiteY2" fmla="*/ 232 h 6402"/>
              <a:gd name="connsiteX0" fmla="*/ 9934 w 9934"/>
              <a:gd name="connsiteY0" fmla="*/ 0 h 9640"/>
              <a:gd name="connsiteX1" fmla="*/ 4937 w 9934"/>
              <a:gd name="connsiteY1" fmla="*/ 9640 h 9640"/>
              <a:gd name="connsiteX2" fmla="*/ 0 w 9934"/>
              <a:gd name="connsiteY2" fmla="*/ 2 h 9640"/>
              <a:gd name="connsiteX0" fmla="*/ 9800 w 9800"/>
              <a:gd name="connsiteY0" fmla="*/ 0 h 12425"/>
              <a:gd name="connsiteX1" fmla="*/ 4970 w 9800"/>
              <a:gd name="connsiteY1" fmla="*/ 12425 h 12425"/>
              <a:gd name="connsiteX2" fmla="*/ 0 w 9800"/>
              <a:gd name="connsiteY2" fmla="*/ 2427 h 1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00" h="12425">
                <a:moveTo>
                  <a:pt x="9800" y="0"/>
                </a:moveTo>
                <a:cubicBezTo>
                  <a:pt x="8922" y="2676"/>
                  <a:pt x="6643" y="12378"/>
                  <a:pt x="4970" y="12425"/>
                </a:cubicBezTo>
                <a:cubicBezTo>
                  <a:pt x="3296" y="12472"/>
                  <a:pt x="1005" y="5715"/>
                  <a:pt x="0" y="2427"/>
                </a:cubicBezTo>
              </a:path>
            </a:pathLst>
          </a:custGeom>
          <a:noFill/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817370" y="5047078"/>
            <a:ext cx="1181313" cy="437122"/>
            <a:chOff x="1957079" y="4185678"/>
            <a:chExt cx="1181313" cy="437122"/>
          </a:xfrm>
        </p:grpSpPr>
        <p:sp>
          <p:nvSpPr>
            <p:cNvPr id="60" name="Text Box 16"/>
            <p:cNvSpPr txBox="1">
              <a:spLocks noChangeArrowheads="1"/>
            </p:cNvSpPr>
            <p:nvPr/>
          </p:nvSpPr>
          <p:spPr bwMode="auto">
            <a:xfrm>
              <a:off x="2197109" y="4185678"/>
              <a:ext cx="94128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altLang="en-US" sz="1600" dirty="0"/>
                <a:t>s(s(s(0)))</a:t>
              </a:r>
              <a:endParaRPr lang="en-US" altLang="en-US" sz="1600" baseline="30000" dirty="0"/>
            </a:p>
          </p:txBody>
        </p:sp>
        <p:sp>
          <p:nvSpPr>
            <p:cNvPr id="61" name="Oval 15"/>
            <p:cNvSpPr>
              <a:spLocks noChangeArrowheads="1"/>
            </p:cNvSpPr>
            <p:nvPr/>
          </p:nvSpPr>
          <p:spPr bwMode="auto">
            <a:xfrm>
              <a:off x="2338079" y="4470400"/>
              <a:ext cx="152400" cy="152400"/>
            </a:xfrm>
            <a:prstGeom prst="ellipse">
              <a:avLst/>
            </a:pr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" name="Line 17"/>
            <p:cNvSpPr>
              <a:spLocks noChangeShapeType="1"/>
            </p:cNvSpPr>
            <p:nvPr/>
          </p:nvSpPr>
          <p:spPr bwMode="auto">
            <a:xfrm>
              <a:off x="1957079" y="4557712"/>
              <a:ext cx="3810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63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660" y="4876800"/>
            <a:ext cx="2318760" cy="1015780"/>
          </a:xfrm>
          <a:prstGeom prst="wedgeRectCallout">
            <a:avLst>
              <a:gd name="adj1" fmla="val 31154"/>
              <a:gd name="adj2" fmla="val -65843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That’s as good as we can do.</a:t>
            </a:r>
          </a:p>
        </p:txBody>
      </p:sp>
    </p:spTree>
    <p:extLst>
      <p:ext uri="{BB962C8B-B14F-4D97-AF65-F5344CB8AC3E}">
        <p14:creationId xmlns:p14="http://schemas.microsoft.com/office/powerpoint/2010/main" val="1606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7" grpId="0" animBg="1"/>
      <p:bldP spid="58" grpId="0" animBg="1"/>
      <p:bldP spid="6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79" y="685800"/>
            <a:ext cx="7026621" cy="1142999"/>
          </a:xfrm>
          <a:prstGeom prst="wedgeRoundRectCallout">
            <a:avLst>
              <a:gd name="adj1" fmla="val -43850"/>
              <a:gd name="adj2" fmla="val -74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To prove everything about the integers,</a:t>
            </a:r>
            <a:br>
              <a:rPr lang="en-US" altLang="en-US" sz="2800" dirty="0"/>
            </a:br>
            <a:r>
              <a:rPr lang="en-US" altLang="en-US" sz="2800" dirty="0"/>
              <a:t>I need to know something about addition.</a:t>
            </a:r>
          </a:p>
        </p:txBody>
      </p:sp>
    </p:spTree>
    <p:extLst>
      <p:ext uri="{BB962C8B-B14F-4D97-AF65-F5344CB8AC3E}">
        <p14:creationId xmlns:p14="http://schemas.microsoft.com/office/powerpoint/2010/main" val="807929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351123777.r.lightningbase-cdn.com/wp-content/uploads/2015/03/Getting-a-Little-Help-From-Friend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20848"/>
            <a:ext cx="2839119" cy="21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2" name="Group 49">
            <a:extLst>
              <a:ext uri="{FF2B5EF4-FFF2-40B4-BE49-F238E27FC236}">
                <a16:creationId xmlns:a16="http://schemas.microsoft.com/office/drawing/2014/main" id="{0046A747-1803-4884-9152-6BD6FCD6DC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04800" y="5410200"/>
            <a:ext cx="381000" cy="993775"/>
            <a:chOff x="2308" y="1513"/>
            <a:chExt cx="1162" cy="2570"/>
          </a:xfrm>
        </p:grpSpPr>
        <p:grpSp>
          <p:nvGrpSpPr>
            <p:cNvPr id="123" name="Group 50">
              <a:extLst>
                <a:ext uri="{FF2B5EF4-FFF2-40B4-BE49-F238E27FC236}">
                  <a16:creationId xmlns:a16="http://schemas.microsoft.com/office/drawing/2014/main" id="{38F41BF2-DA4C-4E82-A4C7-589AA5271A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1" name="Freeform 51">
                <a:extLst>
                  <a:ext uri="{FF2B5EF4-FFF2-40B4-BE49-F238E27FC236}">
                    <a16:creationId xmlns:a16="http://schemas.microsoft.com/office/drawing/2014/main" id="{8DA4A4DB-5CE9-4764-AAC2-D57B083246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2" name="Freeform 52">
                <a:extLst>
                  <a:ext uri="{FF2B5EF4-FFF2-40B4-BE49-F238E27FC236}">
                    <a16:creationId xmlns:a16="http://schemas.microsoft.com/office/drawing/2014/main" id="{E3E10F36-E205-47E4-8074-BAAB20A00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3" name="Freeform 53">
                <a:extLst>
                  <a:ext uri="{FF2B5EF4-FFF2-40B4-BE49-F238E27FC236}">
                    <a16:creationId xmlns:a16="http://schemas.microsoft.com/office/drawing/2014/main" id="{5D3E71A0-8666-4419-A850-A066B29B9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4" name="Freeform 54">
                <a:extLst>
                  <a:ext uri="{FF2B5EF4-FFF2-40B4-BE49-F238E27FC236}">
                    <a16:creationId xmlns:a16="http://schemas.microsoft.com/office/drawing/2014/main" id="{2DD0E45D-0D05-4D98-8359-36A480DDF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5" name="Freeform 55">
                <a:extLst>
                  <a:ext uri="{FF2B5EF4-FFF2-40B4-BE49-F238E27FC236}">
                    <a16:creationId xmlns:a16="http://schemas.microsoft.com/office/drawing/2014/main" id="{E469E5FB-21F4-4078-ABA8-1BFA07A65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136" name="Freeform 56">
                <a:extLst>
                  <a:ext uri="{FF2B5EF4-FFF2-40B4-BE49-F238E27FC236}">
                    <a16:creationId xmlns:a16="http://schemas.microsoft.com/office/drawing/2014/main" id="{B0450299-2156-41E6-AF4D-2165A6B9E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124" name="Freeform 57">
              <a:extLst>
                <a:ext uri="{FF2B5EF4-FFF2-40B4-BE49-F238E27FC236}">
                  <a16:creationId xmlns:a16="http://schemas.microsoft.com/office/drawing/2014/main" id="{6C58E7ED-C176-4E0B-80FB-BDE43E0D55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5" name="Freeform 58">
              <a:extLst>
                <a:ext uri="{FF2B5EF4-FFF2-40B4-BE49-F238E27FC236}">
                  <a16:creationId xmlns:a16="http://schemas.microsoft.com/office/drawing/2014/main" id="{C6F4EE7E-E46F-4EBF-BAD4-75C42D3F5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6" name="Oval 59">
              <a:extLst>
                <a:ext uri="{FF2B5EF4-FFF2-40B4-BE49-F238E27FC236}">
                  <a16:creationId xmlns:a16="http://schemas.microsoft.com/office/drawing/2014/main" id="{2C2AA23D-BE87-422B-B250-06CE6A4E9F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7" name="Oval 60">
              <a:extLst>
                <a:ext uri="{FF2B5EF4-FFF2-40B4-BE49-F238E27FC236}">
                  <a16:creationId xmlns:a16="http://schemas.microsoft.com/office/drawing/2014/main" id="{049F1CA5-978A-49F1-BC8C-03741B4A3C8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8" name="Oval 61">
              <a:extLst>
                <a:ext uri="{FF2B5EF4-FFF2-40B4-BE49-F238E27FC236}">
                  <a16:creationId xmlns:a16="http://schemas.microsoft.com/office/drawing/2014/main" id="{D4C1D664-8328-4431-9482-3550DE1988D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9" name="Oval 62">
              <a:extLst>
                <a:ext uri="{FF2B5EF4-FFF2-40B4-BE49-F238E27FC236}">
                  <a16:creationId xmlns:a16="http://schemas.microsoft.com/office/drawing/2014/main" id="{61421B40-8FAC-4736-A5FA-273CA72DB01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0" name="Oval 63">
              <a:extLst>
                <a:ext uri="{FF2B5EF4-FFF2-40B4-BE49-F238E27FC236}">
                  <a16:creationId xmlns:a16="http://schemas.microsoft.com/office/drawing/2014/main" id="{8D6AC338-E722-4D43-BED3-63EC3EBA5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46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11" y="990600"/>
            <a:ext cx="4888689" cy="3352800"/>
          </a:xfrm>
          <a:prstGeom prst="wedgeRectCallout">
            <a:avLst>
              <a:gd name="adj1" fmla="val 30246"/>
              <a:gd name="adj2" fmla="val -6604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Recursion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You can have as many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friends as you want.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You give each a sub instance.</a:t>
            </a:r>
          </a:p>
          <a:p>
            <a:pPr marL="12001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Meets the precondition</a:t>
            </a:r>
          </a:p>
          <a:p>
            <a:pPr marL="1200150" marR="0" lvl="1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Smaller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Trust them to give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the output for their instances.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80" y="685800"/>
            <a:ext cx="3140420" cy="1633572"/>
          </a:xfrm>
          <a:prstGeom prst="wedgeRoundRectCallout">
            <a:avLst>
              <a:gd name="adj1" fmla="val -32921"/>
              <a:gd name="adj2" fmla="val -6036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 have x and y </a:t>
            </a:r>
            <a:br>
              <a:rPr lang="en-US" altLang="en-US" sz="2800" dirty="0"/>
            </a:br>
            <a:r>
              <a:rPr lang="en-US" altLang="en-US" sz="2800" dirty="0"/>
              <a:t>and must compute sum(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</a:t>
            </a:r>
          </a:p>
        </p:txBody>
      </p:sp>
      <p:sp>
        <p:nvSpPr>
          <p:cNvPr id="87" name="AutoShape 41"/>
          <p:cNvSpPr>
            <a:spLocks noChangeArrowheads="1"/>
          </p:cNvSpPr>
          <p:nvPr/>
        </p:nvSpPr>
        <p:spPr bwMode="auto">
          <a:xfrm>
            <a:off x="304800" y="2514600"/>
            <a:ext cx="2971800" cy="1630092"/>
          </a:xfrm>
          <a:prstGeom prst="wedgeRoundRectCallout">
            <a:avLst>
              <a:gd name="adj1" fmla="val -32921"/>
              <a:gd name="adj2" fmla="val -6036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 give my friend</a:t>
            </a:r>
            <a:br>
              <a:rPr lang="en-US" altLang="en-US" sz="2800" dirty="0"/>
            </a:br>
            <a:r>
              <a:rPr lang="en-US" altLang="en-US" sz="2800" dirty="0"/>
              <a:t>(x-1) and (y+1).</a:t>
            </a:r>
            <a:br>
              <a:rPr lang="en-US" altLang="en-US" sz="2800" dirty="0"/>
            </a:br>
            <a:r>
              <a:rPr lang="en-US" altLang="en-US" sz="2800" dirty="0"/>
              <a:t>Size = x-1</a:t>
            </a:r>
          </a:p>
        </p:txBody>
      </p:sp>
      <p:sp>
        <p:nvSpPr>
          <p:cNvPr id="88" name="AutoShape 41"/>
          <p:cNvSpPr>
            <a:spLocks noChangeArrowheads="1"/>
          </p:cNvSpPr>
          <p:nvPr/>
        </p:nvSpPr>
        <p:spPr bwMode="auto">
          <a:xfrm>
            <a:off x="304799" y="4273657"/>
            <a:ext cx="3505201" cy="603143"/>
          </a:xfrm>
          <a:prstGeom prst="wedgeRoundRectCallout">
            <a:avLst>
              <a:gd name="adj1" fmla="val -41860"/>
              <a:gd name="adj2" fmla="val 104306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 return sum(x-1,y+1)</a:t>
            </a:r>
          </a:p>
        </p:txBody>
      </p:sp>
      <p:sp>
        <p:nvSpPr>
          <p:cNvPr id="89" name="AutoShape 41"/>
          <p:cNvSpPr>
            <a:spLocks noChangeArrowheads="1"/>
          </p:cNvSpPr>
          <p:nvPr/>
        </p:nvSpPr>
        <p:spPr bwMode="auto">
          <a:xfrm>
            <a:off x="762000" y="5178623"/>
            <a:ext cx="5123499" cy="536377"/>
          </a:xfrm>
          <a:prstGeom prst="wedgeRoundRectCallout">
            <a:avLst>
              <a:gd name="adj1" fmla="val -27735"/>
              <a:gd name="adj2" fmla="val -7784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 return sum(x-1,y+1) = sum(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7749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86" grpId="0" animBg="1"/>
      <p:bldP spid="87" grpId="0" animBg="1"/>
      <p:bldP spid="88" grpId="0" animBg="1"/>
      <p:bldP spid="8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80" y="685800"/>
            <a:ext cx="2988020" cy="1524000"/>
          </a:xfrm>
          <a:prstGeom prst="wedgeRoundRectCallout">
            <a:avLst>
              <a:gd name="adj1" fmla="val -32921"/>
              <a:gd name="adj2" fmla="val -6036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 have 0 and y</a:t>
            </a:r>
            <a:r>
              <a:rPr lang="en-US" altLang="en-US" sz="2800" dirty="0">
                <a:sym typeface="Symbol" panose="05050102010706020507" pitchFamily="18" charset="2"/>
              </a:rPr>
              <a:t></a:t>
            </a:r>
            <a:r>
              <a:rPr lang="en-US" altLang="en-US" sz="2800" dirty="0"/>
              <a:t> </a:t>
            </a:r>
            <a:br>
              <a:rPr lang="en-US" altLang="en-US" sz="2800" dirty="0"/>
            </a:br>
            <a:r>
              <a:rPr lang="en-US" altLang="en-US" sz="2800" dirty="0"/>
              <a:t>and must compute sum(0,y</a:t>
            </a:r>
            <a:r>
              <a:rPr lang="en-US" altLang="en-US" sz="2800" dirty="0">
                <a:sym typeface="Symbol" panose="05050102010706020507" pitchFamily="18" charset="2"/>
              </a:rPr>
              <a:t></a:t>
            </a:r>
            <a:r>
              <a:rPr lang="en-US" altLang="en-US" sz="2800" dirty="0"/>
              <a:t>)</a:t>
            </a:r>
          </a:p>
        </p:txBody>
      </p:sp>
      <p:sp>
        <p:nvSpPr>
          <p:cNvPr id="87" name="AutoShape 41"/>
          <p:cNvSpPr>
            <a:spLocks noChangeArrowheads="1"/>
          </p:cNvSpPr>
          <p:nvPr/>
        </p:nvSpPr>
        <p:spPr bwMode="auto">
          <a:xfrm>
            <a:off x="762000" y="2362200"/>
            <a:ext cx="1828800" cy="609600"/>
          </a:xfrm>
          <a:prstGeom prst="wedgeRoundRectCallout">
            <a:avLst>
              <a:gd name="adj1" fmla="val -32921"/>
              <a:gd name="adj2" fmla="val -6036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 return y</a:t>
            </a:r>
            <a:r>
              <a:rPr lang="en-US" altLang="en-US" sz="2800" dirty="0">
                <a:sym typeface="Symbol" panose="05050102010706020507" pitchFamily="18" charset="2"/>
              </a:rPr>
              <a:t></a:t>
            </a:r>
            <a:endParaRPr lang="en-US" altLang="en-US" sz="2800" dirty="0"/>
          </a:p>
        </p:txBody>
      </p:sp>
      <p:sp>
        <p:nvSpPr>
          <p:cNvPr id="33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2911" y="990600"/>
            <a:ext cx="4888689" cy="3352800"/>
          </a:xfrm>
          <a:prstGeom prst="wedgeRectCallout">
            <a:avLst>
              <a:gd name="adj1" fmla="val 30246"/>
              <a:gd name="adj2" fmla="val -6604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Recursion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lvl="0" indent="-457200" algn="l" eaLnBrk="1" hangingPunct="1">
              <a:spcBef>
                <a:spcPct val="0"/>
              </a:spcBef>
              <a:defRPr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If your input has size zero,</a:t>
            </a:r>
            <a:br>
              <a:rPr lang="en-US" altLang="en-US" sz="2800" dirty="0">
                <a:solidFill>
                  <a:srgbClr val="FFFFFF"/>
                </a:solidFill>
                <a:cs typeface="Arial" charset="0"/>
              </a:rPr>
            </a:b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you must solve it yourself.</a:t>
            </a:r>
          </a:p>
        </p:txBody>
      </p:sp>
    </p:spTree>
    <p:extLst>
      <p:ext uri="{BB962C8B-B14F-4D97-AF65-F5344CB8AC3E}">
        <p14:creationId xmlns:p14="http://schemas.microsoft.com/office/powerpoint/2010/main" val="340047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Continuous &amp; Converging</a:t>
            </a:r>
            <a:endParaRPr lang="en-CA" altLang="en-US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85800"/>
            <a:ext cx="906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400" dirty="0">
                <a:solidFill>
                  <a:schemeClr val="tx2"/>
                </a:solidFill>
              </a:rPr>
              <a:t>Epsilon Delta Proofs:  </a:t>
            </a:r>
            <a:r>
              <a:rPr lang="en-CA" sz="2400" dirty="0"/>
              <a:t>Key to calculus, analysis, and set theory.</a:t>
            </a:r>
          </a:p>
        </p:txBody>
      </p:sp>
      <p:pic>
        <p:nvPicPr>
          <p:cNvPr id="32770" name="Picture 2" descr="Image result for calcul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42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92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j0116172">
            <a:extLst>
              <a:ext uri="{FF2B5EF4-FFF2-40B4-BE49-F238E27FC236}">
                <a16:creationId xmlns:a16="http://schemas.microsoft.com/office/drawing/2014/main" id="{06E9EE36-8DC6-40FC-9D9D-9194F8B4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43" y="160020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8">
            <a:extLst>
              <a:ext uri="{FF2B5EF4-FFF2-40B4-BE49-F238E27FC236}">
                <a16:creationId xmlns:a16="http://schemas.microsoft.com/office/drawing/2014/main" id="{C3AD04B7-1189-4239-9F53-EDB6712A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605" y="3124200"/>
            <a:ext cx="4268938" cy="1587498"/>
          </a:xfrm>
          <a:prstGeom prst="wedgeRectCallout">
            <a:avLst>
              <a:gd name="adj1" fmla="val -27367"/>
              <a:gd name="adj2" fmla="val -8069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Stack Frame: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 A particular execution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 of one routine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 on one particular input instance.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C3AD04B7-1189-4239-9F53-EDB6712A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81" y="4873091"/>
            <a:ext cx="2338419" cy="1210207"/>
          </a:xfrm>
          <a:prstGeom prst="wedgeRectCallout">
            <a:avLst>
              <a:gd name="adj1" fmla="val -32136"/>
              <a:gd name="adj2" fmla="val -738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Lets trace out the execution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on a computer.</a:t>
            </a:r>
          </a:p>
        </p:txBody>
      </p:sp>
      <p:grpSp>
        <p:nvGrpSpPr>
          <p:cNvPr id="21" name="Group 98">
            <a:extLst>
              <a:ext uri="{FF2B5EF4-FFF2-40B4-BE49-F238E27FC236}">
                <a16:creationId xmlns:a16="http://schemas.microsoft.com/office/drawing/2014/main" id="{4EFDC614-0667-4CF0-A007-A16C646FE6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10200" y="838200"/>
            <a:ext cx="457200" cy="914400"/>
            <a:chOff x="2432" y="1328"/>
            <a:chExt cx="906" cy="2075"/>
          </a:xfrm>
        </p:grpSpPr>
        <p:sp>
          <p:nvSpPr>
            <p:cNvPr id="22" name="Freeform 99">
              <a:extLst>
                <a:ext uri="{FF2B5EF4-FFF2-40B4-BE49-F238E27FC236}">
                  <a16:creationId xmlns:a16="http://schemas.microsoft.com/office/drawing/2014/main" id="{A94D0924-88DD-4F39-9CD7-9705B99D6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3" name="Freeform 100">
              <a:extLst>
                <a:ext uri="{FF2B5EF4-FFF2-40B4-BE49-F238E27FC236}">
                  <a16:creationId xmlns:a16="http://schemas.microsoft.com/office/drawing/2014/main" id="{B8F3AB10-4D1C-46EE-85E1-A8232E3D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Freeform 101">
              <a:extLst>
                <a:ext uri="{FF2B5EF4-FFF2-40B4-BE49-F238E27FC236}">
                  <a16:creationId xmlns:a16="http://schemas.microsoft.com/office/drawing/2014/main" id="{FDC25292-310F-474A-9682-30F293DD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Freeform 102">
              <a:extLst>
                <a:ext uri="{FF2B5EF4-FFF2-40B4-BE49-F238E27FC236}">
                  <a16:creationId xmlns:a16="http://schemas.microsoft.com/office/drawing/2014/main" id="{29396597-0F5D-4C54-BD31-18855FDE3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6" name="Freeform 103">
              <a:extLst>
                <a:ext uri="{FF2B5EF4-FFF2-40B4-BE49-F238E27FC236}">
                  <a16:creationId xmlns:a16="http://schemas.microsoft.com/office/drawing/2014/main" id="{8974E9D0-FDDC-45B8-AAA3-BDE746877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27" name="Freeform 104">
              <a:extLst>
                <a:ext uri="{FF2B5EF4-FFF2-40B4-BE49-F238E27FC236}">
                  <a16:creationId xmlns:a16="http://schemas.microsoft.com/office/drawing/2014/main" id="{D3F49DDD-EAF6-4B6E-AFFB-1D36F0EDA6C3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3711287" y="710905"/>
            <a:ext cx="1622715" cy="1041695"/>
            <a:chOff x="1534" y="624"/>
            <a:chExt cx="1874" cy="1299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2176" y="624"/>
              <a:ext cx="1232" cy="12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000"/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1534" y="624"/>
              <a:ext cx="1528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x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4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y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5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x+y</a:t>
              </a:r>
              <a:r>
                <a:rPr lang="en-US" altLang="en-US" sz="2000" i="0" dirty="0"/>
                <a:t> = </a:t>
              </a:r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40" name="Group 49">
            <a:extLst>
              <a:ext uri="{FF2B5EF4-FFF2-40B4-BE49-F238E27FC236}">
                <a16:creationId xmlns:a16="http://schemas.microsoft.com/office/drawing/2014/main" id="{D0FA6E37-5444-4628-8F80-C4F89E2D88E0}"/>
              </a:ext>
            </a:extLst>
          </p:cNvPr>
          <p:cNvGrpSpPr>
            <a:grpSpLocks/>
          </p:cNvGrpSpPr>
          <p:nvPr/>
        </p:nvGrpSpPr>
        <p:grpSpPr bwMode="auto">
          <a:xfrm>
            <a:off x="5427832" y="1828800"/>
            <a:ext cx="381000" cy="993775"/>
            <a:chOff x="2308" y="1513"/>
            <a:chExt cx="1162" cy="2570"/>
          </a:xfrm>
        </p:grpSpPr>
        <p:grpSp>
          <p:nvGrpSpPr>
            <p:cNvPr id="41" name="Group 50">
              <a:extLst>
                <a:ext uri="{FF2B5EF4-FFF2-40B4-BE49-F238E27FC236}">
                  <a16:creationId xmlns:a16="http://schemas.microsoft.com/office/drawing/2014/main" id="{8ED2023F-89BA-41F8-9C4A-4EF7CB25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9" name="Freeform 51">
                <a:extLst>
                  <a:ext uri="{FF2B5EF4-FFF2-40B4-BE49-F238E27FC236}">
                    <a16:creationId xmlns:a16="http://schemas.microsoft.com/office/drawing/2014/main" id="{6FA28589-C22D-4EE6-9946-57A334A6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0" name="Freeform 52">
                <a:extLst>
                  <a:ext uri="{FF2B5EF4-FFF2-40B4-BE49-F238E27FC236}">
                    <a16:creationId xmlns:a16="http://schemas.microsoft.com/office/drawing/2014/main" id="{FDEE179C-231A-4255-9F0B-60197A28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1" name="Freeform 53">
                <a:extLst>
                  <a:ext uri="{FF2B5EF4-FFF2-40B4-BE49-F238E27FC236}">
                    <a16:creationId xmlns:a16="http://schemas.microsoft.com/office/drawing/2014/main" id="{3B57AAB5-12BF-4AD1-A50D-67A3FD00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" name="Freeform 54">
                <a:extLst>
                  <a:ext uri="{FF2B5EF4-FFF2-40B4-BE49-F238E27FC236}">
                    <a16:creationId xmlns:a16="http://schemas.microsoft.com/office/drawing/2014/main" id="{7E61AEA7-BB29-4F28-9EB4-2B3E4936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Freeform 55">
                <a:extLst>
                  <a:ext uri="{FF2B5EF4-FFF2-40B4-BE49-F238E27FC236}">
                    <a16:creationId xmlns:a16="http://schemas.microsoft.com/office/drawing/2014/main" id="{1EF1932C-6C6F-4DC4-8590-A6C13FA5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Freeform 56">
                <a:extLst>
                  <a:ext uri="{FF2B5EF4-FFF2-40B4-BE49-F238E27FC236}">
                    <a16:creationId xmlns:a16="http://schemas.microsoft.com/office/drawing/2014/main" id="{092D6E40-B1F8-4F3A-BED2-4158231C4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2" name="Freeform 57">
              <a:extLst>
                <a:ext uri="{FF2B5EF4-FFF2-40B4-BE49-F238E27FC236}">
                  <a16:creationId xmlns:a16="http://schemas.microsoft.com/office/drawing/2014/main" id="{CA142AF0-2211-4E63-AD64-F19CF3EE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3" name="Freeform 58">
              <a:extLst>
                <a:ext uri="{FF2B5EF4-FFF2-40B4-BE49-F238E27FC236}">
                  <a16:creationId xmlns:a16="http://schemas.microsoft.com/office/drawing/2014/main" id="{80F3CB3C-ADE1-4547-9236-F99D0463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Oval 59">
              <a:extLst>
                <a:ext uri="{FF2B5EF4-FFF2-40B4-BE49-F238E27FC236}">
                  <a16:creationId xmlns:a16="http://schemas.microsoft.com/office/drawing/2014/main" id="{548F0E1B-5814-4F47-B242-14264A4D1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Oval 60">
              <a:extLst>
                <a:ext uri="{FF2B5EF4-FFF2-40B4-BE49-F238E27FC236}">
                  <a16:creationId xmlns:a16="http://schemas.microsoft.com/office/drawing/2014/main" id="{2DF3EBE5-A7D2-4CDC-9F20-2B403ABF5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Oval 61">
              <a:extLst>
                <a:ext uri="{FF2B5EF4-FFF2-40B4-BE49-F238E27FC236}">
                  <a16:creationId xmlns:a16="http://schemas.microsoft.com/office/drawing/2014/main" id="{FA952527-56B7-4FA6-B63A-CE4F35698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Oval 62">
              <a:extLst>
                <a:ext uri="{FF2B5EF4-FFF2-40B4-BE49-F238E27FC236}">
                  <a16:creationId xmlns:a16="http://schemas.microsoft.com/office/drawing/2014/main" id="{F101447F-B0C8-4B54-BE5F-AC079633E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Oval 63">
              <a:extLst>
                <a:ext uri="{FF2B5EF4-FFF2-40B4-BE49-F238E27FC236}">
                  <a16:creationId xmlns:a16="http://schemas.microsoft.com/office/drawing/2014/main" id="{FE5AE305-90AA-428E-A98B-CAC1D646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55" name="AutoShape 35">
            <a:extLst>
              <a:ext uri="{FF2B5EF4-FFF2-40B4-BE49-F238E27FC236}">
                <a16:creationId xmlns:a16="http://schemas.microsoft.com/office/drawing/2014/main" id="{6513417F-46E7-4F88-99CA-39D4912A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3708" y="845115"/>
            <a:ext cx="2944092" cy="2507685"/>
          </a:xfrm>
          <a:prstGeom prst="wedgeRoundRectCallout">
            <a:avLst>
              <a:gd name="adj1" fmla="val -56603"/>
              <a:gd name="adj2" fmla="val -36194"/>
              <a:gd name="adj3" fmla="val 16667"/>
            </a:avLst>
          </a:prstGeom>
          <a:noFill/>
          <a:ln w="222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My responsibility is to ensure that my algorithm works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257800" y="20786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under the assumption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that my friends do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their job correctly.</a:t>
            </a:r>
          </a:p>
        </p:txBody>
      </p:sp>
    </p:spTree>
    <p:extLst>
      <p:ext uri="{BB962C8B-B14F-4D97-AF65-F5344CB8AC3E}">
        <p14:creationId xmlns:p14="http://schemas.microsoft.com/office/powerpoint/2010/main" val="34461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55" grpId="0" animBg="1"/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3711287" y="710905"/>
            <a:ext cx="1622715" cy="1041695"/>
            <a:chOff x="1534" y="624"/>
            <a:chExt cx="1874" cy="1299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2176" y="624"/>
              <a:ext cx="1232" cy="12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000"/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1534" y="624"/>
              <a:ext cx="1528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x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4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y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5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x+y</a:t>
              </a:r>
              <a:r>
                <a:rPr lang="en-US" altLang="en-US" sz="2000" i="0" dirty="0"/>
                <a:t> = </a:t>
              </a:r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sp>
        <p:nvSpPr>
          <p:cNvPr id="34" name="AutoShape 8">
            <a:extLst>
              <a:ext uri="{FF2B5EF4-FFF2-40B4-BE49-F238E27FC236}">
                <a16:creationId xmlns:a16="http://schemas.microsoft.com/office/drawing/2014/main" id="{C3AD04B7-1189-4239-9F53-EDB6712A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311" y="2984502"/>
            <a:ext cx="4027989" cy="1587498"/>
          </a:xfrm>
          <a:prstGeom prst="wedgeRectCallout">
            <a:avLst>
              <a:gd name="adj1" fmla="val -29747"/>
              <a:gd name="adj2" fmla="val -91142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Our friend is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a separate execution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with separate stack frame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with its own local variables.</a:t>
            </a:r>
          </a:p>
        </p:txBody>
      </p:sp>
      <p:sp>
        <p:nvSpPr>
          <p:cNvPr id="40" name="AutoShape 35">
            <a:extLst>
              <a:ext uri="{FF2B5EF4-FFF2-40B4-BE49-F238E27FC236}">
                <a16:creationId xmlns:a16="http://schemas.microsoft.com/office/drawing/2014/main" id="{6513417F-46E7-4F88-99CA-39D4912A2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508" y="1780857"/>
            <a:ext cx="2944092" cy="2507685"/>
          </a:xfrm>
          <a:prstGeom prst="wedgeRoundRectCallout">
            <a:avLst>
              <a:gd name="adj1" fmla="val -56422"/>
              <a:gd name="adj2" fmla="val -36830"/>
              <a:gd name="adj3" fmla="val 16667"/>
            </a:avLst>
          </a:prstGeom>
          <a:noFill/>
          <a:ln w="222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My responsibility is to ensure that my algorithm works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257800" y="304560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under the assumption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that my friends do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their job correctly.</a:t>
            </a:r>
          </a:p>
        </p:txBody>
      </p:sp>
      <p:grpSp>
        <p:nvGrpSpPr>
          <p:cNvPr id="42" name="Group 49">
            <a:extLst>
              <a:ext uri="{FF2B5EF4-FFF2-40B4-BE49-F238E27FC236}">
                <a16:creationId xmlns:a16="http://schemas.microsoft.com/office/drawing/2014/main" id="{D0FA6E37-5444-4628-8F80-C4F89E2D88E0}"/>
              </a:ext>
            </a:extLst>
          </p:cNvPr>
          <p:cNvGrpSpPr>
            <a:grpSpLocks/>
          </p:cNvGrpSpPr>
          <p:nvPr/>
        </p:nvGrpSpPr>
        <p:grpSpPr bwMode="auto">
          <a:xfrm>
            <a:off x="5476055" y="2902701"/>
            <a:ext cx="304800" cy="831099"/>
            <a:chOff x="2308" y="1513"/>
            <a:chExt cx="1162" cy="2570"/>
          </a:xfrm>
        </p:grpSpPr>
        <p:grpSp>
          <p:nvGrpSpPr>
            <p:cNvPr id="43" name="Group 50">
              <a:extLst>
                <a:ext uri="{FF2B5EF4-FFF2-40B4-BE49-F238E27FC236}">
                  <a16:creationId xmlns:a16="http://schemas.microsoft.com/office/drawing/2014/main" id="{8ED2023F-89BA-41F8-9C4A-4EF7CB25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6FA28589-C22D-4EE6-9946-57A334A6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FDEE179C-231A-4255-9F0B-60197A28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3B57AAB5-12BF-4AD1-A50D-67A3FD00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7E61AEA7-BB29-4F28-9EB4-2B3E4936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1EF1932C-6C6F-4DC4-8590-A6C13FA5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092D6E40-B1F8-4F3A-BED2-4158231C4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CA142AF0-2211-4E63-AD64-F19CF3EE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80F3CB3C-ADE1-4547-9236-F99D0463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Oval 59">
              <a:extLst>
                <a:ext uri="{FF2B5EF4-FFF2-40B4-BE49-F238E27FC236}">
                  <a16:creationId xmlns:a16="http://schemas.microsoft.com/office/drawing/2014/main" id="{548F0E1B-5814-4F47-B242-14264A4D1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Oval 60">
              <a:extLst>
                <a:ext uri="{FF2B5EF4-FFF2-40B4-BE49-F238E27FC236}">
                  <a16:creationId xmlns:a16="http://schemas.microsoft.com/office/drawing/2014/main" id="{2DF3EBE5-A7D2-4CDC-9F20-2B403ABF5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Oval 61">
              <a:extLst>
                <a:ext uri="{FF2B5EF4-FFF2-40B4-BE49-F238E27FC236}">
                  <a16:creationId xmlns:a16="http://schemas.microsoft.com/office/drawing/2014/main" id="{FA952527-56B7-4FA6-B63A-CE4F35698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" name="Oval 62">
              <a:extLst>
                <a:ext uri="{FF2B5EF4-FFF2-40B4-BE49-F238E27FC236}">
                  <a16:creationId xmlns:a16="http://schemas.microsoft.com/office/drawing/2014/main" id="{F101447F-B0C8-4B54-BE5F-AC079633E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Oval 63">
              <a:extLst>
                <a:ext uri="{FF2B5EF4-FFF2-40B4-BE49-F238E27FC236}">
                  <a16:creationId xmlns:a16="http://schemas.microsoft.com/office/drawing/2014/main" id="{FE5AE305-90AA-428E-A98B-CAC1D646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3716444" y="1752600"/>
            <a:ext cx="1622715" cy="1041695"/>
            <a:chOff x="1534" y="624"/>
            <a:chExt cx="1874" cy="1299"/>
          </a:xfrm>
        </p:grpSpPr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2176" y="624"/>
              <a:ext cx="1232" cy="12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000"/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1534" y="624"/>
              <a:ext cx="1528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x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3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y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6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x+y</a:t>
              </a:r>
              <a:r>
                <a:rPr lang="en-US" altLang="en-US" sz="2000" i="0" dirty="0"/>
                <a:t> = </a:t>
              </a:r>
            </a:p>
          </p:txBody>
        </p:sp>
      </p:grpSp>
      <p:grpSp>
        <p:nvGrpSpPr>
          <p:cNvPr id="61" name="Group 98">
            <a:extLst>
              <a:ext uri="{FF2B5EF4-FFF2-40B4-BE49-F238E27FC236}">
                <a16:creationId xmlns:a16="http://schemas.microsoft.com/office/drawing/2014/main" id="{4EFDC614-0667-4CF0-A007-A16C646FE6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10200" y="838200"/>
            <a:ext cx="457200" cy="914400"/>
            <a:chOff x="2432" y="1328"/>
            <a:chExt cx="906" cy="2075"/>
          </a:xfrm>
        </p:grpSpPr>
        <p:sp>
          <p:nvSpPr>
            <p:cNvPr id="62" name="Freeform 99">
              <a:extLst>
                <a:ext uri="{FF2B5EF4-FFF2-40B4-BE49-F238E27FC236}">
                  <a16:creationId xmlns:a16="http://schemas.microsoft.com/office/drawing/2014/main" id="{A94D0924-88DD-4F39-9CD7-9705B99D6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B8F3AB10-4D1C-46EE-85E1-A8232E3D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4" name="Freeform 101">
              <a:extLst>
                <a:ext uri="{FF2B5EF4-FFF2-40B4-BE49-F238E27FC236}">
                  <a16:creationId xmlns:a16="http://schemas.microsoft.com/office/drawing/2014/main" id="{FDC25292-310F-474A-9682-30F293DD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Freeform 102">
              <a:extLst>
                <a:ext uri="{FF2B5EF4-FFF2-40B4-BE49-F238E27FC236}">
                  <a16:creationId xmlns:a16="http://schemas.microsoft.com/office/drawing/2014/main" id="{29396597-0F5D-4C54-BD31-18855FDE3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Freeform 103">
              <a:extLst>
                <a:ext uri="{FF2B5EF4-FFF2-40B4-BE49-F238E27FC236}">
                  <a16:creationId xmlns:a16="http://schemas.microsoft.com/office/drawing/2014/main" id="{8974E9D0-FDDC-45B8-AAA3-BDE746877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104">
              <a:extLst>
                <a:ext uri="{FF2B5EF4-FFF2-40B4-BE49-F238E27FC236}">
                  <a16:creationId xmlns:a16="http://schemas.microsoft.com/office/drawing/2014/main" id="{D3F49DDD-EAF6-4B6E-AFFB-1D36F0EDA6C3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8" name="Group 49">
            <a:extLst>
              <a:ext uri="{FF2B5EF4-FFF2-40B4-BE49-F238E27FC236}">
                <a16:creationId xmlns:a16="http://schemas.microsoft.com/office/drawing/2014/main" id="{D0FA6E37-5444-4628-8F80-C4F89E2D88E0}"/>
              </a:ext>
            </a:extLst>
          </p:cNvPr>
          <p:cNvGrpSpPr>
            <a:grpSpLocks/>
          </p:cNvGrpSpPr>
          <p:nvPr/>
        </p:nvGrpSpPr>
        <p:grpSpPr bwMode="auto">
          <a:xfrm>
            <a:off x="5427832" y="1825625"/>
            <a:ext cx="381000" cy="993775"/>
            <a:chOff x="2308" y="1513"/>
            <a:chExt cx="1162" cy="2570"/>
          </a:xfrm>
        </p:grpSpPr>
        <p:grpSp>
          <p:nvGrpSpPr>
            <p:cNvPr id="69" name="Group 50">
              <a:extLst>
                <a:ext uri="{FF2B5EF4-FFF2-40B4-BE49-F238E27FC236}">
                  <a16:creationId xmlns:a16="http://schemas.microsoft.com/office/drawing/2014/main" id="{8ED2023F-89BA-41F8-9C4A-4EF7CB25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77" name="Freeform 51">
                <a:extLst>
                  <a:ext uri="{FF2B5EF4-FFF2-40B4-BE49-F238E27FC236}">
                    <a16:creationId xmlns:a16="http://schemas.microsoft.com/office/drawing/2014/main" id="{6FA28589-C22D-4EE6-9946-57A334A6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3" name="Freeform 52">
                <a:extLst>
                  <a:ext uri="{FF2B5EF4-FFF2-40B4-BE49-F238E27FC236}">
                    <a16:creationId xmlns:a16="http://schemas.microsoft.com/office/drawing/2014/main" id="{FDEE179C-231A-4255-9F0B-60197A28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4" name="Freeform 53">
                <a:extLst>
                  <a:ext uri="{FF2B5EF4-FFF2-40B4-BE49-F238E27FC236}">
                    <a16:creationId xmlns:a16="http://schemas.microsoft.com/office/drawing/2014/main" id="{3B57AAB5-12BF-4AD1-A50D-67A3FD00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5" name="Freeform 54">
                <a:extLst>
                  <a:ext uri="{FF2B5EF4-FFF2-40B4-BE49-F238E27FC236}">
                    <a16:creationId xmlns:a16="http://schemas.microsoft.com/office/drawing/2014/main" id="{7E61AEA7-BB29-4F28-9EB4-2B3E4936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6" name="Freeform 55">
                <a:extLst>
                  <a:ext uri="{FF2B5EF4-FFF2-40B4-BE49-F238E27FC236}">
                    <a16:creationId xmlns:a16="http://schemas.microsoft.com/office/drawing/2014/main" id="{1EF1932C-6C6F-4DC4-8590-A6C13FA5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7" name="Freeform 56">
                <a:extLst>
                  <a:ext uri="{FF2B5EF4-FFF2-40B4-BE49-F238E27FC236}">
                    <a16:creationId xmlns:a16="http://schemas.microsoft.com/office/drawing/2014/main" id="{092D6E40-B1F8-4F3A-BED2-4158231C4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CA142AF0-2211-4E63-AD64-F19CF3EE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80F3CB3C-ADE1-4547-9236-F99D0463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2" name="Oval 59">
              <a:extLst>
                <a:ext uri="{FF2B5EF4-FFF2-40B4-BE49-F238E27FC236}">
                  <a16:creationId xmlns:a16="http://schemas.microsoft.com/office/drawing/2014/main" id="{548F0E1B-5814-4F47-B242-14264A4D1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3" name="Oval 60">
              <a:extLst>
                <a:ext uri="{FF2B5EF4-FFF2-40B4-BE49-F238E27FC236}">
                  <a16:creationId xmlns:a16="http://schemas.microsoft.com/office/drawing/2014/main" id="{2DF3EBE5-A7D2-4CDC-9F20-2B403ABF5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" name="Oval 61">
              <a:extLst>
                <a:ext uri="{FF2B5EF4-FFF2-40B4-BE49-F238E27FC236}">
                  <a16:creationId xmlns:a16="http://schemas.microsoft.com/office/drawing/2014/main" id="{FA952527-56B7-4FA6-B63A-CE4F35698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5" name="Oval 62">
              <a:extLst>
                <a:ext uri="{FF2B5EF4-FFF2-40B4-BE49-F238E27FC236}">
                  <a16:creationId xmlns:a16="http://schemas.microsoft.com/office/drawing/2014/main" id="{F101447F-B0C8-4B54-BE5F-AC079633E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Oval 63">
              <a:extLst>
                <a:ext uri="{FF2B5EF4-FFF2-40B4-BE49-F238E27FC236}">
                  <a16:creationId xmlns:a16="http://schemas.microsoft.com/office/drawing/2014/main" id="{FE5AE305-90AA-428E-A98B-CAC1D646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98" name="Picture 5" descr="j0116172">
            <a:extLst>
              <a:ext uri="{FF2B5EF4-FFF2-40B4-BE49-F238E27FC236}">
                <a16:creationId xmlns:a16="http://schemas.microsoft.com/office/drawing/2014/main" id="{06E9EE36-8DC6-40FC-9D9D-9194F8B4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43" y="160020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AutoShape 8">
            <a:extLst>
              <a:ext uri="{FF2B5EF4-FFF2-40B4-BE49-F238E27FC236}">
                <a16:creationId xmlns:a16="http://schemas.microsoft.com/office/drawing/2014/main" id="{C3AD04B7-1189-4239-9F53-EDB6712A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81" y="4873091"/>
            <a:ext cx="2338419" cy="1210207"/>
          </a:xfrm>
          <a:prstGeom prst="wedgeRectCallout">
            <a:avLst>
              <a:gd name="adj1" fmla="val -32136"/>
              <a:gd name="adj2" fmla="val -738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Lets trace out the execution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on a computer.</a:t>
            </a:r>
          </a:p>
        </p:txBody>
      </p:sp>
    </p:spTree>
    <p:extLst>
      <p:ext uri="{BB962C8B-B14F-4D97-AF65-F5344CB8AC3E}">
        <p14:creationId xmlns:p14="http://schemas.microsoft.com/office/powerpoint/2010/main" val="312618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0" grpId="0" animBg="1"/>
      <p:bldP spid="4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2"/>
          <p:cNvGrpSpPr>
            <a:grpSpLocks/>
          </p:cNvGrpSpPr>
          <p:nvPr/>
        </p:nvGrpSpPr>
        <p:grpSpPr bwMode="auto">
          <a:xfrm>
            <a:off x="3711287" y="710905"/>
            <a:ext cx="1622715" cy="1041695"/>
            <a:chOff x="1534" y="624"/>
            <a:chExt cx="1874" cy="1299"/>
          </a:xfrm>
        </p:grpSpPr>
        <p:sp>
          <p:nvSpPr>
            <p:cNvPr id="36" name="Rectangle 3"/>
            <p:cNvSpPr>
              <a:spLocks noChangeArrowheads="1"/>
            </p:cNvSpPr>
            <p:nvPr/>
          </p:nvSpPr>
          <p:spPr bwMode="auto">
            <a:xfrm>
              <a:off x="2176" y="624"/>
              <a:ext cx="1232" cy="12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000"/>
            </a:p>
          </p:txBody>
        </p:sp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1534" y="624"/>
              <a:ext cx="1528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x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4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y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5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x+y</a:t>
              </a:r>
              <a:r>
                <a:rPr lang="en-US" altLang="en-US" sz="2000" i="0" dirty="0"/>
                <a:t> = </a:t>
              </a:r>
            </a:p>
          </p:txBody>
        </p:sp>
      </p:grp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4859366" y="1309555"/>
            <a:ext cx="556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9</a:t>
            </a:r>
            <a:endParaRPr lang="en-US" altLang="en-US" sz="2000" i="0" dirty="0"/>
          </a:p>
        </p:txBody>
      </p: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42" name="Group 49">
            <a:extLst>
              <a:ext uri="{FF2B5EF4-FFF2-40B4-BE49-F238E27FC236}">
                <a16:creationId xmlns:a16="http://schemas.microsoft.com/office/drawing/2014/main" id="{D0FA6E37-5444-4628-8F80-C4F89E2D88E0}"/>
              </a:ext>
            </a:extLst>
          </p:cNvPr>
          <p:cNvGrpSpPr>
            <a:grpSpLocks/>
          </p:cNvGrpSpPr>
          <p:nvPr/>
        </p:nvGrpSpPr>
        <p:grpSpPr bwMode="auto">
          <a:xfrm>
            <a:off x="5476055" y="2902701"/>
            <a:ext cx="304800" cy="831099"/>
            <a:chOff x="2308" y="1513"/>
            <a:chExt cx="1162" cy="2570"/>
          </a:xfrm>
        </p:grpSpPr>
        <p:grpSp>
          <p:nvGrpSpPr>
            <p:cNvPr id="43" name="Group 50">
              <a:extLst>
                <a:ext uri="{FF2B5EF4-FFF2-40B4-BE49-F238E27FC236}">
                  <a16:creationId xmlns:a16="http://schemas.microsoft.com/office/drawing/2014/main" id="{8ED2023F-89BA-41F8-9C4A-4EF7CB25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1" name="Freeform 51">
                <a:extLst>
                  <a:ext uri="{FF2B5EF4-FFF2-40B4-BE49-F238E27FC236}">
                    <a16:creationId xmlns:a16="http://schemas.microsoft.com/office/drawing/2014/main" id="{6FA28589-C22D-4EE6-9946-57A334A6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2" name="Freeform 52">
                <a:extLst>
                  <a:ext uri="{FF2B5EF4-FFF2-40B4-BE49-F238E27FC236}">
                    <a16:creationId xmlns:a16="http://schemas.microsoft.com/office/drawing/2014/main" id="{FDEE179C-231A-4255-9F0B-60197A28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3" name="Freeform 53">
                <a:extLst>
                  <a:ext uri="{FF2B5EF4-FFF2-40B4-BE49-F238E27FC236}">
                    <a16:creationId xmlns:a16="http://schemas.microsoft.com/office/drawing/2014/main" id="{3B57AAB5-12BF-4AD1-A50D-67A3FD00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4" name="Freeform 54">
                <a:extLst>
                  <a:ext uri="{FF2B5EF4-FFF2-40B4-BE49-F238E27FC236}">
                    <a16:creationId xmlns:a16="http://schemas.microsoft.com/office/drawing/2014/main" id="{7E61AEA7-BB29-4F28-9EB4-2B3E4936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5" name="Freeform 55">
                <a:extLst>
                  <a:ext uri="{FF2B5EF4-FFF2-40B4-BE49-F238E27FC236}">
                    <a16:creationId xmlns:a16="http://schemas.microsoft.com/office/drawing/2014/main" id="{1EF1932C-6C6F-4DC4-8590-A6C13FA5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56" name="Freeform 56">
                <a:extLst>
                  <a:ext uri="{FF2B5EF4-FFF2-40B4-BE49-F238E27FC236}">
                    <a16:creationId xmlns:a16="http://schemas.microsoft.com/office/drawing/2014/main" id="{092D6E40-B1F8-4F3A-BED2-4158231C4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44" name="Freeform 57">
              <a:extLst>
                <a:ext uri="{FF2B5EF4-FFF2-40B4-BE49-F238E27FC236}">
                  <a16:creationId xmlns:a16="http://schemas.microsoft.com/office/drawing/2014/main" id="{CA142AF0-2211-4E63-AD64-F19CF3EE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5" name="Freeform 58">
              <a:extLst>
                <a:ext uri="{FF2B5EF4-FFF2-40B4-BE49-F238E27FC236}">
                  <a16:creationId xmlns:a16="http://schemas.microsoft.com/office/drawing/2014/main" id="{80F3CB3C-ADE1-4547-9236-F99D0463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Oval 59">
              <a:extLst>
                <a:ext uri="{FF2B5EF4-FFF2-40B4-BE49-F238E27FC236}">
                  <a16:creationId xmlns:a16="http://schemas.microsoft.com/office/drawing/2014/main" id="{548F0E1B-5814-4F47-B242-14264A4D1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Oval 60">
              <a:extLst>
                <a:ext uri="{FF2B5EF4-FFF2-40B4-BE49-F238E27FC236}">
                  <a16:creationId xmlns:a16="http://schemas.microsoft.com/office/drawing/2014/main" id="{2DF3EBE5-A7D2-4CDC-9F20-2B403ABF5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8" name="Oval 61">
              <a:extLst>
                <a:ext uri="{FF2B5EF4-FFF2-40B4-BE49-F238E27FC236}">
                  <a16:creationId xmlns:a16="http://schemas.microsoft.com/office/drawing/2014/main" id="{FA952527-56B7-4FA6-B63A-CE4F35698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49" name="Oval 62">
              <a:extLst>
                <a:ext uri="{FF2B5EF4-FFF2-40B4-BE49-F238E27FC236}">
                  <a16:creationId xmlns:a16="http://schemas.microsoft.com/office/drawing/2014/main" id="{F101447F-B0C8-4B54-BE5F-AC079633E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50" name="Oval 63">
              <a:extLst>
                <a:ext uri="{FF2B5EF4-FFF2-40B4-BE49-F238E27FC236}">
                  <a16:creationId xmlns:a16="http://schemas.microsoft.com/office/drawing/2014/main" id="{FE5AE305-90AA-428E-A98B-CAC1D646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57" name="Group 2"/>
          <p:cNvGrpSpPr>
            <a:grpSpLocks/>
          </p:cNvGrpSpPr>
          <p:nvPr/>
        </p:nvGrpSpPr>
        <p:grpSpPr bwMode="auto">
          <a:xfrm>
            <a:off x="3716444" y="1752600"/>
            <a:ext cx="1622715" cy="1041695"/>
            <a:chOff x="1534" y="624"/>
            <a:chExt cx="1874" cy="1299"/>
          </a:xfrm>
        </p:grpSpPr>
        <p:sp>
          <p:nvSpPr>
            <p:cNvPr id="58" name="Rectangle 3"/>
            <p:cNvSpPr>
              <a:spLocks noChangeArrowheads="1"/>
            </p:cNvSpPr>
            <p:nvPr/>
          </p:nvSpPr>
          <p:spPr bwMode="auto">
            <a:xfrm>
              <a:off x="2176" y="624"/>
              <a:ext cx="1232" cy="12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000"/>
            </a:p>
          </p:txBody>
        </p:sp>
        <p:sp>
          <p:nvSpPr>
            <p:cNvPr id="59" name="Text Box 4"/>
            <p:cNvSpPr txBox="1">
              <a:spLocks noChangeArrowheads="1"/>
            </p:cNvSpPr>
            <p:nvPr/>
          </p:nvSpPr>
          <p:spPr bwMode="auto">
            <a:xfrm>
              <a:off x="1534" y="624"/>
              <a:ext cx="1528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x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3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y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6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x+y</a:t>
              </a:r>
              <a:r>
                <a:rPr lang="en-US" altLang="en-US" sz="2000" i="0" dirty="0"/>
                <a:t> = </a:t>
              </a:r>
            </a:p>
          </p:txBody>
        </p:sp>
      </p:grp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4887432" y="2362200"/>
            <a:ext cx="556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9</a:t>
            </a:r>
            <a:endParaRPr lang="en-US" altLang="en-US" sz="2000" i="0" dirty="0"/>
          </a:p>
        </p:txBody>
      </p:sp>
      <p:grpSp>
        <p:nvGrpSpPr>
          <p:cNvPr id="61" name="Group 98">
            <a:extLst>
              <a:ext uri="{FF2B5EF4-FFF2-40B4-BE49-F238E27FC236}">
                <a16:creationId xmlns:a16="http://schemas.microsoft.com/office/drawing/2014/main" id="{4EFDC614-0667-4CF0-A007-A16C646FE699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5410200" y="838200"/>
            <a:ext cx="457200" cy="914400"/>
            <a:chOff x="2432" y="1328"/>
            <a:chExt cx="906" cy="2075"/>
          </a:xfrm>
        </p:grpSpPr>
        <p:sp>
          <p:nvSpPr>
            <p:cNvPr id="62" name="Freeform 99">
              <a:extLst>
                <a:ext uri="{FF2B5EF4-FFF2-40B4-BE49-F238E27FC236}">
                  <a16:creationId xmlns:a16="http://schemas.microsoft.com/office/drawing/2014/main" id="{A94D0924-88DD-4F39-9CD7-9705B99D6D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3" name="Freeform 100">
              <a:extLst>
                <a:ext uri="{FF2B5EF4-FFF2-40B4-BE49-F238E27FC236}">
                  <a16:creationId xmlns:a16="http://schemas.microsoft.com/office/drawing/2014/main" id="{B8F3AB10-4D1C-46EE-85E1-A8232E3D19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4" name="Freeform 101">
              <a:extLst>
                <a:ext uri="{FF2B5EF4-FFF2-40B4-BE49-F238E27FC236}">
                  <a16:creationId xmlns:a16="http://schemas.microsoft.com/office/drawing/2014/main" id="{FDC25292-310F-474A-9682-30F293DD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5" name="Freeform 102">
              <a:extLst>
                <a:ext uri="{FF2B5EF4-FFF2-40B4-BE49-F238E27FC236}">
                  <a16:creationId xmlns:a16="http://schemas.microsoft.com/office/drawing/2014/main" id="{29396597-0F5D-4C54-BD31-18855FDE39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6" name="Freeform 103">
              <a:extLst>
                <a:ext uri="{FF2B5EF4-FFF2-40B4-BE49-F238E27FC236}">
                  <a16:creationId xmlns:a16="http://schemas.microsoft.com/office/drawing/2014/main" id="{8974E9D0-FDDC-45B8-AAA3-BDE746877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67" name="Freeform 104">
              <a:extLst>
                <a:ext uri="{FF2B5EF4-FFF2-40B4-BE49-F238E27FC236}">
                  <a16:creationId xmlns:a16="http://schemas.microsoft.com/office/drawing/2014/main" id="{D3F49DDD-EAF6-4B6E-AFFB-1D36F0EDA6C3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68" name="Group 49">
            <a:extLst>
              <a:ext uri="{FF2B5EF4-FFF2-40B4-BE49-F238E27FC236}">
                <a16:creationId xmlns:a16="http://schemas.microsoft.com/office/drawing/2014/main" id="{D0FA6E37-5444-4628-8F80-C4F89E2D88E0}"/>
              </a:ext>
            </a:extLst>
          </p:cNvPr>
          <p:cNvGrpSpPr>
            <a:grpSpLocks/>
          </p:cNvGrpSpPr>
          <p:nvPr/>
        </p:nvGrpSpPr>
        <p:grpSpPr bwMode="auto">
          <a:xfrm>
            <a:off x="5427832" y="1825625"/>
            <a:ext cx="381000" cy="993775"/>
            <a:chOff x="2308" y="1513"/>
            <a:chExt cx="1162" cy="2570"/>
          </a:xfrm>
        </p:grpSpPr>
        <p:grpSp>
          <p:nvGrpSpPr>
            <p:cNvPr id="69" name="Group 50">
              <a:extLst>
                <a:ext uri="{FF2B5EF4-FFF2-40B4-BE49-F238E27FC236}">
                  <a16:creationId xmlns:a16="http://schemas.microsoft.com/office/drawing/2014/main" id="{8ED2023F-89BA-41F8-9C4A-4EF7CB25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77" name="Freeform 51">
                <a:extLst>
                  <a:ext uri="{FF2B5EF4-FFF2-40B4-BE49-F238E27FC236}">
                    <a16:creationId xmlns:a16="http://schemas.microsoft.com/office/drawing/2014/main" id="{6FA28589-C22D-4EE6-9946-57A334A6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3" name="Freeform 52">
                <a:extLst>
                  <a:ext uri="{FF2B5EF4-FFF2-40B4-BE49-F238E27FC236}">
                    <a16:creationId xmlns:a16="http://schemas.microsoft.com/office/drawing/2014/main" id="{FDEE179C-231A-4255-9F0B-60197A28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4" name="Freeform 53">
                <a:extLst>
                  <a:ext uri="{FF2B5EF4-FFF2-40B4-BE49-F238E27FC236}">
                    <a16:creationId xmlns:a16="http://schemas.microsoft.com/office/drawing/2014/main" id="{3B57AAB5-12BF-4AD1-A50D-67A3FD00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5" name="Freeform 54">
                <a:extLst>
                  <a:ext uri="{FF2B5EF4-FFF2-40B4-BE49-F238E27FC236}">
                    <a16:creationId xmlns:a16="http://schemas.microsoft.com/office/drawing/2014/main" id="{7E61AEA7-BB29-4F28-9EB4-2B3E4936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6" name="Freeform 55">
                <a:extLst>
                  <a:ext uri="{FF2B5EF4-FFF2-40B4-BE49-F238E27FC236}">
                    <a16:creationId xmlns:a16="http://schemas.microsoft.com/office/drawing/2014/main" id="{1EF1932C-6C6F-4DC4-8590-A6C13FA5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97" name="Freeform 56">
                <a:extLst>
                  <a:ext uri="{FF2B5EF4-FFF2-40B4-BE49-F238E27FC236}">
                    <a16:creationId xmlns:a16="http://schemas.microsoft.com/office/drawing/2014/main" id="{092D6E40-B1F8-4F3A-BED2-4158231C4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70" name="Freeform 57">
              <a:extLst>
                <a:ext uri="{FF2B5EF4-FFF2-40B4-BE49-F238E27FC236}">
                  <a16:creationId xmlns:a16="http://schemas.microsoft.com/office/drawing/2014/main" id="{CA142AF0-2211-4E63-AD64-F19CF3EE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1" name="Freeform 58">
              <a:extLst>
                <a:ext uri="{FF2B5EF4-FFF2-40B4-BE49-F238E27FC236}">
                  <a16:creationId xmlns:a16="http://schemas.microsoft.com/office/drawing/2014/main" id="{80F3CB3C-ADE1-4547-9236-F99D0463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2" name="Oval 59">
              <a:extLst>
                <a:ext uri="{FF2B5EF4-FFF2-40B4-BE49-F238E27FC236}">
                  <a16:creationId xmlns:a16="http://schemas.microsoft.com/office/drawing/2014/main" id="{548F0E1B-5814-4F47-B242-14264A4D1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3" name="Oval 60">
              <a:extLst>
                <a:ext uri="{FF2B5EF4-FFF2-40B4-BE49-F238E27FC236}">
                  <a16:creationId xmlns:a16="http://schemas.microsoft.com/office/drawing/2014/main" id="{2DF3EBE5-A7D2-4CDC-9F20-2B403ABF5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4" name="Oval 61">
              <a:extLst>
                <a:ext uri="{FF2B5EF4-FFF2-40B4-BE49-F238E27FC236}">
                  <a16:creationId xmlns:a16="http://schemas.microsoft.com/office/drawing/2014/main" id="{FA952527-56B7-4FA6-B63A-CE4F35698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5" name="Oval 62">
              <a:extLst>
                <a:ext uri="{FF2B5EF4-FFF2-40B4-BE49-F238E27FC236}">
                  <a16:creationId xmlns:a16="http://schemas.microsoft.com/office/drawing/2014/main" id="{F101447F-B0C8-4B54-BE5F-AC079633E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76" name="Oval 63">
              <a:extLst>
                <a:ext uri="{FF2B5EF4-FFF2-40B4-BE49-F238E27FC236}">
                  <a16:creationId xmlns:a16="http://schemas.microsoft.com/office/drawing/2014/main" id="{FE5AE305-90AA-428E-A98B-CAC1D646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98" name="Picture 5" descr="j0116172">
            <a:extLst>
              <a:ext uri="{FF2B5EF4-FFF2-40B4-BE49-F238E27FC236}">
                <a16:creationId xmlns:a16="http://schemas.microsoft.com/office/drawing/2014/main" id="{06E9EE36-8DC6-40FC-9D9D-9194F8B4E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0643" y="160020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" name="AutoShape 8">
            <a:extLst>
              <a:ext uri="{FF2B5EF4-FFF2-40B4-BE49-F238E27FC236}">
                <a16:creationId xmlns:a16="http://schemas.microsoft.com/office/drawing/2014/main" id="{C3AD04B7-1189-4239-9F53-EDB6712A7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381" y="4873091"/>
            <a:ext cx="2338419" cy="1210207"/>
          </a:xfrm>
          <a:prstGeom prst="wedgeRectCallout">
            <a:avLst>
              <a:gd name="adj1" fmla="val -32136"/>
              <a:gd name="adj2" fmla="val -738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Lets trace out the execution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on a computer.</a:t>
            </a:r>
          </a:p>
        </p:txBody>
      </p:sp>
      <p:grpSp>
        <p:nvGrpSpPr>
          <p:cNvPr id="78" name="Group 2"/>
          <p:cNvGrpSpPr>
            <a:grpSpLocks/>
          </p:cNvGrpSpPr>
          <p:nvPr/>
        </p:nvGrpSpPr>
        <p:grpSpPr bwMode="auto">
          <a:xfrm>
            <a:off x="3714799" y="2814084"/>
            <a:ext cx="1622715" cy="1041695"/>
            <a:chOff x="1534" y="624"/>
            <a:chExt cx="1874" cy="1299"/>
          </a:xfrm>
        </p:grpSpPr>
        <p:sp>
          <p:nvSpPr>
            <p:cNvPr id="79" name="Rectangle 3"/>
            <p:cNvSpPr>
              <a:spLocks noChangeArrowheads="1"/>
            </p:cNvSpPr>
            <p:nvPr/>
          </p:nvSpPr>
          <p:spPr bwMode="auto">
            <a:xfrm>
              <a:off x="2176" y="624"/>
              <a:ext cx="1232" cy="12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000"/>
            </a:p>
          </p:txBody>
        </p:sp>
        <p:sp>
          <p:nvSpPr>
            <p:cNvPr id="80" name="Text Box 4"/>
            <p:cNvSpPr txBox="1">
              <a:spLocks noChangeArrowheads="1"/>
            </p:cNvSpPr>
            <p:nvPr/>
          </p:nvSpPr>
          <p:spPr bwMode="auto">
            <a:xfrm>
              <a:off x="1534" y="624"/>
              <a:ext cx="1528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x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2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y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7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x+y</a:t>
              </a:r>
              <a:r>
                <a:rPr lang="en-US" altLang="en-US" sz="2000" i="0" dirty="0"/>
                <a:t> = </a:t>
              </a:r>
            </a:p>
          </p:txBody>
        </p:sp>
      </p:grpSp>
      <p:sp>
        <p:nvSpPr>
          <p:cNvPr id="81" name="Text Box 4"/>
          <p:cNvSpPr txBox="1">
            <a:spLocks noChangeArrowheads="1"/>
          </p:cNvSpPr>
          <p:nvPr/>
        </p:nvSpPr>
        <p:spPr bwMode="auto">
          <a:xfrm>
            <a:off x="4885787" y="3423684"/>
            <a:ext cx="556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9</a:t>
            </a:r>
            <a:endParaRPr lang="en-US" altLang="en-US" sz="2000" i="0" dirty="0"/>
          </a:p>
        </p:txBody>
      </p:sp>
      <p:grpSp>
        <p:nvGrpSpPr>
          <p:cNvPr id="82" name="Group 2"/>
          <p:cNvGrpSpPr>
            <a:grpSpLocks/>
          </p:cNvGrpSpPr>
          <p:nvPr/>
        </p:nvGrpSpPr>
        <p:grpSpPr bwMode="auto">
          <a:xfrm>
            <a:off x="3713154" y="3875568"/>
            <a:ext cx="1622715" cy="1041695"/>
            <a:chOff x="1534" y="624"/>
            <a:chExt cx="1874" cy="1299"/>
          </a:xfrm>
        </p:grpSpPr>
        <p:sp>
          <p:nvSpPr>
            <p:cNvPr id="83" name="Rectangle 3"/>
            <p:cNvSpPr>
              <a:spLocks noChangeArrowheads="1"/>
            </p:cNvSpPr>
            <p:nvPr/>
          </p:nvSpPr>
          <p:spPr bwMode="auto">
            <a:xfrm>
              <a:off x="2176" y="624"/>
              <a:ext cx="1232" cy="12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000"/>
            </a:p>
          </p:txBody>
        </p:sp>
        <p:sp>
          <p:nvSpPr>
            <p:cNvPr id="84" name="Text Box 4"/>
            <p:cNvSpPr txBox="1">
              <a:spLocks noChangeArrowheads="1"/>
            </p:cNvSpPr>
            <p:nvPr/>
          </p:nvSpPr>
          <p:spPr bwMode="auto">
            <a:xfrm>
              <a:off x="1534" y="624"/>
              <a:ext cx="1528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x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1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y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8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x+y</a:t>
              </a:r>
              <a:r>
                <a:rPr lang="en-US" altLang="en-US" sz="2000" i="0" dirty="0"/>
                <a:t> = </a:t>
              </a:r>
            </a:p>
          </p:txBody>
        </p:sp>
      </p:grpSp>
      <p:sp>
        <p:nvSpPr>
          <p:cNvPr id="85" name="Text Box 4"/>
          <p:cNvSpPr txBox="1">
            <a:spLocks noChangeArrowheads="1"/>
          </p:cNvSpPr>
          <p:nvPr/>
        </p:nvSpPr>
        <p:spPr bwMode="auto">
          <a:xfrm>
            <a:off x="4884142" y="4485168"/>
            <a:ext cx="556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9</a:t>
            </a:r>
            <a:endParaRPr lang="en-US" altLang="en-US" sz="2000" i="0" dirty="0"/>
          </a:p>
        </p:txBody>
      </p:sp>
      <p:grpSp>
        <p:nvGrpSpPr>
          <p:cNvPr id="86" name="Group 2"/>
          <p:cNvGrpSpPr>
            <a:grpSpLocks/>
          </p:cNvGrpSpPr>
          <p:nvPr/>
        </p:nvGrpSpPr>
        <p:grpSpPr bwMode="auto">
          <a:xfrm>
            <a:off x="3711509" y="4937052"/>
            <a:ext cx="1622715" cy="1041695"/>
            <a:chOff x="1534" y="624"/>
            <a:chExt cx="1874" cy="1299"/>
          </a:xfrm>
        </p:grpSpPr>
        <p:sp>
          <p:nvSpPr>
            <p:cNvPr id="87" name="Rectangle 3"/>
            <p:cNvSpPr>
              <a:spLocks noChangeArrowheads="1"/>
            </p:cNvSpPr>
            <p:nvPr/>
          </p:nvSpPr>
          <p:spPr bwMode="auto">
            <a:xfrm>
              <a:off x="2176" y="624"/>
              <a:ext cx="1232" cy="1299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CA" altLang="en-US" sz="2000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1534" y="624"/>
              <a:ext cx="1528" cy="12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x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0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/>
                <a:t>y</a:t>
              </a:r>
              <a:r>
                <a:rPr lang="en-US" altLang="en-US" sz="2000" i="0" dirty="0"/>
                <a:t> = </a:t>
              </a:r>
              <a:r>
                <a:rPr lang="en-US" altLang="en-US" sz="2000" dirty="0"/>
                <a:t>9</a:t>
              </a:r>
              <a:endParaRPr lang="en-US" altLang="en-US" sz="2000" i="0" dirty="0"/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dirty="0" err="1"/>
                <a:t>x+y</a:t>
              </a:r>
              <a:r>
                <a:rPr lang="en-US" altLang="en-US" sz="2000" i="0" dirty="0"/>
                <a:t> = </a:t>
              </a:r>
            </a:p>
          </p:txBody>
        </p:sp>
      </p:grpSp>
      <p:sp>
        <p:nvSpPr>
          <p:cNvPr id="89" name="Text Box 4"/>
          <p:cNvSpPr txBox="1">
            <a:spLocks noChangeArrowheads="1"/>
          </p:cNvSpPr>
          <p:nvPr/>
        </p:nvSpPr>
        <p:spPr bwMode="auto">
          <a:xfrm>
            <a:off x="4882497" y="5546652"/>
            <a:ext cx="5563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9</a:t>
            </a:r>
            <a:endParaRPr lang="en-US" altLang="en-US" sz="2000" i="0" dirty="0"/>
          </a:p>
        </p:txBody>
      </p:sp>
      <p:grpSp>
        <p:nvGrpSpPr>
          <p:cNvPr id="101" name="Group 49">
            <a:extLst>
              <a:ext uri="{FF2B5EF4-FFF2-40B4-BE49-F238E27FC236}">
                <a16:creationId xmlns:a16="http://schemas.microsoft.com/office/drawing/2014/main" id="{D0FA6E37-5444-4628-8F80-C4F89E2D88E0}"/>
              </a:ext>
            </a:extLst>
          </p:cNvPr>
          <p:cNvGrpSpPr>
            <a:grpSpLocks/>
          </p:cNvGrpSpPr>
          <p:nvPr/>
        </p:nvGrpSpPr>
        <p:grpSpPr bwMode="auto">
          <a:xfrm>
            <a:off x="5491716" y="4114800"/>
            <a:ext cx="289995" cy="685800"/>
            <a:chOff x="2308" y="1513"/>
            <a:chExt cx="1162" cy="2570"/>
          </a:xfrm>
        </p:grpSpPr>
        <p:grpSp>
          <p:nvGrpSpPr>
            <p:cNvPr id="102" name="Group 50">
              <a:extLst>
                <a:ext uri="{FF2B5EF4-FFF2-40B4-BE49-F238E27FC236}">
                  <a16:creationId xmlns:a16="http://schemas.microsoft.com/office/drawing/2014/main" id="{8ED2023F-89BA-41F8-9C4A-4EF7CB25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10" name="Freeform 51">
                <a:extLst>
                  <a:ext uri="{FF2B5EF4-FFF2-40B4-BE49-F238E27FC236}">
                    <a16:creationId xmlns:a16="http://schemas.microsoft.com/office/drawing/2014/main" id="{6FA28589-C22D-4EE6-9946-57A334A6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1" name="Freeform 52">
                <a:extLst>
                  <a:ext uri="{FF2B5EF4-FFF2-40B4-BE49-F238E27FC236}">
                    <a16:creationId xmlns:a16="http://schemas.microsoft.com/office/drawing/2014/main" id="{FDEE179C-231A-4255-9F0B-60197A28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2" name="Freeform 53">
                <a:extLst>
                  <a:ext uri="{FF2B5EF4-FFF2-40B4-BE49-F238E27FC236}">
                    <a16:creationId xmlns:a16="http://schemas.microsoft.com/office/drawing/2014/main" id="{3B57AAB5-12BF-4AD1-A50D-67A3FD00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3" name="Freeform 54">
                <a:extLst>
                  <a:ext uri="{FF2B5EF4-FFF2-40B4-BE49-F238E27FC236}">
                    <a16:creationId xmlns:a16="http://schemas.microsoft.com/office/drawing/2014/main" id="{7E61AEA7-BB29-4F28-9EB4-2B3E4936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4" name="Freeform 55">
                <a:extLst>
                  <a:ext uri="{FF2B5EF4-FFF2-40B4-BE49-F238E27FC236}">
                    <a16:creationId xmlns:a16="http://schemas.microsoft.com/office/drawing/2014/main" id="{1EF1932C-6C6F-4DC4-8590-A6C13FA5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15" name="Freeform 56">
                <a:extLst>
                  <a:ext uri="{FF2B5EF4-FFF2-40B4-BE49-F238E27FC236}">
                    <a16:creationId xmlns:a16="http://schemas.microsoft.com/office/drawing/2014/main" id="{092D6E40-B1F8-4F3A-BED2-4158231C4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03" name="Freeform 57">
              <a:extLst>
                <a:ext uri="{FF2B5EF4-FFF2-40B4-BE49-F238E27FC236}">
                  <a16:creationId xmlns:a16="http://schemas.microsoft.com/office/drawing/2014/main" id="{CA142AF0-2211-4E63-AD64-F19CF3EE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04" name="Freeform 58">
              <a:extLst>
                <a:ext uri="{FF2B5EF4-FFF2-40B4-BE49-F238E27FC236}">
                  <a16:creationId xmlns:a16="http://schemas.microsoft.com/office/drawing/2014/main" id="{80F3CB3C-ADE1-4547-9236-F99D0463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05" name="Oval 59">
              <a:extLst>
                <a:ext uri="{FF2B5EF4-FFF2-40B4-BE49-F238E27FC236}">
                  <a16:creationId xmlns:a16="http://schemas.microsoft.com/office/drawing/2014/main" id="{548F0E1B-5814-4F47-B242-14264A4D1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06" name="Oval 60">
              <a:extLst>
                <a:ext uri="{FF2B5EF4-FFF2-40B4-BE49-F238E27FC236}">
                  <a16:creationId xmlns:a16="http://schemas.microsoft.com/office/drawing/2014/main" id="{2DF3EBE5-A7D2-4CDC-9F20-2B403ABF5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07" name="Oval 61">
              <a:extLst>
                <a:ext uri="{FF2B5EF4-FFF2-40B4-BE49-F238E27FC236}">
                  <a16:creationId xmlns:a16="http://schemas.microsoft.com/office/drawing/2014/main" id="{FA952527-56B7-4FA6-B63A-CE4F35698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08" name="Oval 62">
              <a:extLst>
                <a:ext uri="{FF2B5EF4-FFF2-40B4-BE49-F238E27FC236}">
                  <a16:creationId xmlns:a16="http://schemas.microsoft.com/office/drawing/2014/main" id="{F101447F-B0C8-4B54-BE5F-AC079633E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09" name="Oval 63">
              <a:extLst>
                <a:ext uri="{FF2B5EF4-FFF2-40B4-BE49-F238E27FC236}">
                  <a16:creationId xmlns:a16="http://schemas.microsoft.com/office/drawing/2014/main" id="{FE5AE305-90AA-428E-A98B-CAC1D646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17" name="Group 49">
            <a:extLst>
              <a:ext uri="{FF2B5EF4-FFF2-40B4-BE49-F238E27FC236}">
                <a16:creationId xmlns:a16="http://schemas.microsoft.com/office/drawing/2014/main" id="{D0FA6E37-5444-4628-8F80-C4F89E2D88E0}"/>
              </a:ext>
            </a:extLst>
          </p:cNvPr>
          <p:cNvGrpSpPr>
            <a:grpSpLocks/>
          </p:cNvGrpSpPr>
          <p:nvPr/>
        </p:nvGrpSpPr>
        <p:grpSpPr bwMode="auto">
          <a:xfrm>
            <a:off x="5502349" y="5187796"/>
            <a:ext cx="222874" cy="564416"/>
            <a:chOff x="2308" y="1513"/>
            <a:chExt cx="1162" cy="2570"/>
          </a:xfrm>
        </p:grpSpPr>
        <p:grpSp>
          <p:nvGrpSpPr>
            <p:cNvPr id="118" name="Group 50">
              <a:extLst>
                <a:ext uri="{FF2B5EF4-FFF2-40B4-BE49-F238E27FC236}">
                  <a16:creationId xmlns:a16="http://schemas.microsoft.com/office/drawing/2014/main" id="{8ED2023F-89BA-41F8-9C4A-4EF7CB2560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26" name="Freeform 51">
                <a:extLst>
                  <a:ext uri="{FF2B5EF4-FFF2-40B4-BE49-F238E27FC236}">
                    <a16:creationId xmlns:a16="http://schemas.microsoft.com/office/drawing/2014/main" id="{6FA28589-C22D-4EE6-9946-57A334A6EF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7" name="Freeform 52">
                <a:extLst>
                  <a:ext uri="{FF2B5EF4-FFF2-40B4-BE49-F238E27FC236}">
                    <a16:creationId xmlns:a16="http://schemas.microsoft.com/office/drawing/2014/main" id="{FDEE179C-231A-4255-9F0B-60197A28C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8" name="Freeform 53">
                <a:extLst>
                  <a:ext uri="{FF2B5EF4-FFF2-40B4-BE49-F238E27FC236}">
                    <a16:creationId xmlns:a16="http://schemas.microsoft.com/office/drawing/2014/main" id="{3B57AAB5-12BF-4AD1-A50D-67A3FD00F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29" name="Freeform 54">
                <a:extLst>
                  <a:ext uri="{FF2B5EF4-FFF2-40B4-BE49-F238E27FC236}">
                    <a16:creationId xmlns:a16="http://schemas.microsoft.com/office/drawing/2014/main" id="{7E61AEA7-BB29-4F28-9EB4-2B3E4936D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0" name="Freeform 55">
                <a:extLst>
                  <a:ext uri="{FF2B5EF4-FFF2-40B4-BE49-F238E27FC236}">
                    <a16:creationId xmlns:a16="http://schemas.microsoft.com/office/drawing/2014/main" id="{1EF1932C-6C6F-4DC4-8590-A6C13FA551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  <p:sp>
            <p:nvSpPr>
              <p:cNvPr id="131" name="Freeform 56">
                <a:extLst>
                  <a:ext uri="{FF2B5EF4-FFF2-40B4-BE49-F238E27FC236}">
                    <a16:creationId xmlns:a16="http://schemas.microsoft.com/office/drawing/2014/main" id="{092D6E40-B1F8-4F3A-BED2-4158231C4F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19" name="Freeform 57">
              <a:extLst>
                <a:ext uri="{FF2B5EF4-FFF2-40B4-BE49-F238E27FC236}">
                  <a16:creationId xmlns:a16="http://schemas.microsoft.com/office/drawing/2014/main" id="{CA142AF0-2211-4E63-AD64-F19CF3EE8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20" name="Freeform 58">
              <a:extLst>
                <a:ext uri="{FF2B5EF4-FFF2-40B4-BE49-F238E27FC236}">
                  <a16:creationId xmlns:a16="http://schemas.microsoft.com/office/drawing/2014/main" id="{80F3CB3C-ADE1-4547-9236-F99D04635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21" name="Oval 59">
              <a:extLst>
                <a:ext uri="{FF2B5EF4-FFF2-40B4-BE49-F238E27FC236}">
                  <a16:creationId xmlns:a16="http://schemas.microsoft.com/office/drawing/2014/main" id="{548F0E1B-5814-4F47-B242-14264A4D14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22" name="Oval 60">
              <a:extLst>
                <a:ext uri="{FF2B5EF4-FFF2-40B4-BE49-F238E27FC236}">
                  <a16:creationId xmlns:a16="http://schemas.microsoft.com/office/drawing/2014/main" id="{2DF3EBE5-A7D2-4CDC-9F20-2B403ABF5B0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23" name="Oval 61">
              <a:extLst>
                <a:ext uri="{FF2B5EF4-FFF2-40B4-BE49-F238E27FC236}">
                  <a16:creationId xmlns:a16="http://schemas.microsoft.com/office/drawing/2014/main" id="{FA952527-56B7-4FA6-B63A-CE4F35698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24" name="Oval 62">
              <a:extLst>
                <a:ext uri="{FF2B5EF4-FFF2-40B4-BE49-F238E27FC236}">
                  <a16:creationId xmlns:a16="http://schemas.microsoft.com/office/drawing/2014/main" id="{F101447F-B0C8-4B54-BE5F-AC079633E9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25" name="Oval 63">
              <a:extLst>
                <a:ext uri="{FF2B5EF4-FFF2-40B4-BE49-F238E27FC236}">
                  <a16:creationId xmlns:a16="http://schemas.microsoft.com/office/drawing/2014/main" id="{FE5AE305-90AA-428E-A98B-CAC1D64610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835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0" grpId="0"/>
      <p:bldP spid="60" grpId="1"/>
      <p:bldP spid="81" grpId="0"/>
      <p:bldP spid="81" grpId="1"/>
      <p:bldP spid="85" grpId="0"/>
      <p:bldP spid="85" grpId="1"/>
      <p:bldP spid="89" grpId="0"/>
      <p:bldP spid="89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79" y="685800"/>
            <a:ext cx="7026621" cy="1142999"/>
          </a:xfrm>
          <a:prstGeom prst="wedgeRoundRectCallout">
            <a:avLst>
              <a:gd name="adj1" fmla="val -43850"/>
              <a:gd name="adj2" fmla="val -74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To prove everything about the integers,</a:t>
            </a:r>
            <a:br>
              <a:rPr lang="en-US" altLang="en-US" sz="2800" dirty="0"/>
            </a:br>
            <a:r>
              <a:rPr lang="en-US" altLang="en-US" sz="2800" dirty="0"/>
              <a:t>I need to know something about addition.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304800" y="1981200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This tells me that what </a:t>
            </a:r>
            <a:r>
              <a:rPr lang="en-US" altLang="en-US" sz="2800" dirty="0" err="1"/>
              <a:t>x+y</a:t>
            </a:r>
            <a:r>
              <a:rPr lang="en-US" altLang="en-US" sz="2800" dirty="0"/>
              <a:t> does can be captured by 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>
                <a:sym typeface="Symbol" panose="05050102010706020507" pitchFamily="18" charset="2"/>
              </a:rPr>
              <a:t>y,  </a:t>
            </a:r>
            <a:r>
              <a:rPr lang="en-US" altLang="en-US" sz="2800" dirty="0"/>
              <a:t>sum(0,y) = y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</a:t>
            </a:r>
            <a:r>
              <a:rPr lang="en-US" altLang="en-US" sz="2800" dirty="0"/>
              <a:t>sum(s(x),y) = sum(</a:t>
            </a:r>
            <a:r>
              <a:rPr lang="en-US" altLang="en-US" sz="2800" dirty="0" err="1"/>
              <a:t>x,s</a:t>
            </a:r>
            <a:r>
              <a:rPr lang="en-US" altLang="en-US" sz="2800" dirty="0"/>
              <a:t>(y))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304800" y="3615396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Similarly for </a:t>
            </a:r>
            <a:r>
              <a:rPr lang="en-US" altLang="en-US" sz="2800" dirty="0" err="1"/>
              <a:t>x</a:t>
            </a:r>
            <a:r>
              <a:rPr lang="en-US" altLang="en-US" sz="2800" dirty="0" err="1">
                <a:sym typeface="Symbol" panose="05050102010706020507" pitchFamily="18" charset="2"/>
              </a:rPr>
              <a:t></a:t>
            </a:r>
            <a:r>
              <a:rPr lang="en-US" altLang="en-US" sz="2800" dirty="0" err="1"/>
              <a:t>y</a:t>
            </a:r>
            <a:r>
              <a:rPr lang="en-US" altLang="en-US" sz="2800" dirty="0"/>
              <a:t>,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>
                <a:sym typeface="Symbol" panose="05050102010706020507" pitchFamily="18" charset="2"/>
              </a:rPr>
              <a:t>y,  </a:t>
            </a:r>
            <a:r>
              <a:rPr lang="en-US" altLang="en-US" sz="2800" dirty="0" err="1">
                <a:sym typeface="Symbol" panose="05050102010706020507" pitchFamily="18" charset="2"/>
              </a:rPr>
              <a:t>mult</a:t>
            </a:r>
            <a:r>
              <a:rPr lang="en-US" altLang="en-US" sz="2800" dirty="0"/>
              <a:t>(0,y) = 0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</a:t>
            </a:r>
            <a:r>
              <a:rPr lang="en-US" altLang="en-US" sz="2800" dirty="0" err="1">
                <a:sym typeface="Symbol" panose="05050102010706020507" pitchFamily="18" charset="2"/>
              </a:rPr>
              <a:t>mult</a:t>
            </a:r>
            <a:r>
              <a:rPr lang="en-US" altLang="en-US" sz="2800" dirty="0"/>
              <a:t>(s(x),y) = sum( </a:t>
            </a:r>
            <a:r>
              <a:rPr lang="en-US" altLang="en-US" sz="2800" dirty="0" err="1"/>
              <a:t>mult</a:t>
            </a:r>
            <a:r>
              <a:rPr lang="en-US" altLang="en-US" sz="2800" dirty="0"/>
              <a:t>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), y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304800" y="5257800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Similarly for </a:t>
            </a:r>
            <a:r>
              <a:rPr lang="en-US" altLang="en-US" sz="2800" dirty="0" err="1"/>
              <a:t>y</a:t>
            </a:r>
            <a:r>
              <a:rPr lang="en-US" altLang="en-US" sz="2800" baseline="30000" dirty="0" err="1"/>
              <a:t>x</a:t>
            </a:r>
            <a:r>
              <a:rPr lang="en-US" altLang="en-US" sz="2800" dirty="0"/>
              <a:t>,</a:t>
            </a:r>
            <a:endParaRPr lang="en-US" altLang="en-US" sz="2800" baseline="30000" dirty="0"/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>
                <a:sym typeface="Symbol" panose="05050102010706020507" pitchFamily="18" charset="2"/>
              </a:rPr>
              <a:t>y,  </a:t>
            </a:r>
            <a:r>
              <a:rPr lang="en-US" altLang="en-US" sz="2800" dirty="0" err="1">
                <a:sym typeface="Symbol" panose="05050102010706020507" pitchFamily="18" charset="2"/>
              </a:rPr>
              <a:t>exp</a:t>
            </a:r>
            <a:r>
              <a:rPr lang="en-US" altLang="en-US" sz="2800" dirty="0"/>
              <a:t>(y,0) = 1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</a:t>
            </a:r>
            <a:r>
              <a:rPr lang="en-US" altLang="en-US" sz="2800" dirty="0" err="1">
                <a:sym typeface="Symbol" panose="05050102010706020507" pitchFamily="18" charset="2"/>
              </a:rPr>
              <a:t>exp</a:t>
            </a:r>
            <a:r>
              <a:rPr lang="en-US" altLang="en-US" sz="2800" dirty="0"/>
              <a:t>(</a:t>
            </a:r>
            <a:r>
              <a:rPr lang="en-US" altLang="en-US" sz="2800" dirty="0" err="1"/>
              <a:t>y,s</a:t>
            </a:r>
            <a:r>
              <a:rPr lang="en-US" altLang="en-US" sz="2800" dirty="0"/>
              <a:t>(x)) = </a:t>
            </a:r>
            <a:r>
              <a:rPr lang="en-US" altLang="en-US" sz="2800" dirty="0" err="1"/>
              <a:t>mult</a:t>
            </a:r>
            <a:r>
              <a:rPr lang="en-US" altLang="en-US" sz="2800" dirty="0"/>
              <a:t>( </a:t>
            </a:r>
            <a:r>
              <a:rPr lang="en-US" altLang="en-US" sz="2800" dirty="0" err="1"/>
              <a:t>exp</a:t>
            </a:r>
            <a:r>
              <a:rPr lang="en-US" altLang="en-US" sz="2800" dirty="0"/>
              <a:t>(</a:t>
            </a:r>
            <a:r>
              <a:rPr lang="en-US" altLang="en-US" sz="2800" dirty="0" err="1"/>
              <a:t>y,x</a:t>
            </a:r>
            <a:r>
              <a:rPr lang="en-US" altLang="en-US" sz="2800" dirty="0"/>
              <a:t>), y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92049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79" y="685800"/>
            <a:ext cx="7026621" cy="1142999"/>
          </a:xfrm>
          <a:prstGeom prst="wedgeRoundRectCallout">
            <a:avLst>
              <a:gd name="adj1" fmla="val -43850"/>
              <a:gd name="adj2" fmla="val -74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To prove everything about the integers,</a:t>
            </a:r>
            <a:br>
              <a:rPr lang="en-US" altLang="en-US" sz="2800" dirty="0"/>
            </a:br>
            <a:r>
              <a:rPr lang="en-US" altLang="en-US" sz="2800" dirty="0"/>
              <a:t>I need to know something about addition.</a:t>
            </a:r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304800" y="1981200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This tells me that what x-y does can be captured by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z, </a:t>
            </a:r>
            <a:r>
              <a:rPr lang="en-CA" altLang="en-US" sz="2800" dirty="0" err="1">
                <a:sym typeface="Symbol" panose="05050102010706020507" pitchFamily="18" charset="2"/>
              </a:rPr>
              <a:t>y+z</a:t>
            </a:r>
            <a:r>
              <a:rPr lang="en-CA" altLang="en-US" sz="2800" dirty="0">
                <a:sym typeface="Symbol" panose="05050102010706020507" pitchFamily="18" charset="2"/>
              </a:rPr>
              <a:t>=x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304800" y="3615396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Similarly for </a:t>
            </a:r>
            <a:r>
              <a:rPr lang="en-US" altLang="en-US" sz="2800" baseline="30000" dirty="0"/>
              <a:t>x</a:t>
            </a:r>
            <a:r>
              <a:rPr lang="en-US" altLang="en-US" sz="2800" dirty="0">
                <a:sym typeface="Symbol" panose="05050102010706020507" pitchFamily="18" charset="2"/>
              </a:rPr>
              <a:t>/</a:t>
            </a:r>
            <a:r>
              <a:rPr lang="en-US" altLang="en-US" sz="2800" baseline="-25000" dirty="0"/>
              <a:t>y</a:t>
            </a:r>
            <a:r>
              <a:rPr lang="en-US" altLang="en-US" sz="2800" dirty="0"/>
              <a:t>,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z, y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CA" altLang="en-US" sz="2800" dirty="0">
                <a:sym typeface="Symbol" panose="05050102010706020507" pitchFamily="18" charset="2"/>
              </a:rPr>
              <a:t>z= x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800" dirty="0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304800" y="5257800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Similarly for log</a:t>
            </a:r>
            <a:r>
              <a:rPr lang="en-US" altLang="en-US" sz="2800" baseline="-25000" dirty="0"/>
              <a:t>y</a:t>
            </a:r>
            <a:r>
              <a:rPr lang="en-US" altLang="en-US" sz="2800" dirty="0"/>
              <a:t>(x),</a:t>
            </a:r>
            <a:endParaRPr lang="en-US" altLang="en-US" sz="2800" baseline="30000" dirty="0"/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z, </a:t>
            </a:r>
            <a:r>
              <a:rPr lang="en-US" altLang="en-US" sz="2800" dirty="0" err="1"/>
              <a:t>y</a:t>
            </a:r>
            <a:r>
              <a:rPr lang="en-US" altLang="en-US" sz="2800" baseline="30000" dirty="0" err="1"/>
              <a:t>z</a:t>
            </a:r>
            <a:r>
              <a:rPr lang="en-US" altLang="en-US" sz="2800" baseline="30000" dirty="0"/>
              <a:t> </a:t>
            </a:r>
            <a:r>
              <a:rPr lang="en-CA" altLang="en-US" sz="2800" dirty="0">
                <a:sym typeface="Symbol" panose="05050102010706020507" pitchFamily="18" charset="2"/>
              </a:rPr>
              <a:t>= x</a:t>
            </a:r>
            <a:endParaRPr lang="en-US" altLang="en-US" sz="2800" dirty="0"/>
          </a:p>
          <a:p>
            <a:pPr marL="457200" indent="-457200"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590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304800" y="1981200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This tells me that what x-y does can be captured by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z, </a:t>
            </a:r>
            <a:r>
              <a:rPr lang="en-CA" altLang="en-US" sz="2800" dirty="0" err="1">
                <a:sym typeface="Symbol" panose="05050102010706020507" pitchFamily="18" charset="2"/>
              </a:rPr>
              <a:t>y+z</a:t>
            </a:r>
            <a:r>
              <a:rPr lang="en-CA" altLang="en-US" sz="2800" dirty="0">
                <a:sym typeface="Symbol" panose="05050102010706020507" pitchFamily="18" charset="2"/>
              </a:rPr>
              <a:t>=x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>
                <a:sym typeface="Symbol" panose="05050102010706020507" pitchFamily="18" charset="2"/>
              </a:rPr>
              <a:t>                           or (y&gt;x and z=0)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13" name="AutoShape 41"/>
          <p:cNvSpPr>
            <a:spLocks noChangeArrowheads="1"/>
          </p:cNvSpPr>
          <p:nvPr/>
        </p:nvSpPr>
        <p:spPr bwMode="auto">
          <a:xfrm>
            <a:off x="304800" y="3615396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Similarly for </a:t>
            </a:r>
            <a:r>
              <a:rPr lang="en-US" altLang="en-US" sz="2800" baseline="30000" dirty="0"/>
              <a:t>x</a:t>
            </a:r>
            <a:r>
              <a:rPr lang="en-US" altLang="en-US" sz="2800" dirty="0">
                <a:sym typeface="Symbol" panose="05050102010706020507" pitchFamily="18" charset="2"/>
              </a:rPr>
              <a:t>/</a:t>
            </a:r>
            <a:r>
              <a:rPr lang="en-US" altLang="en-US" sz="2800" baseline="-25000" dirty="0"/>
              <a:t>y</a:t>
            </a:r>
            <a:r>
              <a:rPr lang="en-US" altLang="en-US" sz="2800" dirty="0"/>
              <a:t>,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z, y</a:t>
            </a:r>
            <a:r>
              <a:rPr lang="en-US" altLang="en-US" sz="2800" dirty="0">
                <a:sym typeface="Symbol" panose="05050102010706020507" pitchFamily="18" charset="2"/>
              </a:rPr>
              <a:t></a:t>
            </a:r>
            <a:r>
              <a:rPr lang="en-CA" altLang="en-US" sz="2800" dirty="0">
                <a:sym typeface="Symbol" panose="05050102010706020507" pitchFamily="18" charset="2"/>
              </a:rPr>
              <a:t>z= x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                         and </a:t>
            </a:r>
            <a:r>
              <a:rPr lang="en-CA" altLang="en-US" sz="2800" dirty="0">
                <a:sym typeface="Symbol" panose="05050102010706020507" pitchFamily="18" charset="2"/>
              </a:rPr>
              <a:t>y</a:t>
            </a:r>
            <a:r>
              <a:rPr lang="en-US" altLang="en-US" sz="2800" dirty="0">
                <a:sym typeface="Symbol" panose="05050102010706020507" pitchFamily="18" charset="2"/>
              </a:rPr>
              <a:t>(</a:t>
            </a:r>
            <a:r>
              <a:rPr lang="en-CA" altLang="en-US" sz="2800" dirty="0">
                <a:sym typeface="Symbol" panose="05050102010706020507" pitchFamily="18" charset="2"/>
              </a:rPr>
              <a:t>z+1)&gt;x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None/>
            </a:pPr>
            <a:endParaRPr lang="en-US" altLang="en-US" sz="2800" dirty="0"/>
          </a:p>
        </p:txBody>
      </p:sp>
      <p:sp>
        <p:nvSpPr>
          <p:cNvPr id="14" name="AutoShape 41"/>
          <p:cNvSpPr>
            <a:spLocks noChangeArrowheads="1"/>
          </p:cNvSpPr>
          <p:nvPr/>
        </p:nvSpPr>
        <p:spPr bwMode="auto">
          <a:xfrm>
            <a:off x="304800" y="5257800"/>
            <a:ext cx="7772400" cy="15240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Similarly for log</a:t>
            </a:r>
            <a:r>
              <a:rPr lang="en-US" altLang="en-US" sz="2800" baseline="-25000" dirty="0"/>
              <a:t>y</a:t>
            </a:r>
            <a:r>
              <a:rPr lang="en-US" altLang="en-US" sz="2800" dirty="0"/>
              <a:t>(x),</a:t>
            </a:r>
            <a:endParaRPr lang="en-US" altLang="en-US" sz="2800" baseline="30000" dirty="0"/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z, </a:t>
            </a:r>
            <a:r>
              <a:rPr lang="en-US" altLang="en-US" sz="2800" dirty="0" err="1"/>
              <a:t>y</a:t>
            </a:r>
            <a:r>
              <a:rPr lang="en-US" altLang="en-US" sz="2800" baseline="30000" dirty="0" err="1"/>
              <a:t>z</a:t>
            </a:r>
            <a:r>
              <a:rPr lang="en-US" altLang="en-US" sz="2800" baseline="30000" dirty="0"/>
              <a:t> </a:t>
            </a:r>
            <a:r>
              <a:rPr lang="en-CA" altLang="en-US" sz="2800" dirty="0">
                <a:sym typeface="Symbol" panose="05050102010706020507" pitchFamily="18" charset="2"/>
              </a:rPr>
              <a:t>= x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800" dirty="0">
                <a:sym typeface="Symbol" panose="05050102010706020507" pitchFamily="18" charset="2"/>
              </a:rPr>
              <a:t>                        and </a:t>
            </a:r>
            <a:r>
              <a:rPr lang="en-US" altLang="en-US" sz="2800" dirty="0"/>
              <a:t>y</a:t>
            </a:r>
            <a:r>
              <a:rPr lang="en-US" altLang="en-US" sz="2800" baseline="30000" dirty="0"/>
              <a:t>(z+1) </a:t>
            </a:r>
            <a:r>
              <a:rPr lang="en-CA" altLang="en-US" sz="2800" dirty="0">
                <a:sym typeface="Symbol" panose="05050102010706020507" pitchFamily="18" charset="2"/>
              </a:rPr>
              <a:t>&gt;x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800" dirty="0"/>
          </a:p>
          <a:p>
            <a:pPr marL="457200" indent="-457200" eaLnBrk="1" hangingPunct="1">
              <a:spcBef>
                <a:spcPct val="0"/>
              </a:spcBef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0FC9C3-C7CA-454F-8FB1-5B182955FCD9}"/>
              </a:ext>
            </a:extLst>
          </p:cNvPr>
          <p:cNvGrpSpPr/>
          <p:nvPr/>
        </p:nvGrpSpPr>
        <p:grpSpPr>
          <a:xfrm>
            <a:off x="838200" y="457200"/>
            <a:ext cx="5034247" cy="1254658"/>
            <a:chOff x="15758" y="4776138"/>
            <a:chExt cx="5034247" cy="1254658"/>
          </a:xfrm>
        </p:grpSpPr>
        <p:grpSp>
          <p:nvGrpSpPr>
            <p:cNvPr id="16" name="Group 29">
              <a:extLst>
                <a:ext uri="{FF2B5EF4-FFF2-40B4-BE49-F238E27FC236}">
                  <a16:creationId xmlns:a16="http://schemas.microsoft.com/office/drawing/2014/main" id="{8FD5643F-F6B1-4373-83B6-B77EF6BB46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758" y="4776138"/>
              <a:ext cx="889000" cy="1077407"/>
              <a:chOff x="2065" y="1551"/>
              <a:chExt cx="1628" cy="1988"/>
            </a:xfrm>
          </p:grpSpPr>
          <p:sp>
            <p:nvSpPr>
              <p:cNvPr id="18" name="Freeform 30">
                <a:extLst>
                  <a:ext uri="{FF2B5EF4-FFF2-40B4-BE49-F238E27FC236}">
                    <a16:creationId xmlns:a16="http://schemas.microsoft.com/office/drawing/2014/main" id="{3FC415F2-16D3-4DE5-9F19-A4D798D39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1977"/>
                <a:ext cx="331" cy="334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1">
                <a:extLst>
                  <a:ext uri="{FF2B5EF4-FFF2-40B4-BE49-F238E27FC236}">
                    <a16:creationId xmlns:a16="http://schemas.microsoft.com/office/drawing/2014/main" id="{0B697AB5-5A92-4B35-B394-F0D1F0A1F9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11" y="1929"/>
                <a:ext cx="303" cy="127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2">
                <a:extLst>
                  <a:ext uri="{FF2B5EF4-FFF2-40B4-BE49-F238E27FC236}">
                    <a16:creationId xmlns:a16="http://schemas.microsoft.com/office/drawing/2014/main" id="{AC9942C9-D4E5-4FC9-960C-6C843A530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0" y="1839"/>
                <a:ext cx="518" cy="632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3">
                <a:extLst>
                  <a:ext uri="{FF2B5EF4-FFF2-40B4-BE49-F238E27FC236}">
                    <a16:creationId xmlns:a16="http://schemas.microsoft.com/office/drawing/2014/main" id="{FDE5C995-9F18-4578-9D21-5ABAFFB30F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" y="2046"/>
                <a:ext cx="47" cy="86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4">
                <a:extLst>
                  <a:ext uri="{FF2B5EF4-FFF2-40B4-BE49-F238E27FC236}">
                    <a16:creationId xmlns:a16="http://schemas.microsoft.com/office/drawing/2014/main" id="{30E7050B-F3EF-4295-9DB1-32CA15D7E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2" y="1561"/>
                <a:ext cx="551" cy="452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5">
                <a:extLst>
                  <a:ext uri="{FF2B5EF4-FFF2-40B4-BE49-F238E27FC236}">
                    <a16:creationId xmlns:a16="http://schemas.microsoft.com/office/drawing/2014/main" id="{27A42E39-BC34-49E2-B5AC-844F99D21A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5" y="2056"/>
                <a:ext cx="31" cy="92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6">
                <a:extLst>
                  <a:ext uri="{FF2B5EF4-FFF2-40B4-BE49-F238E27FC236}">
                    <a16:creationId xmlns:a16="http://schemas.microsoft.com/office/drawing/2014/main" id="{8896E070-93FA-4C0D-AE21-08C776A11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8" y="1812"/>
                <a:ext cx="27" cy="92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id="{4C987E4F-8E28-44C9-A823-B024016212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8" y="1831"/>
                <a:ext cx="66" cy="73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8">
                <a:extLst>
                  <a:ext uri="{FF2B5EF4-FFF2-40B4-BE49-F238E27FC236}">
                    <a16:creationId xmlns:a16="http://schemas.microsoft.com/office/drawing/2014/main" id="{4AAAD5BE-CDCE-4C54-886D-44F83A134B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0" y="1819"/>
                <a:ext cx="421" cy="670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9">
                <a:extLst>
                  <a:ext uri="{FF2B5EF4-FFF2-40B4-BE49-F238E27FC236}">
                    <a16:creationId xmlns:a16="http://schemas.microsoft.com/office/drawing/2014/main" id="{5B605098-44F6-42E3-8E3A-AF3310E96B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00" y="1551"/>
                <a:ext cx="346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0">
                <a:extLst>
                  <a:ext uri="{FF2B5EF4-FFF2-40B4-BE49-F238E27FC236}">
                    <a16:creationId xmlns:a16="http://schemas.microsoft.com/office/drawing/2014/main" id="{AD644012-B7CC-4771-AE46-17587EBC5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0" y="1821"/>
                <a:ext cx="67" cy="75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1">
                <a:extLst>
                  <a:ext uri="{FF2B5EF4-FFF2-40B4-BE49-F238E27FC236}">
                    <a16:creationId xmlns:a16="http://schemas.microsoft.com/office/drawing/2014/main" id="{FDFCD5AF-FE36-4C4C-B986-C3266C3E67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7" y="1782"/>
                <a:ext cx="41" cy="89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id="{0EB0F31F-552C-41A8-836B-14CD8E4A4C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6" y="1960"/>
                <a:ext cx="80" cy="66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3">
                <a:extLst>
                  <a:ext uri="{FF2B5EF4-FFF2-40B4-BE49-F238E27FC236}">
                    <a16:creationId xmlns:a16="http://schemas.microsoft.com/office/drawing/2014/main" id="{141FBF7F-57BE-4A11-A0F5-F4FAA94A9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89" y="1989"/>
                <a:ext cx="81" cy="75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4">
                <a:extLst>
                  <a:ext uri="{FF2B5EF4-FFF2-40B4-BE49-F238E27FC236}">
                    <a16:creationId xmlns:a16="http://schemas.microsoft.com/office/drawing/2014/main" id="{93F75933-927D-4EC0-B74E-F7428130A0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7" y="2366"/>
                <a:ext cx="325" cy="574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EB166A40-D900-40E9-9A46-15C01F81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8" y="2861"/>
                <a:ext cx="366" cy="678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8704904A-A234-44E4-910B-2E83DDC338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65" y="2761"/>
                <a:ext cx="694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" name="AutoShape 35">
              <a:extLst>
                <a:ext uri="{FF2B5EF4-FFF2-40B4-BE49-F238E27FC236}">
                  <a16:creationId xmlns:a16="http://schemas.microsoft.com/office/drawing/2014/main" id="{92E38E32-17B6-4ED7-A60E-483F6EEA6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6031" y="5007010"/>
              <a:ext cx="4043974" cy="1023786"/>
            </a:xfrm>
            <a:prstGeom prst="wedgeRoundRectCallout">
              <a:avLst>
                <a:gd name="adj1" fmla="val -54422"/>
                <a:gd name="adj2" fmla="val -25800"/>
                <a:gd name="adj3" fmla="val 16667"/>
              </a:avLst>
            </a:prstGeom>
            <a:noFill/>
            <a:ln w="22225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None/>
              </a:pPr>
              <a:r>
                <a:rPr lang="en-US" altLang="en-US" sz="2800" i="0" dirty="0"/>
                <a:t>Actually we only consider positive integers.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779311" y="2302425"/>
            <a:ext cx="1838712" cy="669375"/>
            <a:chOff x="3779311" y="2302425"/>
            <a:chExt cx="1838712" cy="669375"/>
          </a:xfrm>
        </p:grpSpPr>
        <p:cxnSp>
          <p:nvCxnSpPr>
            <p:cNvPr id="3" name="Straight Connector 2"/>
            <p:cNvCxnSpPr/>
            <p:nvPr/>
          </p:nvCxnSpPr>
          <p:spPr bwMode="auto">
            <a:xfrm flipV="1">
              <a:off x="3779311" y="2302425"/>
              <a:ext cx="487889" cy="1524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" name="Rectangle 3"/>
            <p:cNvSpPr/>
            <p:nvPr/>
          </p:nvSpPr>
          <p:spPr>
            <a:xfrm>
              <a:off x="3850488" y="2448580"/>
              <a:ext cx="17675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dirty="0">
                  <a:solidFill>
                    <a:srgbClr val="FF0000"/>
                  </a:solidFill>
                </a:rPr>
                <a:t>max(</a:t>
              </a:r>
              <a:r>
                <a:rPr lang="en-US" altLang="en-US" sz="2800" dirty="0"/>
                <a:t>x-y</a:t>
              </a:r>
              <a:r>
                <a:rPr lang="en-US" altLang="en-US" sz="2800" dirty="0">
                  <a:solidFill>
                    <a:srgbClr val="FF0000"/>
                  </a:solidFill>
                </a:rPr>
                <a:t>,0)</a:t>
              </a:r>
              <a:endParaRPr lang="en-CA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71101" y="3765880"/>
            <a:ext cx="1549998" cy="523220"/>
            <a:chOff x="3779311" y="2127805"/>
            <a:chExt cx="1549998" cy="523220"/>
          </a:xfrm>
        </p:grpSpPr>
        <p:cxnSp>
          <p:nvCxnSpPr>
            <p:cNvPr id="40" name="Straight Connector 39"/>
            <p:cNvCxnSpPr/>
            <p:nvPr/>
          </p:nvCxnSpPr>
          <p:spPr bwMode="auto">
            <a:xfrm flipV="1">
              <a:off x="3779311" y="2302425"/>
              <a:ext cx="487889" cy="1524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1" name="Rectangle 40"/>
            <p:cNvSpPr/>
            <p:nvPr/>
          </p:nvSpPr>
          <p:spPr>
            <a:xfrm>
              <a:off x="4380010" y="2127805"/>
              <a:ext cx="9492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800" dirty="0">
                  <a:solidFill>
                    <a:srgbClr val="FF0000"/>
                  </a:solidFill>
                  <a:sym typeface="Symbol" panose="05050102010706020507" pitchFamily="18" charset="2"/>
                </a:rPr>
                <a:t></a:t>
              </a:r>
              <a:r>
                <a:rPr lang="en-US" altLang="en-US" sz="2800" baseline="30000" dirty="0"/>
                <a:t>x</a:t>
              </a:r>
              <a:r>
                <a:rPr lang="en-US" altLang="en-US" sz="2800" dirty="0">
                  <a:sym typeface="Symbol" panose="05050102010706020507" pitchFamily="18" charset="2"/>
                </a:rPr>
                <a:t>/</a:t>
              </a:r>
              <a:r>
                <a:rPr lang="en-US" altLang="en-US" sz="2800" baseline="-25000" dirty="0"/>
                <a:t>y</a:t>
              </a:r>
              <a:r>
                <a:rPr lang="en-US" altLang="en-US" sz="2800" baseline="-25000" dirty="0">
                  <a:solidFill>
                    <a:srgbClr val="FF0000"/>
                  </a:solidFill>
                </a:rPr>
                <a:t> </a:t>
              </a:r>
              <a:r>
                <a:rPr lang="en-US" altLang="en-US" sz="2800" dirty="0">
                  <a:solidFill>
                    <a:srgbClr val="FF0000"/>
                  </a:solidFill>
                  <a:sym typeface="Symbol" panose="05050102010706020507" pitchFamily="18" charset="2"/>
                </a:rPr>
                <a:t></a:t>
              </a:r>
              <a:r>
                <a:rPr lang="en-US" altLang="en-US" sz="2800" dirty="0">
                  <a:solidFill>
                    <a:srgbClr val="FF0000"/>
                  </a:solidFill>
                </a:rPr>
                <a:t> </a:t>
              </a:r>
              <a:endParaRPr lang="en-CA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10582" y="5420380"/>
            <a:ext cx="3021034" cy="523220"/>
            <a:chOff x="3779311" y="2127805"/>
            <a:chExt cx="3021034" cy="523220"/>
          </a:xfrm>
        </p:grpSpPr>
        <p:cxnSp>
          <p:nvCxnSpPr>
            <p:cNvPr id="43" name="Straight Connector 42"/>
            <p:cNvCxnSpPr/>
            <p:nvPr/>
          </p:nvCxnSpPr>
          <p:spPr bwMode="auto">
            <a:xfrm flipV="1">
              <a:off x="3779311" y="2270025"/>
              <a:ext cx="942218" cy="184800"/>
            </a:xfrm>
            <a:prstGeom prst="line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4" name="Rectangle 43"/>
            <p:cNvSpPr/>
            <p:nvPr/>
          </p:nvSpPr>
          <p:spPr>
            <a:xfrm>
              <a:off x="5192212" y="2127805"/>
              <a:ext cx="160813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n-US" altLang="en-US" sz="2800" dirty="0">
                  <a:solidFill>
                    <a:srgbClr val="FF0000"/>
                  </a:solidFill>
                  <a:sym typeface="Symbol" panose="05050102010706020507" pitchFamily="18" charset="2"/>
                </a:rPr>
                <a:t></a:t>
              </a:r>
              <a:r>
                <a:rPr lang="en-US" altLang="en-US" sz="2800" dirty="0"/>
                <a:t>log</a:t>
              </a:r>
              <a:r>
                <a:rPr lang="en-US" altLang="en-US" sz="2800" baseline="-25000" dirty="0"/>
                <a:t>y</a:t>
              </a:r>
              <a:r>
                <a:rPr lang="en-US" altLang="en-US" sz="2800" dirty="0"/>
                <a:t>(x)</a:t>
              </a:r>
              <a:r>
                <a:rPr lang="en-US" altLang="en-US" sz="2800" baseline="-25000" dirty="0">
                  <a:solidFill>
                    <a:srgbClr val="FF0000"/>
                  </a:solidFill>
                </a:rPr>
                <a:t> </a:t>
              </a:r>
              <a:r>
                <a:rPr lang="en-US" altLang="en-US" sz="2800" dirty="0">
                  <a:solidFill>
                    <a:srgbClr val="FF0000"/>
                  </a:solidFill>
                  <a:sym typeface="Symbol" panose="05050102010706020507" pitchFamily="18" charset="2"/>
                </a:rPr>
                <a:t></a:t>
              </a:r>
              <a:r>
                <a:rPr lang="en-US" altLang="en-US" sz="2800" dirty="0">
                  <a:solidFill>
                    <a:srgbClr val="FF0000"/>
                  </a:solidFill>
                </a:rPr>
                <a:t> </a:t>
              </a:r>
              <a:endParaRPr lang="en-CA" sz="28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126881" y="4190062"/>
            <a:ext cx="244330" cy="400110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n-CA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endParaRPr lang="en-US" altLang="en-US" sz="2000" dirty="0"/>
          </a:p>
        </p:txBody>
      </p:sp>
      <p:sp>
        <p:nvSpPr>
          <p:cNvPr id="46" name="Rectangle 45"/>
          <p:cNvSpPr/>
          <p:nvPr/>
        </p:nvSpPr>
        <p:spPr>
          <a:xfrm>
            <a:off x="2947252" y="5836016"/>
            <a:ext cx="244330" cy="400110"/>
          </a:xfrm>
          <a:prstGeom prst="rect">
            <a:avLst/>
          </a:prstGeom>
          <a:solidFill>
            <a:srgbClr val="000066"/>
          </a:solidFill>
        </p:spPr>
        <p:txBody>
          <a:bodyPr wrap="square">
            <a:spAutoFit/>
          </a:bodyPr>
          <a:lstStyle/>
          <a:p>
            <a:r>
              <a:rPr lang="en-CA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≤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0951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Constructing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288579" y="685800"/>
            <a:ext cx="7026621" cy="1142999"/>
          </a:xfrm>
          <a:prstGeom prst="wedgeRoundRectCallout">
            <a:avLst>
              <a:gd name="adj1" fmla="val -43850"/>
              <a:gd name="adj2" fmla="val -74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There. If we insist on all of these things, </a:t>
            </a:r>
            <a:br>
              <a:rPr lang="en-US" altLang="en-US" sz="2800" dirty="0"/>
            </a:br>
            <a:r>
              <a:rPr lang="en-US" altLang="en-US" sz="2800" dirty="0"/>
              <a:t>then we must get the integers!</a:t>
            </a:r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981201"/>
            <a:ext cx="8458200" cy="2819400"/>
          </a:xfrm>
          <a:prstGeom prst="wedgeRectCallout">
            <a:avLst>
              <a:gd name="adj1" fmla="val 39951"/>
              <a:gd name="adj2" fmla="val -64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I’m afraid not.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81000" y="2477631"/>
            <a:ext cx="8610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dirty="0">
                <a:solidFill>
                  <a:srgbClr val="FFFFFF"/>
                </a:solidFill>
              </a:rPr>
              <a:t>No fixed length Predicate logic statement </a:t>
            </a:r>
            <a:r>
              <a:rPr lang="en-US" altLang="en-US" dirty="0">
                <a:sym typeface="Symbol" panose="05050102010706020507" pitchFamily="18" charset="2"/>
              </a:rPr>
              <a:t> say: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altLang="en-US" dirty="0">
                <a:solidFill>
                  <a:srgbClr val="FFFFFF"/>
                </a:solidFill>
              </a:rPr>
              <a:t>  “The universe only has an finite/infinite number of </a:t>
            </a:r>
            <a:r>
              <a:rPr lang="en-US" altLang="en-US" dirty="0" err="1">
                <a:solidFill>
                  <a:srgbClr val="FFFFFF"/>
                </a:solidFill>
              </a:rPr>
              <a:t>ints</a:t>
            </a:r>
            <a:r>
              <a:rPr lang="en-US" altLang="en-US" dirty="0">
                <a:solidFill>
                  <a:srgbClr val="FFFFFF"/>
                </a:solidFill>
              </a:rPr>
              <a:t>.”</a:t>
            </a:r>
          </a:p>
          <a:p>
            <a:pPr lvl="0" algn="l" eaLnBrk="1" hangingPunct="1">
              <a:defRPr/>
            </a:pPr>
            <a:r>
              <a:rPr lang="en-US" altLang="en-US" dirty="0">
                <a:solidFill>
                  <a:srgbClr val="FFFFFF"/>
                </a:solidFill>
              </a:rPr>
              <a:t>Proof:</a:t>
            </a:r>
          </a:p>
          <a:p>
            <a:pPr marL="457200" lvl="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</a:rPr>
              <a:t>To talk about k integers, we need |</a:t>
            </a:r>
            <a:r>
              <a:rPr lang="en-US" altLang="en-US" dirty="0">
                <a:sym typeface="Symbol" panose="05050102010706020507" pitchFamily="18" charset="2"/>
              </a:rPr>
              <a:t>|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  </a:t>
            </a:r>
            <a:r>
              <a:rPr lang="en-US" altLang="en-US" dirty="0">
                <a:solidFill>
                  <a:srgbClr val="FFFFFF"/>
                </a:solidFill>
              </a:rPr>
              <a:t>k</a:t>
            </a:r>
          </a:p>
          <a:p>
            <a:pPr marL="457200" indent="-457200" algn="l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FFFFFF"/>
                </a:solidFill>
              </a:rPr>
              <a:t>But here k=</a:t>
            </a:r>
            <a:r>
              <a:rPr lang="en-US" altLang="en-US" dirty="0">
                <a:solidFill>
                  <a:srgbClr val="FFFFFF"/>
                </a:solidFill>
                <a:sym typeface="Symbol" panose="05050102010706020507" pitchFamily="18" charset="2"/>
              </a:rPr>
              <a:t>. No finite </a:t>
            </a:r>
            <a:r>
              <a:rPr lang="en-US" altLang="en-US" dirty="0">
                <a:sym typeface="Symbol" panose="05050102010706020507" pitchFamily="18" charset="2"/>
              </a:rPr>
              <a:t> is long enough.</a:t>
            </a:r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21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1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Finite Fields</a:t>
            </a:r>
          </a:p>
        </p:txBody>
      </p:sp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6172200" y="3640138"/>
            <a:ext cx="2525713" cy="3141662"/>
            <a:chOff x="3401" y="1728"/>
            <a:chExt cx="1591" cy="1979"/>
          </a:xfrm>
        </p:grpSpPr>
        <p:grpSp>
          <p:nvGrpSpPr>
            <p:cNvPr id="6206" name="Group 3"/>
            <p:cNvGrpSpPr>
              <a:grpSpLocks/>
            </p:cNvGrpSpPr>
            <p:nvPr/>
          </p:nvGrpSpPr>
          <p:grpSpPr bwMode="auto">
            <a:xfrm>
              <a:off x="3408" y="1751"/>
              <a:ext cx="1584" cy="1956"/>
              <a:chOff x="3408" y="1751"/>
              <a:chExt cx="1584" cy="1956"/>
            </a:xfrm>
          </p:grpSpPr>
          <p:sp>
            <p:nvSpPr>
              <p:cNvPr id="6210" name="Rectangle 4"/>
              <p:cNvSpPr>
                <a:spLocks noChangeArrowheads="1"/>
              </p:cNvSpPr>
              <p:nvPr/>
            </p:nvSpPr>
            <p:spPr bwMode="auto">
              <a:xfrm>
                <a:off x="472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11" name="Rectangle 5"/>
              <p:cNvSpPr>
                <a:spLocks noChangeArrowheads="1"/>
              </p:cNvSpPr>
              <p:nvPr/>
            </p:nvSpPr>
            <p:spPr bwMode="auto">
              <a:xfrm>
                <a:off x="4464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12" name="Rectangle 6"/>
              <p:cNvSpPr>
                <a:spLocks noChangeArrowheads="1"/>
              </p:cNvSpPr>
              <p:nvPr/>
            </p:nvSpPr>
            <p:spPr bwMode="auto">
              <a:xfrm>
                <a:off x="4200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13" name="Rectangle 7"/>
              <p:cNvSpPr>
                <a:spLocks noChangeArrowheads="1"/>
              </p:cNvSpPr>
              <p:nvPr/>
            </p:nvSpPr>
            <p:spPr bwMode="auto">
              <a:xfrm>
                <a:off x="3942" y="338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4" name="Rectangle 8"/>
              <p:cNvSpPr>
                <a:spLocks noChangeArrowheads="1"/>
              </p:cNvSpPr>
              <p:nvPr/>
            </p:nvSpPr>
            <p:spPr bwMode="auto">
              <a:xfrm>
                <a:off x="3672" y="338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15" name="Rectangle 9"/>
              <p:cNvSpPr>
                <a:spLocks noChangeArrowheads="1"/>
              </p:cNvSpPr>
              <p:nvPr/>
            </p:nvSpPr>
            <p:spPr bwMode="auto">
              <a:xfrm>
                <a:off x="340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6" name="Rectangle 10"/>
              <p:cNvSpPr>
                <a:spLocks noChangeArrowheads="1"/>
              </p:cNvSpPr>
              <p:nvPr/>
            </p:nvSpPr>
            <p:spPr bwMode="auto">
              <a:xfrm>
                <a:off x="472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17" name="Rectangle 11"/>
              <p:cNvSpPr>
                <a:spLocks noChangeArrowheads="1"/>
              </p:cNvSpPr>
              <p:nvPr/>
            </p:nvSpPr>
            <p:spPr bwMode="auto">
              <a:xfrm>
                <a:off x="4464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18" name="Rectangle 12"/>
              <p:cNvSpPr>
                <a:spLocks noChangeArrowheads="1"/>
              </p:cNvSpPr>
              <p:nvPr/>
            </p:nvSpPr>
            <p:spPr bwMode="auto">
              <a:xfrm>
                <a:off x="4200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19" name="Rectangle 13"/>
              <p:cNvSpPr>
                <a:spLocks noChangeArrowheads="1"/>
              </p:cNvSpPr>
              <p:nvPr/>
            </p:nvSpPr>
            <p:spPr bwMode="auto">
              <a:xfrm>
                <a:off x="3942" y="3055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0" name="Rectangle 14"/>
              <p:cNvSpPr>
                <a:spLocks noChangeArrowheads="1"/>
              </p:cNvSpPr>
              <p:nvPr/>
            </p:nvSpPr>
            <p:spPr bwMode="auto">
              <a:xfrm>
                <a:off x="3672" y="3055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21" name="Rectangle 15"/>
              <p:cNvSpPr>
                <a:spLocks noChangeArrowheads="1"/>
              </p:cNvSpPr>
              <p:nvPr/>
            </p:nvSpPr>
            <p:spPr bwMode="auto">
              <a:xfrm>
                <a:off x="340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2" name="Rectangle 16"/>
              <p:cNvSpPr>
                <a:spLocks noChangeArrowheads="1"/>
              </p:cNvSpPr>
              <p:nvPr/>
            </p:nvSpPr>
            <p:spPr bwMode="auto">
              <a:xfrm>
                <a:off x="472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23" name="Rectangle 17"/>
              <p:cNvSpPr>
                <a:spLocks noChangeArrowheads="1"/>
              </p:cNvSpPr>
              <p:nvPr/>
            </p:nvSpPr>
            <p:spPr bwMode="auto">
              <a:xfrm>
                <a:off x="4464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24" name="Rectangle 18"/>
              <p:cNvSpPr>
                <a:spLocks noChangeArrowheads="1"/>
              </p:cNvSpPr>
              <p:nvPr/>
            </p:nvSpPr>
            <p:spPr bwMode="auto">
              <a:xfrm>
                <a:off x="4200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25" name="Rectangle 19"/>
              <p:cNvSpPr>
                <a:spLocks noChangeArrowheads="1"/>
              </p:cNvSpPr>
              <p:nvPr/>
            </p:nvSpPr>
            <p:spPr bwMode="auto">
              <a:xfrm>
                <a:off x="3942" y="2729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26" name="Rectangle 20"/>
              <p:cNvSpPr>
                <a:spLocks noChangeArrowheads="1"/>
              </p:cNvSpPr>
              <p:nvPr/>
            </p:nvSpPr>
            <p:spPr bwMode="auto">
              <a:xfrm>
                <a:off x="3672" y="2729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27" name="Rectangle 21"/>
              <p:cNvSpPr>
                <a:spLocks noChangeArrowheads="1"/>
              </p:cNvSpPr>
              <p:nvPr/>
            </p:nvSpPr>
            <p:spPr bwMode="auto">
              <a:xfrm>
                <a:off x="340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28" name="Rectangle 22"/>
              <p:cNvSpPr>
                <a:spLocks noChangeArrowheads="1"/>
              </p:cNvSpPr>
              <p:nvPr/>
            </p:nvSpPr>
            <p:spPr bwMode="auto">
              <a:xfrm>
                <a:off x="472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29" name="Rectangle 23"/>
              <p:cNvSpPr>
                <a:spLocks noChangeArrowheads="1"/>
              </p:cNvSpPr>
              <p:nvPr/>
            </p:nvSpPr>
            <p:spPr bwMode="auto">
              <a:xfrm>
                <a:off x="4464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30" name="Rectangle 24"/>
              <p:cNvSpPr>
                <a:spLocks noChangeArrowheads="1"/>
              </p:cNvSpPr>
              <p:nvPr/>
            </p:nvSpPr>
            <p:spPr bwMode="auto">
              <a:xfrm>
                <a:off x="4200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31" name="Rectangle 25"/>
              <p:cNvSpPr>
                <a:spLocks noChangeArrowheads="1"/>
              </p:cNvSpPr>
              <p:nvPr/>
            </p:nvSpPr>
            <p:spPr bwMode="auto">
              <a:xfrm>
                <a:off x="3942" y="2403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32" name="Rectangle 26"/>
              <p:cNvSpPr>
                <a:spLocks noChangeArrowheads="1"/>
              </p:cNvSpPr>
              <p:nvPr/>
            </p:nvSpPr>
            <p:spPr bwMode="auto">
              <a:xfrm>
                <a:off x="3672" y="2403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3" name="Rectangle 27"/>
              <p:cNvSpPr>
                <a:spLocks noChangeArrowheads="1"/>
              </p:cNvSpPr>
              <p:nvPr/>
            </p:nvSpPr>
            <p:spPr bwMode="auto">
              <a:xfrm>
                <a:off x="340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34" name="Rectangle 28"/>
              <p:cNvSpPr>
                <a:spLocks noChangeArrowheads="1"/>
              </p:cNvSpPr>
              <p:nvPr/>
            </p:nvSpPr>
            <p:spPr bwMode="auto">
              <a:xfrm>
                <a:off x="472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5" name="Rectangle 29"/>
              <p:cNvSpPr>
                <a:spLocks noChangeArrowheads="1"/>
              </p:cNvSpPr>
              <p:nvPr/>
            </p:nvSpPr>
            <p:spPr bwMode="auto">
              <a:xfrm>
                <a:off x="4464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6" name="Rectangle 30"/>
              <p:cNvSpPr>
                <a:spLocks noChangeArrowheads="1"/>
              </p:cNvSpPr>
              <p:nvPr/>
            </p:nvSpPr>
            <p:spPr bwMode="auto">
              <a:xfrm>
                <a:off x="4200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7" name="Rectangle 31"/>
              <p:cNvSpPr>
                <a:spLocks noChangeArrowheads="1"/>
              </p:cNvSpPr>
              <p:nvPr/>
            </p:nvSpPr>
            <p:spPr bwMode="auto">
              <a:xfrm>
                <a:off x="3942" y="2077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8" name="Rectangle 32"/>
              <p:cNvSpPr>
                <a:spLocks noChangeArrowheads="1"/>
              </p:cNvSpPr>
              <p:nvPr/>
            </p:nvSpPr>
            <p:spPr bwMode="auto">
              <a:xfrm>
                <a:off x="3672" y="2077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39" name="Rectangle 33"/>
              <p:cNvSpPr>
                <a:spLocks noChangeArrowheads="1"/>
              </p:cNvSpPr>
              <p:nvPr/>
            </p:nvSpPr>
            <p:spPr bwMode="auto">
              <a:xfrm>
                <a:off x="340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40" name="Rectangle 34"/>
              <p:cNvSpPr>
                <a:spLocks noChangeArrowheads="1"/>
              </p:cNvSpPr>
              <p:nvPr/>
            </p:nvSpPr>
            <p:spPr bwMode="auto">
              <a:xfrm>
                <a:off x="472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6241" name="Rectangle 35"/>
              <p:cNvSpPr>
                <a:spLocks noChangeArrowheads="1"/>
              </p:cNvSpPr>
              <p:nvPr/>
            </p:nvSpPr>
            <p:spPr bwMode="auto">
              <a:xfrm>
                <a:off x="4464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6242" name="Rectangle 36"/>
              <p:cNvSpPr>
                <a:spLocks noChangeArrowheads="1"/>
              </p:cNvSpPr>
              <p:nvPr/>
            </p:nvSpPr>
            <p:spPr bwMode="auto">
              <a:xfrm>
                <a:off x="4200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6243" name="Rectangle 37"/>
              <p:cNvSpPr>
                <a:spLocks noChangeArrowheads="1"/>
              </p:cNvSpPr>
              <p:nvPr/>
            </p:nvSpPr>
            <p:spPr bwMode="auto">
              <a:xfrm>
                <a:off x="3942" y="175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6244" name="Rectangle 38"/>
              <p:cNvSpPr>
                <a:spLocks noChangeArrowheads="1"/>
              </p:cNvSpPr>
              <p:nvPr/>
            </p:nvSpPr>
            <p:spPr bwMode="auto">
              <a:xfrm>
                <a:off x="3672" y="175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6245" name="Rectangle 39"/>
              <p:cNvSpPr>
                <a:spLocks noChangeArrowheads="1"/>
              </p:cNvSpPr>
              <p:nvPr/>
            </p:nvSpPr>
            <p:spPr bwMode="auto">
              <a:xfrm>
                <a:off x="340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</a:p>
            </p:txBody>
          </p:sp>
          <p:sp>
            <p:nvSpPr>
              <p:cNvPr id="6246" name="Line 40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7" name="Line 41"/>
              <p:cNvSpPr>
                <a:spLocks noChangeShapeType="1"/>
              </p:cNvSpPr>
              <p:nvPr/>
            </p:nvSpPr>
            <p:spPr bwMode="auto">
              <a:xfrm>
                <a:off x="3408" y="2077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8" name="Line 42"/>
              <p:cNvSpPr>
                <a:spLocks noChangeShapeType="1"/>
              </p:cNvSpPr>
              <p:nvPr/>
            </p:nvSpPr>
            <p:spPr bwMode="auto">
              <a:xfrm>
                <a:off x="3408" y="2403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49" name="Line 43"/>
              <p:cNvSpPr>
                <a:spLocks noChangeShapeType="1"/>
              </p:cNvSpPr>
              <p:nvPr/>
            </p:nvSpPr>
            <p:spPr bwMode="auto">
              <a:xfrm>
                <a:off x="3408" y="2729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0" name="Line 44"/>
              <p:cNvSpPr>
                <a:spLocks noChangeShapeType="1"/>
              </p:cNvSpPr>
              <p:nvPr/>
            </p:nvSpPr>
            <p:spPr bwMode="auto">
              <a:xfrm>
                <a:off x="3408" y="3055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1" name="Line 45"/>
              <p:cNvSpPr>
                <a:spLocks noChangeShapeType="1"/>
              </p:cNvSpPr>
              <p:nvPr/>
            </p:nvSpPr>
            <p:spPr bwMode="auto">
              <a:xfrm>
                <a:off x="3408" y="338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2" name="Line 46"/>
              <p:cNvSpPr>
                <a:spLocks noChangeShapeType="1"/>
              </p:cNvSpPr>
              <p:nvPr/>
            </p:nvSpPr>
            <p:spPr bwMode="auto">
              <a:xfrm>
                <a:off x="3408" y="3707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3" name="Line 47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4" name="Line 48"/>
              <p:cNvSpPr>
                <a:spLocks noChangeShapeType="1"/>
              </p:cNvSpPr>
              <p:nvPr/>
            </p:nvSpPr>
            <p:spPr bwMode="auto">
              <a:xfrm>
                <a:off x="367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5" name="Line 49"/>
              <p:cNvSpPr>
                <a:spLocks noChangeShapeType="1"/>
              </p:cNvSpPr>
              <p:nvPr/>
            </p:nvSpPr>
            <p:spPr bwMode="auto">
              <a:xfrm>
                <a:off x="394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6" name="Line 50"/>
              <p:cNvSpPr>
                <a:spLocks noChangeShapeType="1"/>
              </p:cNvSpPr>
              <p:nvPr/>
            </p:nvSpPr>
            <p:spPr bwMode="auto">
              <a:xfrm>
                <a:off x="4200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7" name="Line 51"/>
              <p:cNvSpPr>
                <a:spLocks noChangeShapeType="1"/>
              </p:cNvSpPr>
              <p:nvPr/>
            </p:nvSpPr>
            <p:spPr bwMode="auto">
              <a:xfrm>
                <a:off x="4464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8" name="Line 52"/>
              <p:cNvSpPr>
                <a:spLocks noChangeShapeType="1"/>
              </p:cNvSpPr>
              <p:nvPr/>
            </p:nvSpPr>
            <p:spPr bwMode="auto">
              <a:xfrm>
                <a:off x="4728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6259" name="Line 53"/>
              <p:cNvSpPr>
                <a:spLocks noChangeShapeType="1"/>
              </p:cNvSpPr>
              <p:nvPr/>
            </p:nvSpPr>
            <p:spPr bwMode="auto">
              <a:xfrm>
                <a:off x="4992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6207" name="Line 54"/>
            <p:cNvSpPr>
              <a:spLocks noChangeShapeType="1"/>
            </p:cNvSpPr>
            <p:nvPr/>
          </p:nvSpPr>
          <p:spPr bwMode="auto">
            <a:xfrm flipV="1">
              <a:off x="3669" y="1728"/>
              <a:ext cx="0" cy="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8" name="Line 55"/>
            <p:cNvSpPr>
              <a:spLocks noChangeShapeType="1"/>
            </p:cNvSpPr>
            <p:nvPr/>
          </p:nvSpPr>
          <p:spPr bwMode="auto">
            <a:xfrm>
              <a:off x="3408" y="2078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9" name="Rectangle 56"/>
            <p:cNvSpPr>
              <a:spLocks noChangeArrowheads="1"/>
            </p:cNvSpPr>
            <p:nvPr/>
          </p:nvSpPr>
          <p:spPr bwMode="auto">
            <a:xfrm>
              <a:off x="3401" y="1756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6183313" y="381000"/>
            <a:ext cx="2525712" cy="3130550"/>
            <a:chOff x="857" y="1772"/>
            <a:chExt cx="1591" cy="1972"/>
          </a:xfrm>
        </p:grpSpPr>
        <p:sp>
          <p:nvSpPr>
            <p:cNvPr id="6153" name="Rectangle 58"/>
            <p:cNvSpPr>
              <a:spLocks noChangeArrowheads="1"/>
            </p:cNvSpPr>
            <p:nvPr/>
          </p:nvSpPr>
          <p:spPr bwMode="auto">
            <a:xfrm>
              <a:off x="218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54" name="Rectangle 59"/>
            <p:cNvSpPr>
              <a:spLocks noChangeArrowheads="1"/>
            </p:cNvSpPr>
            <p:nvPr/>
          </p:nvSpPr>
          <p:spPr bwMode="auto">
            <a:xfrm>
              <a:off x="1920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55" name="Rectangle 60"/>
            <p:cNvSpPr>
              <a:spLocks noChangeArrowheads="1"/>
            </p:cNvSpPr>
            <p:nvPr/>
          </p:nvSpPr>
          <p:spPr bwMode="auto">
            <a:xfrm>
              <a:off x="1656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56" name="Rectangle 61"/>
            <p:cNvSpPr>
              <a:spLocks noChangeArrowheads="1"/>
            </p:cNvSpPr>
            <p:nvPr/>
          </p:nvSpPr>
          <p:spPr bwMode="auto">
            <a:xfrm>
              <a:off x="1398" y="341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57" name="Rectangle 62"/>
            <p:cNvSpPr>
              <a:spLocks noChangeArrowheads="1"/>
            </p:cNvSpPr>
            <p:nvPr/>
          </p:nvSpPr>
          <p:spPr bwMode="auto">
            <a:xfrm>
              <a:off x="1128" y="341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58" name="Rectangle 63"/>
            <p:cNvSpPr>
              <a:spLocks noChangeArrowheads="1"/>
            </p:cNvSpPr>
            <p:nvPr/>
          </p:nvSpPr>
          <p:spPr bwMode="auto">
            <a:xfrm>
              <a:off x="86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59" name="Rectangle 64"/>
            <p:cNvSpPr>
              <a:spLocks noChangeArrowheads="1"/>
            </p:cNvSpPr>
            <p:nvPr/>
          </p:nvSpPr>
          <p:spPr bwMode="auto">
            <a:xfrm>
              <a:off x="218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60" name="Rectangle 65"/>
            <p:cNvSpPr>
              <a:spLocks noChangeArrowheads="1"/>
            </p:cNvSpPr>
            <p:nvPr/>
          </p:nvSpPr>
          <p:spPr bwMode="auto">
            <a:xfrm>
              <a:off x="1920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61" name="Rectangle 66"/>
            <p:cNvSpPr>
              <a:spLocks noChangeArrowheads="1"/>
            </p:cNvSpPr>
            <p:nvPr/>
          </p:nvSpPr>
          <p:spPr bwMode="auto">
            <a:xfrm>
              <a:off x="1656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62" name="Rectangle 67"/>
            <p:cNvSpPr>
              <a:spLocks noChangeArrowheads="1"/>
            </p:cNvSpPr>
            <p:nvPr/>
          </p:nvSpPr>
          <p:spPr bwMode="auto">
            <a:xfrm>
              <a:off x="1398" y="3092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63" name="Rectangle 68"/>
            <p:cNvSpPr>
              <a:spLocks noChangeArrowheads="1"/>
            </p:cNvSpPr>
            <p:nvPr/>
          </p:nvSpPr>
          <p:spPr bwMode="auto">
            <a:xfrm>
              <a:off x="1128" y="3092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4" name="Rectangle 69"/>
            <p:cNvSpPr>
              <a:spLocks noChangeArrowheads="1"/>
            </p:cNvSpPr>
            <p:nvPr/>
          </p:nvSpPr>
          <p:spPr bwMode="auto">
            <a:xfrm>
              <a:off x="86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5" name="Rectangle 70"/>
            <p:cNvSpPr>
              <a:spLocks noChangeArrowheads="1"/>
            </p:cNvSpPr>
            <p:nvPr/>
          </p:nvSpPr>
          <p:spPr bwMode="auto">
            <a:xfrm>
              <a:off x="218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66" name="Rectangle 71"/>
            <p:cNvSpPr>
              <a:spLocks noChangeArrowheads="1"/>
            </p:cNvSpPr>
            <p:nvPr/>
          </p:nvSpPr>
          <p:spPr bwMode="auto">
            <a:xfrm>
              <a:off x="1920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67" name="Rectangle 72"/>
            <p:cNvSpPr>
              <a:spLocks noChangeArrowheads="1"/>
            </p:cNvSpPr>
            <p:nvPr/>
          </p:nvSpPr>
          <p:spPr bwMode="auto">
            <a:xfrm>
              <a:off x="1656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68" name="Rectangle 73"/>
            <p:cNvSpPr>
              <a:spLocks noChangeArrowheads="1"/>
            </p:cNvSpPr>
            <p:nvPr/>
          </p:nvSpPr>
          <p:spPr bwMode="auto">
            <a:xfrm>
              <a:off x="1398" y="2766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69" name="Rectangle 74"/>
            <p:cNvSpPr>
              <a:spLocks noChangeArrowheads="1"/>
            </p:cNvSpPr>
            <p:nvPr/>
          </p:nvSpPr>
          <p:spPr bwMode="auto">
            <a:xfrm>
              <a:off x="1128" y="2766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0" name="Rectangle 75"/>
            <p:cNvSpPr>
              <a:spLocks noChangeArrowheads="1"/>
            </p:cNvSpPr>
            <p:nvPr/>
          </p:nvSpPr>
          <p:spPr bwMode="auto">
            <a:xfrm>
              <a:off x="86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1" name="Rectangle 76"/>
            <p:cNvSpPr>
              <a:spLocks noChangeArrowheads="1"/>
            </p:cNvSpPr>
            <p:nvPr/>
          </p:nvSpPr>
          <p:spPr bwMode="auto">
            <a:xfrm>
              <a:off x="218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72" name="Rectangle 77"/>
            <p:cNvSpPr>
              <a:spLocks noChangeArrowheads="1"/>
            </p:cNvSpPr>
            <p:nvPr/>
          </p:nvSpPr>
          <p:spPr bwMode="auto">
            <a:xfrm>
              <a:off x="1920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73" name="Rectangle 78"/>
            <p:cNvSpPr>
              <a:spLocks noChangeArrowheads="1"/>
            </p:cNvSpPr>
            <p:nvPr/>
          </p:nvSpPr>
          <p:spPr bwMode="auto">
            <a:xfrm>
              <a:off x="1656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74" name="Rectangle 79"/>
            <p:cNvSpPr>
              <a:spLocks noChangeArrowheads="1"/>
            </p:cNvSpPr>
            <p:nvPr/>
          </p:nvSpPr>
          <p:spPr bwMode="auto">
            <a:xfrm>
              <a:off x="1398" y="2440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75" name="Rectangle 80"/>
            <p:cNvSpPr>
              <a:spLocks noChangeArrowheads="1"/>
            </p:cNvSpPr>
            <p:nvPr/>
          </p:nvSpPr>
          <p:spPr bwMode="auto">
            <a:xfrm>
              <a:off x="1128" y="2440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76" name="Rectangle 81"/>
            <p:cNvSpPr>
              <a:spLocks noChangeArrowheads="1"/>
            </p:cNvSpPr>
            <p:nvPr/>
          </p:nvSpPr>
          <p:spPr bwMode="auto">
            <a:xfrm>
              <a:off x="86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77" name="Rectangle 82"/>
            <p:cNvSpPr>
              <a:spLocks noChangeArrowheads="1"/>
            </p:cNvSpPr>
            <p:nvPr/>
          </p:nvSpPr>
          <p:spPr bwMode="auto">
            <a:xfrm>
              <a:off x="218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78" name="Rectangle 83"/>
            <p:cNvSpPr>
              <a:spLocks noChangeArrowheads="1"/>
            </p:cNvSpPr>
            <p:nvPr/>
          </p:nvSpPr>
          <p:spPr bwMode="auto">
            <a:xfrm>
              <a:off x="1920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79" name="Rectangle 84"/>
            <p:cNvSpPr>
              <a:spLocks noChangeArrowheads="1"/>
            </p:cNvSpPr>
            <p:nvPr/>
          </p:nvSpPr>
          <p:spPr bwMode="auto">
            <a:xfrm>
              <a:off x="1656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80" name="Rectangle 85"/>
            <p:cNvSpPr>
              <a:spLocks noChangeArrowheads="1"/>
            </p:cNvSpPr>
            <p:nvPr/>
          </p:nvSpPr>
          <p:spPr bwMode="auto">
            <a:xfrm>
              <a:off x="1398" y="2114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81" name="Rectangle 86"/>
            <p:cNvSpPr>
              <a:spLocks noChangeArrowheads="1"/>
            </p:cNvSpPr>
            <p:nvPr/>
          </p:nvSpPr>
          <p:spPr bwMode="auto">
            <a:xfrm>
              <a:off x="1128" y="2114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2" name="Rectangle 87"/>
            <p:cNvSpPr>
              <a:spLocks noChangeArrowheads="1"/>
            </p:cNvSpPr>
            <p:nvPr/>
          </p:nvSpPr>
          <p:spPr bwMode="auto">
            <a:xfrm>
              <a:off x="86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3" name="Rectangle 88"/>
            <p:cNvSpPr>
              <a:spLocks noChangeArrowheads="1"/>
            </p:cNvSpPr>
            <p:nvPr/>
          </p:nvSpPr>
          <p:spPr bwMode="auto">
            <a:xfrm>
              <a:off x="218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6184" name="Rectangle 89"/>
            <p:cNvSpPr>
              <a:spLocks noChangeArrowheads="1"/>
            </p:cNvSpPr>
            <p:nvPr/>
          </p:nvSpPr>
          <p:spPr bwMode="auto">
            <a:xfrm>
              <a:off x="1920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6185" name="Rectangle 90"/>
            <p:cNvSpPr>
              <a:spLocks noChangeArrowheads="1"/>
            </p:cNvSpPr>
            <p:nvPr/>
          </p:nvSpPr>
          <p:spPr bwMode="auto">
            <a:xfrm>
              <a:off x="1656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6186" name="Rectangle 91"/>
            <p:cNvSpPr>
              <a:spLocks noChangeArrowheads="1"/>
            </p:cNvSpPr>
            <p:nvPr/>
          </p:nvSpPr>
          <p:spPr bwMode="auto">
            <a:xfrm>
              <a:off x="1398" y="178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6187" name="Rectangle 92"/>
            <p:cNvSpPr>
              <a:spLocks noChangeArrowheads="1"/>
            </p:cNvSpPr>
            <p:nvPr/>
          </p:nvSpPr>
          <p:spPr bwMode="auto">
            <a:xfrm>
              <a:off x="1128" y="178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6188" name="Rectangle 93"/>
            <p:cNvSpPr>
              <a:spLocks noChangeArrowheads="1"/>
            </p:cNvSpPr>
            <p:nvPr/>
          </p:nvSpPr>
          <p:spPr bwMode="auto">
            <a:xfrm>
              <a:off x="86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6189" name="Line 94"/>
            <p:cNvSpPr>
              <a:spLocks noChangeShapeType="1"/>
            </p:cNvSpPr>
            <p:nvPr/>
          </p:nvSpPr>
          <p:spPr bwMode="auto">
            <a:xfrm>
              <a:off x="864" y="178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0" name="Line 95"/>
            <p:cNvSpPr>
              <a:spLocks noChangeShapeType="1"/>
            </p:cNvSpPr>
            <p:nvPr/>
          </p:nvSpPr>
          <p:spPr bwMode="auto">
            <a:xfrm>
              <a:off x="864" y="211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1" name="Line 96"/>
            <p:cNvSpPr>
              <a:spLocks noChangeShapeType="1"/>
            </p:cNvSpPr>
            <p:nvPr/>
          </p:nvSpPr>
          <p:spPr bwMode="auto">
            <a:xfrm>
              <a:off x="864" y="2440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2" name="Line 97"/>
            <p:cNvSpPr>
              <a:spLocks noChangeShapeType="1"/>
            </p:cNvSpPr>
            <p:nvPr/>
          </p:nvSpPr>
          <p:spPr bwMode="auto">
            <a:xfrm>
              <a:off x="864" y="276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3" name="Line 98"/>
            <p:cNvSpPr>
              <a:spLocks noChangeShapeType="1"/>
            </p:cNvSpPr>
            <p:nvPr/>
          </p:nvSpPr>
          <p:spPr bwMode="auto">
            <a:xfrm>
              <a:off x="864" y="309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4" name="Line 99"/>
            <p:cNvSpPr>
              <a:spLocks noChangeShapeType="1"/>
            </p:cNvSpPr>
            <p:nvPr/>
          </p:nvSpPr>
          <p:spPr bwMode="auto">
            <a:xfrm>
              <a:off x="864" y="341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5" name="Line 100"/>
            <p:cNvSpPr>
              <a:spLocks noChangeShapeType="1"/>
            </p:cNvSpPr>
            <p:nvPr/>
          </p:nvSpPr>
          <p:spPr bwMode="auto">
            <a:xfrm>
              <a:off x="864" y="3744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6" name="Line 101"/>
            <p:cNvSpPr>
              <a:spLocks noChangeShapeType="1"/>
            </p:cNvSpPr>
            <p:nvPr/>
          </p:nvSpPr>
          <p:spPr bwMode="auto">
            <a:xfrm>
              <a:off x="864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7" name="Line 102"/>
            <p:cNvSpPr>
              <a:spLocks noChangeShapeType="1"/>
            </p:cNvSpPr>
            <p:nvPr/>
          </p:nvSpPr>
          <p:spPr bwMode="auto">
            <a:xfrm>
              <a:off x="112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8" name="Line 103"/>
            <p:cNvSpPr>
              <a:spLocks noChangeShapeType="1"/>
            </p:cNvSpPr>
            <p:nvPr/>
          </p:nvSpPr>
          <p:spPr bwMode="auto">
            <a:xfrm>
              <a:off x="139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199" name="Line 104"/>
            <p:cNvSpPr>
              <a:spLocks noChangeShapeType="1"/>
            </p:cNvSpPr>
            <p:nvPr/>
          </p:nvSpPr>
          <p:spPr bwMode="auto">
            <a:xfrm>
              <a:off x="1656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0" name="Line 105"/>
            <p:cNvSpPr>
              <a:spLocks noChangeShapeType="1"/>
            </p:cNvSpPr>
            <p:nvPr/>
          </p:nvSpPr>
          <p:spPr bwMode="auto">
            <a:xfrm>
              <a:off x="1920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1" name="Line 106"/>
            <p:cNvSpPr>
              <a:spLocks noChangeShapeType="1"/>
            </p:cNvSpPr>
            <p:nvPr/>
          </p:nvSpPr>
          <p:spPr bwMode="auto">
            <a:xfrm>
              <a:off x="2184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2" name="Line 107"/>
            <p:cNvSpPr>
              <a:spLocks noChangeShapeType="1"/>
            </p:cNvSpPr>
            <p:nvPr/>
          </p:nvSpPr>
          <p:spPr bwMode="auto">
            <a:xfrm>
              <a:off x="2448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3" name="Line 108"/>
            <p:cNvSpPr>
              <a:spLocks noChangeShapeType="1"/>
            </p:cNvSpPr>
            <p:nvPr/>
          </p:nvSpPr>
          <p:spPr bwMode="auto">
            <a:xfrm flipV="1">
              <a:off x="1125" y="1772"/>
              <a:ext cx="0" cy="19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4" name="Line 109"/>
            <p:cNvSpPr>
              <a:spLocks noChangeShapeType="1"/>
            </p:cNvSpPr>
            <p:nvPr/>
          </p:nvSpPr>
          <p:spPr bwMode="auto">
            <a:xfrm>
              <a:off x="864" y="2115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6205" name="Rectangle 110"/>
            <p:cNvSpPr>
              <a:spLocks noChangeArrowheads="1"/>
            </p:cNvSpPr>
            <p:nvPr/>
          </p:nvSpPr>
          <p:spPr bwMode="auto">
            <a:xfrm>
              <a:off x="857" y="1793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3" name="Text Box 215"/>
          <p:cNvSpPr txBox="1">
            <a:spLocks noChangeArrowheads="1"/>
          </p:cNvSpPr>
          <p:nvPr/>
        </p:nvSpPr>
        <p:spPr bwMode="auto">
          <a:xfrm>
            <a:off x="325438" y="725488"/>
            <a:ext cx="4341812" cy="222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Integers mod 5  (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Z/5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Universe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U = {0,1,2,3,4}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Two operations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+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and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×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3+4 =   7 =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3×4 = 12 =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2</a:t>
            </a:r>
          </a:p>
        </p:txBody>
      </p:sp>
      <p:sp>
        <p:nvSpPr>
          <p:cNvPr id="114" name="Oval 176"/>
          <p:cNvSpPr>
            <a:spLocks noChangeArrowheads="1"/>
          </p:cNvSpPr>
          <p:nvPr/>
        </p:nvSpPr>
        <p:spPr bwMode="auto">
          <a:xfrm>
            <a:off x="8297863" y="2540000"/>
            <a:ext cx="3810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8272463" y="5799138"/>
            <a:ext cx="3810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1732" name="Text Box 116"/>
          <p:cNvSpPr txBox="1">
            <a:spLocks noChangeArrowheads="1"/>
          </p:cNvSpPr>
          <p:nvPr/>
        </p:nvSpPr>
        <p:spPr bwMode="auto">
          <a:xfrm>
            <a:off x="304800" y="3352800"/>
            <a:ext cx="5791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Don’t think of mod 5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as a function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mod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(7) = 2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Think of it as equivalence classes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… -8 =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mod 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-3 =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mod 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2 =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mod 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7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Must prove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+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&amp;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×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are well defined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[a]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modp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× [b]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modp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[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a+ip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]×[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b+jp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]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=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+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aj+bi+ijp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  = [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]</a:t>
            </a:r>
            <a:r>
              <a:rPr kumimoji="0" lang="en-US" altLang="en-US" sz="2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modp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1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1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1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1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1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1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1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Finite Fields</a:t>
            </a:r>
          </a:p>
        </p:txBody>
      </p:sp>
      <p:grpSp>
        <p:nvGrpSpPr>
          <p:cNvPr id="7171" name="Group 112"/>
          <p:cNvGrpSpPr>
            <a:grpSpLocks/>
          </p:cNvGrpSpPr>
          <p:nvPr/>
        </p:nvGrpSpPr>
        <p:grpSpPr bwMode="auto">
          <a:xfrm>
            <a:off x="6172200" y="3640138"/>
            <a:ext cx="2525713" cy="3141662"/>
            <a:chOff x="3401" y="1728"/>
            <a:chExt cx="1591" cy="1979"/>
          </a:xfrm>
        </p:grpSpPr>
        <p:grpSp>
          <p:nvGrpSpPr>
            <p:cNvPr id="7235" name="Group 3"/>
            <p:cNvGrpSpPr>
              <a:grpSpLocks/>
            </p:cNvGrpSpPr>
            <p:nvPr/>
          </p:nvGrpSpPr>
          <p:grpSpPr bwMode="auto">
            <a:xfrm>
              <a:off x="3408" y="1751"/>
              <a:ext cx="1584" cy="1956"/>
              <a:chOff x="3408" y="1751"/>
              <a:chExt cx="1584" cy="1956"/>
            </a:xfrm>
          </p:grpSpPr>
          <p:sp>
            <p:nvSpPr>
              <p:cNvPr id="7239" name="Rectangle 4"/>
              <p:cNvSpPr>
                <a:spLocks noChangeArrowheads="1"/>
              </p:cNvSpPr>
              <p:nvPr/>
            </p:nvSpPr>
            <p:spPr bwMode="auto">
              <a:xfrm>
                <a:off x="472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40" name="Rectangle 5"/>
              <p:cNvSpPr>
                <a:spLocks noChangeArrowheads="1"/>
              </p:cNvSpPr>
              <p:nvPr/>
            </p:nvSpPr>
            <p:spPr bwMode="auto">
              <a:xfrm>
                <a:off x="4464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41" name="Rectangle 6"/>
              <p:cNvSpPr>
                <a:spLocks noChangeArrowheads="1"/>
              </p:cNvSpPr>
              <p:nvPr/>
            </p:nvSpPr>
            <p:spPr bwMode="auto">
              <a:xfrm>
                <a:off x="4200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42" name="Rectangle 7"/>
              <p:cNvSpPr>
                <a:spLocks noChangeArrowheads="1"/>
              </p:cNvSpPr>
              <p:nvPr/>
            </p:nvSpPr>
            <p:spPr bwMode="auto">
              <a:xfrm>
                <a:off x="3942" y="338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43" name="Rectangle 8"/>
              <p:cNvSpPr>
                <a:spLocks noChangeArrowheads="1"/>
              </p:cNvSpPr>
              <p:nvPr/>
            </p:nvSpPr>
            <p:spPr bwMode="auto">
              <a:xfrm>
                <a:off x="3672" y="338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44" name="Rectangle 9"/>
              <p:cNvSpPr>
                <a:spLocks noChangeArrowheads="1"/>
              </p:cNvSpPr>
              <p:nvPr/>
            </p:nvSpPr>
            <p:spPr bwMode="auto">
              <a:xfrm>
                <a:off x="340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45" name="Rectangle 10"/>
              <p:cNvSpPr>
                <a:spLocks noChangeArrowheads="1"/>
              </p:cNvSpPr>
              <p:nvPr/>
            </p:nvSpPr>
            <p:spPr bwMode="auto">
              <a:xfrm>
                <a:off x="472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46" name="Rectangle 11"/>
              <p:cNvSpPr>
                <a:spLocks noChangeArrowheads="1"/>
              </p:cNvSpPr>
              <p:nvPr/>
            </p:nvSpPr>
            <p:spPr bwMode="auto">
              <a:xfrm>
                <a:off x="4464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47" name="Rectangle 12"/>
              <p:cNvSpPr>
                <a:spLocks noChangeArrowheads="1"/>
              </p:cNvSpPr>
              <p:nvPr/>
            </p:nvSpPr>
            <p:spPr bwMode="auto">
              <a:xfrm>
                <a:off x="4200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48" name="Rectangle 13"/>
              <p:cNvSpPr>
                <a:spLocks noChangeArrowheads="1"/>
              </p:cNvSpPr>
              <p:nvPr/>
            </p:nvSpPr>
            <p:spPr bwMode="auto">
              <a:xfrm>
                <a:off x="3942" y="3055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49" name="Rectangle 14"/>
              <p:cNvSpPr>
                <a:spLocks noChangeArrowheads="1"/>
              </p:cNvSpPr>
              <p:nvPr/>
            </p:nvSpPr>
            <p:spPr bwMode="auto">
              <a:xfrm>
                <a:off x="3672" y="3055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50" name="Rectangle 15"/>
              <p:cNvSpPr>
                <a:spLocks noChangeArrowheads="1"/>
              </p:cNvSpPr>
              <p:nvPr/>
            </p:nvSpPr>
            <p:spPr bwMode="auto">
              <a:xfrm>
                <a:off x="340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51" name="Rectangle 16"/>
              <p:cNvSpPr>
                <a:spLocks noChangeArrowheads="1"/>
              </p:cNvSpPr>
              <p:nvPr/>
            </p:nvSpPr>
            <p:spPr bwMode="auto">
              <a:xfrm>
                <a:off x="472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52" name="Rectangle 17"/>
              <p:cNvSpPr>
                <a:spLocks noChangeArrowheads="1"/>
              </p:cNvSpPr>
              <p:nvPr/>
            </p:nvSpPr>
            <p:spPr bwMode="auto">
              <a:xfrm>
                <a:off x="4464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53" name="Rectangle 18"/>
              <p:cNvSpPr>
                <a:spLocks noChangeArrowheads="1"/>
              </p:cNvSpPr>
              <p:nvPr/>
            </p:nvSpPr>
            <p:spPr bwMode="auto">
              <a:xfrm>
                <a:off x="4200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54" name="Rectangle 19"/>
              <p:cNvSpPr>
                <a:spLocks noChangeArrowheads="1"/>
              </p:cNvSpPr>
              <p:nvPr/>
            </p:nvSpPr>
            <p:spPr bwMode="auto">
              <a:xfrm>
                <a:off x="3942" y="2729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55" name="Rectangle 20"/>
              <p:cNvSpPr>
                <a:spLocks noChangeArrowheads="1"/>
              </p:cNvSpPr>
              <p:nvPr/>
            </p:nvSpPr>
            <p:spPr bwMode="auto">
              <a:xfrm>
                <a:off x="3672" y="2729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56" name="Rectangle 21"/>
              <p:cNvSpPr>
                <a:spLocks noChangeArrowheads="1"/>
              </p:cNvSpPr>
              <p:nvPr/>
            </p:nvSpPr>
            <p:spPr bwMode="auto">
              <a:xfrm>
                <a:off x="340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57" name="Rectangle 22"/>
              <p:cNvSpPr>
                <a:spLocks noChangeArrowheads="1"/>
              </p:cNvSpPr>
              <p:nvPr/>
            </p:nvSpPr>
            <p:spPr bwMode="auto">
              <a:xfrm>
                <a:off x="472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58" name="Rectangle 23"/>
              <p:cNvSpPr>
                <a:spLocks noChangeArrowheads="1"/>
              </p:cNvSpPr>
              <p:nvPr/>
            </p:nvSpPr>
            <p:spPr bwMode="auto">
              <a:xfrm>
                <a:off x="4464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59" name="Rectangle 24"/>
              <p:cNvSpPr>
                <a:spLocks noChangeArrowheads="1"/>
              </p:cNvSpPr>
              <p:nvPr/>
            </p:nvSpPr>
            <p:spPr bwMode="auto">
              <a:xfrm>
                <a:off x="4200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60" name="Rectangle 25"/>
              <p:cNvSpPr>
                <a:spLocks noChangeArrowheads="1"/>
              </p:cNvSpPr>
              <p:nvPr/>
            </p:nvSpPr>
            <p:spPr bwMode="auto">
              <a:xfrm>
                <a:off x="3942" y="2403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61" name="Rectangle 26"/>
              <p:cNvSpPr>
                <a:spLocks noChangeArrowheads="1"/>
              </p:cNvSpPr>
              <p:nvPr/>
            </p:nvSpPr>
            <p:spPr bwMode="auto">
              <a:xfrm>
                <a:off x="3672" y="2403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2" name="Rectangle 27"/>
              <p:cNvSpPr>
                <a:spLocks noChangeArrowheads="1"/>
              </p:cNvSpPr>
              <p:nvPr/>
            </p:nvSpPr>
            <p:spPr bwMode="auto">
              <a:xfrm>
                <a:off x="340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63" name="Rectangle 28"/>
              <p:cNvSpPr>
                <a:spLocks noChangeArrowheads="1"/>
              </p:cNvSpPr>
              <p:nvPr/>
            </p:nvSpPr>
            <p:spPr bwMode="auto">
              <a:xfrm>
                <a:off x="472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4" name="Rectangle 29"/>
              <p:cNvSpPr>
                <a:spLocks noChangeArrowheads="1"/>
              </p:cNvSpPr>
              <p:nvPr/>
            </p:nvSpPr>
            <p:spPr bwMode="auto">
              <a:xfrm>
                <a:off x="4464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5" name="Rectangle 30"/>
              <p:cNvSpPr>
                <a:spLocks noChangeArrowheads="1"/>
              </p:cNvSpPr>
              <p:nvPr/>
            </p:nvSpPr>
            <p:spPr bwMode="auto">
              <a:xfrm>
                <a:off x="4200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6" name="Rectangle 31"/>
              <p:cNvSpPr>
                <a:spLocks noChangeArrowheads="1"/>
              </p:cNvSpPr>
              <p:nvPr/>
            </p:nvSpPr>
            <p:spPr bwMode="auto">
              <a:xfrm>
                <a:off x="3942" y="2077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7" name="Rectangle 32"/>
              <p:cNvSpPr>
                <a:spLocks noChangeArrowheads="1"/>
              </p:cNvSpPr>
              <p:nvPr/>
            </p:nvSpPr>
            <p:spPr bwMode="auto">
              <a:xfrm>
                <a:off x="3672" y="2077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8" name="Rectangle 33"/>
              <p:cNvSpPr>
                <a:spLocks noChangeArrowheads="1"/>
              </p:cNvSpPr>
              <p:nvPr/>
            </p:nvSpPr>
            <p:spPr bwMode="auto">
              <a:xfrm>
                <a:off x="340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9" name="Rectangle 34"/>
              <p:cNvSpPr>
                <a:spLocks noChangeArrowheads="1"/>
              </p:cNvSpPr>
              <p:nvPr/>
            </p:nvSpPr>
            <p:spPr bwMode="auto">
              <a:xfrm>
                <a:off x="472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70" name="Rectangle 35"/>
              <p:cNvSpPr>
                <a:spLocks noChangeArrowheads="1"/>
              </p:cNvSpPr>
              <p:nvPr/>
            </p:nvSpPr>
            <p:spPr bwMode="auto">
              <a:xfrm>
                <a:off x="4464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71" name="Rectangle 36"/>
              <p:cNvSpPr>
                <a:spLocks noChangeArrowheads="1"/>
              </p:cNvSpPr>
              <p:nvPr/>
            </p:nvSpPr>
            <p:spPr bwMode="auto">
              <a:xfrm>
                <a:off x="4200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72" name="Rectangle 37"/>
              <p:cNvSpPr>
                <a:spLocks noChangeArrowheads="1"/>
              </p:cNvSpPr>
              <p:nvPr/>
            </p:nvSpPr>
            <p:spPr bwMode="auto">
              <a:xfrm>
                <a:off x="3942" y="175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73" name="Rectangle 38"/>
              <p:cNvSpPr>
                <a:spLocks noChangeArrowheads="1"/>
              </p:cNvSpPr>
              <p:nvPr/>
            </p:nvSpPr>
            <p:spPr bwMode="auto">
              <a:xfrm>
                <a:off x="3672" y="175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74" name="Rectangle 39"/>
              <p:cNvSpPr>
                <a:spLocks noChangeArrowheads="1"/>
              </p:cNvSpPr>
              <p:nvPr/>
            </p:nvSpPr>
            <p:spPr bwMode="auto">
              <a:xfrm>
                <a:off x="340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</a:p>
            </p:txBody>
          </p:sp>
          <p:sp>
            <p:nvSpPr>
              <p:cNvPr id="7275" name="Line 40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6" name="Line 41"/>
              <p:cNvSpPr>
                <a:spLocks noChangeShapeType="1"/>
              </p:cNvSpPr>
              <p:nvPr/>
            </p:nvSpPr>
            <p:spPr bwMode="auto">
              <a:xfrm>
                <a:off x="3408" y="2077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7" name="Line 42"/>
              <p:cNvSpPr>
                <a:spLocks noChangeShapeType="1"/>
              </p:cNvSpPr>
              <p:nvPr/>
            </p:nvSpPr>
            <p:spPr bwMode="auto">
              <a:xfrm>
                <a:off x="3408" y="2403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8" name="Line 43"/>
              <p:cNvSpPr>
                <a:spLocks noChangeShapeType="1"/>
              </p:cNvSpPr>
              <p:nvPr/>
            </p:nvSpPr>
            <p:spPr bwMode="auto">
              <a:xfrm>
                <a:off x="3408" y="2729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9" name="Line 44"/>
              <p:cNvSpPr>
                <a:spLocks noChangeShapeType="1"/>
              </p:cNvSpPr>
              <p:nvPr/>
            </p:nvSpPr>
            <p:spPr bwMode="auto">
              <a:xfrm>
                <a:off x="3408" y="3055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0" name="Line 45"/>
              <p:cNvSpPr>
                <a:spLocks noChangeShapeType="1"/>
              </p:cNvSpPr>
              <p:nvPr/>
            </p:nvSpPr>
            <p:spPr bwMode="auto">
              <a:xfrm>
                <a:off x="3408" y="338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1" name="Line 46"/>
              <p:cNvSpPr>
                <a:spLocks noChangeShapeType="1"/>
              </p:cNvSpPr>
              <p:nvPr/>
            </p:nvSpPr>
            <p:spPr bwMode="auto">
              <a:xfrm>
                <a:off x="3408" y="3707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2" name="Line 47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3" name="Line 48"/>
              <p:cNvSpPr>
                <a:spLocks noChangeShapeType="1"/>
              </p:cNvSpPr>
              <p:nvPr/>
            </p:nvSpPr>
            <p:spPr bwMode="auto">
              <a:xfrm>
                <a:off x="367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4" name="Line 49"/>
              <p:cNvSpPr>
                <a:spLocks noChangeShapeType="1"/>
              </p:cNvSpPr>
              <p:nvPr/>
            </p:nvSpPr>
            <p:spPr bwMode="auto">
              <a:xfrm>
                <a:off x="394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5" name="Line 50"/>
              <p:cNvSpPr>
                <a:spLocks noChangeShapeType="1"/>
              </p:cNvSpPr>
              <p:nvPr/>
            </p:nvSpPr>
            <p:spPr bwMode="auto">
              <a:xfrm>
                <a:off x="4200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6" name="Line 51"/>
              <p:cNvSpPr>
                <a:spLocks noChangeShapeType="1"/>
              </p:cNvSpPr>
              <p:nvPr/>
            </p:nvSpPr>
            <p:spPr bwMode="auto">
              <a:xfrm>
                <a:off x="4464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7" name="Line 52"/>
              <p:cNvSpPr>
                <a:spLocks noChangeShapeType="1"/>
              </p:cNvSpPr>
              <p:nvPr/>
            </p:nvSpPr>
            <p:spPr bwMode="auto">
              <a:xfrm>
                <a:off x="4728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8" name="Line 53"/>
              <p:cNvSpPr>
                <a:spLocks noChangeShapeType="1"/>
              </p:cNvSpPr>
              <p:nvPr/>
            </p:nvSpPr>
            <p:spPr bwMode="auto">
              <a:xfrm>
                <a:off x="4992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36" name="Line 54"/>
            <p:cNvSpPr>
              <a:spLocks noChangeShapeType="1"/>
            </p:cNvSpPr>
            <p:nvPr/>
          </p:nvSpPr>
          <p:spPr bwMode="auto">
            <a:xfrm flipV="1">
              <a:off x="3669" y="1728"/>
              <a:ext cx="0" cy="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7" name="Line 55"/>
            <p:cNvSpPr>
              <a:spLocks noChangeShapeType="1"/>
            </p:cNvSpPr>
            <p:nvPr/>
          </p:nvSpPr>
          <p:spPr bwMode="auto">
            <a:xfrm>
              <a:off x="3408" y="2078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8" name="Rectangle 56"/>
            <p:cNvSpPr>
              <a:spLocks noChangeArrowheads="1"/>
            </p:cNvSpPr>
            <p:nvPr/>
          </p:nvSpPr>
          <p:spPr bwMode="auto">
            <a:xfrm>
              <a:off x="3401" y="1756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7172" name="Group 57"/>
          <p:cNvGrpSpPr>
            <a:grpSpLocks/>
          </p:cNvGrpSpPr>
          <p:nvPr/>
        </p:nvGrpSpPr>
        <p:grpSpPr bwMode="auto">
          <a:xfrm>
            <a:off x="6172200" y="381000"/>
            <a:ext cx="2525713" cy="3130550"/>
            <a:chOff x="857" y="1772"/>
            <a:chExt cx="1591" cy="1972"/>
          </a:xfrm>
        </p:grpSpPr>
        <p:sp>
          <p:nvSpPr>
            <p:cNvPr id="7182" name="Rectangle 58"/>
            <p:cNvSpPr>
              <a:spLocks noChangeArrowheads="1"/>
            </p:cNvSpPr>
            <p:nvPr/>
          </p:nvSpPr>
          <p:spPr bwMode="auto">
            <a:xfrm>
              <a:off x="218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183" name="Rectangle 59"/>
            <p:cNvSpPr>
              <a:spLocks noChangeArrowheads="1"/>
            </p:cNvSpPr>
            <p:nvPr/>
          </p:nvSpPr>
          <p:spPr bwMode="auto">
            <a:xfrm>
              <a:off x="1920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184" name="Rectangle 60"/>
            <p:cNvSpPr>
              <a:spLocks noChangeArrowheads="1"/>
            </p:cNvSpPr>
            <p:nvPr/>
          </p:nvSpPr>
          <p:spPr bwMode="auto">
            <a:xfrm>
              <a:off x="1656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185" name="Rectangle 61"/>
            <p:cNvSpPr>
              <a:spLocks noChangeArrowheads="1"/>
            </p:cNvSpPr>
            <p:nvPr/>
          </p:nvSpPr>
          <p:spPr bwMode="auto">
            <a:xfrm>
              <a:off x="1398" y="341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186" name="Rectangle 62"/>
            <p:cNvSpPr>
              <a:spLocks noChangeArrowheads="1"/>
            </p:cNvSpPr>
            <p:nvPr/>
          </p:nvSpPr>
          <p:spPr bwMode="auto">
            <a:xfrm>
              <a:off x="1128" y="341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87" name="Rectangle 63"/>
            <p:cNvSpPr>
              <a:spLocks noChangeArrowheads="1"/>
            </p:cNvSpPr>
            <p:nvPr/>
          </p:nvSpPr>
          <p:spPr bwMode="auto">
            <a:xfrm>
              <a:off x="86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88" name="Rectangle 64"/>
            <p:cNvSpPr>
              <a:spLocks noChangeArrowheads="1"/>
            </p:cNvSpPr>
            <p:nvPr/>
          </p:nvSpPr>
          <p:spPr bwMode="auto">
            <a:xfrm>
              <a:off x="218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189" name="Rectangle 65"/>
            <p:cNvSpPr>
              <a:spLocks noChangeArrowheads="1"/>
            </p:cNvSpPr>
            <p:nvPr/>
          </p:nvSpPr>
          <p:spPr bwMode="auto">
            <a:xfrm>
              <a:off x="1920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190" name="Rectangle 66"/>
            <p:cNvSpPr>
              <a:spLocks noChangeArrowheads="1"/>
            </p:cNvSpPr>
            <p:nvPr/>
          </p:nvSpPr>
          <p:spPr bwMode="auto">
            <a:xfrm>
              <a:off x="1656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191" name="Rectangle 67"/>
            <p:cNvSpPr>
              <a:spLocks noChangeArrowheads="1"/>
            </p:cNvSpPr>
            <p:nvPr/>
          </p:nvSpPr>
          <p:spPr bwMode="auto">
            <a:xfrm>
              <a:off x="1398" y="3092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92" name="Rectangle 68"/>
            <p:cNvSpPr>
              <a:spLocks noChangeArrowheads="1"/>
            </p:cNvSpPr>
            <p:nvPr/>
          </p:nvSpPr>
          <p:spPr bwMode="auto">
            <a:xfrm>
              <a:off x="1128" y="3092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193" name="Rectangle 69"/>
            <p:cNvSpPr>
              <a:spLocks noChangeArrowheads="1"/>
            </p:cNvSpPr>
            <p:nvPr/>
          </p:nvSpPr>
          <p:spPr bwMode="auto">
            <a:xfrm>
              <a:off x="86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194" name="Rectangle 70"/>
            <p:cNvSpPr>
              <a:spLocks noChangeArrowheads="1"/>
            </p:cNvSpPr>
            <p:nvPr/>
          </p:nvSpPr>
          <p:spPr bwMode="auto">
            <a:xfrm>
              <a:off x="218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195" name="Rectangle 71"/>
            <p:cNvSpPr>
              <a:spLocks noChangeArrowheads="1"/>
            </p:cNvSpPr>
            <p:nvPr/>
          </p:nvSpPr>
          <p:spPr bwMode="auto">
            <a:xfrm>
              <a:off x="1920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196" name="Rectangle 72"/>
            <p:cNvSpPr>
              <a:spLocks noChangeArrowheads="1"/>
            </p:cNvSpPr>
            <p:nvPr/>
          </p:nvSpPr>
          <p:spPr bwMode="auto">
            <a:xfrm>
              <a:off x="1656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97" name="Rectangle 73"/>
            <p:cNvSpPr>
              <a:spLocks noChangeArrowheads="1"/>
            </p:cNvSpPr>
            <p:nvPr/>
          </p:nvSpPr>
          <p:spPr bwMode="auto">
            <a:xfrm>
              <a:off x="1398" y="2766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198" name="Rectangle 74"/>
            <p:cNvSpPr>
              <a:spLocks noChangeArrowheads="1"/>
            </p:cNvSpPr>
            <p:nvPr/>
          </p:nvSpPr>
          <p:spPr bwMode="auto">
            <a:xfrm>
              <a:off x="1128" y="2766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199" name="Rectangle 75"/>
            <p:cNvSpPr>
              <a:spLocks noChangeArrowheads="1"/>
            </p:cNvSpPr>
            <p:nvPr/>
          </p:nvSpPr>
          <p:spPr bwMode="auto">
            <a:xfrm>
              <a:off x="86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200" name="Rectangle 76"/>
            <p:cNvSpPr>
              <a:spLocks noChangeArrowheads="1"/>
            </p:cNvSpPr>
            <p:nvPr/>
          </p:nvSpPr>
          <p:spPr bwMode="auto">
            <a:xfrm>
              <a:off x="218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01" name="Rectangle 77"/>
            <p:cNvSpPr>
              <a:spLocks noChangeArrowheads="1"/>
            </p:cNvSpPr>
            <p:nvPr/>
          </p:nvSpPr>
          <p:spPr bwMode="auto">
            <a:xfrm>
              <a:off x="1920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202" name="Rectangle 78"/>
            <p:cNvSpPr>
              <a:spLocks noChangeArrowheads="1"/>
            </p:cNvSpPr>
            <p:nvPr/>
          </p:nvSpPr>
          <p:spPr bwMode="auto">
            <a:xfrm>
              <a:off x="1656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203" name="Rectangle 79"/>
            <p:cNvSpPr>
              <a:spLocks noChangeArrowheads="1"/>
            </p:cNvSpPr>
            <p:nvPr/>
          </p:nvSpPr>
          <p:spPr bwMode="auto">
            <a:xfrm>
              <a:off x="1398" y="2440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204" name="Rectangle 80"/>
            <p:cNvSpPr>
              <a:spLocks noChangeArrowheads="1"/>
            </p:cNvSpPr>
            <p:nvPr/>
          </p:nvSpPr>
          <p:spPr bwMode="auto">
            <a:xfrm>
              <a:off x="1128" y="2440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05" name="Rectangle 81"/>
            <p:cNvSpPr>
              <a:spLocks noChangeArrowheads="1"/>
            </p:cNvSpPr>
            <p:nvPr/>
          </p:nvSpPr>
          <p:spPr bwMode="auto">
            <a:xfrm>
              <a:off x="86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06" name="Rectangle 82"/>
            <p:cNvSpPr>
              <a:spLocks noChangeArrowheads="1"/>
            </p:cNvSpPr>
            <p:nvPr/>
          </p:nvSpPr>
          <p:spPr bwMode="auto">
            <a:xfrm>
              <a:off x="218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207" name="Rectangle 83"/>
            <p:cNvSpPr>
              <a:spLocks noChangeArrowheads="1"/>
            </p:cNvSpPr>
            <p:nvPr/>
          </p:nvSpPr>
          <p:spPr bwMode="auto">
            <a:xfrm>
              <a:off x="1920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208" name="Rectangle 84"/>
            <p:cNvSpPr>
              <a:spLocks noChangeArrowheads="1"/>
            </p:cNvSpPr>
            <p:nvPr/>
          </p:nvSpPr>
          <p:spPr bwMode="auto">
            <a:xfrm>
              <a:off x="1656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209" name="Rectangle 85"/>
            <p:cNvSpPr>
              <a:spLocks noChangeArrowheads="1"/>
            </p:cNvSpPr>
            <p:nvPr/>
          </p:nvSpPr>
          <p:spPr bwMode="auto">
            <a:xfrm>
              <a:off x="1398" y="2114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10" name="Rectangle 86"/>
            <p:cNvSpPr>
              <a:spLocks noChangeArrowheads="1"/>
            </p:cNvSpPr>
            <p:nvPr/>
          </p:nvSpPr>
          <p:spPr bwMode="auto">
            <a:xfrm>
              <a:off x="1128" y="2114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11" name="Rectangle 87"/>
            <p:cNvSpPr>
              <a:spLocks noChangeArrowheads="1"/>
            </p:cNvSpPr>
            <p:nvPr/>
          </p:nvSpPr>
          <p:spPr bwMode="auto">
            <a:xfrm>
              <a:off x="86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12" name="Rectangle 88"/>
            <p:cNvSpPr>
              <a:spLocks noChangeArrowheads="1"/>
            </p:cNvSpPr>
            <p:nvPr/>
          </p:nvSpPr>
          <p:spPr bwMode="auto">
            <a:xfrm>
              <a:off x="218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213" name="Rectangle 89"/>
            <p:cNvSpPr>
              <a:spLocks noChangeArrowheads="1"/>
            </p:cNvSpPr>
            <p:nvPr/>
          </p:nvSpPr>
          <p:spPr bwMode="auto">
            <a:xfrm>
              <a:off x="1920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214" name="Rectangle 90"/>
            <p:cNvSpPr>
              <a:spLocks noChangeArrowheads="1"/>
            </p:cNvSpPr>
            <p:nvPr/>
          </p:nvSpPr>
          <p:spPr bwMode="auto">
            <a:xfrm>
              <a:off x="1656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215" name="Rectangle 91"/>
            <p:cNvSpPr>
              <a:spLocks noChangeArrowheads="1"/>
            </p:cNvSpPr>
            <p:nvPr/>
          </p:nvSpPr>
          <p:spPr bwMode="auto">
            <a:xfrm>
              <a:off x="1398" y="178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16" name="Rectangle 92"/>
            <p:cNvSpPr>
              <a:spLocks noChangeArrowheads="1"/>
            </p:cNvSpPr>
            <p:nvPr/>
          </p:nvSpPr>
          <p:spPr bwMode="auto">
            <a:xfrm>
              <a:off x="1128" y="178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17" name="Rectangle 93"/>
            <p:cNvSpPr>
              <a:spLocks noChangeArrowheads="1"/>
            </p:cNvSpPr>
            <p:nvPr/>
          </p:nvSpPr>
          <p:spPr bwMode="auto">
            <a:xfrm>
              <a:off x="86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7218" name="Line 94"/>
            <p:cNvSpPr>
              <a:spLocks noChangeShapeType="1"/>
            </p:cNvSpPr>
            <p:nvPr/>
          </p:nvSpPr>
          <p:spPr bwMode="auto">
            <a:xfrm>
              <a:off x="864" y="178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19" name="Line 95"/>
            <p:cNvSpPr>
              <a:spLocks noChangeShapeType="1"/>
            </p:cNvSpPr>
            <p:nvPr/>
          </p:nvSpPr>
          <p:spPr bwMode="auto">
            <a:xfrm>
              <a:off x="864" y="211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0" name="Line 96"/>
            <p:cNvSpPr>
              <a:spLocks noChangeShapeType="1"/>
            </p:cNvSpPr>
            <p:nvPr/>
          </p:nvSpPr>
          <p:spPr bwMode="auto">
            <a:xfrm>
              <a:off x="864" y="2440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1" name="Line 97"/>
            <p:cNvSpPr>
              <a:spLocks noChangeShapeType="1"/>
            </p:cNvSpPr>
            <p:nvPr/>
          </p:nvSpPr>
          <p:spPr bwMode="auto">
            <a:xfrm>
              <a:off x="864" y="276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2" name="Line 98"/>
            <p:cNvSpPr>
              <a:spLocks noChangeShapeType="1"/>
            </p:cNvSpPr>
            <p:nvPr/>
          </p:nvSpPr>
          <p:spPr bwMode="auto">
            <a:xfrm>
              <a:off x="864" y="309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3" name="Line 99"/>
            <p:cNvSpPr>
              <a:spLocks noChangeShapeType="1"/>
            </p:cNvSpPr>
            <p:nvPr/>
          </p:nvSpPr>
          <p:spPr bwMode="auto">
            <a:xfrm>
              <a:off x="864" y="341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4" name="Line 100"/>
            <p:cNvSpPr>
              <a:spLocks noChangeShapeType="1"/>
            </p:cNvSpPr>
            <p:nvPr/>
          </p:nvSpPr>
          <p:spPr bwMode="auto">
            <a:xfrm>
              <a:off x="864" y="3744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5" name="Line 101"/>
            <p:cNvSpPr>
              <a:spLocks noChangeShapeType="1"/>
            </p:cNvSpPr>
            <p:nvPr/>
          </p:nvSpPr>
          <p:spPr bwMode="auto">
            <a:xfrm>
              <a:off x="864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6" name="Line 102"/>
            <p:cNvSpPr>
              <a:spLocks noChangeShapeType="1"/>
            </p:cNvSpPr>
            <p:nvPr/>
          </p:nvSpPr>
          <p:spPr bwMode="auto">
            <a:xfrm>
              <a:off x="112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7" name="Line 103"/>
            <p:cNvSpPr>
              <a:spLocks noChangeShapeType="1"/>
            </p:cNvSpPr>
            <p:nvPr/>
          </p:nvSpPr>
          <p:spPr bwMode="auto">
            <a:xfrm>
              <a:off x="139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8" name="Line 104"/>
            <p:cNvSpPr>
              <a:spLocks noChangeShapeType="1"/>
            </p:cNvSpPr>
            <p:nvPr/>
          </p:nvSpPr>
          <p:spPr bwMode="auto">
            <a:xfrm>
              <a:off x="1656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9" name="Line 105"/>
            <p:cNvSpPr>
              <a:spLocks noChangeShapeType="1"/>
            </p:cNvSpPr>
            <p:nvPr/>
          </p:nvSpPr>
          <p:spPr bwMode="auto">
            <a:xfrm>
              <a:off x="1920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0" name="Line 106"/>
            <p:cNvSpPr>
              <a:spLocks noChangeShapeType="1"/>
            </p:cNvSpPr>
            <p:nvPr/>
          </p:nvSpPr>
          <p:spPr bwMode="auto">
            <a:xfrm>
              <a:off x="2184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1" name="Line 107"/>
            <p:cNvSpPr>
              <a:spLocks noChangeShapeType="1"/>
            </p:cNvSpPr>
            <p:nvPr/>
          </p:nvSpPr>
          <p:spPr bwMode="auto">
            <a:xfrm>
              <a:off x="2448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2" name="Line 108"/>
            <p:cNvSpPr>
              <a:spLocks noChangeShapeType="1"/>
            </p:cNvSpPr>
            <p:nvPr/>
          </p:nvSpPr>
          <p:spPr bwMode="auto">
            <a:xfrm flipV="1">
              <a:off x="1125" y="1772"/>
              <a:ext cx="0" cy="19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3" name="Line 109"/>
            <p:cNvSpPr>
              <a:spLocks noChangeShapeType="1"/>
            </p:cNvSpPr>
            <p:nvPr/>
          </p:nvSpPr>
          <p:spPr bwMode="auto">
            <a:xfrm>
              <a:off x="864" y="2115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4" name="Rectangle 110"/>
            <p:cNvSpPr>
              <a:spLocks noChangeArrowheads="1"/>
            </p:cNvSpPr>
            <p:nvPr/>
          </p:nvSpPr>
          <p:spPr bwMode="auto">
            <a:xfrm>
              <a:off x="857" y="1793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Group 123"/>
          <p:cNvGrpSpPr>
            <a:grpSpLocks/>
          </p:cNvGrpSpPr>
          <p:nvPr/>
        </p:nvGrpSpPr>
        <p:grpSpPr bwMode="auto">
          <a:xfrm>
            <a:off x="7112000" y="4843463"/>
            <a:ext cx="1481138" cy="1862137"/>
            <a:chOff x="7111998" y="4842931"/>
            <a:chExt cx="1481671" cy="1862669"/>
          </a:xfrm>
        </p:grpSpPr>
        <p:sp>
          <p:nvSpPr>
            <p:cNvPr id="7176" name="Rectangle 121"/>
            <p:cNvSpPr>
              <a:spLocks noChangeArrowheads="1"/>
            </p:cNvSpPr>
            <p:nvPr/>
          </p:nvSpPr>
          <p:spPr bwMode="auto">
            <a:xfrm>
              <a:off x="7111998" y="4842931"/>
              <a:ext cx="262468" cy="1862669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77" name="Rectangle 122"/>
            <p:cNvSpPr>
              <a:spLocks noChangeArrowheads="1"/>
            </p:cNvSpPr>
            <p:nvPr/>
          </p:nvSpPr>
          <p:spPr bwMode="auto">
            <a:xfrm rot="-5400000">
              <a:off x="7721601" y="4233332"/>
              <a:ext cx="262468" cy="1481668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21" name="AutoShape 41"/>
          <p:cNvSpPr>
            <a:spLocks noChangeArrowheads="1"/>
          </p:cNvSpPr>
          <p:nvPr/>
        </p:nvSpPr>
        <p:spPr bwMode="auto">
          <a:xfrm>
            <a:off x="152400" y="685800"/>
            <a:ext cx="5905848" cy="1142999"/>
          </a:xfrm>
          <a:prstGeom prst="wedgeRoundRectCallout">
            <a:avLst>
              <a:gd name="adj1" fmla="val -43850"/>
              <a:gd name="adj2" fmla="val -74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My integer construction is not violated.</a:t>
            </a:r>
            <a:br>
              <a:rPr lang="en-US" altLang="en-US" sz="2800" dirty="0"/>
            </a:br>
            <a:r>
              <a:rPr lang="en-US" altLang="en-US" sz="2800" dirty="0"/>
              <a:t>0, s(0), s(s(0)), s(s(s(0))), s(s(s(s(0))))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</a:t>
            </a:r>
          </a:p>
        </p:txBody>
      </p:sp>
      <p:sp>
        <p:nvSpPr>
          <p:cNvPr id="122" name="AutoShape 41"/>
          <p:cNvSpPr>
            <a:spLocks noChangeArrowheads="1"/>
          </p:cNvSpPr>
          <p:nvPr/>
        </p:nvSpPr>
        <p:spPr bwMode="auto">
          <a:xfrm>
            <a:off x="152401" y="3276600"/>
            <a:ext cx="5688014" cy="1066800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>
                <a:sym typeface="Symbol" panose="05050102010706020507" pitchFamily="18" charset="2"/>
              </a:rPr>
              <a:t>y,  </a:t>
            </a:r>
            <a:r>
              <a:rPr lang="en-US" altLang="en-US" sz="2800" dirty="0"/>
              <a:t>sum(0,y) = y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</a:t>
            </a:r>
            <a:r>
              <a:rPr lang="en-US" altLang="en-US" sz="2800" dirty="0"/>
              <a:t>sum(s(x),y) = sum(</a:t>
            </a:r>
            <a:r>
              <a:rPr lang="en-US" altLang="en-US" sz="2800" dirty="0" err="1"/>
              <a:t>x,s</a:t>
            </a:r>
            <a:r>
              <a:rPr lang="en-US" altLang="en-US" sz="2800" dirty="0"/>
              <a:t>(y))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sp>
        <p:nvSpPr>
          <p:cNvPr id="123" name="AutoShape 41"/>
          <p:cNvSpPr>
            <a:spLocks noChangeArrowheads="1"/>
          </p:cNvSpPr>
          <p:nvPr/>
        </p:nvSpPr>
        <p:spPr bwMode="auto">
          <a:xfrm>
            <a:off x="152400" y="4495800"/>
            <a:ext cx="5688015" cy="1947204"/>
          </a:xfrm>
          <a:prstGeom prst="wedgeRoundRectCallout">
            <a:avLst>
              <a:gd name="adj1" fmla="val -35191"/>
              <a:gd name="adj2" fmla="val -62356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Similarly for </a:t>
            </a:r>
            <a:r>
              <a:rPr lang="en-US" altLang="en-US" sz="2800" dirty="0" err="1"/>
              <a:t>x</a:t>
            </a:r>
            <a:r>
              <a:rPr lang="en-US" altLang="en-US" sz="2800" dirty="0" err="1">
                <a:sym typeface="Symbol" panose="05050102010706020507" pitchFamily="18" charset="2"/>
              </a:rPr>
              <a:t></a:t>
            </a:r>
            <a:r>
              <a:rPr lang="en-US" altLang="en-US" sz="2800" dirty="0" err="1"/>
              <a:t>y</a:t>
            </a:r>
            <a:r>
              <a:rPr lang="en-US" altLang="en-US" sz="2800" dirty="0"/>
              <a:t>,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>
                <a:sym typeface="Symbol" panose="05050102010706020507" pitchFamily="18" charset="2"/>
              </a:rPr>
              <a:t>y,  </a:t>
            </a:r>
            <a:r>
              <a:rPr lang="en-US" altLang="en-US" sz="2800" dirty="0" err="1">
                <a:sym typeface="Symbol" panose="05050102010706020507" pitchFamily="18" charset="2"/>
              </a:rPr>
              <a:t>mult</a:t>
            </a:r>
            <a:r>
              <a:rPr lang="en-US" altLang="en-US" sz="2800" dirty="0"/>
              <a:t>(0,y) = 0</a:t>
            </a:r>
          </a:p>
          <a:p>
            <a:pPr marL="457200" indent="-457200" eaLnBrk="1" hangingPunct="1">
              <a:spcBef>
                <a:spcPct val="0"/>
              </a:spcBef>
            </a:pPr>
            <a:r>
              <a:rPr lang="en-US" altLang="en-US" sz="2800" dirty="0"/>
              <a:t>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CA" altLang="en-US" sz="2800" dirty="0" err="1">
                <a:sym typeface="Symbol" panose="05050102010706020507" pitchFamily="18" charset="2"/>
              </a:rPr>
              <a:t>x&amp;y</a:t>
            </a:r>
            <a:r>
              <a:rPr lang="en-CA" altLang="en-US" sz="2800" dirty="0">
                <a:sym typeface="Symbol" panose="05050102010706020507" pitchFamily="18" charset="2"/>
              </a:rPr>
              <a:t>, </a:t>
            </a:r>
            <a:br>
              <a:rPr lang="en-CA" altLang="en-US" sz="2800" dirty="0">
                <a:sym typeface="Symbol" panose="05050102010706020507" pitchFamily="18" charset="2"/>
              </a:rPr>
            </a:br>
            <a:r>
              <a:rPr lang="en-US" altLang="en-US" sz="2800" dirty="0" err="1">
                <a:sym typeface="Symbol" panose="05050102010706020507" pitchFamily="18" charset="2"/>
              </a:rPr>
              <a:t>mult</a:t>
            </a:r>
            <a:r>
              <a:rPr lang="en-US" altLang="en-US" sz="2800" dirty="0"/>
              <a:t>(s(x),y) = sum( </a:t>
            </a:r>
            <a:r>
              <a:rPr lang="en-US" altLang="en-US" sz="2800" dirty="0" err="1"/>
              <a:t>mult</a:t>
            </a:r>
            <a:r>
              <a:rPr lang="en-US" altLang="en-US" sz="2800" dirty="0"/>
              <a:t>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), y 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 dirty="0"/>
          </a:p>
        </p:txBody>
      </p:sp>
      <p:grpSp>
        <p:nvGrpSpPr>
          <p:cNvPr id="124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25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6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7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8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9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30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31" name="AutoShape 41"/>
          <p:cNvSpPr>
            <a:spLocks noChangeArrowheads="1"/>
          </p:cNvSpPr>
          <p:nvPr/>
        </p:nvSpPr>
        <p:spPr bwMode="auto">
          <a:xfrm>
            <a:off x="152400" y="1981201"/>
            <a:ext cx="4648200" cy="1142999"/>
          </a:xfrm>
          <a:prstGeom prst="wedgeRoundRectCallout">
            <a:avLst>
              <a:gd name="adj1" fmla="val -33727"/>
              <a:gd name="adj2" fmla="val -6697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US" altLang="en-US" sz="2800" dirty="0">
                <a:cs typeface="Arial" charset="0"/>
              </a:rPr>
              <a:t>                     5 =</a:t>
            </a:r>
            <a:r>
              <a:rPr lang="en-US" altLang="en-US" sz="2800" baseline="-25000" dirty="0">
                <a:cs typeface="Arial" charset="0"/>
              </a:rPr>
              <a:t> </a:t>
            </a:r>
            <a:r>
              <a:rPr lang="en-US" altLang="en-US" sz="2800" dirty="0">
                <a:cs typeface="Arial" charset="0"/>
              </a:rPr>
              <a:t>0  </a:t>
            </a:r>
            <a:r>
              <a:rPr lang="en-US" altLang="en-US" sz="2800" baseline="-25000" dirty="0">
                <a:cs typeface="Arial" charset="0"/>
              </a:rPr>
              <a:t>mod 5</a:t>
            </a:r>
            <a:endParaRPr lang="en-US" altLang="en-US" sz="2800" dirty="0">
              <a:cs typeface="Arial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/>
              <a:t>s(s(s(s(s(0))))) =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472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" grpId="0" animBg="1"/>
      <p:bldP spid="122" grpId="0" animBg="1"/>
      <p:bldP spid="123" grpId="0" animBg="1"/>
      <p:bldP spid="13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Finite Fields</a:t>
            </a:r>
          </a:p>
        </p:txBody>
      </p:sp>
      <p:grpSp>
        <p:nvGrpSpPr>
          <p:cNvPr id="7171" name="Group 112"/>
          <p:cNvGrpSpPr>
            <a:grpSpLocks/>
          </p:cNvGrpSpPr>
          <p:nvPr/>
        </p:nvGrpSpPr>
        <p:grpSpPr bwMode="auto">
          <a:xfrm>
            <a:off x="6172200" y="3640138"/>
            <a:ext cx="2525713" cy="3141662"/>
            <a:chOff x="3401" y="1728"/>
            <a:chExt cx="1591" cy="1979"/>
          </a:xfrm>
        </p:grpSpPr>
        <p:grpSp>
          <p:nvGrpSpPr>
            <p:cNvPr id="7235" name="Group 3"/>
            <p:cNvGrpSpPr>
              <a:grpSpLocks/>
            </p:cNvGrpSpPr>
            <p:nvPr/>
          </p:nvGrpSpPr>
          <p:grpSpPr bwMode="auto">
            <a:xfrm>
              <a:off x="3408" y="1751"/>
              <a:ext cx="1584" cy="1956"/>
              <a:chOff x="3408" y="1751"/>
              <a:chExt cx="1584" cy="1956"/>
            </a:xfrm>
          </p:grpSpPr>
          <p:sp>
            <p:nvSpPr>
              <p:cNvPr id="7239" name="Rectangle 4"/>
              <p:cNvSpPr>
                <a:spLocks noChangeArrowheads="1"/>
              </p:cNvSpPr>
              <p:nvPr/>
            </p:nvSpPr>
            <p:spPr bwMode="auto">
              <a:xfrm>
                <a:off x="472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40" name="Rectangle 5"/>
              <p:cNvSpPr>
                <a:spLocks noChangeArrowheads="1"/>
              </p:cNvSpPr>
              <p:nvPr/>
            </p:nvSpPr>
            <p:spPr bwMode="auto">
              <a:xfrm>
                <a:off x="4464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41" name="Rectangle 6"/>
              <p:cNvSpPr>
                <a:spLocks noChangeArrowheads="1"/>
              </p:cNvSpPr>
              <p:nvPr/>
            </p:nvSpPr>
            <p:spPr bwMode="auto">
              <a:xfrm>
                <a:off x="4200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42" name="Rectangle 7"/>
              <p:cNvSpPr>
                <a:spLocks noChangeArrowheads="1"/>
              </p:cNvSpPr>
              <p:nvPr/>
            </p:nvSpPr>
            <p:spPr bwMode="auto">
              <a:xfrm>
                <a:off x="3942" y="338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43" name="Rectangle 8"/>
              <p:cNvSpPr>
                <a:spLocks noChangeArrowheads="1"/>
              </p:cNvSpPr>
              <p:nvPr/>
            </p:nvSpPr>
            <p:spPr bwMode="auto">
              <a:xfrm>
                <a:off x="3672" y="338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44" name="Rectangle 9"/>
              <p:cNvSpPr>
                <a:spLocks noChangeArrowheads="1"/>
              </p:cNvSpPr>
              <p:nvPr/>
            </p:nvSpPr>
            <p:spPr bwMode="auto">
              <a:xfrm>
                <a:off x="340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45" name="Rectangle 10"/>
              <p:cNvSpPr>
                <a:spLocks noChangeArrowheads="1"/>
              </p:cNvSpPr>
              <p:nvPr/>
            </p:nvSpPr>
            <p:spPr bwMode="auto">
              <a:xfrm>
                <a:off x="472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46" name="Rectangle 11"/>
              <p:cNvSpPr>
                <a:spLocks noChangeArrowheads="1"/>
              </p:cNvSpPr>
              <p:nvPr/>
            </p:nvSpPr>
            <p:spPr bwMode="auto">
              <a:xfrm>
                <a:off x="4464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47" name="Rectangle 12"/>
              <p:cNvSpPr>
                <a:spLocks noChangeArrowheads="1"/>
              </p:cNvSpPr>
              <p:nvPr/>
            </p:nvSpPr>
            <p:spPr bwMode="auto">
              <a:xfrm>
                <a:off x="4200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48" name="Rectangle 13"/>
              <p:cNvSpPr>
                <a:spLocks noChangeArrowheads="1"/>
              </p:cNvSpPr>
              <p:nvPr/>
            </p:nvSpPr>
            <p:spPr bwMode="auto">
              <a:xfrm>
                <a:off x="3942" y="3055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49" name="Rectangle 14"/>
              <p:cNvSpPr>
                <a:spLocks noChangeArrowheads="1"/>
              </p:cNvSpPr>
              <p:nvPr/>
            </p:nvSpPr>
            <p:spPr bwMode="auto">
              <a:xfrm>
                <a:off x="3672" y="3055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50" name="Rectangle 15"/>
              <p:cNvSpPr>
                <a:spLocks noChangeArrowheads="1"/>
              </p:cNvSpPr>
              <p:nvPr/>
            </p:nvSpPr>
            <p:spPr bwMode="auto">
              <a:xfrm>
                <a:off x="340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51" name="Rectangle 16"/>
              <p:cNvSpPr>
                <a:spLocks noChangeArrowheads="1"/>
              </p:cNvSpPr>
              <p:nvPr/>
            </p:nvSpPr>
            <p:spPr bwMode="auto">
              <a:xfrm>
                <a:off x="472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52" name="Rectangle 17"/>
              <p:cNvSpPr>
                <a:spLocks noChangeArrowheads="1"/>
              </p:cNvSpPr>
              <p:nvPr/>
            </p:nvSpPr>
            <p:spPr bwMode="auto">
              <a:xfrm>
                <a:off x="4464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53" name="Rectangle 18"/>
              <p:cNvSpPr>
                <a:spLocks noChangeArrowheads="1"/>
              </p:cNvSpPr>
              <p:nvPr/>
            </p:nvSpPr>
            <p:spPr bwMode="auto">
              <a:xfrm>
                <a:off x="4200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54" name="Rectangle 19"/>
              <p:cNvSpPr>
                <a:spLocks noChangeArrowheads="1"/>
              </p:cNvSpPr>
              <p:nvPr/>
            </p:nvSpPr>
            <p:spPr bwMode="auto">
              <a:xfrm>
                <a:off x="3942" y="2729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55" name="Rectangle 20"/>
              <p:cNvSpPr>
                <a:spLocks noChangeArrowheads="1"/>
              </p:cNvSpPr>
              <p:nvPr/>
            </p:nvSpPr>
            <p:spPr bwMode="auto">
              <a:xfrm>
                <a:off x="3672" y="2729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56" name="Rectangle 21"/>
              <p:cNvSpPr>
                <a:spLocks noChangeArrowheads="1"/>
              </p:cNvSpPr>
              <p:nvPr/>
            </p:nvSpPr>
            <p:spPr bwMode="auto">
              <a:xfrm>
                <a:off x="340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57" name="Rectangle 22"/>
              <p:cNvSpPr>
                <a:spLocks noChangeArrowheads="1"/>
              </p:cNvSpPr>
              <p:nvPr/>
            </p:nvSpPr>
            <p:spPr bwMode="auto">
              <a:xfrm>
                <a:off x="472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58" name="Rectangle 23"/>
              <p:cNvSpPr>
                <a:spLocks noChangeArrowheads="1"/>
              </p:cNvSpPr>
              <p:nvPr/>
            </p:nvSpPr>
            <p:spPr bwMode="auto">
              <a:xfrm>
                <a:off x="4464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59" name="Rectangle 24"/>
              <p:cNvSpPr>
                <a:spLocks noChangeArrowheads="1"/>
              </p:cNvSpPr>
              <p:nvPr/>
            </p:nvSpPr>
            <p:spPr bwMode="auto">
              <a:xfrm>
                <a:off x="4200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60" name="Rectangle 25"/>
              <p:cNvSpPr>
                <a:spLocks noChangeArrowheads="1"/>
              </p:cNvSpPr>
              <p:nvPr/>
            </p:nvSpPr>
            <p:spPr bwMode="auto">
              <a:xfrm>
                <a:off x="3942" y="2403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61" name="Rectangle 26"/>
              <p:cNvSpPr>
                <a:spLocks noChangeArrowheads="1"/>
              </p:cNvSpPr>
              <p:nvPr/>
            </p:nvSpPr>
            <p:spPr bwMode="auto">
              <a:xfrm>
                <a:off x="3672" y="2403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2" name="Rectangle 27"/>
              <p:cNvSpPr>
                <a:spLocks noChangeArrowheads="1"/>
              </p:cNvSpPr>
              <p:nvPr/>
            </p:nvSpPr>
            <p:spPr bwMode="auto">
              <a:xfrm>
                <a:off x="340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63" name="Rectangle 28"/>
              <p:cNvSpPr>
                <a:spLocks noChangeArrowheads="1"/>
              </p:cNvSpPr>
              <p:nvPr/>
            </p:nvSpPr>
            <p:spPr bwMode="auto">
              <a:xfrm>
                <a:off x="472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4" name="Rectangle 29"/>
              <p:cNvSpPr>
                <a:spLocks noChangeArrowheads="1"/>
              </p:cNvSpPr>
              <p:nvPr/>
            </p:nvSpPr>
            <p:spPr bwMode="auto">
              <a:xfrm>
                <a:off x="4464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5" name="Rectangle 30"/>
              <p:cNvSpPr>
                <a:spLocks noChangeArrowheads="1"/>
              </p:cNvSpPr>
              <p:nvPr/>
            </p:nvSpPr>
            <p:spPr bwMode="auto">
              <a:xfrm>
                <a:off x="4200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6" name="Rectangle 31"/>
              <p:cNvSpPr>
                <a:spLocks noChangeArrowheads="1"/>
              </p:cNvSpPr>
              <p:nvPr/>
            </p:nvSpPr>
            <p:spPr bwMode="auto">
              <a:xfrm>
                <a:off x="3942" y="2077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7" name="Rectangle 32"/>
              <p:cNvSpPr>
                <a:spLocks noChangeArrowheads="1"/>
              </p:cNvSpPr>
              <p:nvPr/>
            </p:nvSpPr>
            <p:spPr bwMode="auto">
              <a:xfrm>
                <a:off x="3672" y="2077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8" name="Rectangle 33"/>
              <p:cNvSpPr>
                <a:spLocks noChangeArrowheads="1"/>
              </p:cNvSpPr>
              <p:nvPr/>
            </p:nvSpPr>
            <p:spPr bwMode="auto">
              <a:xfrm>
                <a:off x="340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69" name="Rectangle 34"/>
              <p:cNvSpPr>
                <a:spLocks noChangeArrowheads="1"/>
              </p:cNvSpPr>
              <p:nvPr/>
            </p:nvSpPr>
            <p:spPr bwMode="auto">
              <a:xfrm>
                <a:off x="472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7270" name="Rectangle 35"/>
              <p:cNvSpPr>
                <a:spLocks noChangeArrowheads="1"/>
              </p:cNvSpPr>
              <p:nvPr/>
            </p:nvSpPr>
            <p:spPr bwMode="auto">
              <a:xfrm>
                <a:off x="4464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7271" name="Rectangle 36"/>
              <p:cNvSpPr>
                <a:spLocks noChangeArrowheads="1"/>
              </p:cNvSpPr>
              <p:nvPr/>
            </p:nvSpPr>
            <p:spPr bwMode="auto">
              <a:xfrm>
                <a:off x="4200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7272" name="Rectangle 37"/>
              <p:cNvSpPr>
                <a:spLocks noChangeArrowheads="1"/>
              </p:cNvSpPr>
              <p:nvPr/>
            </p:nvSpPr>
            <p:spPr bwMode="auto">
              <a:xfrm>
                <a:off x="3942" y="175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7273" name="Rectangle 38"/>
              <p:cNvSpPr>
                <a:spLocks noChangeArrowheads="1"/>
              </p:cNvSpPr>
              <p:nvPr/>
            </p:nvSpPr>
            <p:spPr bwMode="auto">
              <a:xfrm>
                <a:off x="3672" y="175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7274" name="Rectangle 39"/>
              <p:cNvSpPr>
                <a:spLocks noChangeArrowheads="1"/>
              </p:cNvSpPr>
              <p:nvPr/>
            </p:nvSpPr>
            <p:spPr bwMode="auto">
              <a:xfrm>
                <a:off x="340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</a:p>
            </p:txBody>
          </p:sp>
          <p:sp>
            <p:nvSpPr>
              <p:cNvPr id="7275" name="Line 40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6" name="Line 41"/>
              <p:cNvSpPr>
                <a:spLocks noChangeShapeType="1"/>
              </p:cNvSpPr>
              <p:nvPr/>
            </p:nvSpPr>
            <p:spPr bwMode="auto">
              <a:xfrm>
                <a:off x="3408" y="2077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7" name="Line 42"/>
              <p:cNvSpPr>
                <a:spLocks noChangeShapeType="1"/>
              </p:cNvSpPr>
              <p:nvPr/>
            </p:nvSpPr>
            <p:spPr bwMode="auto">
              <a:xfrm>
                <a:off x="3408" y="2403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8" name="Line 43"/>
              <p:cNvSpPr>
                <a:spLocks noChangeShapeType="1"/>
              </p:cNvSpPr>
              <p:nvPr/>
            </p:nvSpPr>
            <p:spPr bwMode="auto">
              <a:xfrm>
                <a:off x="3408" y="2729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79" name="Line 44"/>
              <p:cNvSpPr>
                <a:spLocks noChangeShapeType="1"/>
              </p:cNvSpPr>
              <p:nvPr/>
            </p:nvSpPr>
            <p:spPr bwMode="auto">
              <a:xfrm>
                <a:off x="3408" y="3055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0" name="Line 45"/>
              <p:cNvSpPr>
                <a:spLocks noChangeShapeType="1"/>
              </p:cNvSpPr>
              <p:nvPr/>
            </p:nvSpPr>
            <p:spPr bwMode="auto">
              <a:xfrm>
                <a:off x="3408" y="338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1" name="Line 46"/>
              <p:cNvSpPr>
                <a:spLocks noChangeShapeType="1"/>
              </p:cNvSpPr>
              <p:nvPr/>
            </p:nvSpPr>
            <p:spPr bwMode="auto">
              <a:xfrm>
                <a:off x="3408" y="3707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2" name="Line 47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3" name="Line 48"/>
              <p:cNvSpPr>
                <a:spLocks noChangeShapeType="1"/>
              </p:cNvSpPr>
              <p:nvPr/>
            </p:nvSpPr>
            <p:spPr bwMode="auto">
              <a:xfrm>
                <a:off x="367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4" name="Line 49"/>
              <p:cNvSpPr>
                <a:spLocks noChangeShapeType="1"/>
              </p:cNvSpPr>
              <p:nvPr/>
            </p:nvSpPr>
            <p:spPr bwMode="auto">
              <a:xfrm>
                <a:off x="394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5" name="Line 50"/>
              <p:cNvSpPr>
                <a:spLocks noChangeShapeType="1"/>
              </p:cNvSpPr>
              <p:nvPr/>
            </p:nvSpPr>
            <p:spPr bwMode="auto">
              <a:xfrm>
                <a:off x="4200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6" name="Line 51"/>
              <p:cNvSpPr>
                <a:spLocks noChangeShapeType="1"/>
              </p:cNvSpPr>
              <p:nvPr/>
            </p:nvSpPr>
            <p:spPr bwMode="auto">
              <a:xfrm>
                <a:off x="4464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7" name="Line 52"/>
              <p:cNvSpPr>
                <a:spLocks noChangeShapeType="1"/>
              </p:cNvSpPr>
              <p:nvPr/>
            </p:nvSpPr>
            <p:spPr bwMode="auto">
              <a:xfrm>
                <a:off x="4728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7288" name="Line 53"/>
              <p:cNvSpPr>
                <a:spLocks noChangeShapeType="1"/>
              </p:cNvSpPr>
              <p:nvPr/>
            </p:nvSpPr>
            <p:spPr bwMode="auto">
              <a:xfrm>
                <a:off x="4992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7236" name="Line 54"/>
            <p:cNvSpPr>
              <a:spLocks noChangeShapeType="1"/>
            </p:cNvSpPr>
            <p:nvPr/>
          </p:nvSpPr>
          <p:spPr bwMode="auto">
            <a:xfrm flipV="1">
              <a:off x="3669" y="1728"/>
              <a:ext cx="0" cy="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7" name="Line 55"/>
            <p:cNvSpPr>
              <a:spLocks noChangeShapeType="1"/>
            </p:cNvSpPr>
            <p:nvPr/>
          </p:nvSpPr>
          <p:spPr bwMode="auto">
            <a:xfrm>
              <a:off x="3408" y="2078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8" name="Rectangle 56"/>
            <p:cNvSpPr>
              <a:spLocks noChangeArrowheads="1"/>
            </p:cNvSpPr>
            <p:nvPr/>
          </p:nvSpPr>
          <p:spPr bwMode="auto">
            <a:xfrm>
              <a:off x="3401" y="1756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7172" name="Group 57"/>
          <p:cNvGrpSpPr>
            <a:grpSpLocks/>
          </p:cNvGrpSpPr>
          <p:nvPr/>
        </p:nvGrpSpPr>
        <p:grpSpPr bwMode="auto">
          <a:xfrm>
            <a:off x="6172200" y="381000"/>
            <a:ext cx="2525713" cy="3130550"/>
            <a:chOff x="857" y="1772"/>
            <a:chExt cx="1591" cy="1972"/>
          </a:xfrm>
        </p:grpSpPr>
        <p:sp>
          <p:nvSpPr>
            <p:cNvPr id="7182" name="Rectangle 58"/>
            <p:cNvSpPr>
              <a:spLocks noChangeArrowheads="1"/>
            </p:cNvSpPr>
            <p:nvPr/>
          </p:nvSpPr>
          <p:spPr bwMode="auto">
            <a:xfrm>
              <a:off x="218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183" name="Rectangle 59"/>
            <p:cNvSpPr>
              <a:spLocks noChangeArrowheads="1"/>
            </p:cNvSpPr>
            <p:nvPr/>
          </p:nvSpPr>
          <p:spPr bwMode="auto">
            <a:xfrm>
              <a:off x="1920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184" name="Rectangle 60"/>
            <p:cNvSpPr>
              <a:spLocks noChangeArrowheads="1"/>
            </p:cNvSpPr>
            <p:nvPr/>
          </p:nvSpPr>
          <p:spPr bwMode="auto">
            <a:xfrm>
              <a:off x="1656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185" name="Rectangle 61"/>
            <p:cNvSpPr>
              <a:spLocks noChangeArrowheads="1"/>
            </p:cNvSpPr>
            <p:nvPr/>
          </p:nvSpPr>
          <p:spPr bwMode="auto">
            <a:xfrm>
              <a:off x="1398" y="341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186" name="Rectangle 62"/>
            <p:cNvSpPr>
              <a:spLocks noChangeArrowheads="1"/>
            </p:cNvSpPr>
            <p:nvPr/>
          </p:nvSpPr>
          <p:spPr bwMode="auto">
            <a:xfrm>
              <a:off x="1128" y="341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87" name="Rectangle 63"/>
            <p:cNvSpPr>
              <a:spLocks noChangeArrowheads="1"/>
            </p:cNvSpPr>
            <p:nvPr/>
          </p:nvSpPr>
          <p:spPr bwMode="auto">
            <a:xfrm>
              <a:off x="86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88" name="Rectangle 64"/>
            <p:cNvSpPr>
              <a:spLocks noChangeArrowheads="1"/>
            </p:cNvSpPr>
            <p:nvPr/>
          </p:nvSpPr>
          <p:spPr bwMode="auto">
            <a:xfrm>
              <a:off x="218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189" name="Rectangle 65"/>
            <p:cNvSpPr>
              <a:spLocks noChangeArrowheads="1"/>
            </p:cNvSpPr>
            <p:nvPr/>
          </p:nvSpPr>
          <p:spPr bwMode="auto">
            <a:xfrm>
              <a:off x="1920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190" name="Rectangle 66"/>
            <p:cNvSpPr>
              <a:spLocks noChangeArrowheads="1"/>
            </p:cNvSpPr>
            <p:nvPr/>
          </p:nvSpPr>
          <p:spPr bwMode="auto">
            <a:xfrm>
              <a:off x="1656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191" name="Rectangle 67"/>
            <p:cNvSpPr>
              <a:spLocks noChangeArrowheads="1"/>
            </p:cNvSpPr>
            <p:nvPr/>
          </p:nvSpPr>
          <p:spPr bwMode="auto">
            <a:xfrm>
              <a:off x="1398" y="3092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92" name="Rectangle 68"/>
            <p:cNvSpPr>
              <a:spLocks noChangeArrowheads="1"/>
            </p:cNvSpPr>
            <p:nvPr/>
          </p:nvSpPr>
          <p:spPr bwMode="auto">
            <a:xfrm>
              <a:off x="1128" y="3092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193" name="Rectangle 69"/>
            <p:cNvSpPr>
              <a:spLocks noChangeArrowheads="1"/>
            </p:cNvSpPr>
            <p:nvPr/>
          </p:nvSpPr>
          <p:spPr bwMode="auto">
            <a:xfrm>
              <a:off x="86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194" name="Rectangle 70"/>
            <p:cNvSpPr>
              <a:spLocks noChangeArrowheads="1"/>
            </p:cNvSpPr>
            <p:nvPr/>
          </p:nvSpPr>
          <p:spPr bwMode="auto">
            <a:xfrm>
              <a:off x="218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195" name="Rectangle 71"/>
            <p:cNvSpPr>
              <a:spLocks noChangeArrowheads="1"/>
            </p:cNvSpPr>
            <p:nvPr/>
          </p:nvSpPr>
          <p:spPr bwMode="auto">
            <a:xfrm>
              <a:off x="1920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196" name="Rectangle 72"/>
            <p:cNvSpPr>
              <a:spLocks noChangeArrowheads="1"/>
            </p:cNvSpPr>
            <p:nvPr/>
          </p:nvSpPr>
          <p:spPr bwMode="auto">
            <a:xfrm>
              <a:off x="1656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197" name="Rectangle 73"/>
            <p:cNvSpPr>
              <a:spLocks noChangeArrowheads="1"/>
            </p:cNvSpPr>
            <p:nvPr/>
          </p:nvSpPr>
          <p:spPr bwMode="auto">
            <a:xfrm>
              <a:off x="1398" y="2766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198" name="Rectangle 74"/>
            <p:cNvSpPr>
              <a:spLocks noChangeArrowheads="1"/>
            </p:cNvSpPr>
            <p:nvPr/>
          </p:nvSpPr>
          <p:spPr bwMode="auto">
            <a:xfrm>
              <a:off x="1128" y="2766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199" name="Rectangle 75"/>
            <p:cNvSpPr>
              <a:spLocks noChangeArrowheads="1"/>
            </p:cNvSpPr>
            <p:nvPr/>
          </p:nvSpPr>
          <p:spPr bwMode="auto">
            <a:xfrm>
              <a:off x="86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200" name="Rectangle 76"/>
            <p:cNvSpPr>
              <a:spLocks noChangeArrowheads="1"/>
            </p:cNvSpPr>
            <p:nvPr/>
          </p:nvSpPr>
          <p:spPr bwMode="auto">
            <a:xfrm>
              <a:off x="218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01" name="Rectangle 77"/>
            <p:cNvSpPr>
              <a:spLocks noChangeArrowheads="1"/>
            </p:cNvSpPr>
            <p:nvPr/>
          </p:nvSpPr>
          <p:spPr bwMode="auto">
            <a:xfrm>
              <a:off x="1920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202" name="Rectangle 78"/>
            <p:cNvSpPr>
              <a:spLocks noChangeArrowheads="1"/>
            </p:cNvSpPr>
            <p:nvPr/>
          </p:nvSpPr>
          <p:spPr bwMode="auto">
            <a:xfrm>
              <a:off x="1656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203" name="Rectangle 79"/>
            <p:cNvSpPr>
              <a:spLocks noChangeArrowheads="1"/>
            </p:cNvSpPr>
            <p:nvPr/>
          </p:nvSpPr>
          <p:spPr bwMode="auto">
            <a:xfrm>
              <a:off x="1398" y="2440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204" name="Rectangle 80"/>
            <p:cNvSpPr>
              <a:spLocks noChangeArrowheads="1"/>
            </p:cNvSpPr>
            <p:nvPr/>
          </p:nvSpPr>
          <p:spPr bwMode="auto">
            <a:xfrm>
              <a:off x="1128" y="2440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05" name="Rectangle 81"/>
            <p:cNvSpPr>
              <a:spLocks noChangeArrowheads="1"/>
            </p:cNvSpPr>
            <p:nvPr/>
          </p:nvSpPr>
          <p:spPr bwMode="auto">
            <a:xfrm>
              <a:off x="86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06" name="Rectangle 82"/>
            <p:cNvSpPr>
              <a:spLocks noChangeArrowheads="1"/>
            </p:cNvSpPr>
            <p:nvPr/>
          </p:nvSpPr>
          <p:spPr bwMode="auto">
            <a:xfrm>
              <a:off x="218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207" name="Rectangle 83"/>
            <p:cNvSpPr>
              <a:spLocks noChangeArrowheads="1"/>
            </p:cNvSpPr>
            <p:nvPr/>
          </p:nvSpPr>
          <p:spPr bwMode="auto">
            <a:xfrm>
              <a:off x="1920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208" name="Rectangle 84"/>
            <p:cNvSpPr>
              <a:spLocks noChangeArrowheads="1"/>
            </p:cNvSpPr>
            <p:nvPr/>
          </p:nvSpPr>
          <p:spPr bwMode="auto">
            <a:xfrm>
              <a:off x="1656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209" name="Rectangle 85"/>
            <p:cNvSpPr>
              <a:spLocks noChangeArrowheads="1"/>
            </p:cNvSpPr>
            <p:nvPr/>
          </p:nvSpPr>
          <p:spPr bwMode="auto">
            <a:xfrm>
              <a:off x="1398" y="2114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10" name="Rectangle 86"/>
            <p:cNvSpPr>
              <a:spLocks noChangeArrowheads="1"/>
            </p:cNvSpPr>
            <p:nvPr/>
          </p:nvSpPr>
          <p:spPr bwMode="auto">
            <a:xfrm>
              <a:off x="1128" y="2114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11" name="Rectangle 87"/>
            <p:cNvSpPr>
              <a:spLocks noChangeArrowheads="1"/>
            </p:cNvSpPr>
            <p:nvPr/>
          </p:nvSpPr>
          <p:spPr bwMode="auto">
            <a:xfrm>
              <a:off x="86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12" name="Rectangle 88"/>
            <p:cNvSpPr>
              <a:spLocks noChangeArrowheads="1"/>
            </p:cNvSpPr>
            <p:nvPr/>
          </p:nvSpPr>
          <p:spPr bwMode="auto">
            <a:xfrm>
              <a:off x="218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7213" name="Rectangle 89"/>
            <p:cNvSpPr>
              <a:spLocks noChangeArrowheads="1"/>
            </p:cNvSpPr>
            <p:nvPr/>
          </p:nvSpPr>
          <p:spPr bwMode="auto">
            <a:xfrm>
              <a:off x="1920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7214" name="Rectangle 90"/>
            <p:cNvSpPr>
              <a:spLocks noChangeArrowheads="1"/>
            </p:cNvSpPr>
            <p:nvPr/>
          </p:nvSpPr>
          <p:spPr bwMode="auto">
            <a:xfrm>
              <a:off x="1656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7215" name="Rectangle 91"/>
            <p:cNvSpPr>
              <a:spLocks noChangeArrowheads="1"/>
            </p:cNvSpPr>
            <p:nvPr/>
          </p:nvSpPr>
          <p:spPr bwMode="auto">
            <a:xfrm>
              <a:off x="1398" y="178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7216" name="Rectangle 92"/>
            <p:cNvSpPr>
              <a:spLocks noChangeArrowheads="1"/>
            </p:cNvSpPr>
            <p:nvPr/>
          </p:nvSpPr>
          <p:spPr bwMode="auto">
            <a:xfrm>
              <a:off x="1128" y="178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7217" name="Rectangle 93"/>
            <p:cNvSpPr>
              <a:spLocks noChangeArrowheads="1"/>
            </p:cNvSpPr>
            <p:nvPr/>
          </p:nvSpPr>
          <p:spPr bwMode="auto">
            <a:xfrm>
              <a:off x="86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7218" name="Line 94"/>
            <p:cNvSpPr>
              <a:spLocks noChangeShapeType="1"/>
            </p:cNvSpPr>
            <p:nvPr/>
          </p:nvSpPr>
          <p:spPr bwMode="auto">
            <a:xfrm>
              <a:off x="864" y="178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19" name="Line 95"/>
            <p:cNvSpPr>
              <a:spLocks noChangeShapeType="1"/>
            </p:cNvSpPr>
            <p:nvPr/>
          </p:nvSpPr>
          <p:spPr bwMode="auto">
            <a:xfrm>
              <a:off x="864" y="211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0" name="Line 96"/>
            <p:cNvSpPr>
              <a:spLocks noChangeShapeType="1"/>
            </p:cNvSpPr>
            <p:nvPr/>
          </p:nvSpPr>
          <p:spPr bwMode="auto">
            <a:xfrm>
              <a:off x="864" y="2440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1" name="Line 97"/>
            <p:cNvSpPr>
              <a:spLocks noChangeShapeType="1"/>
            </p:cNvSpPr>
            <p:nvPr/>
          </p:nvSpPr>
          <p:spPr bwMode="auto">
            <a:xfrm>
              <a:off x="864" y="276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2" name="Line 98"/>
            <p:cNvSpPr>
              <a:spLocks noChangeShapeType="1"/>
            </p:cNvSpPr>
            <p:nvPr/>
          </p:nvSpPr>
          <p:spPr bwMode="auto">
            <a:xfrm>
              <a:off x="864" y="309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3" name="Line 99"/>
            <p:cNvSpPr>
              <a:spLocks noChangeShapeType="1"/>
            </p:cNvSpPr>
            <p:nvPr/>
          </p:nvSpPr>
          <p:spPr bwMode="auto">
            <a:xfrm>
              <a:off x="864" y="341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4" name="Line 100"/>
            <p:cNvSpPr>
              <a:spLocks noChangeShapeType="1"/>
            </p:cNvSpPr>
            <p:nvPr/>
          </p:nvSpPr>
          <p:spPr bwMode="auto">
            <a:xfrm>
              <a:off x="864" y="3744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5" name="Line 101"/>
            <p:cNvSpPr>
              <a:spLocks noChangeShapeType="1"/>
            </p:cNvSpPr>
            <p:nvPr/>
          </p:nvSpPr>
          <p:spPr bwMode="auto">
            <a:xfrm>
              <a:off x="864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6" name="Line 102"/>
            <p:cNvSpPr>
              <a:spLocks noChangeShapeType="1"/>
            </p:cNvSpPr>
            <p:nvPr/>
          </p:nvSpPr>
          <p:spPr bwMode="auto">
            <a:xfrm>
              <a:off x="112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7" name="Line 103"/>
            <p:cNvSpPr>
              <a:spLocks noChangeShapeType="1"/>
            </p:cNvSpPr>
            <p:nvPr/>
          </p:nvSpPr>
          <p:spPr bwMode="auto">
            <a:xfrm>
              <a:off x="139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8" name="Line 104"/>
            <p:cNvSpPr>
              <a:spLocks noChangeShapeType="1"/>
            </p:cNvSpPr>
            <p:nvPr/>
          </p:nvSpPr>
          <p:spPr bwMode="auto">
            <a:xfrm>
              <a:off x="1656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29" name="Line 105"/>
            <p:cNvSpPr>
              <a:spLocks noChangeShapeType="1"/>
            </p:cNvSpPr>
            <p:nvPr/>
          </p:nvSpPr>
          <p:spPr bwMode="auto">
            <a:xfrm>
              <a:off x="1920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0" name="Line 106"/>
            <p:cNvSpPr>
              <a:spLocks noChangeShapeType="1"/>
            </p:cNvSpPr>
            <p:nvPr/>
          </p:nvSpPr>
          <p:spPr bwMode="auto">
            <a:xfrm>
              <a:off x="2184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1" name="Line 107"/>
            <p:cNvSpPr>
              <a:spLocks noChangeShapeType="1"/>
            </p:cNvSpPr>
            <p:nvPr/>
          </p:nvSpPr>
          <p:spPr bwMode="auto">
            <a:xfrm>
              <a:off x="2448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2" name="Line 108"/>
            <p:cNvSpPr>
              <a:spLocks noChangeShapeType="1"/>
            </p:cNvSpPr>
            <p:nvPr/>
          </p:nvSpPr>
          <p:spPr bwMode="auto">
            <a:xfrm flipV="1">
              <a:off x="1125" y="1772"/>
              <a:ext cx="0" cy="19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3" name="Line 109"/>
            <p:cNvSpPr>
              <a:spLocks noChangeShapeType="1"/>
            </p:cNvSpPr>
            <p:nvPr/>
          </p:nvSpPr>
          <p:spPr bwMode="auto">
            <a:xfrm>
              <a:off x="864" y="2115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234" name="Rectangle 110"/>
            <p:cNvSpPr>
              <a:spLocks noChangeArrowheads="1"/>
            </p:cNvSpPr>
            <p:nvPr/>
          </p:nvSpPr>
          <p:spPr bwMode="auto">
            <a:xfrm>
              <a:off x="857" y="1793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3" name="Text Box 215"/>
          <p:cNvSpPr txBox="1">
            <a:spLocks noChangeArrowheads="1"/>
          </p:cNvSpPr>
          <p:nvPr/>
        </p:nvSpPr>
        <p:spPr bwMode="auto">
          <a:xfrm>
            <a:off x="325438" y="744538"/>
            <a:ext cx="30511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Special value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0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a+0 = a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a×0 =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Special value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a×1 = a</a:t>
            </a:r>
          </a:p>
        </p:txBody>
      </p:sp>
      <p:grpSp>
        <p:nvGrpSpPr>
          <p:cNvPr id="5" name="Group 117"/>
          <p:cNvGrpSpPr>
            <a:grpSpLocks/>
          </p:cNvGrpSpPr>
          <p:nvPr/>
        </p:nvGrpSpPr>
        <p:grpSpPr bwMode="auto">
          <a:xfrm>
            <a:off x="6697663" y="1066800"/>
            <a:ext cx="1912937" cy="5605463"/>
            <a:chOff x="6697133" y="1066800"/>
            <a:chExt cx="1913467" cy="5604932"/>
          </a:xfrm>
        </p:grpSpPr>
        <p:sp>
          <p:nvSpPr>
            <p:cNvPr id="7178" name="Rectangle 113"/>
            <p:cNvSpPr>
              <a:spLocks noChangeArrowheads="1"/>
            </p:cNvSpPr>
            <p:nvPr/>
          </p:nvSpPr>
          <p:spPr bwMode="auto">
            <a:xfrm>
              <a:off x="6705600" y="1066800"/>
              <a:ext cx="228600" cy="236220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79" name="Rectangle 114"/>
            <p:cNvSpPr>
              <a:spLocks noChangeArrowheads="1"/>
            </p:cNvSpPr>
            <p:nvPr/>
          </p:nvSpPr>
          <p:spPr bwMode="auto">
            <a:xfrm rot="-5400000">
              <a:off x="7505700" y="266700"/>
              <a:ext cx="304800" cy="190500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80" name="Rectangle 115"/>
            <p:cNvSpPr>
              <a:spLocks noChangeArrowheads="1"/>
            </p:cNvSpPr>
            <p:nvPr/>
          </p:nvSpPr>
          <p:spPr bwMode="auto">
            <a:xfrm>
              <a:off x="6697133" y="4309532"/>
              <a:ext cx="228600" cy="236220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81" name="Rectangle 116"/>
            <p:cNvSpPr>
              <a:spLocks noChangeArrowheads="1"/>
            </p:cNvSpPr>
            <p:nvPr/>
          </p:nvSpPr>
          <p:spPr bwMode="auto">
            <a:xfrm rot="-5400000">
              <a:off x="7497233" y="3509432"/>
              <a:ext cx="304800" cy="190500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6" name="Group 123"/>
          <p:cNvGrpSpPr>
            <a:grpSpLocks/>
          </p:cNvGrpSpPr>
          <p:nvPr/>
        </p:nvGrpSpPr>
        <p:grpSpPr bwMode="auto">
          <a:xfrm>
            <a:off x="7112000" y="4843463"/>
            <a:ext cx="1481138" cy="1862137"/>
            <a:chOff x="7111998" y="4842931"/>
            <a:chExt cx="1481671" cy="1862669"/>
          </a:xfrm>
        </p:grpSpPr>
        <p:sp>
          <p:nvSpPr>
            <p:cNvPr id="7176" name="Rectangle 121"/>
            <p:cNvSpPr>
              <a:spLocks noChangeArrowheads="1"/>
            </p:cNvSpPr>
            <p:nvPr/>
          </p:nvSpPr>
          <p:spPr bwMode="auto">
            <a:xfrm>
              <a:off x="7111998" y="4842931"/>
              <a:ext cx="262468" cy="1862669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7177" name="Rectangle 122"/>
            <p:cNvSpPr>
              <a:spLocks noChangeArrowheads="1"/>
            </p:cNvSpPr>
            <p:nvPr/>
          </p:nvSpPr>
          <p:spPr bwMode="auto">
            <a:xfrm rot="-5400000">
              <a:off x="7721601" y="4233332"/>
              <a:ext cx="262468" cy="1481668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608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Continuous &amp; Converging</a:t>
            </a:r>
            <a:endParaRPr lang="en-CA" altLang="en-US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685800"/>
            <a:ext cx="906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400" dirty="0">
                <a:solidFill>
                  <a:schemeClr val="tx2"/>
                </a:solidFill>
              </a:rPr>
              <a:t>Continuous:</a:t>
            </a:r>
          </a:p>
          <a:p>
            <a:pPr algn="l"/>
            <a:r>
              <a:rPr lang="en-CA" sz="2400" dirty="0"/>
              <a:t>Let the function f(x) be from reals to reals.</a:t>
            </a:r>
          </a:p>
          <a:p>
            <a:pPr algn="l"/>
            <a:r>
              <a:rPr lang="en-CA" sz="2400" dirty="0"/>
              <a:t>f is said to be continuous everywhere</a:t>
            </a:r>
          </a:p>
          <a:p>
            <a:pPr algn="l"/>
            <a:r>
              <a:rPr lang="en-CA" sz="2400" dirty="0"/>
              <a:t>   </a:t>
            </a:r>
            <a:r>
              <a:rPr lang="en-CA" sz="2400" dirty="0" err="1"/>
              <a:t>iff</a:t>
            </a:r>
            <a:r>
              <a:rPr lang="en-CA" sz="2400" dirty="0"/>
              <a:t>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/>
              <a:t>x, f is continuous at x</a:t>
            </a:r>
          </a:p>
          <a:p>
            <a:pPr algn="l"/>
            <a:r>
              <a:rPr lang="en-CA" sz="2400" dirty="0"/>
              <a:t>   </a:t>
            </a:r>
            <a:r>
              <a:rPr lang="en-CA" sz="2400" dirty="0" err="1"/>
              <a:t>iff</a:t>
            </a:r>
            <a:r>
              <a:rPr lang="en-CA" sz="2400" dirty="0"/>
              <a:t>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/>
              <a:t>x, for an arbitrary definition of closeness, </a:t>
            </a:r>
            <a:br>
              <a:rPr lang="en-CA" sz="2400" dirty="0"/>
            </a:br>
            <a:r>
              <a:rPr lang="en-CA" sz="2400" dirty="0"/>
              <a:t>               as x' approaches x               </a:t>
            </a:r>
            <a:br>
              <a:rPr lang="en-CA" sz="2400" dirty="0"/>
            </a:br>
            <a:r>
              <a:rPr lang="en-CA" sz="2400" dirty="0"/>
              <a:t>               f(x') stays close to f(x).</a:t>
            </a:r>
          </a:p>
          <a:p>
            <a:pPr algn="l"/>
            <a:r>
              <a:rPr lang="en-CA" sz="2400" dirty="0"/>
              <a:t>   </a:t>
            </a:r>
            <a:r>
              <a:rPr lang="en-CA" sz="2400" dirty="0" err="1"/>
              <a:t>iff</a:t>
            </a:r>
            <a:r>
              <a:rPr lang="en-CA" sz="2400" dirty="0"/>
              <a:t>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/>
              <a:t>x,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>
                <a:sym typeface="Symbol" panose="05050102010706020507" pitchFamily="18" charset="2"/>
              </a:rPr>
              <a:t></a:t>
            </a:r>
            <a:r>
              <a:rPr lang="en-CA" sz="2400" dirty="0"/>
              <a:t>&gt;0, within a sufficiently small range near x, </a:t>
            </a:r>
            <a:br>
              <a:rPr lang="en-CA" sz="2400" dirty="0"/>
            </a:br>
            <a:r>
              <a:rPr lang="en-CA" sz="2400" dirty="0"/>
              <a:t>                         f does not vary by more than </a:t>
            </a:r>
            <a:r>
              <a:rPr lang="en-CA" sz="2400" dirty="0">
                <a:sym typeface="Symbol" panose="05050102010706020507" pitchFamily="18" charset="2"/>
              </a:rPr>
              <a:t></a:t>
            </a:r>
            <a:endParaRPr lang="en-CA" sz="2400" dirty="0"/>
          </a:p>
          <a:p>
            <a:pPr algn="l"/>
            <a:r>
              <a:rPr lang="en-CA" sz="2400" dirty="0"/>
              <a:t>   </a:t>
            </a:r>
            <a:r>
              <a:rPr lang="en-CA" sz="2400" dirty="0" err="1"/>
              <a:t>iff</a:t>
            </a:r>
            <a:r>
              <a:rPr lang="en-CA" sz="2400" dirty="0"/>
              <a:t>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/>
              <a:t>x,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>
                <a:sym typeface="Symbol" panose="05050102010706020507" pitchFamily="18" charset="2"/>
              </a:rPr>
              <a:t></a:t>
            </a:r>
            <a:r>
              <a:rPr lang="en-CA" sz="2400" dirty="0"/>
              <a:t>&gt;0,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/>
              <a:t>&gt;0,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/>
              <a:t>x'</a:t>
            </a:r>
            <a:r>
              <a:rPr lang="en-CA" sz="2400" dirty="0">
                <a:sym typeface="Symbol" panose="05050102010706020507" pitchFamily="18" charset="2"/>
              </a:rPr>
              <a:t></a:t>
            </a:r>
            <a:r>
              <a:rPr lang="en-CA" sz="2400" dirty="0"/>
              <a:t>[x</a:t>
            </a:r>
            <a:r>
              <a:rPr lang="en-US" sz="2400" dirty="0">
                <a:latin typeface="Symbol" pitchFamily="18" charset="2"/>
                <a:sym typeface="Symbol" panose="05050102010706020507" pitchFamily="18" charset="2"/>
              </a:rPr>
              <a:t>-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/>
              <a:t>,x+</a:t>
            </a:r>
            <a:r>
              <a:rPr lang="en-US" altLang="en-US" sz="2400" dirty="0">
                <a:latin typeface="Symbol" pitchFamily="18" charset="2"/>
                <a:sym typeface="Symbol" panose="05050102010706020507" pitchFamily="18" charset="2"/>
              </a:rPr>
              <a:t></a:t>
            </a:r>
            <a:r>
              <a:rPr lang="en-CA" sz="2400" dirty="0"/>
              <a:t>],  |f(x')-f(x)|&lt;</a:t>
            </a:r>
            <a:r>
              <a:rPr lang="en-CA" sz="2400" dirty="0">
                <a:sym typeface="Symbol" panose="05050102010706020507" pitchFamily="18" charset="2"/>
              </a:rPr>
              <a:t></a:t>
            </a:r>
            <a:endParaRPr lang="en-CA" sz="2400" dirty="0"/>
          </a:p>
        </p:txBody>
      </p:sp>
      <p:sp>
        <p:nvSpPr>
          <p:cNvPr id="3" name="Freeform 2"/>
          <p:cNvSpPr/>
          <p:nvPr/>
        </p:nvSpPr>
        <p:spPr bwMode="auto">
          <a:xfrm>
            <a:off x="1841957" y="4670676"/>
            <a:ext cx="4933813" cy="1907741"/>
          </a:xfrm>
          <a:custGeom>
            <a:avLst/>
            <a:gdLst>
              <a:gd name="connsiteX0" fmla="*/ 0 w 4933813"/>
              <a:gd name="connsiteY0" fmla="*/ 1907741 h 1907741"/>
              <a:gd name="connsiteX1" fmla="*/ 1019655 w 4933813"/>
              <a:gd name="connsiteY1" fmla="*/ 1092018 h 1907741"/>
              <a:gd name="connsiteX2" fmla="*/ 2144564 w 4933813"/>
              <a:gd name="connsiteY2" fmla="*/ 1059125 h 1907741"/>
              <a:gd name="connsiteX3" fmla="*/ 2789249 w 4933813"/>
              <a:gd name="connsiteY3" fmla="*/ 756518 h 1907741"/>
              <a:gd name="connsiteX4" fmla="*/ 3124748 w 4933813"/>
              <a:gd name="connsiteY4" fmla="*/ 874930 h 1907741"/>
              <a:gd name="connsiteX5" fmla="*/ 3618129 w 4933813"/>
              <a:gd name="connsiteY5" fmla="*/ 664420 h 1907741"/>
              <a:gd name="connsiteX6" fmla="*/ 3887844 w 4933813"/>
              <a:gd name="connsiteY6" fmla="*/ 749940 h 1907741"/>
              <a:gd name="connsiteX7" fmla="*/ 4933813 w 4933813"/>
              <a:gd name="connsiteY7" fmla="*/ 0 h 190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33813" h="1907741">
                <a:moveTo>
                  <a:pt x="0" y="1907741"/>
                </a:moveTo>
                <a:cubicBezTo>
                  <a:pt x="331114" y="1570597"/>
                  <a:pt x="662228" y="1233454"/>
                  <a:pt x="1019655" y="1092018"/>
                </a:cubicBezTo>
                <a:cubicBezTo>
                  <a:pt x="1377082" y="950582"/>
                  <a:pt x="1849632" y="1115042"/>
                  <a:pt x="2144564" y="1059125"/>
                </a:cubicBezTo>
                <a:cubicBezTo>
                  <a:pt x="2439496" y="1003208"/>
                  <a:pt x="2625885" y="787217"/>
                  <a:pt x="2789249" y="756518"/>
                </a:cubicBezTo>
                <a:cubicBezTo>
                  <a:pt x="2952613" y="725819"/>
                  <a:pt x="2986601" y="890280"/>
                  <a:pt x="3124748" y="874930"/>
                </a:cubicBezTo>
                <a:cubicBezTo>
                  <a:pt x="3262895" y="859580"/>
                  <a:pt x="3490946" y="685252"/>
                  <a:pt x="3618129" y="664420"/>
                </a:cubicBezTo>
                <a:cubicBezTo>
                  <a:pt x="3745312" y="643588"/>
                  <a:pt x="3668563" y="860677"/>
                  <a:pt x="3887844" y="749940"/>
                </a:cubicBezTo>
                <a:cubicBezTo>
                  <a:pt x="4107125" y="639203"/>
                  <a:pt x="4520469" y="319601"/>
                  <a:pt x="4933813" y="0"/>
                </a:cubicBezTo>
              </a:path>
            </a:pathLst>
          </a:custGeom>
          <a:noFill/>
          <a:ln w="15875" cap="flat" cmpd="sng" algn="ctr">
            <a:solidFill>
              <a:schemeClr val="accent2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4055376" y="5015910"/>
            <a:ext cx="3151300" cy="614065"/>
            <a:chOff x="3931920" y="5016550"/>
            <a:chExt cx="3151300" cy="61406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931920" y="52882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3931920" y="54864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1" name="Rectangle 10"/>
            <p:cNvSpPr/>
            <p:nvPr/>
          </p:nvSpPr>
          <p:spPr>
            <a:xfrm>
              <a:off x="6763088" y="50165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ym typeface="Symbol" panose="05050102010706020507" pitchFamily="18" charset="2"/>
                </a:rPr>
                <a:t></a:t>
              </a:r>
              <a:endParaRPr lang="en-CA" sz="24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763902" y="51689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ym typeface="Symbol" panose="05050102010706020507" pitchFamily="18" charset="2"/>
                </a:rPr>
                <a:t></a:t>
              </a:r>
              <a:endParaRPr lang="en-CA" sz="2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528102" y="4484913"/>
            <a:ext cx="415498" cy="2286000"/>
            <a:chOff x="5457617" y="4484913"/>
            <a:chExt cx="415498" cy="2286000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5515430" y="4484913"/>
              <a:ext cx="0" cy="2286000"/>
            </a:xfrm>
            <a:prstGeom prst="lin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7" name="Rectangle 16"/>
            <p:cNvSpPr/>
            <p:nvPr/>
          </p:nvSpPr>
          <p:spPr>
            <a:xfrm>
              <a:off x="5457617" y="6259287"/>
              <a:ext cx="41549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/>
                <a:t>x 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241709" y="4505550"/>
            <a:ext cx="696176" cy="1800000"/>
            <a:chOff x="5171224" y="4505550"/>
            <a:chExt cx="696176" cy="1800000"/>
          </a:xfrm>
        </p:grpSpPr>
        <p:cxnSp>
          <p:nvCxnSpPr>
            <p:cNvPr id="12" name="Straight Connector 11"/>
            <p:cNvCxnSpPr/>
            <p:nvPr/>
          </p:nvCxnSpPr>
          <p:spPr bwMode="auto">
            <a:xfrm>
              <a:off x="5181600" y="4505550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>
              <a:off x="5867400" y="4505550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8" name="Rectangle 17"/>
            <p:cNvSpPr/>
            <p:nvPr/>
          </p:nvSpPr>
          <p:spPr>
            <a:xfrm>
              <a:off x="5171224" y="5786735"/>
              <a:ext cx="3369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Symbol" pitchFamily="18" charset="2"/>
                  <a:sym typeface="Symbol" panose="05050102010706020507" pitchFamily="18" charset="2"/>
                </a:rPr>
                <a:t></a:t>
              </a:r>
              <a:endParaRPr lang="en-CA" sz="2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29939" y="5790364"/>
              <a:ext cx="3369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Symbol" pitchFamily="18" charset="2"/>
                  <a:sym typeface="Symbol" panose="05050102010706020507" pitchFamily="18" charset="2"/>
                </a:rPr>
                <a:t></a:t>
              </a:r>
              <a:endParaRPr lang="en-CA" sz="2400" dirty="0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5175885" y="6091535"/>
            <a:ext cx="39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x'</a:t>
            </a:r>
          </a:p>
        </p:txBody>
      </p:sp>
      <p:sp>
        <p:nvSpPr>
          <p:cNvPr id="42" name="Oval 41"/>
          <p:cNvSpPr/>
          <p:nvPr/>
        </p:nvSpPr>
        <p:spPr bwMode="auto">
          <a:xfrm>
            <a:off x="5403715" y="5219515"/>
            <a:ext cx="108000" cy="108000"/>
          </a:xfrm>
          <a:prstGeom prst="ellipse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453069" y="5209375"/>
            <a:ext cx="3476961" cy="461665"/>
            <a:chOff x="3453069" y="5174207"/>
            <a:chExt cx="3476961" cy="461665"/>
          </a:xfrm>
        </p:grpSpPr>
        <p:sp>
          <p:nvSpPr>
            <p:cNvPr id="24" name="Oval 23"/>
            <p:cNvSpPr/>
            <p:nvPr/>
          </p:nvSpPr>
          <p:spPr bwMode="auto">
            <a:xfrm>
              <a:off x="5538273" y="5309524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 bwMode="auto">
            <a:xfrm>
              <a:off x="4050030" y="5361844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5" name="Rectangle 44"/>
            <p:cNvSpPr/>
            <p:nvPr/>
          </p:nvSpPr>
          <p:spPr>
            <a:xfrm>
              <a:off x="3453069" y="5174207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/>
                <a:t>f(x) </a:t>
              </a:r>
            </a:p>
          </p:txBody>
        </p:sp>
      </p:grpSp>
      <p:sp>
        <p:nvSpPr>
          <p:cNvPr id="46" name="Rectangle 45"/>
          <p:cNvSpPr/>
          <p:nvPr/>
        </p:nvSpPr>
        <p:spPr>
          <a:xfrm>
            <a:off x="2286000" y="5481935"/>
            <a:ext cx="723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f(x)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3444875" y="4964963"/>
            <a:ext cx="3486885" cy="461665"/>
            <a:chOff x="3446584" y="4953000"/>
            <a:chExt cx="3486885" cy="461665"/>
          </a:xfrm>
        </p:grpSpPr>
        <p:sp>
          <p:nvSpPr>
            <p:cNvPr id="26" name="Oval 25"/>
            <p:cNvSpPr/>
            <p:nvPr/>
          </p:nvSpPr>
          <p:spPr bwMode="auto">
            <a:xfrm>
              <a:off x="5323610" y="5302171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 bwMode="auto">
            <a:xfrm>
              <a:off x="4053469" y="53559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8" name="Rectangle 47"/>
            <p:cNvSpPr/>
            <p:nvPr/>
          </p:nvSpPr>
          <p:spPr>
            <a:xfrm>
              <a:off x="3446584" y="4953000"/>
              <a:ext cx="77938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/>
                <a:t>f(x')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54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0 0.00023 C 0.00503 -0.00046 0.01007 -0.00046 0.01528 -0.0007 C 0.01597 -0.0007 0.01649 -0.0007 0.01719 -0.0007 C 0.0184 -0.00093 0.01962 -0.00116 0.02083 -0.00139 C 0.02101 -0.00139 0.02118 -0.00139 0.02135 -0.00139 C 0.02274 -0.00162 0.02431 -0.00185 0.02569 -0.00185 C 0.02847 -0.00208 0.03108 -0.00185 0.03385 -0.00208 L 0.03958 -0.00208 L 0.04167 -0.00232 L 0.04618 -0.00278 C 0.04635 -0.00278 0.04653 -0.00301 0.0467 -0.00301 C 0.04809 -0.00301 0.04948 -0.00324 0.05087 -0.00324 C 0.05156 -0.00278 0.05208 -0.00208 0.05278 -0.00185 C 0.05365 -0.00139 0.05677 -0.00139 0.05799 -0.00139 L 0.05122 -0.0007 L 0.04826 -0.00046 C 0.04809 -0.00046 0.04792 -0.00046 0.04774 -0.00046 C 0.04757 -0.00023 0.04722 -0.00023 0.04705 -0.00023 C 0.04514 7.40741E-7 0.04531 7.40741E-7 0.0434 0.00046 C 0.04288 0.00069 0.04236 0.00069 0.04167 0.00093 C 0.03958 0.00093 0.0375 0.00093 0.03524 0.00116 C 0.03333 0.00139 0.03125 0.00185 0.02934 0.00231 C 0.02656 0.00255 0.02118 0.00301 0.02118 0.00324 L 0.00938 0.00231 C 0.00816 0.00231 0.00694 0.00185 0.0059 0.00185 C 0.00469 0.00162 0.00365 0.00162 0.00243 0.00162 C 0.00191 0.00162 0.00069 0.00162 0.00104 0.00139 C 0.00174 0.00116 0.00243 0.00139 0.00313 0.00116 C 0.01198 0.00046 0.0066 0.00069 0.0151 0.00069 C 0.02205 0.00069 0.02865 0.00116 0.03576 0.00046 C 0.03802 0.00023 0.04045 -0.0007 0.04288 -0.00116 C 0.04462 -0.00139 0.04618 -0.00116 0.04792 -0.00139 C 0.04983 -0.00162 0.05208 -0.00208 0.05399 -0.00208 C 0.05451 -0.00208 0.05486 -0.00208 0.05521 -0.00208 C 0.05295 -0.00185 0.05069 -0.00185 0.04844 -0.00139 C 0.04479 -0.00093 0.04097 -0.00023 0.03733 0.00023 C 0.03715 0.00023 0.03698 0.00046 0.03698 0.00069 C 0.03247 0.00093 0.02465 0.00162 0.01962 0.00185 C 0.01736 0.00185 0.0151 0.00185 0.01267 0.00185 C 0.01059 0.00208 0.00833 0.00231 0.00608 0.00231 C 0.00486 0.00231 0.00365 0.00231 0.00226 0.00231 C 0.00226 0.00255 0.00208 0.00208 0.00208 0.00185 C 0.00156 0.00185 0.00104 0.00185 0.00052 0.00162 C 0.00035 0.00162 0 0.00023 0 7.40741E-7 Z " pathEditMode="relative" rAng="0" ptsTypes="AAAAAAAAAAAAAAAAAAAAAAAAAAAAAAAAAAAAAAAAAAAAA">
                                      <p:cBhvr>
                                        <p:cTn id="8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23 L -0.0007 -1.48148E-6 C -0.00052 0.00255 5E-6 0.00556 5E-6 0.00857 C 0.00018 0.01134 -0.00052 0.01389 -0.00052 0.01667 C -0.0007 0.02361 -0.00052 0.02546 -0.00017 0.03056 C -0.00017 0.02732 -0.00035 0.02408 -0.00035 0.02083 C -0.00035 0.02037 -0.00052 0.02014 -0.00052 0.01968 C -0.00052 0.01713 -0.0007 0.01458 -0.0007 0.01204 C -0.00052 0.01134 -0.00035 0.01088 5E-6 0.01019 C 5E-6 0.00996 -0.00017 0.01134 -0.00017 0.01111 C -0.00035 0.00996 -0.00035 0.00903 -0.00035 0.0081 C -0.00052 0.00533 -0.0007 0.00116 -0.0007 -0.00023 Z " pathEditMode="relative" rAng="0" ptsTypes="AAAAAAAAAAAA">
                                      <p:cBhvr>
                                        <p:cTn id="9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5" grpId="0"/>
      <p:bldP spid="35" grpId="1"/>
      <p:bldP spid="42" grpId="0" animBg="1"/>
      <p:bldP spid="42" grpId="1" animBg="1"/>
      <p:bldP spid="46" grpId="0"/>
      <p:bldP spid="4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Finite Fields</a:t>
            </a:r>
          </a:p>
        </p:txBody>
      </p:sp>
      <p:grpSp>
        <p:nvGrpSpPr>
          <p:cNvPr id="8195" name="Group 112"/>
          <p:cNvGrpSpPr>
            <a:grpSpLocks/>
          </p:cNvGrpSpPr>
          <p:nvPr/>
        </p:nvGrpSpPr>
        <p:grpSpPr bwMode="auto">
          <a:xfrm>
            <a:off x="6172200" y="3640138"/>
            <a:ext cx="2525713" cy="3141662"/>
            <a:chOff x="3401" y="1728"/>
            <a:chExt cx="1591" cy="1979"/>
          </a:xfrm>
        </p:grpSpPr>
        <p:grpSp>
          <p:nvGrpSpPr>
            <p:cNvPr id="8259" name="Group 3"/>
            <p:cNvGrpSpPr>
              <a:grpSpLocks/>
            </p:cNvGrpSpPr>
            <p:nvPr/>
          </p:nvGrpSpPr>
          <p:grpSpPr bwMode="auto">
            <a:xfrm>
              <a:off x="3408" y="1751"/>
              <a:ext cx="1584" cy="1956"/>
              <a:chOff x="3408" y="1751"/>
              <a:chExt cx="1584" cy="1956"/>
            </a:xfrm>
          </p:grpSpPr>
          <p:sp>
            <p:nvSpPr>
              <p:cNvPr id="8263" name="Rectangle 4"/>
              <p:cNvSpPr>
                <a:spLocks noChangeArrowheads="1"/>
              </p:cNvSpPr>
              <p:nvPr/>
            </p:nvSpPr>
            <p:spPr bwMode="auto">
              <a:xfrm>
                <a:off x="472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8264" name="Rectangle 5"/>
              <p:cNvSpPr>
                <a:spLocks noChangeArrowheads="1"/>
              </p:cNvSpPr>
              <p:nvPr/>
            </p:nvSpPr>
            <p:spPr bwMode="auto">
              <a:xfrm>
                <a:off x="4464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8265" name="Rectangle 6"/>
              <p:cNvSpPr>
                <a:spLocks noChangeArrowheads="1"/>
              </p:cNvSpPr>
              <p:nvPr/>
            </p:nvSpPr>
            <p:spPr bwMode="auto">
              <a:xfrm>
                <a:off x="4200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8266" name="Rectangle 7"/>
              <p:cNvSpPr>
                <a:spLocks noChangeArrowheads="1"/>
              </p:cNvSpPr>
              <p:nvPr/>
            </p:nvSpPr>
            <p:spPr bwMode="auto">
              <a:xfrm>
                <a:off x="3942" y="338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8267" name="Rectangle 8"/>
              <p:cNvSpPr>
                <a:spLocks noChangeArrowheads="1"/>
              </p:cNvSpPr>
              <p:nvPr/>
            </p:nvSpPr>
            <p:spPr bwMode="auto">
              <a:xfrm>
                <a:off x="3672" y="338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68" name="Rectangle 9"/>
              <p:cNvSpPr>
                <a:spLocks noChangeArrowheads="1"/>
              </p:cNvSpPr>
              <p:nvPr/>
            </p:nvSpPr>
            <p:spPr bwMode="auto">
              <a:xfrm>
                <a:off x="340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8269" name="Rectangle 10"/>
              <p:cNvSpPr>
                <a:spLocks noChangeArrowheads="1"/>
              </p:cNvSpPr>
              <p:nvPr/>
            </p:nvSpPr>
            <p:spPr bwMode="auto">
              <a:xfrm>
                <a:off x="472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8270" name="Rectangle 11"/>
              <p:cNvSpPr>
                <a:spLocks noChangeArrowheads="1"/>
              </p:cNvSpPr>
              <p:nvPr/>
            </p:nvSpPr>
            <p:spPr bwMode="auto">
              <a:xfrm>
                <a:off x="4464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8271" name="Rectangle 12"/>
              <p:cNvSpPr>
                <a:spLocks noChangeArrowheads="1"/>
              </p:cNvSpPr>
              <p:nvPr/>
            </p:nvSpPr>
            <p:spPr bwMode="auto">
              <a:xfrm>
                <a:off x="4200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8272" name="Rectangle 13"/>
              <p:cNvSpPr>
                <a:spLocks noChangeArrowheads="1"/>
              </p:cNvSpPr>
              <p:nvPr/>
            </p:nvSpPr>
            <p:spPr bwMode="auto">
              <a:xfrm>
                <a:off x="3942" y="3055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8273" name="Rectangle 14"/>
              <p:cNvSpPr>
                <a:spLocks noChangeArrowheads="1"/>
              </p:cNvSpPr>
              <p:nvPr/>
            </p:nvSpPr>
            <p:spPr bwMode="auto">
              <a:xfrm>
                <a:off x="3672" y="3055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74" name="Rectangle 15"/>
              <p:cNvSpPr>
                <a:spLocks noChangeArrowheads="1"/>
              </p:cNvSpPr>
              <p:nvPr/>
            </p:nvSpPr>
            <p:spPr bwMode="auto">
              <a:xfrm>
                <a:off x="340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8275" name="Rectangle 16"/>
              <p:cNvSpPr>
                <a:spLocks noChangeArrowheads="1"/>
              </p:cNvSpPr>
              <p:nvPr/>
            </p:nvSpPr>
            <p:spPr bwMode="auto">
              <a:xfrm>
                <a:off x="472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8276" name="Rectangle 17"/>
              <p:cNvSpPr>
                <a:spLocks noChangeArrowheads="1"/>
              </p:cNvSpPr>
              <p:nvPr/>
            </p:nvSpPr>
            <p:spPr bwMode="auto">
              <a:xfrm>
                <a:off x="4464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8277" name="Rectangle 18"/>
              <p:cNvSpPr>
                <a:spLocks noChangeArrowheads="1"/>
              </p:cNvSpPr>
              <p:nvPr/>
            </p:nvSpPr>
            <p:spPr bwMode="auto">
              <a:xfrm>
                <a:off x="4200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8278" name="Rectangle 19"/>
              <p:cNvSpPr>
                <a:spLocks noChangeArrowheads="1"/>
              </p:cNvSpPr>
              <p:nvPr/>
            </p:nvSpPr>
            <p:spPr bwMode="auto">
              <a:xfrm>
                <a:off x="3942" y="2729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8279" name="Rectangle 20"/>
              <p:cNvSpPr>
                <a:spLocks noChangeArrowheads="1"/>
              </p:cNvSpPr>
              <p:nvPr/>
            </p:nvSpPr>
            <p:spPr bwMode="auto">
              <a:xfrm>
                <a:off x="3672" y="2729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80" name="Rectangle 21"/>
              <p:cNvSpPr>
                <a:spLocks noChangeArrowheads="1"/>
              </p:cNvSpPr>
              <p:nvPr/>
            </p:nvSpPr>
            <p:spPr bwMode="auto">
              <a:xfrm>
                <a:off x="340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8281" name="Rectangle 22"/>
              <p:cNvSpPr>
                <a:spLocks noChangeArrowheads="1"/>
              </p:cNvSpPr>
              <p:nvPr/>
            </p:nvSpPr>
            <p:spPr bwMode="auto">
              <a:xfrm>
                <a:off x="472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8282" name="Rectangle 23"/>
              <p:cNvSpPr>
                <a:spLocks noChangeArrowheads="1"/>
              </p:cNvSpPr>
              <p:nvPr/>
            </p:nvSpPr>
            <p:spPr bwMode="auto">
              <a:xfrm>
                <a:off x="4464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8283" name="Rectangle 24"/>
              <p:cNvSpPr>
                <a:spLocks noChangeArrowheads="1"/>
              </p:cNvSpPr>
              <p:nvPr/>
            </p:nvSpPr>
            <p:spPr bwMode="auto">
              <a:xfrm>
                <a:off x="4200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8284" name="Rectangle 25"/>
              <p:cNvSpPr>
                <a:spLocks noChangeArrowheads="1"/>
              </p:cNvSpPr>
              <p:nvPr/>
            </p:nvSpPr>
            <p:spPr bwMode="auto">
              <a:xfrm>
                <a:off x="3942" y="2403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8285" name="Rectangle 26"/>
              <p:cNvSpPr>
                <a:spLocks noChangeArrowheads="1"/>
              </p:cNvSpPr>
              <p:nvPr/>
            </p:nvSpPr>
            <p:spPr bwMode="auto">
              <a:xfrm>
                <a:off x="3672" y="2403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86" name="Rectangle 27"/>
              <p:cNvSpPr>
                <a:spLocks noChangeArrowheads="1"/>
              </p:cNvSpPr>
              <p:nvPr/>
            </p:nvSpPr>
            <p:spPr bwMode="auto">
              <a:xfrm>
                <a:off x="340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8287" name="Rectangle 28"/>
              <p:cNvSpPr>
                <a:spLocks noChangeArrowheads="1"/>
              </p:cNvSpPr>
              <p:nvPr/>
            </p:nvSpPr>
            <p:spPr bwMode="auto">
              <a:xfrm>
                <a:off x="472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88" name="Rectangle 29"/>
              <p:cNvSpPr>
                <a:spLocks noChangeArrowheads="1"/>
              </p:cNvSpPr>
              <p:nvPr/>
            </p:nvSpPr>
            <p:spPr bwMode="auto">
              <a:xfrm>
                <a:off x="4464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89" name="Rectangle 30"/>
              <p:cNvSpPr>
                <a:spLocks noChangeArrowheads="1"/>
              </p:cNvSpPr>
              <p:nvPr/>
            </p:nvSpPr>
            <p:spPr bwMode="auto">
              <a:xfrm>
                <a:off x="4200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90" name="Rectangle 31"/>
              <p:cNvSpPr>
                <a:spLocks noChangeArrowheads="1"/>
              </p:cNvSpPr>
              <p:nvPr/>
            </p:nvSpPr>
            <p:spPr bwMode="auto">
              <a:xfrm>
                <a:off x="3942" y="2077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91" name="Rectangle 32"/>
              <p:cNvSpPr>
                <a:spLocks noChangeArrowheads="1"/>
              </p:cNvSpPr>
              <p:nvPr/>
            </p:nvSpPr>
            <p:spPr bwMode="auto">
              <a:xfrm>
                <a:off x="3672" y="2077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92" name="Rectangle 33"/>
              <p:cNvSpPr>
                <a:spLocks noChangeArrowheads="1"/>
              </p:cNvSpPr>
              <p:nvPr/>
            </p:nvSpPr>
            <p:spPr bwMode="auto">
              <a:xfrm>
                <a:off x="340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93" name="Rectangle 34"/>
              <p:cNvSpPr>
                <a:spLocks noChangeArrowheads="1"/>
              </p:cNvSpPr>
              <p:nvPr/>
            </p:nvSpPr>
            <p:spPr bwMode="auto">
              <a:xfrm>
                <a:off x="472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8294" name="Rectangle 35"/>
              <p:cNvSpPr>
                <a:spLocks noChangeArrowheads="1"/>
              </p:cNvSpPr>
              <p:nvPr/>
            </p:nvSpPr>
            <p:spPr bwMode="auto">
              <a:xfrm>
                <a:off x="4464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8295" name="Rectangle 36"/>
              <p:cNvSpPr>
                <a:spLocks noChangeArrowheads="1"/>
              </p:cNvSpPr>
              <p:nvPr/>
            </p:nvSpPr>
            <p:spPr bwMode="auto">
              <a:xfrm>
                <a:off x="4200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8296" name="Rectangle 37"/>
              <p:cNvSpPr>
                <a:spLocks noChangeArrowheads="1"/>
              </p:cNvSpPr>
              <p:nvPr/>
            </p:nvSpPr>
            <p:spPr bwMode="auto">
              <a:xfrm>
                <a:off x="3942" y="175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8297" name="Rectangle 38"/>
              <p:cNvSpPr>
                <a:spLocks noChangeArrowheads="1"/>
              </p:cNvSpPr>
              <p:nvPr/>
            </p:nvSpPr>
            <p:spPr bwMode="auto">
              <a:xfrm>
                <a:off x="3672" y="175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8298" name="Rectangle 39"/>
              <p:cNvSpPr>
                <a:spLocks noChangeArrowheads="1"/>
              </p:cNvSpPr>
              <p:nvPr/>
            </p:nvSpPr>
            <p:spPr bwMode="auto">
              <a:xfrm>
                <a:off x="340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</a:p>
            </p:txBody>
          </p:sp>
          <p:sp>
            <p:nvSpPr>
              <p:cNvPr id="8299" name="Line 40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0" name="Line 41"/>
              <p:cNvSpPr>
                <a:spLocks noChangeShapeType="1"/>
              </p:cNvSpPr>
              <p:nvPr/>
            </p:nvSpPr>
            <p:spPr bwMode="auto">
              <a:xfrm>
                <a:off x="3408" y="2077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1" name="Line 42"/>
              <p:cNvSpPr>
                <a:spLocks noChangeShapeType="1"/>
              </p:cNvSpPr>
              <p:nvPr/>
            </p:nvSpPr>
            <p:spPr bwMode="auto">
              <a:xfrm>
                <a:off x="3408" y="2403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2" name="Line 43"/>
              <p:cNvSpPr>
                <a:spLocks noChangeShapeType="1"/>
              </p:cNvSpPr>
              <p:nvPr/>
            </p:nvSpPr>
            <p:spPr bwMode="auto">
              <a:xfrm>
                <a:off x="3408" y="2729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3" name="Line 44"/>
              <p:cNvSpPr>
                <a:spLocks noChangeShapeType="1"/>
              </p:cNvSpPr>
              <p:nvPr/>
            </p:nvSpPr>
            <p:spPr bwMode="auto">
              <a:xfrm>
                <a:off x="3408" y="3055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4" name="Line 45"/>
              <p:cNvSpPr>
                <a:spLocks noChangeShapeType="1"/>
              </p:cNvSpPr>
              <p:nvPr/>
            </p:nvSpPr>
            <p:spPr bwMode="auto">
              <a:xfrm>
                <a:off x="3408" y="338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5" name="Line 46"/>
              <p:cNvSpPr>
                <a:spLocks noChangeShapeType="1"/>
              </p:cNvSpPr>
              <p:nvPr/>
            </p:nvSpPr>
            <p:spPr bwMode="auto">
              <a:xfrm>
                <a:off x="3408" y="3707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6" name="Line 47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7" name="Line 48"/>
              <p:cNvSpPr>
                <a:spLocks noChangeShapeType="1"/>
              </p:cNvSpPr>
              <p:nvPr/>
            </p:nvSpPr>
            <p:spPr bwMode="auto">
              <a:xfrm>
                <a:off x="367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8" name="Line 49"/>
              <p:cNvSpPr>
                <a:spLocks noChangeShapeType="1"/>
              </p:cNvSpPr>
              <p:nvPr/>
            </p:nvSpPr>
            <p:spPr bwMode="auto">
              <a:xfrm>
                <a:off x="394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09" name="Line 50"/>
              <p:cNvSpPr>
                <a:spLocks noChangeShapeType="1"/>
              </p:cNvSpPr>
              <p:nvPr/>
            </p:nvSpPr>
            <p:spPr bwMode="auto">
              <a:xfrm>
                <a:off x="4200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10" name="Line 51"/>
              <p:cNvSpPr>
                <a:spLocks noChangeShapeType="1"/>
              </p:cNvSpPr>
              <p:nvPr/>
            </p:nvSpPr>
            <p:spPr bwMode="auto">
              <a:xfrm>
                <a:off x="4464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11" name="Line 52"/>
              <p:cNvSpPr>
                <a:spLocks noChangeShapeType="1"/>
              </p:cNvSpPr>
              <p:nvPr/>
            </p:nvSpPr>
            <p:spPr bwMode="auto">
              <a:xfrm>
                <a:off x="4728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8312" name="Line 53"/>
              <p:cNvSpPr>
                <a:spLocks noChangeShapeType="1"/>
              </p:cNvSpPr>
              <p:nvPr/>
            </p:nvSpPr>
            <p:spPr bwMode="auto">
              <a:xfrm>
                <a:off x="4992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8260" name="Line 54"/>
            <p:cNvSpPr>
              <a:spLocks noChangeShapeType="1"/>
            </p:cNvSpPr>
            <p:nvPr/>
          </p:nvSpPr>
          <p:spPr bwMode="auto">
            <a:xfrm flipV="1">
              <a:off x="3669" y="1728"/>
              <a:ext cx="0" cy="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61" name="Line 55"/>
            <p:cNvSpPr>
              <a:spLocks noChangeShapeType="1"/>
            </p:cNvSpPr>
            <p:nvPr/>
          </p:nvSpPr>
          <p:spPr bwMode="auto">
            <a:xfrm>
              <a:off x="3408" y="2078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62" name="Rectangle 56"/>
            <p:cNvSpPr>
              <a:spLocks noChangeArrowheads="1"/>
            </p:cNvSpPr>
            <p:nvPr/>
          </p:nvSpPr>
          <p:spPr bwMode="auto">
            <a:xfrm>
              <a:off x="3401" y="1756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8196" name="Group 57"/>
          <p:cNvGrpSpPr>
            <a:grpSpLocks/>
          </p:cNvGrpSpPr>
          <p:nvPr/>
        </p:nvGrpSpPr>
        <p:grpSpPr bwMode="auto">
          <a:xfrm>
            <a:off x="6172200" y="381000"/>
            <a:ext cx="2525713" cy="3130550"/>
            <a:chOff x="857" y="1772"/>
            <a:chExt cx="1591" cy="1972"/>
          </a:xfrm>
        </p:grpSpPr>
        <p:sp>
          <p:nvSpPr>
            <p:cNvPr id="8206" name="Rectangle 58"/>
            <p:cNvSpPr>
              <a:spLocks noChangeArrowheads="1"/>
            </p:cNvSpPr>
            <p:nvPr/>
          </p:nvSpPr>
          <p:spPr bwMode="auto">
            <a:xfrm>
              <a:off x="218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8207" name="Rectangle 59"/>
            <p:cNvSpPr>
              <a:spLocks noChangeArrowheads="1"/>
            </p:cNvSpPr>
            <p:nvPr/>
          </p:nvSpPr>
          <p:spPr bwMode="auto">
            <a:xfrm>
              <a:off x="1920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8208" name="Rectangle 60"/>
            <p:cNvSpPr>
              <a:spLocks noChangeArrowheads="1"/>
            </p:cNvSpPr>
            <p:nvPr/>
          </p:nvSpPr>
          <p:spPr bwMode="auto">
            <a:xfrm>
              <a:off x="1656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8209" name="Rectangle 61"/>
            <p:cNvSpPr>
              <a:spLocks noChangeArrowheads="1"/>
            </p:cNvSpPr>
            <p:nvPr/>
          </p:nvSpPr>
          <p:spPr bwMode="auto">
            <a:xfrm>
              <a:off x="1398" y="341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8210" name="Rectangle 62"/>
            <p:cNvSpPr>
              <a:spLocks noChangeArrowheads="1"/>
            </p:cNvSpPr>
            <p:nvPr/>
          </p:nvSpPr>
          <p:spPr bwMode="auto">
            <a:xfrm>
              <a:off x="1128" y="341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8211" name="Rectangle 63"/>
            <p:cNvSpPr>
              <a:spLocks noChangeArrowheads="1"/>
            </p:cNvSpPr>
            <p:nvPr/>
          </p:nvSpPr>
          <p:spPr bwMode="auto">
            <a:xfrm>
              <a:off x="86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8212" name="Rectangle 64"/>
            <p:cNvSpPr>
              <a:spLocks noChangeArrowheads="1"/>
            </p:cNvSpPr>
            <p:nvPr/>
          </p:nvSpPr>
          <p:spPr bwMode="auto">
            <a:xfrm>
              <a:off x="218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8213" name="Rectangle 65"/>
            <p:cNvSpPr>
              <a:spLocks noChangeArrowheads="1"/>
            </p:cNvSpPr>
            <p:nvPr/>
          </p:nvSpPr>
          <p:spPr bwMode="auto">
            <a:xfrm>
              <a:off x="1920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8214" name="Rectangle 66"/>
            <p:cNvSpPr>
              <a:spLocks noChangeArrowheads="1"/>
            </p:cNvSpPr>
            <p:nvPr/>
          </p:nvSpPr>
          <p:spPr bwMode="auto">
            <a:xfrm>
              <a:off x="1656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8215" name="Rectangle 67"/>
            <p:cNvSpPr>
              <a:spLocks noChangeArrowheads="1"/>
            </p:cNvSpPr>
            <p:nvPr/>
          </p:nvSpPr>
          <p:spPr bwMode="auto">
            <a:xfrm>
              <a:off x="1398" y="3092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8216" name="Rectangle 68"/>
            <p:cNvSpPr>
              <a:spLocks noChangeArrowheads="1"/>
            </p:cNvSpPr>
            <p:nvPr/>
          </p:nvSpPr>
          <p:spPr bwMode="auto">
            <a:xfrm>
              <a:off x="1128" y="3092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8217" name="Rectangle 69"/>
            <p:cNvSpPr>
              <a:spLocks noChangeArrowheads="1"/>
            </p:cNvSpPr>
            <p:nvPr/>
          </p:nvSpPr>
          <p:spPr bwMode="auto">
            <a:xfrm>
              <a:off x="86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8218" name="Rectangle 70"/>
            <p:cNvSpPr>
              <a:spLocks noChangeArrowheads="1"/>
            </p:cNvSpPr>
            <p:nvPr/>
          </p:nvSpPr>
          <p:spPr bwMode="auto">
            <a:xfrm>
              <a:off x="218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8219" name="Rectangle 71"/>
            <p:cNvSpPr>
              <a:spLocks noChangeArrowheads="1"/>
            </p:cNvSpPr>
            <p:nvPr/>
          </p:nvSpPr>
          <p:spPr bwMode="auto">
            <a:xfrm>
              <a:off x="1920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8220" name="Rectangle 72"/>
            <p:cNvSpPr>
              <a:spLocks noChangeArrowheads="1"/>
            </p:cNvSpPr>
            <p:nvPr/>
          </p:nvSpPr>
          <p:spPr bwMode="auto">
            <a:xfrm>
              <a:off x="1656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8221" name="Rectangle 73"/>
            <p:cNvSpPr>
              <a:spLocks noChangeArrowheads="1"/>
            </p:cNvSpPr>
            <p:nvPr/>
          </p:nvSpPr>
          <p:spPr bwMode="auto">
            <a:xfrm>
              <a:off x="1398" y="2766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8222" name="Rectangle 74"/>
            <p:cNvSpPr>
              <a:spLocks noChangeArrowheads="1"/>
            </p:cNvSpPr>
            <p:nvPr/>
          </p:nvSpPr>
          <p:spPr bwMode="auto">
            <a:xfrm>
              <a:off x="1128" y="2766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8223" name="Rectangle 75"/>
            <p:cNvSpPr>
              <a:spLocks noChangeArrowheads="1"/>
            </p:cNvSpPr>
            <p:nvPr/>
          </p:nvSpPr>
          <p:spPr bwMode="auto">
            <a:xfrm>
              <a:off x="86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8224" name="Rectangle 76"/>
            <p:cNvSpPr>
              <a:spLocks noChangeArrowheads="1"/>
            </p:cNvSpPr>
            <p:nvPr/>
          </p:nvSpPr>
          <p:spPr bwMode="auto">
            <a:xfrm>
              <a:off x="218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8225" name="Rectangle 77"/>
            <p:cNvSpPr>
              <a:spLocks noChangeArrowheads="1"/>
            </p:cNvSpPr>
            <p:nvPr/>
          </p:nvSpPr>
          <p:spPr bwMode="auto">
            <a:xfrm>
              <a:off x="1920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8226" name="Rectangle 78"/>
            <p:cNvSpPr>
              <a:spLocks noChangeArrowheads="1"/>
            </p:cNvSpPr>
            <p:nvPr/>
          </p:nvSpPr>
          <p:spPr bwMode="auto">
            <a:xfrm>
              <a:off x="1656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8227" name="Rectangle 79"/>
            <p:cNvSpPr>
              <a:spLocks noChangeArrowheads="1"/>
            </p:cNvSpPr>
            <p:nvPr/>
          </p:nvSpPr>
          <p:spPr bwMode="auto">
            <a:xfrm>
              <a:off x="1398" y="2440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8228" name="Rectangle 80"/>
            <p:cNvSpPr>
              <a:spLocks noChangeArrowheads="1"/>
            </p:cNvSpPr>
            <p:nvPr/>
          </p:nvSpPr>
          <p:spPr bwMode="auto">
            <a:xfrm>
              <a:off x="1128" y="2440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8229" name="Rectangle 81"/>
            <p:cNvSpPr>
              <a:spLocks noChangeArrowheads="1"/>
            </p:cNvSpPr>
            <p:nvPr/>
          </p:nvSpPr>
          <p:spPr bwMode="auto">
            <a:xfrm>
              <a:off x="86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8230" name="Rectangle 82"/>
            <p:cNvSpPr>
              <a:spLocks noChangeArrowheads="1"/>
            </p:cNvSpPr>
            <p:nvPr/>
          </p:nvSpPr>
          <p:spPr bwMode="auto">
            <a:xfrm>
              <a:off x="218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8231" name="Rectangle 83"/>
            <p:cNvSpPr>
              <a:spLocks noChangeArrowheads="1"/>
            </p:cNvSpPr>
            <p:nvPr/>
          </p:nvSpPr>
          <p:spPr bwMode="auto">
            <a:xfrm>
              <a:off x="1920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8232" name="Rectangle 84"/>
            <p:cNvSpPr>
              <a:spLocks noChangeArrowheads="1"/>
            </p:cNvSpPr>
            <p:nvPr/>
          </p:nvSpPr>
          <p:spPr bwMode="auto">
            <a:xfrm>
              <a:off x="1656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8233" name="Rectangle 85"/>
            <p:cNvSpPr>
              <a:spLocks noChangeArrowheads="1"/>
            </p:cNvSpPr>
            <p:nvPr/>
          </p:nvSpPr>
          <p:spPr bwMode="auto">
            <a:xfrm>
              <a:off x="1398" y="2114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8234" name="Rectangle 86"/>
            <p:cNvSpPr>
              <a:spLocks noChangeArrowheads="1"/>
            </p:cNvSpPr>
            <p:nvPr/>
          </p:nvSpPr>
          <p:spPr bwMode="auto">
            <a:xfrm>
              <a:off x="1128" y="2114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8235" name="Rectangle 87"/>
            <p:cNvSpPr>
              <a:spLocks noChangeArrowheads="1"/>
            </p:cNvSpPr>
            <p:nvPr/>
          </p:nvSpPr>
          <p:spPr bwMode="auto">
            <a:xfrm>
              <a:off x="86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8236" name="Rectangle 88"/>
            <p:cNvSpPr>
              <a:spLocks noChangeArrowheads="1"/>
            </p:cNvSpPr>
            <p:nvPr/>
          </p:nvSpPr>
          <p:spPr bwMode="auto">
            <a:xfrm>
              <a:off x="218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8237" name="Rectangle 89"/>
            <p:cNvSpPr>
              <a:spLocks noChangeArrowheads="1"/>
            </p:cNvSpPr>
            <p:nvPr/>
          </p:nvSpPr>
          <p:spPr bwMode="auto">
            <a:xfrm>
              <a:off x="1920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8238" name="Rectangle 90"/>
            <p:cNvSpPr>
              <a:spLocks noChangeArrowheads="1"/>
            </p:cNvSpPr>
            <p:nvPr/>
          </p:nvSpPr>
          <p:spPr bwMode="auto">
            <a:xfrm>
              <a:off x="1656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8239" name="Rectangle 91"/>
            <p:cNvSpPr>
              <a:spLocks noChangeArrowheads="1"/>
            </p:cNvSpPr>
            <p:nvPr/>
          </p:nvSpPr>
          <p:spPr bwMode="auto">
            <a:xfrm>
              <a:off x="1398" y="178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8240" name="Rectangle 92"/>
            <p:cNvSpPr>
              <a:spLocks noChangeArrowheads="1"/>
            </p:cNvSpPr>
            <p:nvPr/>
          </p:nvSpPr>
          <p:spPr bwMode="auto">
            <a:xfrm>
              <a:off x="1128" y="178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8241" name="Rectangle 93"/>
            <p:cNvSpPr>
              <a:spLocks noChangeArrowheads="1"/>
            </p:cNvSpPr>
            <p:nvPr/>
          </p:nvSpPr>
          <p:spPr bwMode="auto">
            <a:xfrm>
              <a:off x="86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8242" name="Line 94"/>
            <p:cNvSpPr>
              <a:spLocks noChangeShapeType="1"/>
            </p:cNvSpPr>
            <p:nvPr/>
          </p:nvSpPr>
          <p:spPr bwMode="auto">
            <a:xfrm>
              <a:off x="864" y="178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43" name="Line 95"/>
            <p:cNvSpPr>
              <a:spLocks noChangeShapeType="1"/>
            </p:cNvSpPr>
            <p:nvPr/>
          </p:nvSpPr>
          <p:spPr bwMode="auto">
            <a:xfrm>
              <a:off x="864" y="211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44" name="Line 96"/>
            <p:cNvSpPr>
              <a:spLocks noChangeShapeType="1"/>
            </p:cNvSpPr>
            <p:nvPr/>
          </p:nvSpPr>
          <p:spPr bwMode="auto">
            <a:xfrm>
              <a:off x="864" y="2440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45" name="Line 97"/>
            <p:cNvSpPr>
              <a:spLocks noChangeShapeType="1"/>
            </p:cNvSpPr>
            <p:nvPr/>
          </p:nvSpPr>
          <p:spPr bwMode="auto">
            <a:xfrm>
              <a:off x="864" y="276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46" name="Line 98"/>
            <p:cNvSpPr>
              <a:spLocks noChangeShapeType="1"/>
            </p:cNvSpPr>
            <p:nvPr/>
          </p:nvSpPr>
          <p:spPr bwMode="auto">
            <a:xfrm>
              <a:off x="864" y="309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47" name="Line 99"/>
            <p:cNvSpPr>
              <a:spLocks noChangeShapeType="1"/>
            </p:cNvSpPr>
            <p:nvPr/>
          </p:nvSpPr>
          <p:spPr bwMode="auto">
            <a:xfrm>
              <a:off x="864" y="341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48" name="Line 100"/>
            <p:cNvSpPr>
              <a:spLocks noChangeShapeType="1"/>
            </p:cNvSpPr>
            <p:nvPr/>
          </p:nvSpPr>
          <p:spPr bwMode="auto">
            <a:xfrm>
              <a:off x="864" y="3744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49" name="Line 101"/>
            <p:cNvSpPr>
              <a:spLocks noChangeShapeType="1"/>
            </p:cNvSpPr>
            <p:nvPr/>
          </p:nvSpPr>
          <p:spPr bwMode="auto">
            <a:xfrm>
              <a:off x="864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0" name="Line 102"/>
            <p:cNvSpPr>
              <a:spLocks noChangeShapeType="1"/>
            </p:cNvSpPr>
            <p:nvPr/>
          </p:nvSpPr>
          <p:spPr bwMode="auto">
            <a:xfrm>
              <a:off x="112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1" name="Line 103"/>
            <p:cNvSpPr>
              <a:spLocks noChangeShapeType="1"/>
            </p:cNvSpPr>
            <p:nvPr/>
          </p:nvSpPr>
          <p:spPr bwMode="auto">
            <a:xfrm>
              <a:off x="139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2" name="Line 104"/>
            <p:cNvSpPr>
              <a:spLocks noChangeShapeType="1"/>
            </p:cNvSpPr>
            <p:nvPr/>
          </p:nvSpPr>
          <p:spPr bwMode="auto">
            <a:xfrm>
              <a:off x="1656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3" name="Line 105"/>
            <p:cNvSpPr>
              <a:spLocks noChangeShapeType="1"/>
            </p:cNvSpPr>
            <p:nvPr/>
          </p:nvSpPr>
          <p:spPr bwMode="auto">
            <a:xfrm>
              <a:off x="1920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4" name="Line 106"/>
            <p:cNvSpPr>
              <a:spLocks noChangeShapeType="1"/>
            </p:cNvSpPr>
            <p:nvPr/>
          </p:nvSpPr>
          <p:spPr bwMode="auto">
            <a:xfrm>
              <a:off x="2184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5" name="Line 107"/>
            <p:cNvSpPr>
              <a:spLocks noChangeShapeType="1"/>
            </p:cNvSpPr>
            <p:nvPr/>
          </p:nvSpPr>
          <p:spPr bwMode="auto">
            <a:xfrm>
              <a:off x="2448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6" name="Line 108"/>
            <p:cNvSpPr>
              <a:spLocks noChangeShapeType="1"/>
            </p:cNvSpPr>
            <p:nvPr/>
          </p:nvSpPr>
          <p:spPr bwMode="auto">
            <a:xfrm flipV="1">
              <a:off x="1125" y="1772"/>
              <a:ext cx="0" cy="19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7" name="Line 109"/>
            <p:cNvSpPr>
              <a:spLocks noChangeShapeType="1"/>
            </p:cNvSpPr>
            <p:nvPr/>
          </p:nvSpPr>
          <p:spPr bwMode="auto">
            <a:xfrm>
              <a:off x="864" y="2115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58" name="Rectangle 110"/>
            <p:cNvSpPr>
              <a:spLocks noChangeArrowheads="1"/>
            </p:cNvSpPr>
            <p:nvPr/>
          </p:nvSpPr>
          <p:spPr bwMode="auto">
            <a:xfrm>
              <a:off x="857" y="1793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5" name="Group 120"/>
          <p:cNvGrpSpPr>
            <a:grpSpLocks/>
          </p:cNvGrpSpPr>
          <p:nvPr/>
        </p:nvGrpSpPr>
        <p:grpSpPr bwMode="auto">
          <a:xfrm>
            <a:off x="7459663" y="5316538"/>
            <a:ext cx="1227137" cy="1371600"/>
            <a:chOff x="7459133" y="5317069"/>
            <a:chExt cx="1227667" cy="1371597"/>
          </a:xfrm>
        </p:grpSpPr>
        <p:sp>
          <p:nvSpPr>
            <p:cNvPr id="8203" name="Oval 176"/>
            <p:cNvSpPr>
              <a:spLocks noChangeArrowheads="1"/>
            </p:cNvSpPr>
            <p:nvPr/>
          </p:nvSpPr>
          <p:spPr bwMode="auto">
            <a:xfrm>
              <a:off x="8305800" y="5317069"/>
              <a:ext cx="381000" cy="381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04" name="Oval 176"/>
            <p:cNvSpPr>
              <a:spLocks noChangeArrowheads="1"/>
            </p:cNvSpPr>
            <p:nvPr/>
          </p:nvSpPr>
          <p:spPr bwMode="auto">
            <a:xfrm>
              <a:off x="7459133" y="6307666"/>
              <a:ext cx="381000" cy="381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cxnSp>
          <p:nvCxnSpPr>
            <p:cNvPr id="8205" name="Straight Arrow Connector 118"/>
            <p:cNvCxnSpPr>
              <a:cxnSpLocks noChangeShapeType="1"/>
              <a:stCxn id="8204" idx="7"/>
              <a:endCxn id="8203" idx="3"/>
            </p:cNvCxnSpPr>
            <p:nvPr/>
          </p:nvCxnSpPr>
          <p:spPr bwMode="auto">
            <a:xfrm rot="5400000" flipH="1" flipV="1">
              <a:off x="7712372" y="5714239"/>
              <a:ext cx="721189" cy="577259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121"/>
          <p:cNvGrpSpPr>
            <a:grpSpLocks/>
          </p:cNvGrpSpPr>
          <p:nvPr/>
        </p:nvGrpSpPr>
        <p:grpSpPr bwMode="auto">
          <a:xfrm>
            <a:off x="7450138" y="2039938"/>
            <a:ext cx="1228725" cy="1371600"/>
            <a:chOff x="7459133" y="5317069"/>
            <a:chExt cx="1227667" cy="1371597"/>
          </a:xfrm>
        </p:grpSpPr>
        <p:sp>
          <p:nvSpPr>
            <p:cNvPr id="8200" name="Oval 176"/>
            <p:cNvSpPr>
              <a:spLocks noChangeArrowheads="1"/>
            </p:cNvSpPr>
            <p:nvPr/>
          </p:nvSpPr>
          <p:spPr bwMode="auto">
            <a:xfrm>
              <a:off x="8305800" y="5317069"/>
              <a:ext cx="381000" cy="381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8201" name="Oval 176"/>
            <p:cNvSpPr>
              <a:spLocks noChangeArrowheads="1"/>
            </p:cNvSpPr>
            <p:nvPr/>
          </p:nvSpPr>
          <p:spPr bwMode="auto">
            <a:xfrm>
              <a:off x="7459133" y="6307666"/>
              <a:ext cx="381000" cy="381000"/>
            </a:xfrm>
            <a:prstGeom prst="ellipse">
              <a:avLst/>
            </a:prstGeom>
            <a:noFill/>
            <a:ln w="25400" algn="ctr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cxnSp>
          <p:nvCxnSpPr>
            <p:cNvPr id="8202" name="Straight Arrow Connector 124"/>
            <p:cNvCxnSpPr>
              <a:cxnSpLocks noChangeShapeType="1"/>
              <a:stCxn id="8201" idx="7"/>
              <a:endCxn id="8200" idx="3"/>
            </p:cNvCxnSpPr>
            <p:nvPr/>
          </p:nvCxnSpPr>
          <p:spPr bwMode="auto">
            <a:xfrm rot="5400000" flipH="1" flipV="1">
              <a:off x="7712372" y="5714239"/>
              <a:ext cx="721189" cy="577259"/>
            </a:xfrm>
            <a:prstGeom prst="straightConnector1">
              <a:avLst/>
            </a:prstGeom>
            <a:noFill/>
            <a:ln w="25400" algn="ctr">
              <a:solidFill>
                <a:srgbClr val="FF0000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490538" y="1292225"/>
            <a:ext cx="3700462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Associative:   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)+c 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b×c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)×c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Commutative: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=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b×a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Distributive: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  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a×(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b+c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) =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+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a×c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2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4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Finite Fields</a:t>
            </a:r>
          </a:p>
        </p:txBody>
      </p:sp>
      <p:grpSp>
        <p:nvGrpSpPr>
          <p:cNvPr id="9219" name="Group 112"/>
          <p:cNvGrpSpPr>
            <a:grpSpLocks/>
          </p:cNvGrpSpPr>
          <p:nvPr/>
        </p:nvGrpSpPr>
        <p:grpSpPr bwMode="auto">
          <a:xfrm>
            <a:off x="6172200" y="3640138"/>
            <a:ext cx="2525713" cy="3141662"/>
            <a:chOff x="3401" y="1728"/>
            <a:chExt cx="1591" cy="1979"/>
          </a:xfrm>
        </p:grpSpPr>
        <p:grpSp>
          <p:nvGrpSpPr>
            <p:cNvPr id="9277" name="Group 3"/>
            <p:cNvGrpSpPr>
              <a:grpSpLocks/>
            </p:cNvGrpSpPr>
            <p:nvPr/>
          </p:nvGrpSpPr>
          <p:grpSpPr bwMode="auto">
            <a:xfrm>
              <a:off x="3408" y="1751"/>
              <a:ext cx="1584" cy="1956"/>
              <a:chOff x="3408" y="1751"/>
              <a:chExt cx="1584" cy="1956"/>
            </a:xfrm>
          </p:grpSpPr>
          <p:sp>
            <p:nvSpPr>
              <p:cNvPr id="9281" name="Rectangle 4"/>
              <p:cNvSpPr>
                <a:spLocks noChangeArrowheads="1"/>
              </p:cNvSpPr>
              <p:nvPr/>
            </p:nvSpPr>
            <p:spPr bwMode="auto">
              <a:xfrm>
                <a:off x="472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9282" name="Rectangle 5"/>
              <p:cNvSpPr>
                <a:spLocks noChangeArrowheads="1"/>
              </p:cNvSpPr>
              <p:nvPr/>
            </p:nvSpPr>
            <p:spPr bwMode="auto">
              <a:xfrm>
                <a:off x="4464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9283" name="Rectangle 6"/>
              <p:cNvSpPr>
                <a:spLocks noChangeArrowheads="1"/>
              </p:cNvSpPr>
              <p:nvPr/>
            </p:nvSpPr>
            <p:spPr bwMode="auto">
              <a:xfrm>
                <a:off x="4200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9284" name="Rectangle 7"/>
              <p:cNvSpPr>
                <a:spLocks noChangeArrowheads="1"/>
              </p:cNvSpPr>
              <p:nvPr/>
            </p:nvSpPr>
            <p:spPr bwMode="auto">
              <a:xfrm>
                <a:off x="3942" y="338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9285" name="Rectangle 8"/>
              <p:cNvSpPr>
                <a:spLocks noChangeArrowheads="1"/>
              </p:cNvSpPr>
              <p:nvPr/>
            </p:nvSpPr>
            <p:spPr bwMode="auto">
              <a:xfrm>
                <a:off x="3672" y="338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286" name="Rectangle 9"/>
              <p:cNvSpPr>
                <a:spLocks noChangeArrowheads="1"/>
              </p:cNvSpPr>
              <p:nvPr/>
            </p:nvSpPr>
            <p:spPr bwMode="auto">
              <a:xfrm>
                <a:off x="3408" y="338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9287" name="Rectangle 10"/>
              <p:cNvSpPr>
                <a:spLocks noChangeArrowheads="1"/>
              </p:cNvSpPr>
              <p:nvPr/>
            </p:nvSpPr>
            <p:spPr bwMode="auto">
              <a:xfrm>
                <a:off x="472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9288" name="Rectangle 11"/>
              <p:cNvSpPr>
                <a:spLocks noChangeArrowheads="1"/>
              </p:cNvSpPr>
              <p:nvPr/>
            </p:nvSpPr>
            <p:spPr bwMode="auto">
              <a:xfrm>
                <a:off x="4464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9289" name="Rectangle 12"/>
              <p:cNvSpPr>
                <a:spLocks noChangeArrowheads="1"/>
              </p:cNvSpPr>
              <p:nvPr/>
            </p:nvSpPr>
            <p:spPr bwMode="auto">
              <a:xfrm>
                <a:off x="4200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9290" name="Rectangle 13"/>
              <p:cNvSpPr>
                <a:spLocks noChangeArrowheads="1"/>
              </p:cNvSpPr>
              <p:nvPr/>
            </p:nvSpPr>
            <p:spPr bwMode="auto">
              <a:xfrm>
                <a:off x="3942" y="3055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9291" name="Rectangle 14"/>
              <p:cNvSpPr>
                <a:spLocks noChangeArrowheads="1"/>
              </p:cNvSpPr>
              <p:nvPr/>
            </p:nvSpPr>
            <p:spPr bwMode="auto">
              <a:xfrm>
                <a:off x="3672" y="3055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292" name="Rectangle 15"/>
              <p:cNvSpPr>
                <a:spLocks noChangeArrowheads="1"/>
              </p:cNvSpPr>
              <p:nvPr/>
            </p:nvSpPr>
            <p:spPr bwMode="auto">
              <a:xfrm>
                <a:off x="3408" y="3055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9293" name="Rectangle 16"/>
              <p:cNvSpPr>
                <a:spLocks noChangeArrowheads="1"/>
              </p:cNvSpPr>
              <p:nvPr/>
            </p:nvSpPr>
            <p:spPr bwMode="auto">
              <a:xfrm>
                <a:off x="472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9294" name="Rectangle 17"/>
              <p:cNvSpPr>
                <a:spLocks noChangeArrowheads="1"/>
              </p:cNvSpPr>
              <p:nvPr/>
            </p:nvSpPr>
            <p:spPr bwMode="auto">
              <a:xfrm>
                <a:off x="4464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9295" name="Rectangle 18"/>
              <p:cNvSpPr>
                <a:spLocks noChangeArrowheads="1"/>
              </p:cNvSpPr>
              <p:nvPr/>
            </p:nvSpPr>
            <p:spPr bwMode="auto">
              <a:xfrm>
                <a:off x="4200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9296" name="Rectangle 19"/>
              <p:cNvSpPr>
                <a:spLocks noChangeArrowheads="1"/>
              </p:cNvSpPr>
              <p:nvPr/>
            </p:nvSpPr>
            <p:spPr bwMode="auto">
              <a:xfrm>
                <a:off x="3942" y="2729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9297" name="Rectangle 20"/>
              <p:cNvSpPr>
                <a:spLocks noChangeArrowheads="1"/>
              </p:cNvSpPr>
              <p:nvPr/>
            </p:nvSpPr>
            <p:spPr bwMode="auto">
              <a:xfrm>
                <a:off x="3672" y="2729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298" name="Rectangle 21"/>
              <p:cNvSpPr>
                <a:spLocks noChangeArrowheads="1"/>
              </p:cNvSpPr>
              <p:nvPr/>
            </p:nvSpPr>
            <p:spPr bwMode="auto">
              <a:xfrm>
                <a:off x="3408" y="2729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9299" name="Rectangle 22"/>
              <p:cNvSpPr>
                <a:spLocks noChangeArrowheads="1"/>
              </p:cNvSpPr>
              <p:nvPr/>
            </p:nvSpPr>
            <p:spPr bwMode="auto">
              <a:xfrm>
                <a:off x="472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9300" name="Rectangle 23"/>
              <p:cNvSpPr>
                <a:spLocks noChangeArrowheads="1"/>
              </p:cNvSpPr>
              <p:nvPr/>
            </p:nvSpPr>
            <p:spPr bwMode="auto">
              <a:xfrm>
                <a:off x="4464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9301" name="Rectangle 24"/>
              <p:cNvSpPr>
                <a:spLocks noChangeArrowheads="1"/>
              </p:cNvSpPr>
              <p:nvPr/>
            </p:nvSpPr>
            <p:spPr bwMode="auto">
              <a:xfrm>
                <a:off x="4200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9302" name="Rectangle 25"/>
              <p:cNvSpPr>
                <a:spLocks noChangeArrowheads="1"/>
              </p:cNvSpPr>
              <p:nvPr/>
            </p:nvSpPr>
            <p:spPr bwMode="auto">
              <a:xfrm>
                <a:off x="3942" y="2403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9303" name="Rectangle 26"/>
              <p:cNvSpPr>
                <a:spLocks noChangeArrowheads="1"/>
              </p:cNvSpPr>
              <p:nvPr/>
            </p:nvSpPr>
            <p:spPr bwMode="auto">
              <a:xfrm>
                <a:off x="3672" y="2403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304" name="Rectangle 27"/>
              <p:cNvSpPr>
                <a:spLocks noChangeArrowheads="1"/>
              </p:cNvSpPr>
              <p:nvPr/>
            </p:nvSpPr>
            <p:spPr bwMode="auto">
              <a:xfrm>
                <a:off x="3408" y="2403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9305" name="Rectangle 28"/>
              <p:cNvSpPr>
                <a:spLocks noChangeArrowheads="1"/>
              </p:cNvSpPr>
              <p:nvPr/>
            </p:nvSpPr>
            <p:spPr bwMode="auto">
              <a:xfrm>
                <a:off x="472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306" name="Rectangle 29"/>
              <p:cNvSpPr>
                <a:spLocks noChangeArrowheads="1"/>
              </p:cNvSpPr>
              <p:nvPr/>
            </p:nvSpPr>
            <p:spPr bwMode="auto">
              <a:xfrm>
                <a:off x="4464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307" name="Rectangle 30"/>
              <p:cNvSpPr>
                <a:spLocks noChangeArrowheads="1"/>
              </p:cNvSpPr>
              <p:nvPr/>
            </p:nvSpPr>
            <p:spPr bwMode="auto">
              <a:xfrm>
                <a:off x="4200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308" name="Rectangle 31"/>
              <p:cNvSpPr>
                <a:spLocks noChangeArrowheads="1"/>
              </p:cNvSpPr>
              <p:nvPr/>
            </p:nvSpPr>
            <p:spPr bwMode="auto">
              <a:xfrm>
                <a:off x="3942" y="2077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309" name="Rectangle 32"/>
              <p:cNvSpPr>
                <a:spLocks noChangeArrowheads="1"/>
              </p:cNvSpPr>
              <p:nvPr/>
            </p:nvSpPr>
            <p:spPr bwMode="auto">
              <a:xfrm>
                <a:off x="3672" y="2077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310" name="Rectangle 33"/>
              <p:cNvSpPr>
                <a:spLocks noChangeArrowheads="1"/>
              </p:cNvSpPr>
              <p:nvPr/>
            </p:nvSpPr>
            <p:spPr bwMode="auto">
              <a:xfrm>
                <a:off x="3408" y="2077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311" name="Rectangle 34"/>
              <p:cNvSpPr>
                <a:spLocks noChangeArrowheads="1"/>
              </p:cNvSpPr>
              <p:nvPr/>
            </p:nvSpPr>
            <p:spPr bwMode="auto">
              <a:xfrm>
                <a:off x="472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4</a:t>
                </a:r>
              </a:p>
            </p:txBody>
          </p:sp>
          <p:sp>
            <p:nvSpPr>
              <p:cNvPr id="9312" name="Rectangle 35"/>
              <p:cNvSpPr>
                <a:spLocks noChangeArrowheads="1"/>
              </p:cNvSpPr>
              <p:nvPr/>
            </p:nvSpPr>
            <p:spPr bwMode="auto">
              <a:xfrm>
                <a:off x="4464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3</a:t>
                </a:r>
              </a:p>
            </p:txBody>
          </p:sp>
          <p:sp>
            <p:nvSpPr>
              <p:cNvPr id="9313" name="Rectangle 36"/>
              <p:cNvSpPr>
                <a:spLocks noChangeArrowheads="1"/>
              </p:cNvSpPr>
              <p:nvPr/>
            </p:nvSpPr>
            <p:spPr bwMode="auto">
              <a:xfrm>
                <a:off x="4200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2</a:t>
                </a:r>
              </a:p>
            </p:txBody>
          </p:sp>
          <p:sp>
            <p:nvSpPr>
              <p:cNvPr id="9314" name="Rectangle 37"/>
              <p:cNvSpPr>
                <a:spLocks noChangeArrowheads="1"/>
              </p:cNvSpPr>
              <p:nvPr/>
            </p:nvSpPr>
            <p:spPr bwMode="auto">
              <a:xfrm>
                <a:off x="3942" y="1751"/>
                <a:ext cx="258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1</a:t>
                </a:r>
              </a:p>
            </p:txBody>
          </p:sp>
          <p:sp>
            <p:nvSpPr>
              <p:cNvPr id="9315" name="Rectangle 38"/>
              <p:cNvSpPr>
                <a:spLocks noChangeArrowheads="1"/>
              </p:cNvSpPr>
              <p:nvPr/>
            </p:nvSpPr>
            <p:spPr bwMode="auto">
              <a:xfrm>
                <a:off x="3672" y="1751"/>
                <a:ext cx="270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Arial" charset="0"/>
                  </a:rPr>
                  <a:t>0</a:t>
                </a:r>
              </a:p>
            </p:txBody>
          </p:sp>
          <p:sp>
            <p:nvSpPr>
              <p:cNvPr id="9316" name="Rectangle 39"/>
              <p:cNvSpPr>
                <a:spLocks noChangeArrowheads="1"/>
              </p:cNvSpPr>
              <p:nvPr/>
            </p:nvSpPr>
            <p:spPr bwMode="auto">
              <a:xfrm>
                <a:off x="3408" y="1751"/>
                <a:ext cx="264" cy="3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  <a:cs typeface="Arial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F99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×</a:t>
                </a:r>
              </a:p>
            </p:txBody>
          </p:sp>
          <p:sp>
            <p:nvSpPr>
              <p:cNvPr id="9317" name="Line 40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18" name="Line 41"/>
              <p:cNvSpPr>
                <a:spLocks noChangeShapeType="1"/>
              </p:cNvSpPr>
              <p:nvPr/>
            </p:nvSpPr>
            <p:spPr bwMode="auto">
              <a:xfrm>
                <a:off x="3408" y="2077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19" name="Line 42"/>
              <p:cNvSpPr>
                <a:spLocks noChangeShapeType="1"/>
              </p:cNvSpPr>
              <p:nvPr/>
            </p:nvSpPr>
            <p:spPr bwMode="auto">
              <a:xfrm>
                <a:off x="3408" y="2403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0" name="Line 43"/>
              <p:cNvSpPr>
                <a:spLocks noChangeShapeType="1"/>
              </p:cNvSpPr>
              <p:nvPr/>
            </p:nvSpPr>
            <p:spPr bwMode="auto">
              <a:xfrm>
                <a:off x="3408" y="2729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1" name="Line 44"/>
              <p:cNvSpPr>
                <a:spLocks noChangeShapeType="1"/>
              </p:cNvSpPr>
              <p:nvPr/>
            </p:nvSpPr>
            <p:spPr bwMode="auto">
              <a:xfrm>
                <a:off x="3408" y="3055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2" name="Line 45"/>
              <p:cNvSpPr>
                <a:spLocks noChangeShapeType="1"/>
              </p:cNvSpPr>
              <p:nvPr/>
            </p:nvSpPr>
            <p:spPr bwMode="auto">
              <a:xfrm>
                <a:off x="3408" y="3381"/>
                <a:ext cx="1584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3" name="Line 46"/>
              <p:cNvSpPr>
                <a:spLocks noChangeShapeType="1"/>
              </p:cNvSpPr>
              <p:nvPr/>
            </p:nvSpPr>
            <p:spPr bwMode="auto">
              <a:xfrm>
                <a:off x="3408" y="3707"/>
                <a:ext cx="1584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4" name="Line 47"/>
              <p:cNvSpPr>
                <a:spLocks noChangeShapeType="1"/>
              </p:cNvSpPr>
              <p:nvPr/>
            </p:nvSpPr>
            <p:spPr bwMode="auto">
              <a:xfrm>
                <a:off x="3408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5" name="Line 48"/>
              <p:cNvSpPr>
                <a:spLocks noChangeShapeType="1"/>
              </p:cNvSpPr>
              <p:nvPr/>
            </p:nvSpPr>
            <p:spPr bwMode="auto">
              <a:xfrm>
                <a:off x="367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6" name="Line 49"/>
              <p:cNvSpPr>
                <a:spLocks noChangeShapeType="1"/>
              </p:cNvSpPr>
              <p:nvPr/>
            </p:nvSpPr>
            <p:spPr bwMode="auto">
              <a:xfrm>
                <a:off x="3942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7" name="Line 50"/>
              <p:cNvSpPr>
                <a:spLocks noChangeShapeType="1"/>
              </p:cNvSpPr>
              <p:nvPr/>
            </p:nvSpPr>
            <p:spPr bwMode="auto">
              <a:xfrm>
                <a:off x="4200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8" name="Line 51"/>
              <p:cNvSpPr>
                <a:spLocks noChangeShapeType="1"/>
              </p:cNvSpPr>
              <p:nvPr/>
            </p:nvSpPr>
            <p:spPr bwMode="auto">
              <a:xfrm>
                <a:off x="4464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29" name="Line 52"/>
              <p:cNvSpPr>
                <a:spLocks noChangeShapeType="1"/>
              </p:cNvSpPr>
              <p:nvPr/>
            </p:nvSpPr>
            <p:spPr bwMode="auto">
              <a:xfrm>
                <a:off x="4728" y="1751"/>
                <a:ext cx="0" cy="19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  <p:sp>
            <p:nvSpPr>
              <p:cNvPr id="9330" name="Line 53"/>
              <p:cNvSpPr>
                <a:spLocks noChangeShapeType="1"/>
              </p:cNvSpPr>
              <p:nvPr/>
            </p:nvSpPr>
            <p:spPr bwMode="auto">
              <a:xfrm>
                <a:off x="4992" y="1751"/>
                <a:ext cx="0" cy="195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endParaRPr>
              </a:p>
            </p:txBody>
          </p:sp>
        </p:grpSp>
        <p:sp>
          <p:nvSpPr>
            <p:cNvPr id="9278" name="Line 54"/>
            <p:cNvSpPr>
              <a:spLocks noChangeShapeType="1"/>
            </p:cNvSpPr>
            <p:nvPr/>
          </p:nvSpPr>
          <p:spPr bwMode="auto">
            <a:xfrm flipV="1">
              <a:off x="3669" y="1728"/>
              <a:ext cx="0" cy="1975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79" name="Line 55"/>
            <p:cNvSpPr>
              <a:spLocks noChangeShapeType="1"/>
            </p:cNvSpPr>
            <p:nvPr/>
          </p:nvSpPr>
          <p:spPr bwMode="auto">
            <a:xfrm>
              <a:off x="3408" y="2078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80" name="Rectangle 56"/>
            <p:cNvSpPr>
              <a:spLocks noChangeArrowheads="1"/>
            </p:cNvSpPr>
            <p:nvPr/>
          </p:nvSpPr>
          <p:spPr bwMode="auto">
            <a:xfrm>
              <a:off x="3401" y="1756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grpSp>
        <p:nvGrpSpPr>
          <p:cNvPr id="9220" name="Group 57"/>
          <p:cNvGrpSpPr>
            <a:grpSpLocks/>
          </p:cNvGrpSpPr>
          <p:nvPr/>
        </p:nvGrpSpPr>
        <p:grpSpPr bwMode="auto">
          <a:xfrm>
            <a:off x="6172200" y="381000"/>
            <a:ext cx="2525713" cy="3130550"/>
            <a:chOff x="857" y="1772"/>
            <a:chExt cx="1591" cy="1972"/>
          </a:xfrm>
        </p:grpSpPr>
        <p:sp>
          <p:nvSpPr>
            <p:cNvPr id="9224" name="Rectangle 58"/>
            <p:cNvSpPr>
              <a:spLocks noChangeArrowheads="1"/>
            </p:cNvSpPr>
            <p:nvPr/>
          </p:nvSpPr>
          <p:spPr bwMode="auto">
            <a:xfrm>
              <a:off x="218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9225" name="Rectangle 59"/>
            <p:cNvSpPr>
              <a:spLocks noChangeArrowheads="1"/>
            </p:cNvSpPr>
            <p:nvPr/>
          </p:nvSpPr>
          <p:spPr bwMode="auto">
            <a:xfrm>
              <a:off x="1920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226" name="Rectangle 60"/>
            <p:cNvSpPr>
              <a:spLocks noChangeArrowheads="1"/>
            </p:cNvSpPr>
            <p:nvPr/>
          </p:nvSpPr>
          <p:spPr bwMode="auto">
            <a:xfrm>
              <a:off x="1656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9227" name="Rectangle 61"/>
            <p:cNvSpPr>
              <a:spLocks noChangeArrowheads="1"/>
            </p:cNvSpPr>
            <p:nvPr/>
          </p:nvSpPr>
          <p:spPr bwMode="auto">
            <a:xfrm>
              <a:off x="1398" y="341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28" name="Rectangle 62"/>
            <p:cNvSpPr>
              <a:spLocks noChangeArrowheads="1"/>
            </p:cNvSpPr>
            <p:nvPr/>
          </p:nvSpPr>
          <p:spPr bwMode="auto">
            <a:xfrm>
              <a:off x="1128" y="341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229" name="Rectangle 63"/>
            <p:cNvSpPr>
              <a:spLocks noChangeArrowheads="1"/>
            </p:cNvSpPr>
            <p:nvPr/>
          </p:nvSpPr>
          <p:spPr bwMode="auto">
            <a:xfrm>
              <a:off x="864" y="341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230" name="Rectangle 64"/>
            <p:cNvSpPr>
              <a:spLocks noChangeArrowheads="1"/>
            </p:cNvSpPr>
            <p:nvPr/>
          </p:nvSpPr>
          <p:spPr bwMode="auto">
            <a:xfrm>
              <a:off x="218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231" name="Rectangle 65"/>
            <p:cNvSpPr>
              <a:spLocks noChangeArrowheads="1"/>
            </p:cNvSpPr>
            <p:nvPr/>
          </p:nvSpPr>
          <p:spPr bwMode="auto">
            <a:xfrm>
              <a:off x="1920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9232" name="Rectangle 66"/>
            <p:cNvSpPr>
              <a:spLocks noChangeArrowheads="1"/>
            </p:cNvSpPr>
            <p:nvPr/>
          </p:nvSpPr>
          <p:spPr bwMode="auto">
            <a:xfrm>
              <a:off x="1656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33" name="Rectangle 67"/>
            <p:cNvSpPr>
              <a:spLocks noChangeArrowheads="1"/>
            </p:cNvSpPr>
            <p:nvPr/>
          </p:nvSpPr>
          <p:spPr bwMode="auto">
            <a:xfrm>
              <a:off x="1398" y="3092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234" name="Rectangle 68"/>
            <p:cNvSpPr>
              <a:spLocks noChangeArrowheads="1"/>
            </p:cNvSpPr>
            <p:nvPr/>
          </p:nvSpPr>
          <p:spPr bwMode="auto">
            <a:xfrm>
              <a:off x="1128" y="3092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9235" name="Rectangle 69"/>
            <p:cNvSpPr>
              <a:spLocks noChangeArrowheads="1"/>
            </p:cNvSpPr>
            <p:nvPr/>
          </p:nvSpPr>
          <p:spPr bwMode="auto">
            <a:xfrm>
              <a:off x="864" y="3092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9236" name="Rectangle 70"/>
            <p:cNvSpPr>
              <a:spLocks noChangeArrowheads="1"/>
            </p:cNvSpPr>
            <p:nvPr/>
          </p:nvSpPr>
          <p:spPr bwMode="auto">
            <a:xfrm>
              <a:off x="218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9237" name="Rectangle 71"/>
            <p:cNvSpPr>
              <a:spLocks noChangeArrowheads="1"/>
            </p:cNvSpPr>
            <p:nvPr/>
          </p:nvSpPr>
          <p:spPr bwMode="auto">
            <a:xfrm>
              <a:off x="1920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38" name="Rectangle 72"/>
            <p:cNvSpPr>
              <a:spLocks noChangeArrowheads="1"/>
            </p:cNvSpPr>
            <p:nvPr/>
          </p:nvSpPr>
          <p:spPr bwMode="auto">
            <a:xfrm>
              <a:off x="1656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239" name="Rectangle 73"/>
            <p:cNvSpPr>
              <a:spLocks noChangeArrowheads="1"/>
            </p:cNvSpPr>
            <p:nvPr/>
          </p:nvSpPr>
          <p:spPr bwMode="auto">
            <a:xfrm>
              <a:off x="1398" y="2766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9240" name="Rectangle 74"/>
            <p:cNvSpPr>
              <a:spLocks noChangeArrowheads="1"/>
            </p:cNvSpPr>
            <p:nvPr/>
          </p:nvSpPr>
          <p:spPr bwMode="auto">
            <a:xfrm>
              <a:off x="1128" y="2766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241" name="Rectangle 75"/>
            <p:cNvSpPr>
              <a:spLocks noChangeArrowheads="1"/>
            </p:cNvSpPr>
            <p:nvPr/>
          </p:nvSpPr>
          <p:spPr bwMode="auto">
            <a:xfrm>
              <a:off x="864" y="2766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242" name="Rectangle 76"/>
            <p:cNvSpPr>
              <a:spLocks noChangeArrowheads="1"/>
            </p:cNvSpPr>
            <p:nvPr/>
          </p:nvSpPr>
          <p:spPr bwMode="auto">
            <a:xfrm>
              <a:off x="218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43" name="Rectangle 77"/>
            <p:cNvSpPr>
              <a:spLocks noChangeArrowheads="1"/>
            </p:cNvSpPr>
            <p:nvPr/>
          </p:nvSpPr>
          <p:spPr bwMode="auto">
            <a:xfrm>
              <a:off x="1920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244" name="Rectangle 78"/>
            <p:cNvSpPr>
              <a:spLocks noChangeArrowheads="1"/>
            </p:cNvSpPr>
            <p:nvPr/>
          </p:nvSpPr>
          <p:spPr bwMode="auto">
            <a:xfrm>
              <a:off x="1656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9245" name="Rectangle 79"/>
            <p:cNvSpPr>
              <a:spLocks noChangeArrowheads="1"/>
            </p:cNvSpPr>
            <p:nvPr/>
          </p:nvSpPr>
          <p:spPr bwMode="auto">
            <a:xfrm>
              <a:off x="1398" y="2440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246" name="Rectangle 80"/>
            <p:cNvSpPr>
              <a:spLocks noChangeArrowheads="1"/>
            </p:cNvSpPr>
            <p:nvPr/>
          </p:nvSpPr>
          <p:spPr bwMode="auto">
            <a:xfrm>
              <a:off x="1128" y="2440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9247" name="Rectangle 81"/>
            <p:cNvSpPr>
              <a:spLocks noChangeArrowheads="1"/>
            </p:cNvSpPr>
            <p:nvPr/>
          </p:nvSpPr>
          <p:spPr bwMode="auto">
            <a:xfrm>
              <a:off x="864" y="2440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9248" name="Rectangle 82"/>
            <p:cNvSpPr>
              <a:spLocks noChangeArrowheads="1"/>
            </p:cNvSpPr>
            <p:nvPr/>
          </p:nvSpPr>
          <p:spPr bwMode="auto">
            <a:xfrm>
              <a:off x="218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249" name="Rectangle 83"/>
            <p:cNvSpPr>
              <a:spLocks noChangeArrowheads="1"/>
            </p:cNvSpPr>
            <p:nvPr/>
          </p:nvSpPr>
          <p:spPr bwMode="auto">
            <a:xfrm>
              <a:off x="1920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9250" name="Rectangle 84"/>
            <p:cNvSpPr>
              <a:spLocks noChangeArrowheads="1"/>
            </p:cNvSpPr>
            <p:nvPr/>
          </p:nvSpPr>
          <p:spPr bwMode="auto">
            <a:xfrm>
              <a:off x="1656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251" name="Rectangle 85"/>
            <p:cNvSpPr>
              <a:spLocks noChangeArrowheads="1"/>
            </p:cNvSpPr>
            <p:nvPr/>
          </p:nvSpPr>
          <p:spPr bwMode="auto">
            <a:xfrm>
              <a:off x="1398" y="2114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9252" name="Rectangle 86"/>
            <p:cNvSpPr>
              <a:spLocks noChangeArrowheads="1"/>
            </p:cNvSpPr>
            <p:nvPr/>
          </p:nvSpPr>
          <p:spPr bwMode="auto">
            <a:xfrm>
              <a:off x="1128" y="2114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53" name="Rectangle 87"/>
            <p:cNvSpPr>
              <a:spLocks noChangeArrowheads="1"/>
            </p:cNvSpPr>
            <p:nvPr/>
          </p:nvSpPr>
          <p:spPr bwMode="auto">
            <a:xfrm>
              <a:off x="864" y="2114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54" name="Rectangle 88"/>
            <p:cNvSpPr>
              <a:spLocks noChangeArrowheads="1"/>
            </p:cNvSpPr>
            <p:nvPr/>
          </p:nvSpPr>
          <p:spPr bwMode="auto">
            <a:xfrm>
              <a:off x="218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4</a:t>
              </a:r>
            </a:p>
          </p:txBody>
        </p:sp>
        <p:sp>
          <p:nvSpPr>
            <p:cNvPr id="9255" name="Rectangle 89"/>
            <p:cNvSpPr>
              <a:spLocks noChangeArrowheads="1"/>
            </p:cNvSpPr>
            <p:nvPr/>
          </p:nvSpPr>
          <p:spPr bwMode="auto">
            <a:xfrm>
              <a:off x="1920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3</a:t>
              </a:r>
            </a:p>
          </p:txBody>
        </p:sp>
        <p:sp>
          <p:nvSpPr>
            <p:cNvPr id="9256" name="Rectangle 90"/>
            <p:cNvSpPr>
              <a:spLocks noChangeArrowheads="1"/>
            </p:cNvSpPr>
            <p:nvPr/>
          </p:nvSpPr>
          <p:spPr bwMode="auto">
            <a:xfrm>
              <a:off x="1656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2</a:t>
              </a:r>
            </a:p>
          </p:txBody>
        </p:sp>
        <p:sp>
          <p:nvSpPr>
            <p:cNvPr id="9257" name="Rectangle 91"/>
            <p:cNvSpPr>
              <a:spLocks noChangeArrowheads="1"/>
            </p:cNvSpPr>
            <p:nvPr/>
          </p:nvSpPr>
          <p:spPr bwMode="auto">
            <a:xfrm>
              <a:off x="1398" y="1788"/>
              <a:ext cx="25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1</a:t>
              </a:r>
            </a:p>
          </p:txBody>
        </p:sp>
        <p:sp>
          <p:nvSpPr>
            <p:cNvPr id="9258" name="Rectangle 92"/>
            <p:cNvSpPr>
              <a:spLocks noChangeArrowheads="1"/>
            </p:cNvSpPr>
            <p:nvPr/>
          </p:nvSpPr>
          <p:spPr bwMode="auto">
            <a:xfrm>
              <a:off x="1128" y="1788"/>
              <a:ext cx="27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0</a:t>
              </a:r>
            </a:p>
          </p:txBody>
        </p:sp>
        <p:sp>
          <p:nvSpPr>
            <p:cNvPr id="9259" name="Rectangle 93"/>
            <p:cNvSpPr>
              <a:spLocks noChangeArrowheads="1"/>
            </p:cNvSpPr>
            <p:nvPr/>
          </p:nvSpPr>
          <p:spPr bwMode="auto">
            <a:xfrm>
              <a:off x="864" y="1788"/>
              <a:ext cx="26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99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+</a:t>
              </a:r>
            </a:p>
          </p:txBody>
        </p:sp>
        <p:sp>
          <p:nvSpPr>
            <p:cNvPr id="9260" name="Line 94"/>
            <p:cNvSpPr>
              <a:spLocks noChangeShapeType="1"/>
            </p:cNvSpPr>
            <p:nvPr/>
          </p:nvSpPr>
          <p:spPr bwMode="auto">
            <a:xfrm>
              <a:off x="864" y="1788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1" name="Line 95"/>
            <p:cNvSpPr>
              <a:spLocks noChangeShapeType="1"/>
            </p:cNvSpPr>
            <p:nvPr/>
          </p:nvSpPr>
          <p:spPr bwMode="auto">
            <a:xfrm>
              <a:off x="864" y="2114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2" name="Line 96"/>
            <p:cNvSpPr>
              <a:spLocks noChangeShapeType="1"/>
            </p:cNvSpPr>
            <p:nvPr/>
          </p:nvSpPr>
          <p:spPr bwMode="auto">
            <a:xfrm>
              <a:off x="864" y="2440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3" name="Line 97"/>
            <p:cNvSpPr>
              <a:spLocks noChangeShapeType="1"/>
            </p:cNvSpPr>
            <p:nvPr/>
          </p:nvSpPr>
          <p:spPr bwMode="auto">
            <a:xfrm>
              <a:off x="864" y="2766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4" name="Line 98"/>
            <p:cNvSpPr>
              <a:spLocks noChangeShapeType="1"/>
            </p:cNvSpPr>
            <p:nvPr/>
          </p:nvSpPr>
          <p:spPr bwMode="auto">
            <a:xfrm>
              <a:off x="864" y="3092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5" name="Line 99"/>
            <p:cNvSpPr>
              <a:spLocks noChangeShapeType="1"/>
            </p:cNvSpPr>
            <p:nvPr/>
          </p:nvSpPr>
          <p:spPr bwMode="auto">
            <a:xfrm>
              <a:off x="864" y="3418"/>
              <a:ext cx="15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6" name="Line 100"/>
            <p:cNvSpPr>
              <a:spLocks noChangeShapeType="1"/>
            </p:cNvSpPr>
            <p:nvPr/>
          </p:nvSpPr>
          <p:spPr bwMode="auto">
            <a:xfrm>
              <a:off x="864" y="3744"/>
              <a:ext cx="1584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7" name="Line 101"/>
            <p:cNvSpPr>
              <a:spLocks noChangeShapeType="1"/>
            </p:cNvSpPr>
            <p:nvPr/>
          </p:nvSpPr>
          <p:spPr bwMode="auto">
            <a:xfrm>
              <a:off x="864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8" name="Line 102"/>
            <p:cNvSpPr>
              <a:spLocks noChangeShapeType="1"/>
            </p:cNvSpPr>
            <p:nvPr/>
          </p:nvSpPr>
          <p:spPr bwMode="auto">
            <a:xfrm>
              <a:off x="112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69" name="Line 103"/>
            <p:cNvSpPr>
              <a:spLocks noChangeShapeType="1"/>
            </p:cNvSpPr>
            <p:nvPr/>
          </p:nvSpPr>
          <p:spPr bwMode="auto">
            <a:xfrm>
              <a:off x="1398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70" name="Line 104"/>
            <p:cNvSpPr>
              <a:spLocks noChangeShapeType="1"/>
            </p:cNvSpPr>
            <p:nvPr/>
          </p:nvSpPr>
          <p:spPr bwMode="auto">
            <a:xfrm>
              <a:off x="1656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71" name="Line 105"/>
            <p:cNvSpPr>
              <a:spLocks noChangeShapeType="1"/>
            </p:cNvSpPr>
            <p:nvPr/>
          </p:nvSpPr>
          <p:spPr bwMode="auto">
            <a:xfrm>
              <a:off x="1920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72" name="Line 106"/>
            <p:cNvSpPr>
              <a:spLocks noChangeShapeType="1"/>
            </p:cNvSpPr>
            <p:nvPr/>
          </p:nvSpPr>
          <p:spPr bwMode="auto">
            <a:xfrm>
              <a:off x="2184" y="1788"/>
              <a:ext cx="0" cy="19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73" name="Line 107"/>
            <p:cNvSpPr>
              <a:spLocks noChangeShapeType="1"/>
            </p:cNvSpPr>
            <p:nvPr/>
          </p:nvSpPr>
          <p:spPr bwMode="auto">
            <a:xfrm>
              <a:off x="2448" y="1788"/>
              <a:ext cx="0" cy="19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74" name="Line 108"/>
            <p:cNvSpPr>
              <a:spLocks noChangeShapeType="1"/>
            </p:cNvSpPr>
            <p:nvPr/>
          </p:nvSpPr>
          <p:spPr bwMode="auto">
            <a:xfrm flipV="1">
              <a:off x="1125" y="1772"/>
              <a:ext cx="0" cy="1968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75" name="Line 109"/>
            <p:cNvSpPr>
              <a:spLocks noChangeShapeType="1"/>
            </p:cNvSpPr>
            <p:nvPr/>
          </p:nvSpPr>
          <p:spPr bwMode="auto">
            <a:xfrm>
              <a:off x="864" y="2115"/>
              <a:ext cx="1584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9276" name="Rectangle 110"/>
            <p:cNvSpPr>
              <a:spLocks noChangeArrowheads="1"/>
            </p:cNvSpPr>
            <p:nvPr/>
          </p:nvSpPr>
          <p:spPr bwMode="auto">
            <a:xfrm>
              <a:off x="857" y="1793"/>
              <a:ext cx="1591" cy="1947"/>
            </a:xfrm>
            <a:prstGeom prst="rect">
              <a:avLst/>
            </a:prstGeom>
            <a:noFill/>
            <a:ln w="2540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13" name="Text Box 215"/>
          <p:cNvSpPr txBox="1">
            <a:spLocks noChangeArrowheads="1"/>
          </p:cNvSpPr>
          <p:nvPr/>
        </p:nvSpPr>
        <p:spPr bwMode="auto">
          <a:xfrm>
            <a:off x="325438" y="744538"/>
            <a:ext cx="5048177" cy="382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Inverses: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a+b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=0, i.e. b=-a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2+(-2) =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0</a:t>
            </a:r>
          </a:p>
          <a:p>
            <a:pPr lvl="3" algn="l" eaLnBrk="1" hangingPunct="1">
              <a:buFontTx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 </a:t>
            </a:r>
            <a:r>
              <a:rPr lang="en-US" altLang="en-US" dirty="0">
                <a:solidFill>
                  <a:srgbClr val="FF9900"/>
                </a:solidFill>
                <a:cs typeface="Times New Roman" pitchFamily="18" charset="0"/>
              </a:rPr>
              <a:t>+ 3   = 5 =</a:t>
            </a:r>
            <a:r>
              <a:rPr lang="en-US" altLang="en-US" baseline="-25000" dirty="0">
                <a:solidFill>
                  <a:srgbClr val="FF9900"/>
                </a:solidFill>
                <a:cs typeface="Times New Roman" pitchFamily="18" charset="0"/>
              </a:rPr>
              <a:t>mod 5</a:t>
            </a:r>
            <a:r>
              <a:rPr lang="en-US" altLang="en-US" dirty="0">
                <a:solidFill>
                  <a:srgbClr val="FF9900"/>
                </a:solidFill>
                <a:cs typeface="Times New Roman" pitchFamily="18" charset="0"/>
              </a:rPr>
              <a:t> 0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a≠0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=1, i.e. b=a</a:t>
            </a:r>
            <a:r>
              <a:rPr kumimoji="0" lang="en-US" alt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-1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2×(½)  =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2×3 = 6 =</a:t>
            </a:r>
            <a:r>
              <a:rPr kumimoji="0" lang="en-US" alt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mod 5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  <a:endParaRPr kumimoji="0" lang="en-US" altLang="en-US" sz="2800" b="0" i="0" u="none" strike="noStrike" kern="1200" cap="none" spc="0" normalizeH="0" baseline="3000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3000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5" name="Oval 176"/>
          <p:cNvSpPr>
            <a:spLocks noChangeArrowheads="1"/>
          </p:cNvSpPr>
          <p:nvPr/>
        </p:nvSpPr>
        <p:spPr bwMode="auto">
          <a:xfrm>
            <a:off x="7874000" y="2039938"/>
            <a:ext cx="3810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116" name="Oval 176"/>
          <p:cNvSpPr>
            <a:spLocks noChangeArrowheads="1"/>
          </p:cNvSpPr>
          <p:nvPr/>
        </p:nvSpPr>
        <p:spPr bwMode="auto">
          <a:xfrm>
            <a:off x="7866063" y="5308600"/>
            <a:ext cx="3810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grpSp>
        <p:nvGrpSpPr>
          <p:cNvPr id="117" name="Group 98">
            <a:extLst>
              <a:ext uri="{FF2B5EF4-FFF2-40B4-BE49-F238E27FC236}">
                <a16:creationId xmlns:a16="http://schemas.microsoft.com/office/drawing/2014/main" id="{1E9D9003-F07B-4AF5-9F73-AC906F3D18C4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4446369"/>
            <a:ext cx="457200" cy="914400"/>
            <a:chOff x="2432" y="1328"/>
            <a:chExt cx="906" cy="2075"/>
          </a:xfrm>
        </p:grpSpPr>
        <p:sp>
          <p:nvSpPr>
            <p:cNvPr id="118" name="Freeform 99">
              <a:extLst>
                <a:ext uri="{FF2B5EF4-FFF2-40B4-BE49-F238E27FC236}">
                  <a16:creationId xmlns:a16="http://schemas.microsoft.com/office/drawing/2014/main" id="{045A4510-024F-44E5-A366-1A72BE50C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19" name="Freeform 100">
              <a:extLst>
                <a:ext uri="{FF2B5EF4-FFF2-40B4-BE49-F238E27FC236}">
                  <a16:creationId xmlns:a16="http://schemas.microsoft.com/office/drawing/2014/main" id="{EA0F7243-C624-40B0-83D2-921BBA453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A84B6AC6-CF0A-4C24-9182-DC334DD89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D7DC3296-E6FF-4152-9206-0B3A2296E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2" name="Freeform 103">
              <a:extLst>
                <a:ext uri="{FF2B5EF4-FFF2-40B4-BE49-F238E27FC236}">
                  <a16:creationId xmlns:a16="http://schemas.microsoft.com/office/drawing/2014/main" id="{810035BB-49D3-42DC-8F59-96F691633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23" name="Freeform 104">
              <a:extLst>
                <a:ext uri="{FF2B5EF4-FFF2-40B4-BE49-F238E27FC236}">
                  <a16:creationId xmlns:a16="http://schemas.microsoft.com/office/drawing/2014/main" id="{A8C6AADF-F7ED-43DA-873E-3626C2A2D755}"/>
                </a:ext>
              </a:extLst>
            </p:cNvPr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sp>
        <p:nvSpPr>
          <p:cNvPr id="124" name="AutoShape 41">
            <a:extLst>
              <a:ext uri="{FF2B5EF4-FFF2-40B4-BE49-F238E27FC236}">
                <a16:creationId xmlns:a16="http://schemas.microsoft.com/office/drawing/2014/main" id="{2208B876-7F4A-4337-9F09-2030FC66B1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79" y="4047156"/>
            <a:ext cx="4207221" cy="1667844"/>
          </a:xfrm>
          <a:prstGeom prst="wedgeRoundRectCallout">
            <a:avLst>
              <a:gd name="adj1" fmla="val -62409"/>
              <a:gd name="adj2" fmla="val -1587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Such inverse always exist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/>
              <a:t>iff</a:t>
            </a:r>
            <a:endParaRPr lang="en-US" altLang="en-US" sz="2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mod prime p</a:t>
            </a:r>
          </a:p>
        </p:txBody>
      </p:sp>
      <p:sp>
        <p:nvSpPr>
          <p:cNvPr id="125" name="Oval 176">
            <a:extLst>
              <a:ext uri="{FF2B5EF4-FFF2-40B4-BE49-F238E27FC236}">
                <a16:creationId xmlns:a16="http://schemas.microsoft.com/office/drawing/2014/main" id="{A7EADBCA-0563-41EF-B901-A017C9DDE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3505200"/>
            <a:ext cx="838200" cy="381000"/>
          </a:xfrm>
          <a:prstGeom prst="ellipse">
            <a:avLst/>
          </a:prstGeom>
          <a:noFill/>
          <a:ln w="25400" algn="ctr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alt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67E1DA3-978A-4768-B550-456BC1E95BAD}"/>
              </a:ext>
            </a:extLst>
          </p:cNvPr>
          <p:cNvSpPr/>
          <p:nvPr/>
        </p:nvSpPr>
        <p:spPr>
          <a:xfrm>
            <a:off x="2326944" y="1496704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9900"/>
                </a:solidFill>
                <a:cs typeface="Times New Roman" pitchFamily="18" charset="0"/>
              </a:rPr>
              <a:t>?</a:t>
            </a:r>
            <a:endParaRPr lang="en-US" sz="2400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0224A58F-9096-4058-A52F-6FFB57E073FD}"/>
              </a:ext>
            </a:extLst>
          </p:cNvPr>
          <p:cNvSpPr/>
          <p:nvPr/>
        </p:nvSpPr>
        <p:spPr>
          <a:xfrm>
            <a:off x="2375848" y="2738735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>
                <a:solidFill>
                  <a:srgbClr val="FF9900"/>
                </a:solidFill>
                <a:cs typeface="Times New Roman" pitchFamily="18" charset="0"/>
              </a:rPr>
              <a:t>?</a:t>
            </a:r>
            <a:endParaRPr lang="en-US" sz="2400" dirty="0"/>
          </a:p>
        </p:txBody>
      </p:sp>
      <p:sp>
        <p:nvSpPr>
          <p:cNvPr id="127" name="Text Box 215">
            <a:extLst>
              <a:ext uri="{FF2B5EF4-FFF2-40B4-BE49-F238E27FC236}">
                <a16:creationId xmlns:a16="http://schemas.microsoft.com/office/drawing/2014/main" id="{11533A04-EDCB-4BBC-8F88-CAD29E136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7" y="5791200"/>
            <a:ext cx="53719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Integers mod prime p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  <a:sym typeface="Wingdings" panose="05000000000000000000" pitchFamily="2" charset="2"/>
              </a:rPr>
              <a:t> field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</a:p>
          <a:p>
            <a:pPr lvl="2" algn="l" eaLnBrk="1" hangingPunct="1">
              <a:buFontTx/>
              <a:buChar char="•"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lang="en-US" altLang="en-US" dirty="0">
                <a:solidFill>
                  <a:srgbClr val="FF99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9900"/>
                </a:solidFill>
              </a:rPr>
              <a:t>prime p</a:t>
            </a:r>
            <a:r>
              <a:rPr lang="en-US" altLang="en-US" dirty="0">
                <a:solidFill>
                  <a:srgbClr val="FF9900"/>
                </a:solidFill>
                <a:latin typeface="Symbol" pitchFamily="18" charset="2"/>
              </a:rPr>
              <a:t> 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Symbol" pitchFamily="18" charset="2"/>
                <a:ea typeface="+mn-ea"/>
                <a:cs typeface="Arial" charset="0"/>
              </a:rPr>
              <a:t> $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a×b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=</a:t>
            </a:r>
            <a:r>
              <a:rPr lang="en-US" altLang="en-US" baseline="-25000" dirty="0">
                <a:solidFill>
                  <a:srgbClr val="FF9900"/>
                </a:solidFill>
                <a:cs typeface="Times New Roman" pitchFamily="18" charset="0"/>
              </a:rPr>
              <a:t>mod 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1</a:t>
            </a:r>
            <a:endParaRPr kumimoji="0" lang="en-US" altLang="en-US" sz="2800" b="0" i="0" u="none" strike="noStrike" kern="1200" cap="none" spc="0" normalizeH="0" baseline="30000" noProof="0" dirty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55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5" grpId="1" animBg="1"/>
      <p:bldP spid="116" grpId="0" animBg="1"/>
      <p:bldP spid="116" grpId="1" animBg="1"/>
      <p:bldP spid="124" grpId="0" animBg="1"/>
      <p:bldP spid="125" grpId="0" animBg="1"/>
      <p:bldP spid="3" grpId="0"/>
      <p:bldP spid="12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            Fields</a:t>
            </a:r>
          </a:p>
        </p:txBody>
      </p:sp>
      <p:sp>
        <p:nvSpPr>
          <p:cNvPr id="197848" name="Text Box 216"/>
          <p:cNvSpPr txBox="1">
            <a:spLocks noChangeArrowheads="1"/>
          </p:cNvSpPr>
          <p:nvPr/>
        </p:nvSpPr>
        <p:spPr bwMode="auto">
          <a:xfrm>
            <a:off x="457200" y="1524000"/>
            <a:ext cx="6032500" cy="393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Problems for computers: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Reals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Too much space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Lack of precision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Integers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Lack of inverses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Grow too big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Better field?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Finite field, 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eg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integers mod a prime </a:t>
            </a:r>
          </a:p>
        </p:txBody>
      </p:sp>
      <p:sp>
        <p:nvSpPr>
          <p:cNvPr id="197855" name="Rectangle 223"/>
          <p:cNvSpPr>
            <a:spLocks noChangeArrowheads="1"/>
          </p:cNvSpPr>
          <p:nvPr/>
        </p:nvSpPr>
        <p:spPr bwMode="auto">
          <a:xfrm>
            <a:off x="3405188" y="-42863"/>
            <a:ext cx="1370012" cy="701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Finite</a:t>
            </a:r>
          </a:p>
        </p:txBody>
      </p:sp>
    </p:spTree>
    <p:extLst>
      <p:ext uri="{BB962C8B-B14F-4D97-AF65-F5344CB8AC3E}">
        <p14:creationId xmlns:p14="http://schemas.microsoft.com/office/powerpoint/2010/main" val="1780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8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8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7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78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7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78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7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8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7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78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7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78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78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78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78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78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7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7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85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 for Integers</a:t>
            </a:r>
          </a:p>
        </p:txBody>
      </p:sp>
      <p:grpSp>
        <p:nvGrpSpPr>
          <p:cNvPr id="197637" name="Group 98"/>
          <p:cNvGrpSpPr>
            <a:grpSpLocks/>
          </p:cNvGrpSpPr>
          <p:nvPr/>
        </p:nvGrpSpPr>
        <p:grpSpPr bwMode="auto">
          <a:xfrm>
            <a:off x="228600" y="170614"/>
            <a:ext cx="457200" cy="914400"/>
            <a:chOff x="2432" y="1328"/>
            <a:chExt cx="906" cy="2075"/>
          </a:xfrm>
        </p:grpSpPr>
        <p:sp>
          <p:nvSpPr>
            <p:cNvPr id="197638" name="Freeform 99"/>
            <p:cNvSpPr>
              <a:spLocks/>
            </p:cNvSpPr>
            <p:nvPr/>
          </p:nvSpPr>
          <p:spPr bwMode="auto">
            <a:xfrm>
              <a:off x="2594" y="1328"/>
              <a:ext cx="450" cy="433"/>
            </a:xfrm>
            <a:custGeom>
              <a:avLst/>
              <a:gdLst>
                <a:gd name="T0" fmla="*/ 3320 w 410"/>
                <a:gd name="T1" fmla="*/ 663 h 406"/>
                <a:gd name="T2" fmla="*/ 2681 w 410"/>
                <a:gd name="T3" fmla="*/ 236 h 406"/>
                <a:gd name="T4" fmla="*/ 2047 w 410"/>
                <a:gd name="T5" fmla="*/ 0 h 406"/>
                <a:gd name="T6" fmla="*/ 1309 w 410"/>
                <a:gd name="T7" fmla="*/ 0 h 406"/>
                <a:gd name="T8" fmla="*/ 494 w 410"/>
                <a:gd name="T9" fmla="*/ 150 h 406"/>
                <a:gd name="T10" fmla="*/ 114 w 410"/>
                <a:gd name="T11" fmla="*/ 403 h 406"/>
                <a:gd name="T12" fmla="*/ 0 w 410"/>
                <a:gd name="T13" fmla="*/ 753 h 406"/>
                <a:gd name="T14" fmla="*/ 114 w 410"/>
                <a:gd name="T15" fmla="*/ 1209 h 406"/>
                <a:gd name="T16" fmla="*/ 607 w 410"/>
                <a:gd name="T17" fmla="*/ 1735 h 406"/>
                <a:gd name="T18" fmla="*/ 1503 w 410"/>
                <a:gd name="T19" fmla="*/ 2073 h 406"/>
                <a:gd name="T20" fmla="*/ 2182 w 410"/>
                <a:gd name="T21" fmla="*/ 2248 h 406"/>
                <a:gd name="T22" fmla="*/ 2873 w 410"/>
                <a:gd name="T23" fmla="*/ 2309 h 406"/>
                <a:gd name="T24" fmla="*/ 3434 w 410"/>
                <a:gd name="T25" fmla="*/ 2225 h 406"/>
                <a:gd name="T26" fmla="*/ 3739 w 410"/>
                <a:gd name="T27" fmla="*/ 2073 h 406"/>
                <a:gd name="T28" fmla="*/ 3928 w 410"/>
                <a:gd name="T29" fmla="*/ 1735 h 406"/>
                <a:gd name="T30" fmla="*/ 3891 w 410"/>
                <a:gd name="T31" fmla="*/ 1320 h 406"/>
                <a:gd name="T32" fmla="*/ 3675 w 410"/>
                <a:gd name="T33" fmla="*/ 984 h 406"/>
                <a:gd name="T34" fmla="*/ 4939 w 410"/>
                <a:gd name="T35" fmla="*/ 663 h 406"/>
                <a:gd name="T36" fmla="*/ 5054 w 410"/>
                <a:gd name="T37" fmla="*/ 523 h 406"/>
                <a:gd name="T38" fmla="*/ 4939 w 410"/>
                <a:gd name="T39" fmla="*/ 459 h 406"/>
                <a:gd name="T40" fmla="*/ 3554 w 410"/>
                <a:gd name="T41" fmla="*/ 835 h 406"/>
                <a:gd name="T42" fmla="*/ 3320 w 410"/>
                <a:gd name="T43" fmla="*/ 663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410"/>
                <a:gd name="T67" fmla="*/ 0 h 406"/>
                <a:gd name="T68" fmla="*/ 410 w 410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410" h="406">
                  <a:moveTo>
                    <a:pt x="268" y="117"/>
                  </a:moveTo>
                  <a:lnTo>
                    <a:pt x="217" y="41"/>
                  </a:lnTo>
                  <a:lnTo>
                    <a:pt x="166" y="0"/>
                  </a:lnTo>
                  <a:lnTo>
                    <a:pt x="106" y="0"/>
                  </a:lnTo>
                  <a:lnTo>
                    <a:pt x="40" y="26"/>
                  </a:lnTo>
                  <a:lnTo>
                    <a:pt x="10" y="71"/>
                  </a:lnTo>
                  <a:lnTo>
                    <a:pt x="0" y="132"/>
                  </a:lnTo>
                  <a:lnTo>
                    <a:pt x="10" y="213"/>
                  </a:lnTo>
                  <a:lnTo>
                    <a:pt x="50" y="304"/>
                  </a:lnTo>
                  <a:lnTo>
                    <a:pt x="121" y="365"/>
                  </a:lnTo>
                  <a:lnTo>
                    <a:pt x="176" y="395"/>
                  </a:lnTo>
                  <a:lnTo>
                    <a:pt x="232" y="406"/>
                  </a:lnTo>
                  <a:lnTo>
                    <a:pt x="278" y="390"/>
                  </a:lnTo>
                  <a:lnTo>
                    <a:pt x="303" y="365"/>
                  </a:lnTo>
                  <a:lnTo>
                    <a:pt x="319" y="304"/>
                  </a:lnTo>
                  <a:lnTo>
                    <a:pt x="314" y="233"/>
                  </a:lnTo>
                  <a:lnTo>
                    <a:pt x="298" y="173"/>
                  </a:lnTo>
                  <a:lnTo>
                    <a:pt x="399" y="117"/>
                  </a:lnTo>
                  <a:lnTo>
                    <a:pt x="410" y="92"/>
                  </a:lnTo>
                  <a:lnTo>
                    <a:pt x="399" y="81"/>
                  </a:lnTo>
                  <a:lnTo>
                    <a:pt x="288" y="147"/>
                  </a:lnTo>
                  <a:lnTo>
                    <a:pt x="268" y="117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39" name="Freeform 100"/>
            <p:cNvSpPr>
              <a:spLocks/>
            </p:cNvSpPr>
            <p:nvPr/>
          </p:nvSpPr>
          <p:spPr bwMode="auto">
            <a:xfrm>
              <a:off x="2432" y="1810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0" name="Freeform 101"/>
            <p:cNvSpPr>
              <a:spLocks/>
            </p:cNvSpPr>
            <p:nvPr/>
          </p:nvSpPr>
          <p:spPr bwMode="auto">
            <a:xfrm>
              <a:off x="2737" y="1811"/>
              <a:ext cx="339" cy="717"/>
            </a:xfrm>
            <a:custGeom>
              <a:avLst/>
              <a:gdLst>
                <a:gd name="T0" fmla="*/ 3276 w 309"/>
                <a:gd name="T1" fmla="*/ 1178 h 673"/>
                <a:gd name="T2" fmla="*/ 2893 w 309"/>
                <a:gd name="T3" fmla="*/ 479 h 673"/>
                <a:gd name="T4" fmla="*/ 2481 w 309"/>
                <a:gd name="T5" fmla="*/ 142 h 673"/>
                <a:gd name="T6" fmla="*/ 1537 w 309"/>
                <a:gd name="T7" fmla="*/ 0 h 673"/>
                <a:gd name="T8" fmla="*/ 603 w 309"/>
                <a:gd name="T9" fmla="*/ 58 h 673"/>
                <a:gd name="T10" fmla="*/ 181 w 309"/>
                <a:gd name="T11" fmla="*/ 422 h 673"/>
                <a:gd name="T12" fmla="*/ 239 w 309"/>
                <a:gd name="T13" fmla="*/ 865 h 673"/>
                <a:gd name="T14" fmla="*/ 491 w 309"/>
                <a:gd name="T15" fmla="*/ 1593 h 673"/>
                <a:gd name="T16" fmla="*/ 491 w 309"/>
                <a:gd name="T17" fmla="*/ 2233 h 673"/>
                <a:gd name="T18" fmla="*/ 181 w 309"/>
                <a:gd name="T19" fmla="*/ 2787 h 673"/>
                <a:gd name="T20" fmla="*/ 0 w 309"/>
                <a:gd name="T21" fmla="*/ 3103 h 673"/>
                <a:gd name="T22" fmla="*/ 114 w 309"/>
                <a:gd name="T23" fmla="*/ 3382 h 673"/>
                <a:gd name="T24" fmla="*/ 543 w 309"/>
                <a:gd name="T25" fmla="*/ 3526 h 673"/>
                <a:gd name="T26" fmla="*/ 1129 w 309"/>
                <a:gd name="T27" fmla="*/ 3653 h 673"/>
                <a:gd name="T28" fmla="*/ 1651 w 309"/>
                <a:gd name="T29" fmla="*/ 3720 h 673"/>
                <a:gd name="T30" fmla="*/ 2370 w 309"/>
                <a:gd name="T31" fmla="*/ 3720 h 673"/>
                <a:gd name="T32" fmla="*/ 3159 w 309"/>
                <a:gd name="T33" fmla="*/ 3429 h 673"/>
                <a:gd name="T34" fmla="*/ 3768 w 309"/>
                <a:gd name="T35" fmla="*/ 2843 h 673"/>
                <a:gd name="T36" fmla="*/ 3719 w 309"/>
                <a:gd name="T37" fmla="*/ 2312 h 673"/>
                <a:gd name="T38" fmla="*/ 3345 w 309"/>
                <a:gd name="T39" fmla="*/ 1699 h 673"/>
                <a:gd name="T40" fmla="*/ 3276 w 309"/>
                <a:gd name="T41" fmla="*/ 1178 h 67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09"/>
                <a:gd name="T64" fmla="*/ 0 h 673"/>
                <a:gd name="T65" fmla="*/ 309 w 309"/>
                <a:gd name="T66" fmla="*/ 673 h 67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09" h="673">
                  <a:moveTo>
                    <a:pt x="269" y="212"/>
                  </a:moveTo>
                  <a:lnTo>
                    <a:pt x="238" y="86"/>
                  </a:lnTo>
                  <a:lnTo>
                    <a:pt x="203" y="25"/>
                  </a:lnTo>
                  <a:lnTo>
                    <a:pt x="126" y="0"/>
                  </a:lnTo>
                  <a:lnTo>
                    <a:pt x="50" y="10"/>
                  </a:lnTo>
                  <a:lnTo>
                    <a:pt x="15" y="76"/>
                  </a:lnTo>
                  <a:lnTo>
                    <a:pt x="20" y="157"/>
                  </a:lnTo>
                  <a:lnTo>
                    <a:pt x="40" y="288"/>
                  </a:lnTo>
                  <a:lnTo>
                    <a:pt x="40" y="404"/>
                  </a:lnTo>
                  <a:lnTo>
                    <a:pt x="15" y="505"/>
                  </a:lnTo>
                  <a:lnTo>
                    <a:pt x="0" y="561"/>
                  </a:lnTo>
                  <a:lnTo>
                    <a:pt x="10" y="612"/>
                  </a:lnTo>
                  <a:lnTo>
                    <a:pt x="45" y="638"/>
                  </a:lnTo>
                  <a:lnTo>
                    <a:pt x="91" y="663"/>
                  </a:lnTo>
                  <a:lnTo>
                    <a:pt x="136" y="673"/>
                  </a:lnTo>
                  <a:lnTo>
                    <a:pt x="193" y="673"/>
                  </a:lnTo>
                  <a:lnTo>
                    <a:pt x="259" y="622"/>
                  </a:lnTo>
                  <a:lnTo>
                    <a:pt x="309" y="515"/>
                  </a:lnTo>
                  <a:lnTo>
                    <a:pt x="304" y="419"/>
                  </a:lnTo>
                  <a:lnTo>
                    <a:pt x="274" y="308"/>
                  </a:lnTo>
                  <a:lnTo>
                    <a:pt x="269" y="2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1" name="Freeform 102"/>
            <p:cNvSpPr>
              <a:spLocks/>
            </p:cNvSpPr>
            <p:nvPr/>
          </p:nvSpPr>
          <p:spPr bwMode="auto">
            <a:xfrm>
              <a:off x="2625" y="2365"/>
              <a:ext cx="259" cy="1038"/>
            </a:xfrm>
            <a:custGeom>
              <a:avLst/>
              <a:gdLst>
                <a:gd name="T0" fmla="*/ 3089 w 235"/>
                <a:gd name="T1" fmla="*/ 80 h 973"/>
                <a:gd name="T2" fmla="*/ 2257 w 235"/>
                <a:gd name="T3" fmla="*/ 0 h 973"/>
                <a:gd name="T4" fmla="*/ 1753 w 235"/>
                <a:gd name="T5" fmla="*/ 80 h 973"/>
                <a:gd name="T6" fmla="*/ 1550 w 235"/>
                <a:gd name="T7" fmla="*/ 373 h 973"/>
                <a:gd name="T8" fmla="*/ 1753 w 235"/>
                <a:gd name="T9" fmla="*/ 1978 h 973"/>
                <a:gd name="T10" fmla="*/ 1753 w 235"/>
                <a:gd name="T11" fmla="*/ 2345 h 973"/>
                <a:gd name="T12" fmla="*/ 1485 w 235"/>
                <a:gd name="T13" fmla="*/ 3049 h 973"/>
                <a:gd name="T14" fmla="*/ 1406 w 235"/>
                <a:gd name="T15" fmla="*/ 3861 h 973"/>
                <a:gd name="T16" fmla="*/ 1550 w 235"/>
                <a:gd name="T17" fmla="*/ 4264 h 973"/>
                <a:gd name="T18" fmla="*/ 1406 w 235"/>
                <a:gd name="T19" fmla="*/ 4500 h 973"/>
                <a:gd name="T20" fmla="*/ 423 w 235"/>
                <a:gd name="T21" fmla="*/ 4850 h 973"/>
                <a:gd name="T22" fmla="*/ 0 w 235"/>
                <a:gd name="T23" fmla="*/ 5290 h 973"/>
                <a:gd name="T24" fmla="*/ 90 w 235"/>
                <a:gd name="T25" fmla="*/ 5423 h 973"/>
                <a:gd name="T26" fmla="*/ 835 w 235"/>
                <a:gd name="T27" fmla="*/ 5576 h 973"/>
                <a:gd name="T28" fmla="*/ 1051 w 235"/>
                <a:gd name="T29" fmla="*/ 5519 h 973"/>
                <a:gd name="T30" fmla="*/ 1118 w 235"/>
                <a:gd name="T31" fmla="*/ 5253 h 973"/>
                <a:gd name="T32" fmla="*/ 1347 w 235"/>
                <a:gd name="T33" fmla="*/ 4888 h 973"/>
                <a:gd name="T34" fmla="*/ 1686 w 235"/>
                <a:gd name="T35" fmla="*/ 4709 h 973"/>
                <a:gd name="T36" fmla="*/ 2106 w 235"/>
                <a:gd name="T37" fmla="*/ 4593 h 973"/>
                <a:gd name="T38" fmla="*/ 2464 w 235"/>
                <a:gd name="T39" fmla="*/ 4442 h 973"/>
                <a:gd name="T40" fmla="*/ 2543 w 235"/>
                <a:gd name="T41" fmla="*/ 4324 h 973"/>
                <a:gd name="T42" fmla="*/ 2321 w 235"/>
                <a:gd name="T43" fmla="*/ 4185 h 973"/>
                <a:gd name="T44" fmla="*/ 2106 w 235"/>
                <a:gd name="T45" fmla="*/ 4094 h 973"/>
                <a:gd name="T46" fmla="*/ 1978 w 235"/>
                <a:gd name="T47" fmla="*/ 3746 h 973"/>
                <a:gd name="T48" fmla="*/ 2106 w 235"/>
                <a:gd name="T49" fmla="*/ 3009 h 973"/>
                <a:gd name="T50" fmla="*/ 2597 w 235"/>
                <a:gd name="T51" fmla="*/ 2176 h 973"/>
                <a:gd name="T52" fmla="*/ 3089 w 235"/>
                <a:gd name="T53" fmla="*/ 1515 h 973"/>
                <a:gd name="T54" fmla="*/ 3235 w 235"/>
                <a:gd name="T55" fmla="*/ 704 h 973"/>
                <a:gd name="T56" fmla="*/ 3089 w 235"/>
                <a:gd name="T57" fmla="*/ 80 h 97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5"/>
                <a:gd name="T88" fmla="*/ 0 h 973"/>
                <a:gd name="T89" fmla="*/ 235 w 235"/>
                <a:gd name="T90" fmla="*/ 973 h 97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5" h="973">
                  <a:moveTo>
                    <a:pt x="223" y="15"/>
                  </a:moveTo>
                  <a:lnTo>
                    <a:pt x="163" y="0"/>
                  </a:lnTo>
                  <a:lnTo>
                    <a:pt x="127" y="15"/>
                  </a:lnTo>
                  <a:lnTo>
                    <a:pt x="112" y="66"/>
                  </a:lnTo>
                  <a:lnTo>
                    <a:pt x="127" y="344"/>
                  </a:lnTo>
                  <a:lnTo>
                    <a:pt x="127" y="410"/>
                  </a:lnTo>
                  <a:lnTo>
                    <a:pt x="107" y="532"/>
                  </a:lnTo>
                  <a:lnTo>
                    <a:pt x="102" y="674"/>
                  </a:lnTo>
                  <a:lnTo>
                    <a:pt x="112" y="745"/>
                  </a:lnTo>
                  <a:lnTo>
                    <a:pt x="102" y="785"/>
                  </a:lnTo>
                  <a:lnTo>
                    <a:pt x="31" y="846"/>
                  </a:lnTo>
                  <a:lnTo>
                    <a:pt x="0" y="922"/>
                  </a:lnTo>
                  <a:lnTo>
                    <a:pt x="6" y="947"/>
                  </a:lnTo>
                  <a:lnTo>
                    <a:pt x="61" y="973"/>
                  </a:lnTo>
                  <a:lnTo>
                    <a:pt x="76" y="962"/>
                  </a:lnTo>
                  <a:lnTo>
                    <a:pt x="82" y="917"/>
                  </a:lnTo>
                  <a:lnTo>
                    <a:pt x="97" y="851"/>
                  </a:lnTo>
                  <a:lnTo>
                    <a:pt x="122" y="821"/>
                  </a:lnTo>
                  <a:lnTo>
                    <a:pt x="152" y="801"/>
                  </a:lnTo>
                  <a:lnTo>
                    <a:pt x="178" y="775"/>
                  </a:lnTo>
                  <a:lnTo>
                    <a:pt x="183" y="755"/>
                  </a:lnTo>
                  <a:lnTo>
                    <a:pt x="168" y="730"/>
                  </a:lnTo>
                  <a:lnTo>
                    <a:pt x="152" y="715"/>
                  </a:lnTo>
                  <a:lnTo>
                    <a:pt x="142" y="653"/>
                  </a:lnTo>
                  <a:lnTo>
                    <a:pt x="152" y="526"/>
                  </a:lnTo>
                  <a:lnTo>
                    <a:pt x="188" y="380"/>
                  </a:lnTo>
                  <a:lnTo>
                    <a:pt x="223" y="263"/>
                  </a:lnTo>
                  <a:lnTo>
                    <a:pt x="235" y="122"/>
                  </a:lnTo>
                  <a:lnTo>
                    <a:pt x="223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2" name="Freeform 103"/>
            <p:cNvSpPr>
              <a:spLocks/>
            </p:cNvSpPr>
            <p:nvPr/>
          </p:nvSpPr>
          <p:spPr bwMode="auto">
            <a:xfrm>
              <a:off x="2906" y="2365"/>
              <a:ext cx="422" cy="876"/>
            </a:xfrm>
            <a:custGeom>
              <a:avLst/>
              <a:gdLst>
                <a:gd name="T0" fmla="*/ 1612 w 384"/>
                <a:gd name="T1" fmla="*/ 704 h 821"/>
                <a:gd name="T2" fmla="*/ 1475 w 384"/>
                <a:gd name="T3" fmla="*/ 230 h 821"/>
                <a:gd name="T4" fmla="*/ 904 w 384"/>
                <a:gd name="T5" fmla="*/ 0 h 821"/>
                <a:gd name="T6" fmla="*/ 5 w 384"/>
                <a:gd name="T7" fmla="*/ 5 h 821"/>
                <a:gd name="T8" fmla="*/ 0 w 384"/>
                <a:gd name="T9" fmla="*/ 230 h 821"/>
                <a:gd name="T10" fmla="*/ 5 w 384"/>
                <a:gd name="T11" fmla="*/ 675 h 821"/>
                <a:gd name="T12" fmla="*/ 503 w 384"/>
                <a:gd name="T13" fmla="*/ 1343 h 821"/>
                <a:gd name="T14" fmla="*/ 862 w 384"/>
                <a:gd name="T15" fmla="*/ 1842 h 821"/>
                <a:gd name="T16" fmla="*/ 1215 w 384"/>
                <a:gd name="T17" fmla="*/ 2503 h 821"/>
                <a:gd name="T18" fmla="*/ 1342 w 384"/>
                <a:gd name="T19" fmla="*/ 3084 h 821"/>
                <a:gd name="T20" fmla="*/ 1342 w 384"/>
                <a:gd name="T21" fmla="*/ 3548 h 821"/>
                <a:gd name="T22" fmla="*/ 1162 w 384"/>
                <a:gd name="T23" fmla="*/ 3911 h 821"/>
                <a:gd name="T24" fmla="*/ 971 w 384"/>
                <a:gd name="T25" fmla="*/ 4029 h 821"/>
                <a:gd name="T26" fmla="*/ 971 w 384"/>
                <a:gd name="T27" fmla="*/ 4137 h 821"/>
                <a:gd name="T28" fmla="*/ 1215 w 384"/>
                <a:gd name="T29" fmla="*/ 4315 h 821"/>
                <a:gd name="T30" fmla="*/ 1677 w 384"/>
                <a:gd name="T31" fmla="*/ 4371 h 821"/>
                <a:gd name="T32" fmla="*/ 2388 w 384"/>
                <a:gd name="T33" fmla="*/ 4371 h 821"/>
                <a:gd name="T34" fmla="*/ 3686 w 384"/>
                <a:gd name="T35" fmla="*/ 4520 h 821"/>
                <a:gd name="T36" fmla="*/ 4066 w 384"/>
                <a:gd name="T37" fmla="*/ 4731 h 821"/>
                <a:gd name="T38" fmla="*/ 4669 w 384"/>
                <a:gd name="T39" fmla="*/ 4604 h 821"/>
                <a:gd name="T40" fmla="*/ 4910 w 384"/>
                <a:gd name="T41" fmla="*/ 4315 h 821"/>
                <a:gd name="T42" fmla="*/ 4669 w 384"/>
                <a:gd name="T43" fmla="*/ 4205 h 821"/>
                <a:gd name="T44" fmla="*/ 3549 w 384"/>
                <a:gd name="T45" fmla="*/ 4137 h 821"/>
                <a:gd name="T46" fmla="*/ 2320 w 384"/>
                <a:gd name="T47" fmla="*/ 4137 h 821"/>
                <a:gd name="T48" fmla="*/ 1799 w 384"/>
                <a:gd name="T49" fmla="*/ 4111 h 821"/>
                <a:gd name="T50" fmla="*/ 1677 w 384"/>
                <a:gd name="T51" fmla="*/ 3941 h 821"/>
                <a:gd name="T52" fmla="*/ 1799 w 384"/>
                <a:gd name="T53" fmla="*/ 3611 h 821"/>
                <a:gd name="T54" fmla="*/ 1880 w 384"/>
                <a:gd name="T55" fmla="*/ 3061 h 821"/>
                <a:gd name="T56" fmla="*/ 1745 w 384"/>
                <a:gd name="T57" fmla="*/ 2442 h 821"/>
                <a:gd name="T58" fmla="*/ 1542 w 384"/>
                <a:gd name="T59" fmla="*/ 1631 h 821"/>
                <a:gd name="T60" fmla="*/ 1612 w 384"/>
                <a:gd name="T61" fmla="*/ 933 h 821"/>
                <a:gd name="T62" fmla="*/ 1612 w 384"/>
                <a:gd name="T63" fmla="*/ 704 h 8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84"/>
                <a:gd name="T97" fmla="*/ 0 h 821"/>
                <a:gd name="T98" fmla="*/ 384 w 384"/>
                <a:gd name="T99" fmla="*/ 821 h 82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84" h="821">
                  <a:moveTo>
                    <a:pt x="126" y="122"/>
                  </a:moveTo>
                  <a:lnTo>
                    <a:pt x="116" y="40"/>
                  </a:lnTo>
                  <a:lnTo>
                    <a:pt x="71" y="0"/>
                  </a:lnTo>
                  <a:lnTo>
                    <a:pt x="5" y="5"/>
                  </a:lnTo>
                  <a:lnTo>
                    <a:pt x="0" y="40"/>
                  </a:lnTo>
                  <a:lnTo>
                    <a:pt x="5" y="117"/>
                  </a:lnTo>
                  <a:lnTo>
                    <a:pt x="40" y="233"/>
                  </a:lnTo>
                  <a:lnTo>
                    <a:pt x="66" y="319"/>
                  </a:lnTo>
                  <a:lnTo>
                    <a:pt x="96" y="435"/>
                  </a:lnTo>
                  <a:lnTo>
                    <a:pt x="106" y="536"/>
                  </a:lnTo>
                  <a:lnTo>
                    <a:pt x="106" y="617"/>
                  </a:lnTo>
                  <a:lnTo>
                    <a:pt x="91" y="679"/>
                  </a:lnTo>
                  <a:lnTo>
                    <a:pt x="76" y="699"/>
                  </a:lnTo>
                  <a:lnTo>
                    <a:pt x="76" y="719"/>
                  </a:lnTo>
                  <a:lnTo>
                    <a:pt x="96" y="750"/>
                  </a:lnTo>
                  <a:lnTo>
                    <a:pt x="131" y="760"/>
                  </a:lnTo>
                  <a:lnTo>
                    <a:pt x="187" y="760"/>
                  </a:lnTo>
                  <a:lnTo>
                    <a:pt x="288" y="785"/>
                  </a:lnTo>
                  <a:lnTo>
                    <a:pt x="318" y="821"/>
                  </a:lnTo>
                  <a:lnTo>
                    <a:pt x="364" y="800"/>
                  </a:lnTo>
                  <a:lnTo>
                    <a:pt x="384" y="750"/>
                  </a:lnTo>
                  <a:lnTo>
                    <a:pt x="364" y="730"/>
                  </a:lnTo>
                  <a:lnTo>
                    <a:pt x="278" y="719"/>
                  </a:lnTo>
                  <a:lnTo>
                    <a:pt x="182" y="719"/>
                  </a:lnTo>
                  <a:lnTo>
                    <a:pt x="141" y="714"/>
                  </a:lnTo>
                  <a:lnTo>
                    <a:pt x="131" y="684"/>
                  </a:lnTo>
                  <a:lnTo>
                    <a:pt x="141" y="627"/>
                  </a:lnTo>
                  <a:lnTo>
                    <a:pt x="147" y="531"/>
                  </a:lnTo>
                  <a:lnTo>
                    <a:pt x="136" y="425"/>
                  </a:lnTo>
                  <a:lnTo>
                    <a:pt x="121" y="284"/>
                  </a:lnTo>
                  <a:lnTo>
                    <a:pt x="126" y="162"/>
                  </a:lnTo>
                  <a:lnTo>
                    <a:pt x="126" y="12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  <p:sp>
          <p:nvSpPr>
            <p:cNvPr id="197643" name="Freeform 104"/>
            <p:cNvSpPr>
              <a:spLocks/>
            </p:cNvSpPr>
            <p:nvPr/>
          </p:nvSpPr>
          <p:spPr bwMode="auto">
            <a:xfrm rot="10800000" flipV="1">
              <a:off x="2976" y="1824"/>
              <a:ext cx="362" cy="582"/>
            </a:xfrm>
            <a:custGeom>
              <a:avLst/>
              <a:gdLst>
                <a:gd name="T0" fmla="*/ 4338 w 329"/>
                <a:gd name="T1" fmla="*/ 80 h 546"/>
                <a:gd name="T2" fmla="*/ 3860 w 329"/>
                <a:gd name="T3" fmla="*/ 0 h 546"/>
                <a:gd name="T4" fmla="*/ 2877 w 329"/>
                <a:gd name="T5" fmla="*/ 5 h 546"/>
                <a:gd name="T6" fmla="*/ 1978 w 329"/>
                <a:gd name="T7" fmla="*/ 312 h 546"/>
                <a:gd name="T8" fmla="*/ 726 w 329"/>
                <a:gd name="T9" fmla="*/ 915 h 546"/>
                <a:gd name="T10" fmla="*/ 81 w 329"/>
                <a:gd name="T11" fmla="*/ 1385 h 546"/>
                <a:gd name="T12" fmla="*/ 0 w 329"/>
                <a:gd name="T13" fmla="*/ 1564 h 546"/>
                <a:gd name="T14" fmla="*/ 338 w 329"/>
                <a:gd name="T15" fmla="*/ 1866 h 546"/>
                <a:gd name="T16" fmla="*/ 1063 w 329"/>
                <a:gd name="T17" fmla="*/ 2019 h 546"/>
                <a:gd name="T18" fmla="*/ 1978 w 329"/>
                <a:gd name="T19" fmla="*/ 2183 h 546"/>
                <a:gd name="T20" fmla="*/ 2743 w 329"/>
                <a:gd name="T21" fmla="*/ 2260 h 546"/>
                <a:gd name="T22" fmla="*/ 3063 w 329"/>
                <a:gd name="T23" fmla="*/ 2408 h 546"/>
                <a:gd name="T24" fmla="*/ 2877 w 329"/>
                <a:gd name="T25" fmla="*/ 2608 h 546"/>
                <a:gd name="T26" fmla="*/ 2351 w 329"/>
                <a:gd name="T27" fmla="*/ 2835 h 546"/>
                <a:gd name="T28" fmla="*/ 1666 w 329"/>
                <a:gd name="T29" fmla="*/ 2865 h 546"/>
                <a:gd name="T30" fmla="*/ 1204 w 329"/>
                <a:gd name="T31" fmla="*/ 2778 h 546"/>
                <a:gd name="T32" fmla="*/ 920 w 329"/>
                <a:gd name="T33" fmla="*/ 2865 h 546"/>
                <a:gd name="T34" fmla="*/ 994 w 329"/>
                <a:gd name="T35" fmla="*/ 2969 h 546"/>
                <a:gd name="T36" fmla="*/ 1545 w 329"/>
                <a:gd name="T37" fmla="*/ 3063 h 546"/>
                <a:gd name="T38" fmla="*/ 2351 w 329"/>
                <a:gd name="T39" fmla="*/ 3063 h 546"/>
                <a:gd name="T40" fmla="*/ 3063 w 329"/>
                <a:gd name="T41" fmla="*/ 2969 h 546"/>
                <a:gd name="T42" fmla="*/ 3484 w 329"/>
                <a:gd name="T43" fmla="*/ 2865 h 546"/>
                <a:gd name="T44" fmla="*/ 3731 w 329"/>
                <a:gd name="T45" fmla="*/ 2660 h 546"/>
                <a:gd name="T46" fmla="*/ 3860 w 329"/>
                <a:gd name="T47" fmla="*/ 2445 h 546"/>
                <a:gd name="T48" fmla="*/ 3557 w 329"/>
                <a:gd name="T49" fmla="*/ 2238 h 546"/>
                <a:gd name="T50" fmla="*/ 2743 w 329"/>
                <a:gd name="T51" fmla="*/ 2100 h 546"/>
                <a:gd name="T52" fmla="*/ 1797 w 329"/>
                <a:gd name="T53" fmla="*/ 1982 h 546"/>
                <a:gd name="T54" fmla="*/ 994 w 329"/>
                <a:gd name="T55" fmla="*/ 1782 h 546"/>
                <a:gd name="T56" fmla="*/ 798 w 329"/>
                <a:gd name="T57" fmla="*/ 1620 h 546"/>
                <a:gd name="T58" fmla="*/ 920 w 329"/>
                <a:gd name="T59" fmla="*/ 1299 h 546"/>
                <a:gd name="T60" fmla="*/ 1545 w 329"/>
                <a:gd name="T61" fmla="*/ 915 h 546"/>
                <a:gd name="T62" fmla="*/ 2271 w 329"/>
                <a:gd name="T63" fmla="*/ 682 h 546"/>
                <a:gd name="T64" fmla="*/ 3392 w 329"/>
                <a:gd name="T65" fmla="*/ 513 h 546"/>
                <a:gd name="T66" fmla="*/ 4338 w 329"/>
                <a:gd name="T67" fmla="*/ 424 h 546"/>
                <a:gd name="T68" fmla="*/ 4338 w 329"/>
                <a:gd name="T69" fmla="*/ 195 h 546"/>
                <a:gd name="T70" fmla="*/ 4338 w 329"/>
                <a:gd name="T71" fmla="*/ 80 h 54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29"/>
                <a:gd name="T109" fmla="*/ 0 h 546"/>
                <a:gd name="T110" fmla="*/ 329 w 329"/>
                <a:gd name="T111" fmla="*/ 546 h 54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29" h="546">
                  <a:moveTo>
                    <a:pt x="329" y="15"/>
                  </a:moveTo>
                  <a:lnTo>
                    <a:pt x="293" y="0"/>
                  </a:lnTo>
                  <a:lnTo>
                    <a:pt x="217" y="5"/>
                  </a:lnTo>
                  <a:lnTo>
                    <a:pt x="151" y="56"/>
                  </a:lnTo>
                  <a:lnTo>
                    <a:pt x="55" y="162"/>
                  </a:lnTo>
                  <a:lnTo>
                    <a:pt x="5" y="248"/>
                  </a:lnTo>
                  <a:lnTo>
                    <a:pt x="0" y="278"/>
                  </a:lnTo>
                  <a:lnTo>
                    <a:pt x="25" y="334"/>
                  </a:lnTo>
                  <a:lnTo>
                    <a:pt x="80" y="359"/>
                  </a:lnTo>
                  <a:lnTo>
                    <a:pt x="151" y="389"/>
                  </a:lnTo>
                  <a:lnTo>
                    <a:pt x="207" y="404"/>
                  </a:lnTo>
                  <a:lnTo>
                    <a:pt x="232" y="430"/>
                  </a:lnTo>
                  <a:lnTo>
                    <a:pt x="217" y="465"/>
                  </a:lnTo>
                  <a:lnTo>
                    <a:pt x="177" y="506"/>
                  </a:lnTo>
                  <a:lnTo>
                    <a:pt x="126" y="511"/>
                  </a:lnTo>
                  <a:lnTo>
                    <a:pt x="91" y="495"/>
                  </a:lnTo>
                  <a:lnTo>
                    <a:pt x="70" y="511"/>
                  </a:lnTo>
                  <a:lnTo>
                    <a:pt x="75" y="531"/>
                  </a:lnTo>
                  <a:lnTo>
                    <a:pt x="116" y="546"/>
                  </a:lnTo>
                  <a:lnTo>
                    <a:pt x="177" y="546"/>
                  </a:lnTo>
                  <a:lnTo>
                    <a:pt x="232" y="531"/>
                  </a:lnTo>
                  <a:lnTo>
                    <a:pt x="263" y="511"/>
                  </a:lnTo>
                  <a:lnTo>
                    <a:pt x="283" y="475"/>
                  </a:lnTo>
                  <a:lnTo>
                    <a:pt x="293" y="435"/>
                  </a:lnTo>
                  <a:lnTo>
                    <a:pt x="268" y="399"/>
                  </a:lnTo>
                  <a:lnTo>
                    <a:pt x="207" y="374"/>
                  </a:lnTo>
                  <a:lnTo>
                    <a:pt x="136" y="354"/>
                  </a:lnTo>
                  <a:lnTo>
                    <a:pt x="75" y="319"/>
                  </a:lnTo>
                  <a:lnTo>
                    <a:pt x="60" y="288"/>
                  </a:lnTo>
                  <a:lnTo>
                    <a:pt x="70" y="233"/>
                  </a:lnTo>
                  <a:lnTo>
                    <a:pt x="116" y="162"/>
                  </a:lnTo>
                  <a:lnTo>
                    <a:pt x="172" y="121"/>
                  </a:lnTo>
                  <a:lnTo>
                    <a:pt x="258" y="91"/>
                  </a:lnTo>
                  <a:lnTo>
                    <a:pt x="329" y="76"/>
                  </a:lnTo>
                  <a:lnTo>
                    <a:pt x="329" y="35"/>
                  </a:lnTo>
                  <a:lnTo>
                    <a:pt x="329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endParaRPr>
            </a:p>
          </p:txBody>
        </p:sp>
      </p:grpSp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FCBDEB13-6C98-46D1-A820-992F40229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473" y="0"/>
            <a:ext cx="1004921" cy="1366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6" name="AutoShape 8">
            <a:extLst>
              <a:ext uri="{FF2B5EF4-FFF2-40B4-BE49-F238E27FC236}">
                <a16:creationId xmlns:a16="http://schemas.microsoft.com/office/drawing/2014/main" id="{4B16CB4A-4A02-41F6-890B-DF8B09A3D8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400910"/>
            <a:ext cx="8610600" cy="3247290"/>
          </a:xfrm>
          <a:prstGeom prst="wedgeRectCallout">
            <a:avLst>
              <a:gd name="adj1" fmla="val 39951"/>
              <a:gd name="adj2" fmla="val -64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l" eaLnBrk="1" hangingPunct="1">
              <a:spcBef>
                <a:spcPct val="0"/>
              </a:spcBef>
              <a:buNone/>
            </a:pPr>
            <a:r>
              <a:rPr lang="en-US" altLang="en-US" sz="2800" noProof="0" dirty="0">
                <a:solidFill>
                  <a:srgbClr val="FFFFFF"/>
                </a:solidFill>
                <a:cs typeface="Arial" charset="0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Arial" charset="0"/>
              </a:rPr>
              <a:t>rove:</a:t>
            </a:r>
            <a:endParaRPr lang="en-US" altLang="en-US" sz="2800" noProof="0" dirty="0">
              <a:solidFill>
                <a:srgbClr val="FFFFFF"/>
              </a:solidFill>
              <a:cs typeface="Arial" charset="0"/>
            </a:endParaRPr>
          </a:p>
          <a:p>
            <a:pPr lvl="0" algn="l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  {All these assumptions/axioms } </a:t>
            </a:r>
          </a:p>
          <a:p>
            <a:pPr lvl="0" algn="l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   </a:t>
            </a:r>
            <a:r>
              <a:rPr lang="en-US" altLang="en-US" sz="2800" dirty="0"/>
              <a:t>⇒ some great fact you want to prove about the integers.</a:t>
            </a:r>
          </a:p>
          <a:p>
            <a:pPr lvl="0" algn="l" eaLnBrk="1" hangingPunct="1">
              <a:spcBef>
                <a:spcPct val="0"/>
              </a:spcBef>
              <a:buNone/>
            </a:pPr>
            <a:r>
              <a:rPr lang="en-US" altLang="en-US" sz="2800" dirty="0"/>
              <a:t>Then you get for free:</a:t>
            </a:r>
          </a:p>
          <a:p>
            <a:pPr lvl="0" algn="l" eaLnBrk="1" hangingPunct="1">
              <a:spcBef>
                <a:spcPct val="0"/>
              </a:spcBef>
              <a:buNone/>
            </a:pPr>
            <a:r>
              <a:rPr lang="en-US" altLang="en-US" sz="2800" dirty="0"/>
              <a:t>   Integers </a:t>
            </a:r>
          </a:p>
          <a:p>
            <a:pPr lvl="0" algn="l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   </a:t>
            </a:r>
            <a:r>
              <a:rPr lang="en-US" altLang="en-US" sz="2800" dirty="0"/>
              <a:t>⇒</a:t>
            </a: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{All these assumptions/axioms } </a:t>
            </a:r>
          </a:p>
          <a:p>
            <a:pPr lvl="0" algn="l"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rgbClr val="FFFFFF"/>
                </a:solidFill>
                <a:cs typeface="Arial" charset="0"/>
              </a:rPr>
              <a:t>   </a:t>
            </a:r>
            <a:r>
              <a:rPr lang="en-US" altLang="en-US" sz="2800" dirty="0"/>
              <a:t>⇒ some great fact you want to prove about the integers.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86" name="AutoShape 41"/>
          <p:cNvSpPr>
            <a:spLocks noChangeArrowheads="1"/>
          </p:cNvSpPr>
          <p:nvPr/>
        </p:nvSpPr>
        <p:spPr bwMode="auto">
          <a:xfrm>
            <a:off x="440979" y="685801"/>
            <a:ext cx="7331421" cy="601044"/>
          </a:xfrm>
          <a:prstGeom prst="wedgeRoundRectCallout">
            <a:avLst>
              <a:gd name="adj1" fmla="val -41648"/>
              <a:gd name="adj2" fmla="val -82971"/>
              <a:gd name="adj3" fmla="val 16667"/>
            </a:avLst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/>
              <a:t>I still want to prove everything about the integers</a:t>
            </a:r>
          </a:p>
        </p:txBody>
      </p:sp>
    </p:spTree>
    <p:extLst>
      <p:ext uri="{BB962C8B-B14F-4D97-AF65-F5344CB8AC3E}">
        <p14:creationId xmlns:p14="http://schemas.microsoft.com/office/powerpoint/2010/main" val="648621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animBg="1"/>
      <p:bldP spid="8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59436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chemeClr val="tx2"/>
                </a:solidFill>
              </a:rPr>
              <a:t>Jeff Edmonds</a:t>
            </a:r>
          </a:p>
          <a:p>
            <a:pPr>
              <a:defRPr/>
            </a:pPr>
            <a:r>
              <a:rPr lang="en-US" sz="2400" b="1">
                <a:solidFill>
                  <a:schemeClr val="tx2"/>
                </a:solidFill>
              </a:rPr>
              <a:t>York University</a:t>
            </a:r>
            <a:endParaRPr lang="en-US" sz="2400" dirty="0">
              <a:solidFill>
                <a:schemeClr val="accent2"/>
              </a:solidFill>
            </a:endParaRPr>
          </a:p>
        </p:txBody>
      </p:sp>
      <p:graphicFrame>
        <p:nvGraphicFramePr>
          <p:cNvPr id="2051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2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205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7191375" y="6397625"/>
            <a:ext cx="227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COSC 2001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CC66"/>
              </a:solidFill>
              <a:effectLst/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sp>
        <p:nvSpPr>
          <p:cNvPr id="575494" name="Text Box 6"/>
          <p:cNvSpPr txBox="1">
            <a:spLocks noChangeArrowheads="1"/>
          </p:cNvSpPr>
          <p:nvPr/>
        </p:nvSpPr>
        <p:spPr bwMode="auto">
          <a:xfrm>
            <a:off x="0" y="6397625"/>
            <a:ext cx="2362200" cy="460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274301" tIns="45717" rIns="274301" bIns="45717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Lecture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6.0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575502" name="Text Box 14"/>
          <p:cNvSpPr txBox="1">
            <a:spLocks noChangeArrowheads="1"/>
          </p:cNvSpPr>
          <p:nvPr/>
        </p:nvSpPr>
        <p:spPr bwMode="auto">
          <a:xfrm>
            <a:off x="0" y="2286000"/>
            <a:ext cx="7202488" cy="310854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5" action="ppaction://hlinksldjump"/>
              </a:rPr>
              <a:t>Description Length and Carnality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5" action="ppaction://hlinksldjump"/>
              </a:rPr>
              <a:t>Countable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6" action="ppaction://hlinksldjump"/>
              </a:rPr>
              <a:t>Countable via a List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7" action="ppaction://hlinksldjump"/>
              </a:rPr>
              <a:t>Countable via Finite Descriptions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8" action="ppaction://hlinksldjump"/>
              </a:rPr>
              <a:t>Uncountable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9" action="ppaction://hlinksldjump"/>
              </a:rPr>
              <a:t>Hierarchy of Infinities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10" action="ppaction://hlinksldjump"/>
              </a:rPr>
              <a:t>Some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10" action="ppaction://hlinksldjump"/>
              </a:rPr>
              <a:t>Uncomputable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hlinkClick r:id="rId10" action="ppaction://hlinksldjump"/>
              </a:rPr>
              <a:t> Problem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55" name="WordArt 16"/>
          <p:cNvSpPr>
            <a:spLocks noChangeArrowheads="1" noChangeShapeType="1" noTextEdit="1"/>
          </p:cNvSpPr>
          <p:nvPr/>
        </p:nvSpPr>
        <p:spPr bwMode="auto">
          <a:xfrm>
            <a:off x="838200" y="381000"/>
            <a:ext cx="7543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6350">
                  <a:solidFill>
                    <a:srgbClr val="FFCC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2001: Countable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6350">
                  <a:solidFill>
                    <a:srgbClr val="FFCC66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uLnTx/>
                <a:uFillTx/>
                <a:latin typeface="Arial"/>
                <a:ea typeface="+mn-ea"/>
                <a:cs typeface="Arial"/>
              </a:rPr>
              <a:t>and Uncountable Infinite</a:t>
            </a:r>
          </a:p>
        </p:txBody>
      </p:sp>
      <p:graphicFrame>
        <p:nvGraphicFramePr>
          <p:cNvPr id="2056" name="Object 1"/>
          <p:cNvGraphicFramePr>
            <a:graphicFrameLocks noChangeAspect="1"/>
          </p:cNvGraphicFramePr>
          <p:nvPr/>
        </p:nvGraphicFramePr>
        <p:xfrm>
          <a:off x="5573713" y="2351088"/>
          <a:ext cx="3341687" cy="237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Equation" r:id="rId11" imgW="1104900" imgH="800100" progId="Equation.DSMT4">
                  <p:embed/>
                </p:oleObj>
              </mc:Choice>
              <mc:Fallback>
                <p:oleObj name="Equation" r:id="rId11" imgW="1104900" imgH="800100" progId="Equation.DSMT4">
                  <p:embed/>
                  <p:pic>
                    <p:nvPicPr>
                      <p:cNvPr id="2056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3713" y="2351088"/>
                        <a:ext cx="3341687" cy="23733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 bwMode="auto">
          <a:xfrm>
            <a:off x="152400" y="2743200"/>
            <a:ext cx="5257800" cy="0"/>
          </a:xfrm>
          <a:prstGeom prst="line">
            <a:avLst/>
          </a:prstGeom>
          <a:noFill/>
          <a:ln w="38100" cap="sq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71800" y="2832074"/>
            <a:ext cx="2078416" cy="40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01" tIns="45717" rIns="274301" bIns="45717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Not covered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203200" y="800515"/>
            <a:ext cx="7143943" cy="341632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planck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size quantum in the universe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Planck’s length     =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-35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Width of universe = 100 billion light years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                           =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27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                           = 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62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planck’s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lengths.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= volume = (width)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10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186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planck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size quantum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finite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   Anything bigger is not really of this reality.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Finite</a:t>
            </a:r>
          </a:p>
        </p:txBody>
      </p:sp>
    </p:spTree>
    <p:extLst>
      <p:ext uri="{BB962C8B-B14F-4D97-AF65-F5344CB8AC3E}">
        <p14:creationId xmlns:p14="http://schemas.microsoft.com/office/powerpoint/2010/main" val="343076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44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4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4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4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44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4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4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4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44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4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4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203200" y="800515"/>
            <a:ext cx="5492850" cy="83099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 |  is a 0/1 string of length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=  </a:t>
            </a: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Countably Infinite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018322" y="1157910"/>
            <a:ext cx="810478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228600" y="1981200"/>
            <a:ext cx="9237465" cy="4154984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 |  is a 0/1 string of length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arbitrarily long but finite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interpret  as the description of an integer in binary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eg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101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=5</a:t>
            </a:r>
            <a:endParaRPr kumimoji="0" lang="en-US" sz="2400" b="0" i="0" u="none" strike="noStrike" kern="1200" cap="none" spc="0" normalizeH="0" baseline="-25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an integer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interpret  as 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ascii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string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eg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“cat”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 finite string in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ascii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interpret  as the description of a fraction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eg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“3/4”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x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 fraction/rational 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interpret  as the description of a Turing Machine /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Alg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anose="05050102010706020507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 TM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=  </a:t>
            </a: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1034888" y="5628072"/>
            <a:ext cx="2751715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arbitrarily long but finite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933393" y="1155526"/>
            <a:ext cx="5363007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 choices  2 choices  …  2 choices 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4" name="Text Box 23"/>
          <p:cNvSpPr txBox="1">
            <a:spLocks noChangeArrowheads="1"/>
          </p:cNvSpPr>
          <p:nvPr/>
        </p:nvSpPr>
        <p:spPr bwMode="auto">
          <a:xfrm>
            <a:off x="3360107" y="5593915"/>
            <a:ext cx="1916550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|Integers|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4825652" y="5612704"/>
            <a:ext cx="1998304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chemeClr val="accent2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04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203200" y="800515"/>
            <a:ext cx="5492850" cy="83099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 |  is a 0/1 string of length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5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=  </a:t>
            </a: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Uncountable</a:t>
            </a: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auto">
          <a:xfrm>
            <a:off x="1018322" y="1157910"/>
            <a:ext cx="810478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3933393" y="1155526"/>
            <a:ext cx="5363007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 choices  2 choices  …  2 choices 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Text Box 23"/>
          <p:cNvSpPr txBox="1">
            <a:spLocks noChangeArrowheads="1"/>
          </p:cNvSpPr>
          <p:nvPr/>
        </p:nvSpPr>
        <p:spPr bwMode="auto">
          <a:xfrm>
            <a:off x="228600" y="1752600"/>
            <a:ext cx="9210214" cy="452431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 |  is a 0/1 string of length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infinite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interpret  as the description of a real in binary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eg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0.10010…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 real in (0..1)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interpret  as a function from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ints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{0,1}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eg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3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4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f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: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ints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{0,1}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interpret  as a function from finite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strings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to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{N,Y}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  eg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11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(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100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) 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, 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ie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 language.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:strings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{0,1}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}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 language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= {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|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 is a computational problem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anose="05050102010706020507" pitchFamily="18" charset="2"/>
              </a:rPr>
              <a:t>}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</a:t>
            </a:r>
            <a:r>
              <a: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 =  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>
            <a:off x="1047414" y="5786735"/>
            <a:ext cx="1304203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infinite</a:t>
            </a:r>
          </a:p>
        </p:txBody>
      </p:sp>
      <p:sp>
        <p:nvSpPr>
          <p:cNvPr id="12" name="Text Box 23"/>
          <p:cNvSpPr txBox="1">
            <a:spLocks noChangeArrowheads="1"/>
          </p:cNvSpPr>
          <p:nvPr/>
        </p:nvSpPr>
        <p:spPr bwMode="auto">
          <a:xfrm>
            <a:off x="1981200" y="5752578"/>
            <a:ext cx="1608774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|Reals|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3276600" y="5771367"/>
            <a:ext cx="2306081" cy="46166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</a:t>
            </a:r>
            <a:endParaRPr kumimoji="0" lang="en-US" sz="2400" b="0" i="0" u="none" strike="noStrike" kern="1200" cap="none" spc="0" normalizeH="0" baseline="3000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Text Box 23"/>
          <p:cNvSpPr txBox="1">
            <a:spLocks noChangeArrowheads="1"/>
          </p:cNvSpPr>
          <p:nvPr/>
        </p:nvSpPr>
        <p:spPr bwMode="auto">
          <a:xfrm>
            <a:off x="7643258" y="2482241"/>
            <a:ext cx="1528624" cy="338554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0 1 2 3 4 …</a:t>
            </a:r>
            <a:endParaRPr kumimoji="0" lang="en-US" sz="1600" b="0" i="0" u="none" strike="noStrike" kern="1200" cap="none" spc="0" normalizeH="0" baseline="3000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94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Description Length vs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Cardnality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1066800"/>
          <a:ext cx="8839200" cy="4008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6400">
                  <a:extLst>
                    <a:ext uri="{9D8B030D-6E8A-4147-A177-3AD203B41FA5}">
                      <a16:colId xmlns:a16="http://schemas.microsoft.com/office/drawing/2014/main" val="1875070698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334567880"/>
                    </a:ext>
                  </a:extLst>
                </a:gridCol>
                <a:gridCol w="2946400">
                  <a:extLst>
                    <a:ext uri="{9D8B030D-6E8A-4147-A177-3AD203B41FA5}">
                      <a16:colId xmlns:a16="http://schemas.microsoft.com/office/drawing/2014/main" val="2274599895"/>
                    </a:ext>
                  </a:extLst>
                </a:gridCol>
              </a:tblGrid>
              <a:tr h="1795096">
                <a:tc>
                  <a:txBody>
                    <a:bodyPr/>
                    <a:lstStyle/>
                    <a:p>
                      <a:pPr algn="ctr"/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|”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CA" sz="2400" dirty="0"/>
                        <a:t>”|</a:t>
                      </a:r>
                      <a:br>
                        <a:rPr lang="en-CA" sz="2400" dirty="0"/>
                      </a:br>
                      <a:r>
                        <a:rPr lang="en-CA" sz="2400" dirty="0"/>
                        <a:t>= length</a:t>
                      </a:r>
                      <a:r>
                        <a:rPr lang="en-CA" sz="2400" baseline="0" dirty="0"/>
                        <a:t> of description of each item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/>
                        <a:t>|{</a:t>
                      </a:r>
                      <a:r>
                        <a:rPr lang="en-US" sz="2400" dirty="0"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sym typeface="Symbol" panose="05050102010706020507" pitchFamily="18" charset="2"/>
                        </a:rPr>
                        <a:t></a:t>
                      </a:r>
                      <a:r>
                        <a:rPr lang="en-CA" sz="2400" dirty="0">
                          <a:effectLst/>
                          <a:sym typeface="Symbol" panose="05050102010706020507" pitchFamily="18" charset="2"/>
                        </a:rPr>
                        <a:t>}</a:t>
                      </a:r>
                      <a:r>
                        <a:rPr lang="en-CA" sz="2400" dirty="0"/>
                        <a:t>|</a:t>
                      </a:r>
                      <a:br>
                        <a:rPr lang="en-CA" sz="2400" dirty="0"/>
                      </a:br>
                      <a:r>
                        <a:rPr lang="en-CA" sz="2400" dirty="0"/>
                        <a:t>= </a:t>
                      </a:r>
                      <a:r>
                        <a:rPr lang="en-CA" sz="2400" dirty="0" err="1"/>
                        <a:t>cardnality</a:t>
                      </a:r>
                      <a:r>
                        <a:rPr lang="en-CA" sz="2400" baseline="0" dirty="0"/>
                        <a:t> of set containing all such items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3878906"/>
                  </a:ext>
                </a:extLst>
              </a:tr>
              <a:tr h="359019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Finite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2</a:t>
                      </a:r>
                      <a:r>
                        <a:rPr lang="en-CA" sz="2400" baseline="300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938055"/>
                  </a:ext>
                </a:extLst>
              </a:tr>
              <a:tr h="933450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Integers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Arbitrarily long but finite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Countably</a:t>
                      </a:r>
                      <a:r>
                        <a:rPr lang="en-CA" sz="2400" baseline="0" dirty="0"/>
                        <a:t> Infinite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565196"/>
                  </a:ext>
                </a:extLst>
              </a:tr>
              <a:tr h="646234"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Reals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Infinite</a:t>
                      </a:r>
                      <a:r>
                        <a:rPr lang="en-CA" sz="2400" baseline="0" dirty="0"/>
                        <a:t> (countable)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/>
                        <a:t>Uncountable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18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66366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203200" y="2924175"/>
            <a:ext cx="3757613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TM/Algorithms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Each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a 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Countable in size</a:t>
            </a:r>
          </a:p>
        </p:txBody>
      </p:sp>
      <p:sp>
        <p:nvSpPr>
          <p:cNvPr id="1254427" name="Text Box 27"/>
          <p:cNvSpPr txBox="1">
            <a:spLocks noChangeArrowheads="1"/>
          </p:cNvSpPr>
          <p:nvPr/>
        </p:nvSpPr>
        <p:spPr bwMode="auto">
          <a:xfrm>
            <a:off x="5029200" y="2971800"/>
            <a:ext cx="4407104" cy="2677656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Comp.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For each input I,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must define what P does.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Most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an infinite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 size</a:t>
            </a:r>
          </a:p>
        </p:txBody>
      </p:sp>
      <p:sp>
        <p:nvSpPr>
          <p:cNvPr id="1254417" name="Text Box 17"/>
          <p:cNvSpPr txBox="1">
            <a:spLocks noChangeArrowheads="1"/>
          </p:cNvSpPr>
          <p:nvPr/>
        </p:nvSpPr>
        <p:spPr bwMode="auto">
          <a:xfrm>
            <a:off x="762000" y="957263"/>
            <a:ext cx="18367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|Integers|</a:t>
            </a:r>
          </a:p>
        </p:txBody>
      </p:sp>
      <p:sp>
        <p:nvSpPr>
          <p:cNvPr id="1254418" name="Text Box 18"/>
          <p:cNvSpPr txBox="1">
            <a:spLocks noChangeArrowheads="1"/>
          </p:cNvSpPr>
          <p:nvPr/>
        </p:nvSpPr>
        <p:spPr bwMode="auto">
          <a:xfrm>
            <a:off x="3581400" y="957263"/>
            <a:ext cx="20145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|Fractions|</a:t>
            </a:r>
          </a:p>
        </p:txBody>
      </p:sp>
      <p:sp>
        <p:nvSpPr>
          <p:cNvPr id="1254419" name="Text Box 19"/>
          <p:cNvSpPr txBox="1">
            <a:spLocks noChangeArrowheads="1"/>
          </p:cNvSpPr>
          <p:nvPr/>
        </p:nvSpPr>
        <p:spPr bwMode="auto">
          <a:xfrm>
            <a:off x="6815138" y="957263"/>
            <a:ext cx="147955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|Reals|</a:t>
            </a:r>
          </a:p>
        </p:txBody>
      </p:sp>
      <p:sp>
        <p:nvSpPr>
          <p:cNvPr id="1254421" name="Text Box 21"/>
          <p:cNvSpPr txBox="1">
            <a:spLocks noChangeArrowheads="1"/>
          </p:cNvSpPr>
          <p:nvPr/>
        </p:nvSpPr>
        <p:spPr bwMode="auto">
          <a:xfrm>
            <a:off x="2747963" y="828675"/>
            <a:ext cx="893762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254422" name="Text Box 22"/>
          <p:cNvSpPr txBox="1">
            <a:spLocks noChangeArrowheads="1"/>
          </p:cNvSpPr>
          <p:nvPr/>
        </p:nvSpPr>
        <p:spPr bwMode="auto">
          <a:xfrm>
            <a:off x="5486400" y="838200"/>
            <a:ext cx="1238250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&lt;&lt;</a:t>
            </a:r>
          </a:p>
        </p:txBody>
      </p:sp>
      <p:sp>
        <p:nvSpPr>
          <p:cNvPr id="1254426" name="Text Box 26"/>
          <p:cNvSpPr txBox="1">
            <a:spLocks noChangeArrowheads="1"/>
          </p:cNvSpPr>
          <p:nvPr/>
        </p:nvSpPr>
        <p:spPr bwMode="auto">
          <a:xfrm>
            <a:off x="198438" y="1568450"/>
            <a:ext cx="29464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Each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finite string</a:t>
            </a:r>
          </a:p>
        </p:txBody>
      </p:sp>
      <p:sp>
        <p:nvSpPr>
          <p:cNvPr id="1254428" name="Text Box 28"/>
          <p:cNvSpPr txBox="1">
            <a:spLocks noChangeArrowheads="1"/>
          </p:cNvSpPr>
          <p:nvPr/>
        </p:nvSpPr>
        <p:spPr bwMode="auto">
          <a:xfrm>
            <a:off x="3084513" y="1539875"/>
            <a:ext cx="28575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Each defined by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a finite string</a:t>
            </a:r>
          </a:p>
        </p:txBody>
      </p:sp>
      <p:sp>
        <p:nvSpPr>
          <p:cNvPr id="1254429" name="Text Box 29"/>
          <p:cNvSpPr txBox="1">
            <a:spLocks noChangeArrowheads="1"/>
          </p:cNvSpPr>
          <p:nvPr/>
        </p:nvSpPr>
        <p:spPr bwMode="auto">
          <a:xfrm>
            <a:off x="5914352" y="1511300"/>
            <a:ext cx="2995372" cy="95410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Most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 infinite string</a:t>
            </a:r>
          </a:p>
        </p:txBody>
      </p:sp>
      <p:sp>
        <p:nvSpPr>
          <p:cNvPr id="1254430" name="Text Box 30"/>
          <p:cNvSpPr txBox="1">
            <a:spLocks noChangeArrowheads="1"/>
          </p:cNvSpPr>
          <p:nvPr/>
        </p:nvSpPr>
        <p:spPr bwMode="auto">
          <a:xfrm>
            <a:off x="3962400" y="2786063"/>
            <a:ext cx="1238250" cy="823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&lt;&lt;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8438" y="5378450"/>
            <a:ext cx="3276600" cy="1384300"/>
            <a:chOff x="125" y="3450"/>
            <a:chExt cx="2064" cy="872"/>
          </a:xfrm>
        </p:grpSpPr>
        <p:sp>
          <p:nvSpPr>
            <p:cNvPr id="1254431" name="Text Box 31"/>
            <p:cNvSpPr txBox="1">
              <a:spLocks noChangeArrowheads="1"/>
            </p:cNvSpPr>
            <p:nvPr/>
          </p:nvSpPr>
          <p:spPr bwMode="auto">
            <a:xfrm>
              <a:off x="465" y="3450"/>
              <a:ext cx="1724" cy="8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Most problems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do not have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an algorithm!!!</a:t>
              </a:r>
            </a:p>
          </p:txBody>
        </p:sp>
        <p:sp>
          <p:nvSpPr>
            <p:cNvPr id="1254432" name="AutoShape 32"/>
            <p:cNvSpPr>
              <a:spLocks noChangeArrowheads="1"/>
            </p:cNvSpPr>
            <p:nvPr/>
          </p:nvSpPr>
          <p:spPr bwMode="auto">
            <a:xfrm>
              <a:off x="125" y="3600"/>
              <a:ext cx="307" cy="288"/>
            </a:xfrm>
            <a:prstGeom prst="rightArrow">
              <a:avLst>
                <a:gd name="adj1" fmla="val 50000"/>
                <a:gd name="adj2" fmla="val 26649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876800" y="5904250"/>
            <a:ext cx="3330575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P M  I  M(I)≠P(I)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Some Uncomputable Problem</a:t>
            </a:r>
          </a:p>
        </p:txBody>
      </p:sp>
    </p:spTree>
    <p:extLst>
      <p:ext uri="{BB962C8B-B14F-4D97-AF65-F5344CB8AC3E}">
        <p14:creationId xmlns:p14="http://schemas.microsoft.com/office/powerpoint/2010/main" val="396748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254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17" grpId="0"/>
      <p:bldP spid="1254418" grpId="0"/>
      <p:bldP spid="1254419" grpId="0"/>
      <p:bldP spid="1254421" grpId="0"/>
      <p:bldP spid="1254422" grpId="0"/>
      <p:bldP spid="1254426" grpId="0"/>
      <p:bldP spid="1254428" grpId="0"/>
      <p:bldP spid="1254429" grpId="0"/>
      <p:bldP spid="1254430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Continuous &amp; Converging</a:t>
            </a:r>
            <a:endParaRPr lang="en-CA" altLang="en-US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762000"/>
            <a:ext cx="9067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400" dirty="0">
                <a:solidFill>
                  <a:schemeClr val="tx2"/>
                </a:solidFill>
              </a:rPr>
              <a:t>Converge: </a:t>
            </a:r>
            <a:r>
              <a:rPr lang="en-CA" sz="2400" dirty="0"/>
              <a:t>Consider the infinite sequence.</a:t>
            </a:r>
          </a:p>
          <a:p>
            <a:pPr algn="l"/>
            <a:r>
              <a:rPr lang="en-CA" sz="2400" dirty="0"/>
              <a:t>It is said to converge to the value a</a:t>
            </a:r>
          </a:p>
          <a:p>
            <a:pPr algn="l"/>
            <a:r>
              <a:rPr lang="en-CA" sz="2400" dirty="0"/>
              <a:t>   </a:t>
            </a:r>
            <a:r>
              <a:rPr lang="en-CA" sz="2400" dirty="0" err="1"/>
              <a:t>iff</a:t>
            </a:r>
            <a:r>
              <a:rPr lang="en-CA" sz="2400" dirty="0"/>
              <a:t> for an arbitrary definition of closeness,</a:t>
            </a:r>
          </a:p>
          <a:p>
            <a:pPr algn="l"/>
            <a:r>
              <a:rPr lang="en-CA" sz="2400" dirty="0"/>
              <a:t>        the sequence eventually gets and stays close to a</a:t>
            </a:r>
          </a:p>
          <a:p>
            <a:pPr algn="l"/>
            <a:r>
              <a:rPr lang="en-CA" sz="2400" dirty="0"/>
              <a:t>   </a:t>
            </a:r>
            <a:r>
              <a:rPr lang="en-CA" sz="2400" dirty="0" err="1"/>
              <a:t>iff</a:t>
            </a:r>
            <a:r>
              <a:rPr lang="en-CA" sz="2400" dirty="0"/>
              <a:t>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>
                <a:sym typeface="Symbol" panose="05050102010706020507" pitchFamily="18" charset="2"/>
              </a:rPr>
              <a:t></a:t>
            </a:r>
            <a:r>
              <a:rPr lang="en-CA" sz="2400" dirty="0"/>
              <a:t>&gt;0,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sz="2400" dirty="0" err="1"/>
              <a:t>i</a:t>
            </a:r>
            <a:r>
              <a:rPr lang="en-CA" sz="2400" dirty="0"/>
              <a:t>,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 err="1"/>
              <a:t>i</a:t>
            </a:r>
            <a:r>
              <a:rPr lang="en-CA" sz="2400" dirty="0"/>
              <a:t>'</a:t>
            </a:r>
            <a:r>
              <a:rPr lang="en-CA" sz="2400" dirty="0">
                <a:sym typeface="Symbol" panose="05050102010706020507" pitchFamily="18" charset="2"/>
              </a:rPr>
              <a:t></a:t>
            </a:r>
            <a:r>
              <a:rPr lang="en-CA" sz="2400" dirty="0" err="1"/>
              <a:t>i</a:t>
            </a:r>
            <a:r>
              <a:rPr lang="en-CA" sz="2400" dirty="0"/>
              <a:t>, |</a:t>
            </a:r>
            <a:r>
              <a:rPr lang="en-CA" sz="2400" dirty="0" err="1"/>
              <a:t>a</a:t>
            </a:r>
            <a:r>
              <a:rPr lang="en-CA" sz="2400" baseline="-25000" dirty="0" err="1"/>
              <a:t>i</a:t>
            </a:r>
            <a:r>
              <a:rPr lang="en-CA" sz="2400" baseline="-25000" dirty="0"/>
              <a:t>'</a:t>
            </a:r>
            <a:r>
              <a:rPr lang="en-CA" sz="2400" dirty="0"/>
              <a:t>-</a:t>
            </a:r>
            <a:r>
              <a:rPr lang="en-CA" sz="2400" dirty="0" err="1"/>
              <a:t>a</a:t>
            </a:r>
            <a:r>
              <a:rPr lang="en-CA" sz="2400" baseline="-25000" dirty="0" err="1"/>
              <a:t>i</a:t>
            </a:r>
            <a:r>
              <a:rPr lang="en-CA" sz="2400" dirty="0"/>
              <a:t>|&lt;</a:t>
            </a:r>
            <a:r>
              <a:rPr lang="en-CA" sz="2400" dirty="0">
                <a:sym typeface="Symbol" panose="05050102010706020507" pitchFamily="18" charset="2"/>
              </a:rPr>
              <a:t></a:t>
            </a:r>
            <a:r>
              <a:rPr lang="en-CA" sz="2400" dirty="0"/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55376" y="4338935"/>
            <a:ext cx="3151300" cy="614065"/>
            <a:chOff x="3931920" y="5016550"/>
            <a:chExt cx="3151300" cy="614065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931920" y="52882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3931920" y="54864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8" name="Rectangle 7"/>
            <p:cNvSpPr/>
            <p:nvPr/>
          </p:nvSpPr>
          <p:spPr>
            <a:xfrm>
              <a:off x="6763088" y="50165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ym typeface="Symbol" panose="05050102010706020507" pitchFamily="18" charset="2"/>
                </a:rPr>
                <a:t></a:t>
              </a:r>
              <a:endParaRPr lang="en-CA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763902" y="51689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ym typeface="Symbol" panose="05050102010706020507" pitchFamily="18" charset="2"/>
                </a:rPr>
                <a:t></a:t>
              </a:r>
              <a:endParaRPr lang="en-CA" sz="24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191885" y="4198845"/>
            <a:ext cx="269625" cy="2008300"/>
            <a:chOff x="4191885" y="4198845"/>
            <a:chExt cx="269625" cy="2008300"/>
          </a:xfrm>
        </p:grpSpPr>
        <p:sp>
          <p:nvSpPr>
            <p:cNvPr id="12" name="Rectangle 11"/>
            <p:cNvSpPr/>
            <p:nvPr/>
          </p:nvSpPr>
          <p:spPr>
            <a:xfrm>
              <a:off x="4191885" y="5745480"/>
              <a:ext cx="2696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 err="1"/>
                <a:t>i</a:t>
              </a:r>
              <a:endParaRPr lang="en-CA" sz="2400" dirty="0"/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4221765" y="4198845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8" name="Rectangle 17"/>
          <p:cNvSpPr/>
          <p:nvPr/>
        </p:nvSpPr>
        <p:spPr>
          <a:xfrm>
            <a:off x="4191000" y="5733395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i'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1371600" y="4446270"/>
            <a:ext cx="6172200" cy="461665"/>
            <a:chOff x="1371600" y="4446270"/>
            <a:chExt cx="6172200" cy="461665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1371600" y="4702009"/>
              <a:ext cx="5560160" cy="0"/>
            </a:xfrm>
            <a:prstGeom prst="line">
              <a:avLst/>
            </a:prstGeom>
            <a:noFill/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/>
            <p:cNvSpPr/>
            <p:nvPr/>
          </p:nvSpPr>
          <p:spPr>
            <a:xfrm>
              <a:off x="7222878" y="4446270"/>
              <a:ext cx="3209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/>
                <a:t>a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343024" y="5100935"/>
            <a:ext cx="6886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400" dirty="0"/>
              <a:t> a</a:t>
            </a:r>
            <a:r>
              <a:rPr lang="en-CA" sz="2400" baseline="-25000" dirty="0"/>
              <a:t>1</a:t>
            </a:r>
            <a:r>
              <a:rPr lang="en-CA" sz="2400" dirty="0"/>
              <a:t>, a</a:t>
            </a:r>
            <a:r>
              <a:rPr lang="en-CA" sz="2400" baseline="-25000" dirty="0"/>
              <a:t>2</a:t>
            </a:r>
            <a:r>
              <a:rPr lang="en-CA" sz="2400" dirty="0"/>
              <a:t>, a</a:t>
            </a:r>
            <a:r>
              <a:rPr lang="en-CA" sz="2400" baseline="-25000" dirty="0"/>
              <a:t>3</a:t>
            </a:r>
            <a:r>
              <a:rPr lang="en-CA" sz="2400" dirty="0"/>
              <a:t>, a</a:t>
            </a:r>
            <a:r>
              <a:rPr lang="en-CA" sz="2400" baseline="-25000" dirty="0"/>
              <a:t>4</a:t>
            </a:r>
            <a:r>
              <a:rPr lang="en-CA" sz="2400" dirty="0"/>
              <a:t>, a</a:t>
            </a:r>
            <a:r>
              <a:rPr lang="en-CA" sz="2400" baseline="-25000" dirty="0"/>
              <a:t>5</a:t>
            </a:r>
            <a:r>
              <a:rPr lang="en-CA" sz="2400" dirty="0"/>
              <a:t>, a</a:t>
            </a:r>
            <a:r>
              <a:rPr lang="en-CA" sz="2400" baseline="-25000" dirty="0"/>
              <a:t>6</a:t>
            </a:r>
            <a:r>
              <a:rPr lang="en-CA" sz="2400" dirty="0"/>
              <a:t>, a</a:t>
            </a:r>
            <a:r>
              <a:rPr lang="en-CA" sz="2400" baseline="-25000" dirty="0"/>
              <a:t>7</a:t>
            </a:r>
            <a:r>
              <a:rPr lang="en-CA" sz="2400" dirty="0"/>
              <a:t>, a</a:t>
            </a:r>
            <a:r>
              <a:rPr lang="en-CA" sz="2400" baseline="-25000" dirty="0"/>
              <a:t>8</a:t>
            </a:r>
            <a:r>
              <a:rPr lang="en-CA" sz="2400" dirty="0"/>
              <a:t>, a</a:t>
            </a:r>
            <a:r>
              <a:rPr lang="en-CA" sz="2400" baseline="-25000" dirty="0"/>
              <a:t>9</a:t>
            </a:r>
            <a:r>
              <a:rPr lang="en-CA" sz="2400" dirty="0"/>
              <a:t>, a</a:t>
            </a:r>
            <a:r>
              <a:rPr lang="en-CA" sz="2400" baseline="-25000" dirty="0"/>
              <a:t>10</a:t>
            </a:r>
            <a:r>
              <a:rPr lang="en-CA" sz="2400" dirty="0"/>
              <a:t>, ….  </a:t>
            </a:r>
          </a:p>
        </p:txBody>
      </p:sp>
      <p:grpSp>
        <p:nvGrpSpPr>
          <p:cNvPr id="69" name="Group 68"/>
          <p:cNvGrpSpPr/>
          <p:nvPr/>
        </p:nvGrpSpPr>
        <p:grpSpPr>
          <a:xfrm>
            <a:off x="1524000" y="4114800"/>
            <a:ext cx="4732740" cy="990600"/>
            <a:chOff x="1524000" y="4114800"/>
            <a:chExt cx="4732740" cy="990600"/>
          </a:xfrm>
        </p:grpSpPr>
        <p:sp>
          <p:nvSpPr>
            <p:cNvPr id="31" name="Oval 30"/>
            <p:cNvSpPr/>
            <p:nvPr/>
          </p:nvSpPr>
          <p:spPr bwMode="auto">
            <a:xfrm>
              <a:off x="1524000" y="41148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1909395" y="49974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2294790" y="44958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2680185" y="46164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3065580" y="48006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1" name="Oval 60"/>
            <p:cNvSpPr/>
            <p:nvPr/>
          </p:nvSpPr>
          <p:spPr bwMode="auto">
            <a:xfrm>
              <a:off x="3450975" y="459925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2" name="Oval 61"/>
            <p:cNvSpPr/>
            <p:nvPr/>
          </p:nvSpPr>
          <p:spPr bwMode="auto">
            <a:xfrm>
              <a:off x="3836370" y="470403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4221765" y="460878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4" name="Oval 63"/>
            <p:cNvSpPr/>
            <p:nvPr/>
          </p:nvSpPr>
          <p:spPr bwMode="auto">
            <a:xfrm>
              <a:off x="4607160" y="464497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4992555" y="467355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6" name="Oval 65"/>
            <p:cNvSpPr/>
            <p:nvPr/>
          </p:nvSpPr>
          <p:spPr bwMode="auto">
            <a:xfrm>
              <a:off x="5377950" y="46164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Oval 66"/>
            <p:cNvSpPr/>
            <p:nvPr/>
          </p:nvSpPr>
          <p:spPr bwMode="auto">
            <a:xfrm>
              <a:off x="5763345" y="467677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8" name="Oval 67"/>
            <p:cNvSpPr/>
            <p:nvPr/>
          </p:nvSpPr>
          <p:spPr bwMode="auto">
            <a:xfrm>
              <a:off x="6148740" y="463486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2" name="Oval 71"/>
          <p:cNvSpPr/>
          <p:nvPr/>
        </p:nvSpPr>
        <p:spPr bwMode="auto">
          <a:xfrm>
            <a:off x="6498540" y="4577715"/>
            <a:ext cx="108000" cy="108000"/>
          </a:xfrm>
          <a:prstGeom prst="ellipse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98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254 L 0.24653 0.00509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57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23 L -0.0007 -2.96296E-6 C -0.00052 0.00255 3.33333E-6 0.00556 3.33333E-6 0.00857 C 0.00017 0.01135 -0.00052 0.01389 -0.00052 0.01667 C -0.0007 0.02361 -0.00052 0.02547 -0.00018 0.03056 C -0.00018 0.02732 -0.00035 0.02408 -0.00035 0.02084 C -0.00035 0.02037 -0.00052 0.02014 -0.00052 0.01968 C -0.00052 0.01713 -0.0007 0.01459 -0.0007 0.01204 C -0.00052 0.01135 -0.00035 0.01088 3.33333E-6 0.01019 C 3.33333E-6 0.00996 -0.00018 0.01135 -0.00018 0.01111 C -0.00035 0.00996 -0.00035 0.00903 -0.00035 0.0081 C -0.00052 0.00533 -0.0007 0.00116 -0.0007 -0.00023 Z " pathEditMode="relative" rAng="0" ptsTypes="AAAAAAAAAAAA">
                                      <p:cBhvr>
                                        <p:cTn id="66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56" grpId="0"/>
      <p:bldP spid="72" grpId="0" animBg="1"/>
      <p:bldP spid="72" grpId="1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85800" y="1981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6624852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312" name="Text Box 8"/>
          <p:cNvSpPr txBox="1">
            <a:spLocks noChangeArrowheads="1"/>
          </p:cNvSpPr>
          <p:nvPr/>
        </p:nvSpPr>
        <p:spPr bwMode="auto">
          <a:xfrm>
            <a:off x="228600" y="1065213"/>
            <a:ext cx="9210675" cy="43862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finite set contains some integer number of elements.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{     , 4,     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size of an infinite set is bigger than any integer.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natural numbers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{1,2,3,4,…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fractions     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...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    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{2.34323…, 34.2233…,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Symbol" pitchFamily="18" charset="2"/>
                <a:ea typeface="+mn-ea"/>
                <a:cs typeface="+mn-cs"/>
                <a:sym typeface="Symbol" pitchFamily="18" charset="2"/>
              </a:rPr>
              <a:t>,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e, …}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Are these infinite sets the same “size”?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Two sets have the same size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 there is 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bijection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between them.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838200" y="1549400"/>
            <a:ext cx="1447800" cy="488950"/>
            <a:chOff x="528" y="988"/>
            <a:chExt cx="912" cy="308"/>
          </a:xfrm>
        </p:grpSpPr>
        <p:pic>
          <p:nvPicPr>
            <p:cNvPr id="3090" name="Picture 11" descr="j02950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7" y="988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21" descr="MCj0428371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008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42"/>
          <p:cNvGrpSpPr>
            <a:grpSpLocks/>
          </p:cNvGrpSpPr>
          <p:nvPr/>
        </p:nvGrpSpPr>
        <p:grpSpPr bwMode="auto">
          <a:xfrm>
            <a:off x="2286000" y="5405438"/>
            <a:ext cx="4572000" cy="723900"/>
            <a:chOff x="1440" y="3405"/>
            <a:chExt cx="2880" cy="456"/>
          </a:xfrm>
        </p:grpSpPr>
        <p:sp>
          <p:nvSpPr>
            <p:cNvPr id="1122330" name="Rectangle 26"/>
            <p:cNvSpPr>
              <a:spLocks noChangeArrowheads="1"/>
            </p:cNvSpPr>
            <p:nvPr/>
          </p:nvSpPr>
          <p:spPr bwMode="auto">
            <a:xfrm>
              <a:off x="1440" y="3405"/>
              <a:ext cx="2880" cy="45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|{     , 4,       }|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3088" name="Picture 32" descr="j02950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3477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33" descr="MCj0428371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497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2338" name="Text Box 34"/>
          <p:cNvSpPr txBox="1">
            <a:spLocks noChangeArrowheads="1"/>
          </p:cNvSpPr>
          <p:nvPr/>
        </p:nvSpPr>
        <p:spPr bwMode="auto">
          <a:xfrm>
            <a:off x="1981200" y="6099175"/>
            <a:ext cx="26574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 1,   2,  3 }|</a:t>
            </a:r>
          </a:p>
        </p:txBody>
      </p: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2971800" y="5911850"/>
            <a:ext cx="990600" cy="249238"/>
            <a:chOff x="1872" y="3491"/>
            <a:chExt cx="624" cy="157"/>
          </a:xfrm>
        </p:grpSpPr>
        <p:sp>
          <p:nvSpPr>
            <p:cNvPr id="1122340" name="Line 36"/>
            <p:cNvSpPr>
              <a:spLocks noChangeShapeType="1"/>
            </p:cNvSpPr>
            <p:nvPr/>
          </p:nvSpPr>
          <p:spPr bwMode="auto">
            <a:xfrm>
              <a:off x="2240" y="3515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22341" name="Line 37"/>
            <p:cNvSpPr>
              <a:spLocks noChangeShapeType="1"/>
            </p:cNvSpPr>
            <p:nvPr/>
          </p:nvSpPr>
          <p:spPr bwMode="auto">
            <a:xfrm>
              <a:off x="1872" y="3504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22342" name="Line 38"/>
            <p:cNvSpPr>
              <a:spLocks noChangeShapeType="1"/>
            </p:cNvSpPr>
            <p:nvPr/>
          </p:nvSpPr>
          <p:spPr bwMode="auto">
            <a:xfrm>
              <a:off x="2496" y="3491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122344" name="Text Box 40"/>
          <p:cNvSpPr txBox="1">
            <a:spLocks noChangeArrowheads="1"/>
          </p:cNvSpPr>
          <p:nvPr/>
        </p:nvSpPr>
        <p:spPr bwMode="auto">
          <a:xfrm>
            <a:off x="4364038" y="6110288"/>
            <a:ext cx="10160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3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996113" y="4097338"/>
            <a:ext cx="1919287" cy="2698750"/>
            <a:chOff x="6996285" y="4096888"/>
            <a:chExt cx="1919115" cy="2699557"/>
          </a:xfrm>
        </p:grpSpPr>
        <p:pic>
          <p:nvPicPr>
            <p:cNvPr id="3082" name="Picture 5" descr="CantorGeor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4096888"/>
              <a:ext cx="1752600" cy="2303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6996285" y="6334344"/>
              <a:ext cx="1919115" cy="4621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Cantor (1874)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2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23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2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223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2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223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2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223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2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223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22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22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22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223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2338" grpId="0"/>
      <p:bldP spid="112234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/>
              <a:t>Do </a:t>
            </a:r>
            <a:r>
              <a:rPr lang="en-US">
                <a:latin typeface="Euclid Math Two" pitchFamily="18" charset="2"/>
                <a:sym typeface="Symbol" pitchFamily="18" charset="2"/>
              </a:rPr>
              <a:t>N</a:t>
            </a:r>
            <a:r>
              <a:rPr lang="en-US">
                <a:sym typeface="Symbol" pitchFamily="18" charset="2"/>
              </a:rPr>
              <a:t> and </a:t>
            </a:r>
            <a:r>
              <a:rPr lang="en-US">
                <a:latin typeface="Euclid Math Two" pitchFamily="18" charset="2"/>
                <a:sym typeface="Symbol" pitchFamily="18" charset="2"/>
              </a:rPr>
              <a:t>E</a:t>
            </a:r>
            <a:r>
              <a:rPr lang="en-US">
                <a:sym typeface="Symbol" pitchFamily="18" charset="2"/>
              </a:rPr>
              <a:t> have</a:t>
            </a:r>
            <a:r>
              <a:rPr lang="en-US"/>
              <a:t> the same cardinality?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9400"/>
            <a:ext cx="7772400" cy="4114800"/>
          </a:xfrm>
        </p:spPr>
        <p:txBody>
          <a:bodyPr/>
          <a:lstStyle/>
          <a:p>
            <a:pPr marL="0" indent="0">
              <a:defRPr/>
            </a:pPr>
            <a:r>
              <a:rPr lang="en-US" sz="4000">
                <a:latin typeface="Euclid Math Two" pitchFamily="18" charset="2"/>
                <a:sym typeface="Symbol" pitchFamily="18" charset="2"/>
              </a:rPr>
              <a:t>N</a:t>
            </a:r>
            <a:r>
              <a:rPr lang="en-US" sz="4000">
                <a:latin typeface="Euclid Math One" pitchFamily="18" charset="2"/>
                <a:sym typeface="Symbol" pitchFamily="18" charset="2"/>
              </a:rPr>
              <a:t> </a:t>
            </a:r>
            <a:r>
              <a:rPr lang="en-US" sz="4000">
                <a:sym typeface="Symbol" pitchFamily="18" charset="2"/>
              </a:rPr>
              <a:t>= { 0, 1, 2, 3, 4, 5, 6, 7, …. }</a:t>
            </a:r>
          </a:p>
          <a:p>
            <a:pPr marL="0" indent="0">
              <a:defRPr/>
            </a:pPr>
            <a:endParaRPr lang="en-US" sz="4000">
              <a:sym typeface="Symbol" pitchFamily="18" charset="2"/>
            </a:endParaRPr>
          </a:p>
          <a:p>
            <a:pPr marL="0" indent="0">
              <a:buFont typeface="Symbol" pitchFamily="18" charset="2"/>
              <a:buNone/>
              <a:defRPr/>
            </a:pPr>
            <a:r>
              <a:rPr lang="en-US" sz="4000">
                <a:latin typeface="Euclid Math Two" pitchFamily="18" charset="2"/>
                <a:sym typeface="Symbol" pitchFamily="18" charset="2"/>
              </a:rPr>
              <a:t>E</a:t>
            </a:r>
            <a:r>
              <a:rPr lang="en-US" sz="4000">
                <a:sym typeface="Symbol" pitchFamily="18" charset="2"/>
              </a:rPr>
              <a:t> = The even, natural numbers.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AutoShape 2"/>
          <p:cNvSpPr>
            <a:spLocks noChangeArrowheads="1"/>
          </p:cNvSpPr>
          <p:nvPr/>
        </p:nvSpPr>
        <p:spPr bwMode="auto">
          <a:xfrm>
            <a:off x="1995488" y="533400"/>
            <a:ext cx="6767512" cy="5562600"/>
          </a:xfrm>
          <a:prstGeom prst="wedgeRoundRectCallout">
            <a:avLst>
              <a:gd name="adj1" fmla="val -54778"/>
              <a:gd name="adj2" fmla="val -763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uclid Math Two" pitchFamily="18" charset="2"/>
                <a:ea typeface="+mn-ea"/>
                <a:cs typeface="+mn-cs"/>
              </a:rPr>
              <a:t>E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and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uclid Math Two" pitchFamily="18" charset="2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do not have the same cardinality! 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uclid Math Two" pitchFamily="18" charset="2"/>
                <a:ea typeface="+mn-ea"/>
                <a:cs typeface="+mn-cs"/>
              </a:rPr>
              <a:t>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is a proper subset of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uclid Math Two" pitchFamily="18" charset="2"/>
                <a:ea typeface="+mn-ea"/>
                <a:cs typeface="+mn-cs"/>
              </a:rPr>
              <a:t>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with plenty left over.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0, 1, 2, 3, 4, 5, 6, 7, 8,….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   0,      2,      4,     6,      8,….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f(x)=x is not 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bijection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.</a:t>
            </a:r>
          </a:p>
        </p:txBody>
      </p:sp>
      <p:grpSp>
        <p:nvGrpSpPr>
          <p:cNvPr id="5123" name="Group 3"/>
          <p:cNvGrpSpPr>
            <a:grpSpLocks/>
          </p:cNvGrpSpPr>
          <p:nvPr/>
        </p:nvGrpSpPr>
        <p:grpSpPr bwMode="auto">
          <a:xfrm flipH="1">
            <a:off x="361950" y="1828800"/>
            <a:ext cx="1785938" cy="3657600"/>
            <a:chOff x="2308" y="1513"/>
            <a:chExt cx="1162" cy="2570"/>
          </a:xfrm>
        </p:grpSpPr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11301" name="Freeform 5"/>
              <p:cNvSpPr>
                <a:spLocks/>
              </p:cNvSpPr>
              <p:nvPr/>
            </p:nvSpPr>
            <p:spPr bwMode="auto">
              <a:xfrm>
                <a:off x="2675" y="1745"/>
                <a:ext cx="447" cy="482"/>
              </a:xfrm>
              <a:custGeom>
                <a:avLst/>
                <a:gdLst/>
                <a:ahLst/>
                <a:cxnLst>
                  <a:cxn ang="0">
                    <a:pos x="123" y="206"/>
                  </a:cxn>
                  <a:cxn ang="0">
                    <a:pos x="159" y="53"/>
                  </a:cxn>
                  <a:cxn ang="0">
                    <a:pos x="248" y="0"/>
                  </a:cxn>
                  <a:cxn ang="0">
                    <a:pos x="335" y="0"/>
                  </a:cxn>
                  <a:cxn ang="0">
                    <a:pos x="388" y="53"/>
                  </a:cxn>
                  <a:cxn ang="0">
                    <a:pos x="432" y="215"/>
                  </a:cxn>
                  <a:cxn ang="0">
                    <a:pos x="415" y="349"/>
                  </a:cxn>
                  <a:cxn ang="0">
                    <a:pos x="379" y="458"/>
                  </a:cxn>
                  <a:cxn ang="0">
                    <a:pos x="309" y="485"/>
                  </a:cxn>
                  <a:cxn ang="0">
                    <a:pos x="221" y="475"/>
                  </a:cxn>
                  <a:cxn ang="0">
                    <a:pos x="132" y="368"/>
                  </a:cxn>
                  <a:cxn ang="0">
                    <a:pos x="123" y="288"/>
                  </a:cxn>
                  <a:cxn ang="0">
                    <a:pos x="0" y="242"/>
                  </a:cxn>
                  <a:cxn ang="0">
                    <a:pos x="0" y="189"/>
                  </a:cxn>
                  <a:cxn ang="0">
                    <a:pos x="123" y="206"/>
                  </a:cxn>
                </a:cxnLst>
                <a:rect l="0" t="0" r="r" b="b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302" name="Freeform 6"/>
              <p:cNvSpPr>
                <a:spLocks/>
              </p:cNvSpPr>
              <p:nvPr/>
            </p:nvSpPr>
            <p:spPr bwMode="auto">
              <a:xfrm>
                <a:off x="2573" y="2256"/>
                <a:ext cx="500" cy="830"/>
              </a:xfrm>
              <a:custGeom>
                <a:avLst/>
                <a:gdLst/>
                <a:ahLst/>
                <a:cxnLst>
                  <a:cxn ang="0">
                    <a:pos x="41" y="173"/>
                  </a:cxn>
                  <a:cxn ang="0">
                    <a:pos x="163" y="35"/>
                  </a:cxn>
                  <a:cxn ang="0">
                    <a:pos x="232" y="0"/>
                  </a:cxn>
                  <a:cxn ang="0">
                    <a:pos x="366" y="5"/>
                  </a:cxn>
                  <a:cxn ang="0">
                    <a:pos x="488" y="57"/>
                  </a:cxn>
                  <a:cxn ang="0">
                    <a:pos x="500" y="126"/>
                  </a:cxn>
                  <a:cxn ang="0">
                    <a:pos x="483" y="207"/>
                  </a:cxn>
                  <a:cxn ang="0">
                    <a:pos x="396" y="281"/>
                  </a:cxn>
                  <a:cxn ang="0">
                    <a:pos x="349" y="414"/>
                  </a:cxn>
                  <a:cxn ang="0">
                    <a:pos x="349" y="552"/>
                  </a:cxn>
                  <a:cxn ang="0">
                    <a:pos x="384" y="637"/>
                  </a:cxn>
                  <a:cxn ang="0">
                    <a:pos x="448" y="695"/>
                  </a:cxn>
                  <a:cxn ang="0">
                    <a:pos x="448" y="765"/>
                  </a:cxn>
                  <a:cxn ang="0">
                    <a:pos x="419" y="800"/>
                  </a:cxn>
                  <a:cxn ang="0">
                    <a:pos x="384" y="816"/>
                  </a:cxn>
                  <a:cxn ang="0">
                    <a:pos x="268" y="828"/>
                  </a:cxn>
                  <a:cxn ang="0">
                    <a:pos x="163" y="747"/>
                  </a:cxn>
                  <a:cxn ang="0">
                    <a:pos x="53" y="574"/>
                  </a:cxn>
                  <a:cxn ang="0">
                    <a:pos x="0" y="368"/>
                  </a:cxn>
                  <a:cxn ang="0">
                    <a:pos x="140" y="436"/>
                  </a:cxn>
                  <a:cxn ang="0">
                    <a:pos x="192" y="436"/>
                  </a:cxn>
                  <a:cxn ang="0">
                    <a:pos x="227" y="396"/>
                  </a:cxn>
                  <a:cxn ang="0">
                    <a:pos x="251" y="316"/>
                  </a:cxn>
                  <a:cxn ang="0">
                    <a:pos x="209" y="293"/>
                  </a:cxn>
                  <a:cxn ang="0">
                    <a:pos x="53" y="293"/>
                  </a:cxn>
                  <a:cxn ang="0">
                    <a:pos x="18" y="293"/>
                  </a:cxn>
                  <a:cxn ang="0">
                    <a:pos x="41" y="173"/>
                  </a:cxn>
                </a:cxnLst>
                <a:rect l="0" t="0" r="r" b="b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303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29" y="23"/>
                  </a:cxn>
                  <a:cxn ang="0">
                    <a:pos x="83" y="0"/>
                  </a:cxn>
                  <a:cxn ang="0">
                    <a:pos x="135" y="5"/>
                  </a:cxn>
                  <a:cxn ang="0">
                    <a:pos x="206" y="108"/>
                  </a:cxn>
                  <a:cxn ang="0">
                    <a:pos x="265" y="264"/>
                  </a:cxn>
                  <a:cxn ang="0">
                    <a:pos x="265" y="384"/>
                  </a:cxn>
                  <a:cxn ang="0">
                    <a:pos x="241" y="447"/>
                  </a:cxn>
                  <a:cxn ang="0">
                    <a:pos x="118" y="522"/>
                  </a:cxn>
                  <a:cxn ang="0">
                    <a:pos x="83" y="573"/>
                  </a:cxn>
                  <a:cxn ang="0">
                    <a:pos x="83" y="608"/>
                  </a:cxn>
                  <a:cxn ang="0">
                    <a:pos x="123" y="654"/>
                  </a:cxn>
                  <a:cxn ang="0">
                    <a:pos x="189" y="723"/>
                  </a:cxn>
                  <a:cxn ang="0">
                    <a:pos x="224" y="814"/>
                  </a:cxn>
                  <a:cxn ang="0">
                    <a:pos x="212" y="895"/>
                  </a:cxn>
                  <a:cxn ang="0">
                    <a:pos x="177" y="877"/>
                  </a:cxn>
                  <a:cxn ang="0">
                    <a:pos x="159" y="764"/>
                  </a:cxn>
                  <a:cxn ang="0">
                    <a:pos x="101" y="694"/>
                  </a:cxn>
                  <a:cxn ang="0">
                    <a:pos x="54" y="676"/>
                  </a:cxn>
                  <a:cxn ang="0">
                    <a:pos x="29" y="643"/>
                  </a:cxn>
                  <a:cxn ang="0">
                    <a:pos x="29" y="568"/>
                  </a:cxn>
                  <a:cxn ang="0">
                    <a:pos x="64" y="505"/>
                  </a:cxn>
                  <a:cxn ang="0">
                    <a:pos x="123" y="465"/>
                  </a:cxn>
                  <a:cxn ang="0">
                    <a:pos x="212" y="402"/>
                  </a:cxn>
                  <a:cxn ang="0">
                    <a:pos x="224" y="327"/>
                  </a:cxn>
                  <a:cxn ang="0">
                    <a:pos x="177" y="224"/>
                  </a:cxn>
                  <a:cxn ang="0">
                    <a:pos x="101" y="143"/>
                  </a:cxn>
                  <a:cxn ang="0">
                    <a:pos x="0" y="75"/>
                  </a:cxn>
                </a:cxnLst>
                <a:rect l="0" t="0" r="r" b="b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304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7" cy="435"/>
              </a:xfrm>
              <a:custGeom>
                <a:avLst/>
                <a:gdLst/>
                <a:ahLst/>
                <a:cxnLst>
                  <a:cxn ang="0">
                    <a:pos x="398" y="5"/>
                  </a:cxn>
                  <a:cxn ang="0">
                    <a:pos x="485" y="0"/>
                  </a:cxn>
                  <a:cxn ang="0">
                    <a:pos x="520" y="35"/>
                  </a:cxn>
                  <a:cxn ang="0">
                    <a:pos x="497" y="87"/>
                  </a:cxn>
                  <a:cxn ang="0">
                    <a:pos x="428" y="110"/>
                  </a:cxn>
                  <a:cxn ang="0">
                    <a:pos x="365" y="110"/>
                  </a:cxn>
                  <a:cxn ang="0">
                    <a:pos x="272" y="127"/>
                  </a:cxn>
                  <a:cxn ang="0">
                    <a:pos x="168" y="145"/>
                  </a:cxn>
                  <a:cxn ang="0">
                    <a:pos x="87" y="180"/>
                  </a:cxn>
                  <a:cxn ang="0">
                    <a:pos x="63" y="214"/>
                  </a:cxn>
                  <a:cxn ang="0">
                    <a:pos x="70" y="249"/>
                  </a:cxn>
                  <a:cxn ang="0">
                    <a:pos x="115" y="296"/>
                  </a:cxn>
                  <a:cxn ang="0">
                    <a:pos x="202" y="331"/>
                  </a:cxn>
                  <a:cxn ang="0">
                    <a:pos x="306" y="331"/>
                  </a:cxn>
                  <a:cxn ang="0">
                    <a:pos x="382" y="331"/>
                  </a:cxn>
                  <a:cxn ang="0">
                    <a:pos x="468" y="348"/>
                  </a:cxn>
                  <a:cxn ang="0">
                    <a:pos x="450" y="435"/>
                  </a:cxn>
                  <a:cxn ang="0">
                    <a:pos x="330" y="401"/>
                  </a:cxn>
                  <a:cxn ang="0">
                    <a:pos x="290" y="371"/>
                  </a:cxn>
                  <a:cxn ang="0">
                    <a:pos x="208" y="371"/>
                  </a:cxn>
                  <a:cxn ang="0">
                    <a:pos x="70" y="336"/>
                  </a:cxn>
                  <a:cxn ang="0">
                    <a:pos x="12" y="284"/>
                  </a:cxn>
                  <a:cxn ang="0">
                    <a:pos x="0" y="214"/>
                  </a:cxn>
                  <a:cxn ang="0">
                    <a:pos x="46" y="145"/>
                  </a:cxn>
                  <a:cxn ang="0">
                    <a:pos x="202" y="75"/>
                  </a:cxn>
                  <a:cxn ang="0">
                    <a:pos x="340" y="40"/>
                  </a:cxn>
                  <a:cxn ang="0">
                    <a:pos x="398" y="5"/>
                  </a:cxn>
                </a:cxnLst>
                <a:rect l="0" t="0" r="r" b="b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305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17"/>
                  </a:cxn>
                  <a:cxn ang="0">
                    <a:pos x="151" y="103"/>
                  </a:cxn>
                  <a:cxn ang="0">
                    <a:pos x="203" y="257"/>
                  </a:cxn>
                  <a:cxn ang="0">
                    <a:pos x="226" y="451"/>
                  </a:cxn>
                  <a:cxn ang="0">
                    <a:pos x="226" y="560"/>
                  </a:cxn>
                  <a:cxn ang="0">
                    <a:pos x="191" y="696"/>
                  </a:cxn>
                  <a:cxn ang="0">
                    <a:pos x="134" y="885"/>
                  </a:cxn>
                  <a:cxn ang="0">
                    <a:pos x="122" y="937"/>
                  </a:cxn>
                  <a:cxn ang="0">
                    <a:pos x="139" y="965"/>
                  </a:cxn>
                  <a:cxn ang="0">
                    <a:pos x="261" y="1006"/>
                  </a:cxn>
                  <a:cxn ang="0">
                    <a:pos x="383" y="1086"/>
                  </a:cxn>
                  <a:cxn ang="0">
                    <a:pos x="378" y="1119"/>
                  </a:cxn>
                  <a:cxn ang="0">
                    <a:pos x="290" y="1160"/>
                  </a:cxn>
                  <a:cxn ang="0">
                    <a:pos x="256" y="1142"/>
                  </a:cxn>
                  <a:cxn ang="0">
                    <a:pos x="191" y="1057"/>
                  </a:cxn>
                  <a:cxn ang="0">
                    <a:pos x="116" y="1016"/>
                  </a:cxn>
                  <a:cxn ang="0">
                    <a:pos x="34" y="988"/>
                  </a:cxn>
                  <a:cxn ang="0">
                    <a:pos x="29" y="948"/>
                  </a:cxn>
                  <a:cxn ang="0">
                    <a:pos x="52" y="868"/>
                  </a:cxn>
                  <a:cxn ang="0">
                    <a:pos x="116" y="743"/>
                  </a:cxn>
                  <a:cxn ang="0">
                    <a:pos x="156" y="594"/>
                  </a:cxn>
                  <a:cxn ang="0">
                    <a:pos x="156" y="423"/>
                  </a:cxn>
                  <a:cxn ang="0">
                    <a:pos x="122" y="274"/>
                  </a:cxn>
                  <a:cxn ang="0">
                    <a:pos x="47" y="136"/>
                  </a:cxn>
                  <a:cxn ang="0">
                    <a:pos x="12" y="63"/>
                  </a:cxn>
                  <a:cxn ang="0">
                    <a:pos x="0" y="0"/>
                  </a:cxn>
                </a:cxnLst>
                <a:rect l="0" t="0" r="r" b="b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306" name="Freeform 10"/>
              <p:cNvSpPr>
                <a:spLocks/>
              </p:cNvSpPr>
              <p:nvPr/>
            </p:nvSpPr>
            <p:spPr bwMode="auto">
              <a:xfrm>
                <a:off x="2443" y="2922"/>
                <a:ext cx="461" cy="1024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449" y="22"/>
                  </a:cxn>
                  <a:cxn ang="0">
                    <a:pos x="461" y="91"/>
                  </a:cxn>
                  <a:cxn ang="0">
                    <a:pos x="439" y="159"/>
                  </a:cxn>
                  <a:cxn ang="0">
                    <a:pos x="380" y="245"/>
                  </a:cxn>
                  <a:cxn ang="0">
                    <a:pos x="315" y="348"/>
                  </a:cxn>
                  <a:cxn ang="0">
                    <a:pos x="293" y="462"/>
                  </a:cxn>
                  <a:cxn ang="0">
                    <a:pos x="310" y="645"/>
                  </a:cxn>
                  <a:cxn ang="0">
                    <a:pos x="350" y="868"/>
                  </a:cxn>
                  <a:cxn ang="0">
                    <a:pos x="380" y="959"/>
                  </a:cxn>
                  <a:cxn ang="0">
                    <a:pos x="368" y="987"/>
                  </a:cxn>
                  <a:cxn ang="0">
                    <a:pos x="298" y="992"/>
                  </a:cxn>
                  <a:cxn ang="0">
                    <a:pos x="211" y="969"/>
                  </a:cxn>
                  <a:cxn ang="0">
                    <a:pos x="134" y="1004"/>
                  </a:cxn>
                  <a:cxn ang="0">
                    <a:pos x="87" y="1027"/>
                  </a:cxn>
                  <a:cxn ang="0">
                    <a:pos x="53" y="1022"/>
                  </a:cxn>
                  <a:cxn ang="0">
                    <a:pos x="0" y="959"/>
                  </a:cxn>
                  <a:cxn ang="0">
                    <a:pos x="53" y="936"/>
                  </a:cxn>
                  <a:cxn ang="0">
                    <a:pos x="187" y="908"/>
                  </a:cxn>
                  <a:cxn ang="0">
                    <a:pos x="263" y="936"/>
                  </a:cxn>
                  <a:cxn ang="0">
                    <a:pos x="315" y="936"/>
                  </a:cxn>
                  <a:cxn ang="0">
                    <a:pos x="310" y="890"/>
                  </a:cxn>
                  <a:cxn ang="0">
                    <a:pos x="258" y="616"/>
                  </a:cxn>
                  <a:cxn ang="0">
                    <a:pos x="222" y="456"/>
                  </a:cxn>
                  <a:cxn ang="0">
                    <a:pos x="228" y="376"/>
                  </a:cxn>
                  <a:cxn ang="0">
                    <a:pos x="280" y="227"/>
                  </a:cxn>
                  <a:cxn ang="0">
                    <a:pos x="333" y="91"/>
                  </a:cxn>
                  <a:cxn ang="0">
                    <a:pos x="421" y="0"/>
                  </a:cxn>
                </a:cxnLst>
                <a:rect l="0" t="0" r="r" b="b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1307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08" y="18"/>
                </a:cxn>
                <a:cxn ang="0">
                  <a:pos x="160" y="75"/>
                </a:cxn>
                <a:cxn ang="0">
                  <a:pos x="213" y="110"/>
                </a:cxn>
                <a:cxn ang="0">
                  <a:pos x="269" y="110"/>
                </a:cxn>
                <a:cxn ang="0">
                  <a:pos x="327" y="52"/>
                </a:cxn>
                <a:cxn ang="0">
                  <a:pos x="396" y="5"/>
                </a:cxn>
                <a:cxn ang="0">
                  <a:pos x="477" y="0"/>
                </a:cxn>
                <a:cxn ang="0">
                  <a:pos x="563" y="35"/>
                </a:cxn>
                <a:cxn ang="0">
                  <a:pos x="620" y="87"/>
                </a:cxn>
                <a:cxn ang="0">
                  <a:pos x="648" y="157"/>
                </a:cxn>
                <a:cxn ang="0">
                  <a:pos x="654" y="249"/>
                </a:cxn>
                <a:cxn ang="0">
                  <a:pos x="671" y="331"/>
                </a:cxn>
                <a:cxn ang="0">
                  <a:pos x="718" y="371"/>
                </a:cxn>
                <a:cxn ang="0">
                  <a:pos x="774" y="389"/>
                </a:cxn>
                <a:cxn ang="0">
                  <a:pos x="827" y="401"/>
                </a:cxn>
                <a:cxn ang="0">
                  <a:pos x="786" y="563"/>
                </a:cxn>
                <a:cxn ang="0">
                  <a:pos x="654" y="540"/>
                </a:cxn>
                <a:cxn ang="0">
                  <a:pos x="517" y="493"/>
                </a:cxn>
                <a:cxn ang="0">
                  <a:pos x="407" y="441"/>
                </a:cxn>
                <a:cxn ang="0">
                  <a:pos x="286" y="389"/>
                </a:cxn>
                <a:cxn ang="0">
                  <a:pos x="160" y="331"/>
                </a:cxn>
                <a:cxn ang="0">
                  <a:pos x="57" y="209"/>
                </a:cxn>
                <a:cxn ang="0">
                  <a:pos x="0" y="139"/>
                </a:cxn>
              </a:cxnLst>
              <a:rect l="0" t="0" r="r" b="b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1308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/>
              <a:ahLst/>
              <a:cxnLst>
                <a:cxn ang="0">
                  <a:pos x="75" y="266"/>
                </a:cxn>
                <a:cxn ang="0">
                  <a:pos x="172" y="363"/>
                </a:cxn>
                <a:cxn ang="0">
                  <a:pos x="304" y="428"/>
                </a:cxn>
                <a:cxn ang="0">
                  <a:pos x="489" y="513"/>
                </a:cxn>
                <a:cxn ang="0">
                  <a:pos x="615" y="566"/>
                </a:cxn>
                <a:cxn ang="0">
                  <a:pos x="816" y="606"/>
                </a:cxn>
                <a:cxn ang="0">
                  <a:pos x="856" y="393"/>
                </a:cxn>
                <a:cxn ang="0">
                  <a:pos x="804" y="393"/>
                </a:cxn>
                <a:cxn ang="0">
                  <a:pos x="753" y="363"/>
                </a:cxn>
                <a:cxn ang="0">
                  <a:pos x="695" y="323"/>
                </a:cxn>
                <a:cxn ang="0">
                  <a:pos x="695" y="243"/>
                </a:cxn>
                <a:cxn ang="0">
                  <a:pos x="660" y="116"/>
                </a:cxn>
                <a:cxn ang="0">
                  <a:pos x="597" y="46"/>
                </a:cxn>
                <a:cxn ang="0">
                  <a:pos x="505" y="0"/>
                </a:cxn>
                <a:cxn ang="0">
                  <a:pos x="391" y="12"/>
                </a:cxn>
                <a:cxn ang="0">
                  <a:pos x="321" y="53"/>
                </a:cxn>
                <a:cxn ang="0">
                  <a:pos x="286" y="98"/>
                </a:cxn>
                <a:cxn ang="0">
                  <a:pos x="253" y="121"/>
                </a:cxn>
                <a:cxn ang="0">
                  <a:pos x="218" y="116"/>
                </a:cxn>
                <a:cxn ang="0">
                  <a:pos x="166" y="63"/>
                </a:cxn>
                <a:cxn ang="0">
                  <a:pos x="132" y="0"/>
                </a:cxn>
                <a:cxn ang="0">
                  <a:pos x="103" y="30"/>
                </a:cxn>
                <a:cxn ang="0">
                  <a:pos x="0" y="150"/>
                </a:cxn>
                <a:cxn ang="0">
                  <a:pos x="5" y="178"/>
                </a:cxn>
                <a:cxn ang="0">
                  <a:pos x="17" y="191"/>
                </a:cxn>
                <a:cxn ang="0">
                  <a:pos x="120" y="81"/>
                </a:cxn>
                <a:cxn ang="0">
                  <a:pos x="172" y="133"/>
                </a:cxn>
                <a:cxn ang="0">
                  <a:pos x="206" y="168"/>
                </a:cxn>
                <a:cxn ang="0">
                  <a:pos x="253" y="168"/>
                </a:cxn>
                <a:cxn ang="0">
                  <a:pos x="286" y="156"/>
                </a:cxn>
                <a:cxn ang="0">
                  <a:pos x="339" y="116"/>
                </a:cxn>
                <a:cxn ang="0">
                  <a:pos x="367" y="70"/>
                </a:cxn>
                <a:cxn ang="0">
                  <a:pos x="442" y="46"/>
                </a:cxn>
                <a:cxn ang="0">
                  <a:pos x="505" y="53"/>
                </a:cxn>
                <a:cxn ang="0">
                  <a:pos x="562" y="87"/>
                </a:cxn>
                <a:cxn ang="0">
                  <a:pos x="615" y="138"/>
                </a:cxn>
                <a:cxn ang="0">
                  <a:pos x="643" y="203"/>
                </a:cxn>
                <a:cxn ang="0">
                  <a:pos x="643" y="260"/>
                </a:cxn>
                <a:cxn ang="0">
                  <a:pos x="643" y="323"/>
                </a:cxn>
                <a:cxn ang="0">
                  <a:pos x="666" y="375"/>
                </a:cxn>
                <a:cxn ang="0">
                  <a:pos x="730" y="410"/>
                </a:cxn>
                <a:cxn ang="0">
                  <a:pos x="804" y="444"/>
                </a:cxn>
                <a:cxn ang="0">
                  <a:pos x="770" y="554"/>
                </a:cxn>
                <a:cxn ang="0">
                  <a:pos x="580" y="503"/>
                </a:cxn>
                <a:cxn ang="0">
                  <a:pos x="454" y="450"/>
                </a:cxn>
                <a:cxn ang="0">
                  <a:pos x="339" y="416"/>
                </a:cxn>
                <a:cxn ang="0">
                  <a:pos x="241" y="363"/>
                </a:cxn>
                <a:cxn ang="0">
                  <a:pos x="120" y="266"/>
                </a:cxn>
                <a:cxn ang="0">
                  <a:pos x="34" y="173"/>
                </a:cxn>
                <a:cxn ang="0">
                  <a:pos x="22" y="185"/>
                </a:cxn>
                <a:cxn ang="0">
                  <a:pos x="75" y="266"/>
                </a:cxn>
              </a:cxnLst>
              <a:rect l="0" t="0" r="r" b="b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1309" name="Oval 13"/>
            <p:cNvSpPr>
              <a:spLocks noChangeArrowheads="1"/>
            </p:cNvSpPr>
            <p:nvPr/>
          </p:nvSpPr>
          <p:spPr bwMode="auto">
            <a:xfrm rot="-4286940">
              <a:off x="2792" y="1885"/>
              <a:ext cx="142" cy="5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1310" name="Oval 14"/>
            <p:cNvSpPr>
              <a:spLocks noChangeArrowheads="1"/>
            </p:cNvSpPr>
            <p:nvPr/>
          </p:nvSpPr>
          <p:spPr bwMode="auto">
            <a:xfrm rot="-4286940">
              <a:off x="2809" y="1914"/>
              <a:ext cx="78" cy="20"/>
            </a:xfrm>
            <a:prstGeom prst="ellipse">
              <a:avLst/>
            </a:prstGeom>
            <a:solidFill>
              <a:schemeClr val="bg2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1311" name="Oval 15"/>
            <p:cNvSpPr>
              <a:spLocks noChangeArrowheads="1"/>
            </p:cNvSpPr>
            <p:nvPr/>
          </p:nvSpPr>
          <p:spPr bwMode="auto">
            <a:xfrm rot="-4286940">
              <a:off x="2742" y="1886"/>
              <a:ext cx="142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1312" name="Oval 16"/>
            <p:cNvSpPr>
              <a:spLocks noChangeArrowheads="1"/>
            </p:cNvSpPr>
            <p:nvPr/>
          </p:nvSpPr>
          <p:spPr bwMode="auto">
            <a:xfrm rot="-4286940">
              <a:off x="2762" y="1914"/>
              <a:ext cx="78" cy="19"/>
            </a:xfrm>
            <a:prstGeom prst="ellipse">
              <a:avLst/>
            </a:prstGeom>
            <a:solidFill>
              <a:schemeClr val="bg2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1313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6"/>
            </a:xfrm>
            <a:prstGeom prst="ellipse">
              <a:avLst/>
            </a:prstGeom>
            <a:solidFill>
              <a:schemeClr val="bg1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274320" rIns="27432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19" name="Line 37"/>
          <p:cNvSpPr>
            <a:spLocks noChangeShapeType="1"/>
          </p:cNvSpPr>
          <p:nvPr/>
        </p:nvSpPr>
        <p:spPr bwMode="auto">
          <a:xfrm>
            <a:off x="2971800" y="4048125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" name="Line 37"/>
          <p:cNvSpPr>
            <a:spLocks noChangeShapeType="1"/>
          </p:cNvSpPr>
          <p:nvPr/>
        </p:nvSpPr>
        <p:spPr bwMode="auto">
          <a:xfrm>
            <a:off x="4064000" y="4051300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1" name="Line 37"/>
          <p:cNvSpPr>
            <a:spLocks noChangeShapeType="1"/>
          </p:cNvSpPr>
          <p:nvPr/>
        </p:nvSpPr>
        <p:spPr bwMode="auto">
          <a:xfrm>
            <a:off x="5130800" y="4054475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2" name="Line 37"/>
          <p:cNvSpPr>
            <a:spLocks noChangeShapeType="1"/>
          </p:cNvSpPr>
          <p:nvPr/>
        </p:nvSpPr>
        <p:spPr bwMode="auto">
          <a:xfrm>
            <a:off x="6159500" y="4057650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" name="Line 37"/>
          <p:cNvSpPr>
            <a:spLocks noChangeShapeType="1"/>
          </p:cNvSpPr>
          <p:nvPr/>
        </p:nvSpPr>
        <p:spPr bwMode="auto">
          <a:xfrm>
            <a:off x="7226300" y="4075113"/>
            <a:ext cx="0" cy="192087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AutoShape 2"/>
          <p:cNvSpPr>
            <a:spLocks noChangeArrowheads="1"/>
          </p:cNvSpPr>
          <p:nvPr/>
        </p:nvSpPr>
        <p:spPr bwMode="auto">
          <a:xfrm>
            <a:off x="533400" y="457200"/>
            <a:ext cx="6843713" cy="5810250"/>
          </a:xfrm>
          <a:prstGeom prst="wedgeRoundRectCallout">
            <a:avLst>
              <a:gd name="adj1" fmla="val 59903"/>
              <a:gd name="adj2" fmla="val 9810"/>
              <a:gd name="adj3" fmla="val 16667"/>
            </a:avLst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uclid Math Two" pitchFamily="18" charset="2"/>
                <a:ea typeface="+mn-ea"/>
                <a:cs typeface="+mn-cs"/>
              </a:rPr>
              <a:t>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and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uclid Math Two" pitchFamily="18" charset="2"/>
                <a:ea typeface="+mn-ea"/>
                <a:cs typeface="+mn-cs"/>
              </a:rPr>
              <a:t>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do have the same cardinality!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0, 1, 2, 3, 4, 5, ….…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0, 2, 4, 6, 8,10,   ….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f(x) = 2x  is 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bijection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</p:txBody>
      </p:sp>
      <p:grpSp>
        <p:nvGrpSpPr>
          <p:cNvPr id="6147" name="Group 3"/>
          <p:cNvGrpSpPr>
            <a:grpSpLocks/>
          </p:cNvGrpSpPr>
          <p:nvPr/>
        </p:nvGrpSpPr>
        <p:grpSpPr bwMode="auto">
          <a:xfrm flipH="1">
            <a:off x="7483475" y="3119438"/>
            <a:ext cx="1660525" cy="3743325"/>
            <a:chOff x="864" y="465"/>
            <a:chExt cx="1046" cy="2358"/>
          </a:xfrm>
        </p:grpSpPr>
        <p:grpSp>
          <p:nvGrpSpPr>
            <p:cNvPr id="6155" name="Group 4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6158" name="Group 5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6160" name="Group 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312327" name="Freeform 7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/>
                    <a:ahLst/>
                    <a:cxnLst>
                      <a:cxn ang="0">
                        <a:pos x="7" y="174"/>
                      </a:cxn>
                      <a:cxn ang="0">
                        <a:pos x="18" y="122"/>
                      </a:cxn>
                      <a:cxn ang="0">
                        <a:pos x="42" y="83"/>
                      </a:cxn>
                      <a:cxn ang="0">
                        <a:pos x="81" y="45"/>
                      </a:cxn>
                      <a:cxn ang="0">
                        <a:pos x="148" y="7"/>
                      </a:cxn>
                      <a:cxn ang="0">
                        <a:pos x="205" y="0"/>
                      </a:cxn>
                      <a:cxn ang="0">
                        <a:pos x="255" y="10"/>
                      </a:cxn>
                      <a:cxn ang="0">
                        <a:pos x="290" y="31"/>
                      </a:cxn>
                      <a:cxn ang="0">
                        <a:pos x="304" y="59"/>
                      </a:cxn>
                      <a:cxn ang="0">
                        <a:pos x="304" y="87"/>
                      </a:cxn>
                      <a:cxn ang="0">
                        <a:pos x="290" y="118"/>
                      </a:cxn>
                      <a:cxn ang="0">
                        <a:pos x="262" y="146"/>
                      </a:cxn>
                      <a:cxn ang="0">
                        <a:pos x="223" y="181"/>
                      </a:cxn>
                      <a:cxn ang="0">
                        <a:pos x="201" y="215"/>
                      </a:cxn>
                      <a:cxn ang="0">
                        <a:pos x="194" y="240"/>
                      </a:cxn>
                      <a:cxn ang="0">
                        <a:pos x="194" y="260"/>
                      </a:cxn>
                      <a:cxn ang="0">
                        <a:pos x="205" y="295"/>
                      </a:cxn>
                      <a:cxn ang="0">
                        <a:pos x="230" y="344"/>
                      </a:cxn>
                      <a:cxn ang="0">
                        <a:pos x="247" y="399"/>
                      </a:cxn>
                      <a:cxn ang="0">
                        <a:pos x="251" y="438"/>
                      </a:cxn>
                      <a:cxn ang="0">
                        <a:pos x="244" y="479"/>
                      </a:cxn>
                      <a:cxn ang="0">
                        <a:pos x="233" y="510"/>
                      </a:cxn>
                      <a:cxn ang="0">
                        <a:pos x="201" y="545"/>
                      </a:cxn>
                      <a:cxn ang="0">
                        <a:pos x="173" y="559"/>
                      </a:cxn>
                      <a:cxn ang="0">
                        <a:pos x="141" y="566"/>
                      </a:cxn>
                      <a:cxn ang="0">
                        <a:pos x="113" y="563"/>
                      </a:cxn>
                      <a:cxn ang="0">
                        <a:pos x="92" y="549"/>
                      </a:cxn>
                      <a:cxn ang="0">
                        <a:pos x="67" y="521"/>
                      </a:cxn>
                      <a:cxn ang="0">
                        <a:pos x="42" y="472"/>
                      </a:cxn>
                      <a:cxn ang="0">
                        <a:pos x="14" y="392"/>
                      </a:cxn>
                      <a:cxn ang="0">
                        <a:pos x="4" y="333"/>
                      </a:cxn>
                      <a:cxn ang="0">
                        <a:pos x="0" y="257"/>
                      </a:cxn>
                      <a:cxn ang="0">
                        <a:pos x="0" y="222"/>
                      </a:cxn>
                      <a:cxn ang="0">
                        <a:pos x="7" y="174"/>
                      </a:cxn>
                    </a:cxnLst>
                    <a:rect l="0" t="0" r="r" b="b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328" name="Freeform 8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/>
                    <a:ahLst/>
                    <a:cxnLst>
                      <a:cxn ang="0">
                        <a:pos x="25" y="65"/>
                      </a:cxn>
                      <a:cxn ang="0">
                        <a:pos x="7" y="44"/>
                      </a:cxn>
                      <a:cxn ang="0">
                        <a:pos x="0" y="27"/>
                      </a:cxn>
                      <a:cxn ang="0">
                        <a:pos x="11" y="7"/>
                      </a:cxn>
                      <a:cxn ang="0">
                        <a:pos x="28" y="0"/>
                      </a:cxn>
                      <a:cxn ang="0">
                        <a:pos x="60" y="0"/>
                      </a:cxn>
                      <a:cxn ang="0">
                        <a:pos x="96" y="24"/>
                      </a:cxn>
                      <a:cxn ang="0">
                        <a:pos x="132" y="61"/>
                      </a:cxn>
                      <a:cxn ang="0">
                        <a:pos x="192" y="140"/>
                      </a:cxn>
                      <a:cxn ang="0">
                        <a:pos x="231" y="204"/>
                      </a:cxn>
                      <a:cxn ang="0">
                        <a:pos x="249" y="255"/>
                      </a:cxn>
                      <a:cxn ang="0">
                        <a:pos x="245" y="283"/>
                      </a:cxn>
                      <a:cxn ang="0">
                        <a:pos x="224" y="320"/>
                      </a:cxn>
                      <a:cxn ang="0">
                        <a:pos x="181" y="347"/>
                      </a:cxn>
                      <a:cxn ang="0">
                        <a:pos x="110" y="371"/>
                      </a:cxn>
                      <a:cxn ang="0">
                        <a:pos x="75" y="395"/>
                      </a:cxn>
                      <a:cxn ang="0">
                        <a:pos x="60" y="415"/>
                      </a:cxn>
                      <a:cxn ang="0">
                        <a:pos x="68" y="436"/>
                      </a:cxn>
                      <a:cxn ang="0">
                        <a:pos x="107" y="456"/>
                      </a:cxn>
                      <a:cxn ang="0">
                        <a:pos x="139" y="497"/>
                      </a:cxn>
                      <a:cxn ang="0">
                        <a:pos x="153" y="538"/>
                      </a:cxn>
                      <a:cxn ang="0">
                        <a:pos x="149" y="558"/>
                      </a:cxn>
                      <a:cxn ang="0">
                        <a:pos x="117" y="572"/>
                      </a:cxn>
                      <a:cxn ang="0">
                        <a:pos x="107" y="572"/>
                      </a:cxn>
                      <a:cxn ang="0">
                        <a:pos x="92" y="535"/>
                      </a:cxn>
                      <a:cxn ang="0">
                        <a:pos x="85" y="494"/>
                      </a:cxn>
                      <a:cxn ang="0">
                        <a:pos x="64" y="463"/>
                      </a:cxn>
                      <a:cxn ang="0">
                        <a:pos x="32" y="446"/>
                      </a:cxn>
                      <a:cxn ang="0">
                        <a:pos x="21" y="426"/>
                      </a:cxn>
                      <a:cxn ang="0">
                        <a:pos x="25" y="405"/>
                      </a:cxn>
                      <a:cxn ang="0">
                        <a:pos x="53" y="371"/>
                      </a:cxn>
                      <a:cxn ang="0">
                        <a:pos x="107" y="351"/>
                      </a:cxn>
                      <a:cxn ang="0">
                        <a:pos x="157" y="320"/>
                      </a:cxn>
                      <a:cxn ang="0">
                        <a:pos x="196" y="286"/>
                      </a:cxn>
                      <a:cxn ang="0">
                        <a:pos x="210" y="252"/>
                      </a:cxn>
                      <a:cxn ang="0">
                        <a:pos x="206" y="238"/>
                      </a:cxn>
                      <a:cxn ang="0">
                        <a:pos x="189" y="208"/>
                      </a:cxn>
                      <a:cxn ang="0">
                        <a:pos x="157" y="163"/>
                      </a:cxn>
                      <a:cxn ang="0">
                        <a:pos x="121" y="136"/>
                      </a:cxn>
                      <a:cxn ang="0">
                        <a:pos x="82" y="106"/>
                      </a:cxn>
                      <a:cxn ang="0">
                        <a:pos x="53" y="89"/>
                      </a:cxn>
                      <a:cxn ang="0">
                        <a:pos x="25" y="65"/>
                      </a:cxn>
                    </a:cxnLst>
                    <a:rect l="0" t="0" r="r" b="b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329" name="Freeform 9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/>
                    <a:ahLst/>
                    <a:cxnLst>
                      <a:cxn ang="0">
                        <a:pos x="151" y="35"/>
                      </a:cxn>
                      <a:cxn ang="0">
                        <a:pos x="221" y="0"/>
                      </a:cxn>
                      <a:cxn ang="0">
                        <a:pos x="281" y="0"/>
                      </a:cxn>
                      <a:cxn ang="0">
                        <a:pos x="344" y="14"/>
                      </a:cxn>
                      <a:cxn ang="0">
                        <a:pos x="362" y="35"/>
                      </a:cxn>
                      <a:cxn ang="0">
                        <a:pos x="351" y="59"/>
                      </a:cxn>
                      <a:cxn ang="0">
                        <a:pos x="334" y="91"/>
                      </a:cxn>
                      <a:cxn ang="0">
                        <a:pos x="302" y="87"/>
                      </a:cxn>
                      <a:cxn ang="0">
                        <a:pos x="274" y="77"/>
                      </a:cxn>
                      <a:cxn ang="0">
                        <a:pos x="253" y="63"/>
                      </a:cxn>
                      <a:cxn ang="0">
                        <a:pos x="232" y="59"/>
                      </a:cxn>
                      <a:cxn ang="0">
                        <a:pos x="193" y="70"/>
                      </a:cxn>
                      <a:cxn ang="0">
                        <a:pos x="137" y="94"/>
                      </a:cxn>
                      <a:cxn ang="0">
                        <a:pos x="91" y="136"/>
                      </a:cxn>
                      <a:cxn ang="0">
                        <a:pos x="70" y="164"/>
                      </a:cxn>
                      <a:cxn ang="0">
                        <a:pos x="60" y="185"/>
                      </a:cxn>
                      <a:cxn ang="0">
                        <a:pos x="60" y="202"/>
                      </a:cxn>
                      <a:cxn ang="0">
                        <a:pos x="74" y="220"/>
                      </a:cxn>
                      <a:cxn ang="0">
                        <a:pos x="116" y="248"/>
                      </a:cxn>
                      <a:cxn ang="0">
                        <a:pos x="155" y="286"/>
                      </a:cxn>
                      <a:cxn ang="0">
                        <a:pos x="179" y="325"/>
                      </a:cxn>
                      <a:cxn ang="0">
                        <a:pos x="193" y="352"/>
                      </a:cxn>
                      <a:cxn ang="0">
                        <a:pos x="186" y="370"/>
                      </a:cxn>
                      <a:cxn ang="0">
                        <a:pos x="169" y="387"/>
                      </a:cxn>
                      <a:cxn ang="0">
                        <a:pos x="134" y="398"/>
                      </a:cxn>
                      <a:cxn ang="0">
                        <a:pos x="95" y="412"/>
                      </a:cxn>
                      <a:cxn ang="0">
                        <a:pos x="77" y="433"/>
                      </a:cxn>
                      <a:cxn ang="0">
                        <a:pos x="81" y="468"/>
                      </a:cxn>
                      <a:cxn ang="0">
                        <a:pos x="53" y="499"/>
                      </a:cxn>
                      <a:cxn ang="0">
                        <a:pos x="39" y="489"/>
                      </a:cxn>
                      <a:cxn ang="0">
                        <a:pos x="42" y="429"/>
                      </a:cxn>
                      <a:cxn ang="0">
                        <a:pos x="67" y="398"/>
                      </a:cxn>
                      <a:cxn ang="0">
                        <a:pos x="102" y="373"/>
                      </a:cxn>
                      <a:cxn ang="0">
                        <a:pos x="137" y="359"/>
                      </a:cxn>
                      <a:cxn ang="0">
                        <a:pos x="155" y="352"/>
                      </a:cxn>
                      <a:cxn ang="0">
                        <a:pos x="158" y="342"/>
                      </a:cxn>
                      <a:cxn ang="0">
                        <a:pos x="148" y="325"/>
                      </a:cxn>
                      <a:cxn ang="0">
                        <a:pos x="112" y="290"/>
                      </a:cxn>
                      <a:cxn ang="0">
                        <a:pos x="70" y="262"/>
                      </a:cxn>
                      <a:cxn ang="0">
                        <a:pos x="35" y="241"/>
                      </a:cxn>
                      <a:cxn ang="0">
                        <a:pos x="7" y="220"/>
                      </a:cxn>
                      <a:cxn ang="0">
                        <a:pos x="0" y="195"/>
                      </a:cxn>
                      <a:cxn ang="0">
                        <a:pos x="18" y="157"/>
                      </a:cxn>
                      <a:cxn ang="0">
                        <a:pos x="56" y="108"/>
                      </a:cxn>
                      <a:cxn ang="0">
                        <a:pos x="95" y="70"/>
                      </a:cxn>
                      <a:cxn ang="0">
                        <a:pos x="123" y="52"/>
                      </a:cxn>
                      <a:cxn ang="0">
                        <a:pos x="151" y="35"/>
                      </a:cxn>
                    </a:cxnLst>
                    <a:rect l="0" t="0" r="r" b="b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330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/>
                    <a:ahLst/>
                    <a:cxnLst>
                      <a:cxn ang="0">
                        <a:pos x="132" y="69"/>
                      </a:cxn>
                      <a:cxn ang="0">
                        <a:pos x="136" y="21"/>
                      </a:cxn>
                      <a:cxn ang="0">
                        <a:pos x="168" y="0"/>
                      </a:cxn>
                      <a:cxn ang="0">
                        <a:pos x="204" y="3"/>
                      </a:cxn>
                      <a:cxn ang="0">
                        <a:pos x="225" y="21"/>
                      </a:cxn>
                      <a:cxn ang="0">
                        <a:pos x="229" y="90"/>
                      </a:cxn>
                      <a:cxn ang="0">
                        <a:pos x="218" y="266"/>
                      </a:cxn>
                      <a:cxn ang="0">
                        <a:pos x="204" y="373"/>
                      </a:cxn>
                      <a:cxn ang="0">
                        <a:pos x="222" y="460"/>
                      </a:cxn>
                      <a:cxn ang="0">
                        <a:pos x="225" y="546"/>
                      </a:cxn>
                      <a:cxn ang="0">
                        <a:pos x="215" y="633"/>
                      </a:cxn>
                      <a:cxn ang="0">
                        <a:pos x="197" y="743"/>
                      </a:cxn>
                      <a:cxn ang="0">
                        <a:pos x="204" y="802"/>
                      </a:cxn>
                      <a:cxn ang="0">
                        <a:pos x="186" y="812"/>
                      </a:cxn>
                      <a:cxn ang="0">
                        <a:pos x="72" y="833"/>
                      </a:cxn>
                      <a:cxn ang="0">
                        <a:pos x="43" y="840"/>
                      </a:cxn>
                      <a:cxn ang="0">
                        <a:pos x="0" y="816"/>
                      </a:cxn>
                      <a:cxn ang="0">
                        <a:pos x="0" y="802"/>
                      </a:cxn>
                      <a:cxn ang="0">
                        <a:pos x="125" y="795"/>
                      </a:cxn>
                      <a:cxn ang="0">
                        <a:pos x="168" y="778"/>
                      </a:cxn>
                      <a:cxn ang="0">
                        <a:pos x="172" y="740"/>
                      </a:cxn>
                      <a:cxn ang="0">
                        <a:pos x="175" y="622"/>
                      </a:cxn>
                      <a:cxn ang="0">
                        <a:pos x="165" y="525"/>
                      </a:cxn>
                      <a:cxn ang="0">
                        <a:pos x="154" y="408"/>
                      </a:cxn>
                      <a:cxn ang="0">
                        <a:pos x="157" y="335"/>
                      </a:cxn>
                      <a:cxn ang="0">
                        <a:pos x="165" y="242"/>
                      </a:cxn>
                      <a:cxn ang="0">
                        <a:pos x="147" y="152"/>
                      </a:cxn>
                      <a:cxn ang="0">
                        <a:pos x="132" y="69"/>
                      </a:cxn>
                    </a:cxnLst>
                    <a:rect l="0" t="0" r="r" b="b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331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/>
                    <a:ahLst/>
                    <a:cxnLst>
                      <a:cxn ang="0">
                        <a:pos x="212" y="268"/>
                      </a:cxn>
                      <a:cxn ang="0">
                        <a:pos x="212" y="233"/>
                      </a:cxn>
                      <a:cxn ang="0">
                        <a:pos x="230" y="174"/>
                      </a:cxn>
                      <a:cxn ang="0">
                        <a:pos x="284" y="80"/>
                      </a:cxn>
                      <a:cxn ang="0">
                        <a:pos x="370" y="0"/>
                      </a:cxn>
                      <a:cxn ang="0">
                        <a:pos x="424" y="0"/>
                      </a:cxn>
                      <a:cxn ang="0">
                        <a:pos x="447" y="38"/>
                      </a:cxn>
                      <a:cxn ang="0">
                        <a:pos x="415" y="91"/>
                      </a:cxn>
                      <a:cxn ang="0">
                        <a:pos x="348" y="129"/>
                      </a:cxn>
                      <a:cxn ang="0">
                        <a:pos x="307" y="167"/>
                      </a:cxn>
                      <a:cxn ang="0">
                        <a:pos x="266" y="223"/>
                      </a:cxn>
                      <a:cxn ang="0">
                        <a:pos x="257" y="261"/>
                      </a:cxn>
                      <a:cxn ang="0">
                        <a:pos x="262" y="303"/>
                      </a:cxn>
                      <a:cxn ang="0">
                        <a:pos x="284" y="373"/>
                      </a:cxn>
                      <a:cxn ang="0">
                        <a:pos x="289" y="449"/>
                      </a:cxn>
                      <a:cxn ang="0">
                        <a:pos x="280" y="547"/>
                      </a:cxn>
                      <a:cxn ang="0">
                        <a:pos x="257" y="616"/>
                      </a:cxn>
                      <a:cxn ang="0">
                        <a:pos x="217" y="658"/>
                      </a:cxn>
                      <a:cxn ang="0">
                        <a:pos x="190" y="658"/>
                      </a:cxn>
                      <a:cxn ang="0">
                        <a:pos x="104" y="637"/>
                      </a:cxn>
                      <a:cxn ang="0">
                        <a:pos x="27" y="634"/>
                      </a:cxn>
                      <a:cxn ang="0">
                        <a:pos x="0" y="620"/>
                      </a:cxn>
                      <a:cxn ang="0">
                        <a:pos x="50" y="606"/>
                      </a:cxn>
                      <a:cxn ang="0">
                        <a:pos x="131" y="609"/>
                      </a:cxn>
                      <a:cxn ang="0">
                        <a:pos x="181" y="623"/>
                      </a:cxn>
                      <a:cxn ang="0">
                        <a:pos x="212" y="613"/>
                      </a:cxn>
                      <a:cxn ang="0">
                        <a:pos x="244" y="557"/>
                      </a:cxn>
                      <a:cxn ang="0">
                        <a:pos x="248" y="477"/>
                      </a:cxn>
                      <a:cxn ang="0">
                        <a:pos x="239" y="404"/>
                      </a:cxn>
                      <a:cxn ang="0">
                        <a:pos x="212" y="317"/>
                      </a:cxn>
                      <a:cxn ang="0">
                        <a:pos x="212" y="268"/>
                      </a:cxn>
                    </a:cxnLst>
                    <a:rect l="0" t="0" r="r" b="b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332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/>
                    <a:ahLst/>
                    <a:cxnLst>
                      <a:cxn ang="0">
                        <a:pos x="81" y="137"/>
                      </a:cxn>
                      <a:cxn ang="0">
                        <a:pos x="78" y="84"/>
                      </a:cxn>
                      <a:cxn ang="0">
                        <a:pos x="88" y="35"/>
                      </a:cxn>
                      <a:cxn ang="0">
                        <a:pos x="127" y="7"/>
                      </a:cxn>
                      <a:cxn ang="0">
                        <a:pos x="173" y="0"/>
                      </a:cxn>
                      <a:cxn ang="0">
                        <a:pos x="208" y="4"/>
                      </a:cxn>
                      <a:cxn ang="0">
                        <a:pos x="240" y="25"/>
                      </a:cxn>
                      <a:cxn ang="0">
                        <a:pos x="257" y="60"/>
                      </a:cxn>
                      <a:cxn ang="0">
                        <a:pos x="278" y="130"/>
                      </a:cxn>
                      <a:cxn ang="0">
                        <a:pos x="282" y="207"/>
                      </a:cxn>
                      <a:cxn ang="0">
                        <a:pos x="271" y="263"/>
                      </a:cxn>
                      <a:cxn ang="0">
                        <a:pos x="250" y="298"/>
                      </a:cxn>
                      <a:cxn ang="0">
                        <a:pos x="215" y="319"/>
                      </a:cxn>
                      <a:cxn ang="0">
                        <a:pos x="187" y="326"/>
                      </a:cxn>
                      <a:cxn ang="0">
                        <a:pos x="145" y="315"/>
                      </a:cxn>
                      <a:cxn ang="0">
                        <a:pos x="123" y="284"/>
                      </a:cxn>
                      <a:cxn ang="0">
                        <a:pos x="102" y="238"/>
                      </a:cxn>
                      <a:cxn ang="0">
                        <a:pos x="85" y="186"/>
                      </a:cxn>
                      <a:cxn ang="0">
                        <a:pos x="53" y="207"/>
                      </a:cxn>
                      <a:cxn ang="0">
                        <a:pos x="18" y="221"/>
                      </a:cxn>
                      <a:cxn ang="0">
                        <a:pos x="4" y="221"/>
                      </a:cxn>
                      <a:cxn ang="0">
                        <a:pos x="0" y="207"/>
                      </a:cxn>
                      <a:cxn ang="0">
                        <a:pos x="7" y="189"/>
                      </a:cxn>
                      <a:cxn ang="0">
                        <a:pos x="60" y="168"/>
                      </a:cxn>
                      <a:cxn ang="0">
                        <a:pos x="81" y="137"/>
                      </a:cxn>
                    </a:cxnLst>
                    <a:rect l="0" t="0" r="r" b="b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6173" name="Group 13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312334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2"/>
                        </a:cxn>
                        <a:cxn ang="0">
                          <a:pos x="0" y="71"/>
                        </a:cxn>
                        <a:cxn ang="0">
                          <a:pos x="0" y="45"/>
                        </a:cxn>
                        <a:cxn ang="0">
                          <a:pos x="16" y="17"/>
                        </a:cxn>
                        <a:cxn ang="0">
                          <a:pos x="36" y="9"/>
                        </a:cxn>
                        <a:cxn ang="0">
                          <a:pos x="61" y="22"/>
                        </a:cxn>
                        <a:cxn ang="0">
                          <a:pos x="86" y="19"/>
                        </a:cxn>
                        <a:cxn ang="0">
                          <a:pos x="102" y="0"/>
                        </a:cxn>
                        <a:cxn ang="0">
                          <a:pos x="123" y="2"/>
                        </a:cxn>
                        <a:cxn ang="0">
                          <a:pos x="155" y="15"/>
                        </a:cxn>
                        <a:cxn ang="0">
                          <a:pos x="182" y="13"/>
                        </a:cxn>
                        <a:cxn ang="0">
                          <a:pos x="184" y="32"/>
                        </a:cxn>
                        <a:cxn ang="0">
                          <a:pos x="175" y="45"/>
                        </a:cxn>
                        <a:cxn ang="0">
                          <a:pos x="141" y="43"/>
                        </a:cxn>
                        <a:cxn ang="0">
                          <a:pos x="118" y="39"/>
                        </a:cxn>
                        <a:cxn ang="0">
                          <a:pos x="105" y="48"/>
                        </a:cxn>
                        <a:cxn ang="0">
                          <a:pos x="91" y="67"/>
                        </a:cxn>
                        <a:cxn ang="0">
                          <a:pos x="66" y="62"/>
                        </a:cxn>
                        <a:cxn ang="0">
                          <a:pos x="54" y="56"/>
                        </a:cxn>
                        <a:cxn ang="0">
                          <a:pos x="45" y="63"/>
                        </a:cxn>
                        <a:cxn ang="0">
                          <a:pos x="32" y="76"/>
                        </a:cxn>
                        <a:cxn ang="0">
                          <a:pos x="13" y="82"/>
                        </a:cxn>
                      </a:cxnLst>
                      <a:rect l="0" t="0" r="r" b="b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335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3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4"/>
                        </a:cxn>
                        <a:cxn ang="0">
                          <a:pos x="11" y="108"/>
                        </a:cxn>
                        <a:cxn ang="0">
                          <a:pos x="0" y="79"/>
                        </a:cxn>
                        <a:cxn ang="0">
                          <a:pos x="11" y="51"/>
                        </a:cxn>
                        <a:cxn ang="0">
                          <a:pos x="27" y="39"/>
                        </a:cxn>
                        <a:cxn ang="0">
                          <a:pos x="56" y="42"/>
                        </a:cxn>
                        <a:cxn ang="0">
                          <a:pos x="76" y="35"/>
                        </a:cxn>
                        <a:cxn ang="0">
                          <a:pos x="90" y="13"/>
                        </a:cxn>
                        <a:cxn ang="0">
                          <a:pos x="111" y="4"/>
                        </a:cxn>
                        <a:cxn ang="0">
                          <a:pos x="146" y="9"/>
                        </a:cxn>
                        <a:cxn ang="0">
                          <a:pos x="171" y="0"/>
                        </a:cxn>
                        <a:cxn ang="0">
                          <a:pos x="178" y="17"/>
                        </a:cxn>
                        <a:cxn ang="0">
                          <a:pos x="171" y="33"/>
                        </a:cxn>
                        <a:cxn ang="0">
                          <a:pos x="140" y="42"/>
                        </a:cxn>
                        <a:cxn ang="0">
                          <a:pos x="120" y="40"/>
                        </a:cxn>
                        <a:cxn ang="0">
                          <a:pos x="108" y="57"/>
                        </a:cxn>
                        <a:cxn ang="0">
                          <a:pos x="97" y="79"/>
                        </a:cxn>
                        <a:cxn ang="0">
                          <a:pos x="72" y="81"/>
                        </a:cxn>
                        <a:cxn ang="0">
                          <a:pos x="59" y="79"/>
                        </a:cxn>
                        <a:cxn ang="0">
                          <a:pos x="47" y="88"/>
                        </a:cxn>
                        <a:cxn ang="0">
                          <a:pos x="41" y="99"/>
                        </a:cxn>
                        <a:cxn ang="0">
                          <a:pos x="23" y="114"/>
                        </a:cxn>
                      </a:cxnLst>
                      <a:rect l="0" t="0" r="r" b="b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336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138"/>
                        </a:cxn>
                        <a:cxn ang="0">
                          <a:pos x="16" y="133"/>
                        </a:cxn>
                        <a:cxn ang="0">
                          <a:pos x="0" y="109"/>
                        </a:cxn>
                        <a:cxn ang="0">
                          <a:pos x="5" y="78"/>
                        </a:cxn>
                        <a:cxn ang="0">
                          <a:pos x="16" y="65"/>
                        </a:cxn>
                        <a:cxn ang="0">
                          <a:pos x="43" y="62"/>
                        </a:cxn>
                        <a:cxn ang="0">
                          <a:pos x="65" y="51"/>
                        </a:cxn>
                        <a:cxn ang="0">
                          <a:pos x="72" y="25"/>
                        </a:cxn>
                        <a:cxn ang="0">
                          <a:pos x="92" y="15"/>
                        </a:cxn>
                        <a:cxn ang="0">
                          <a:pos x="127" y="13"/>
                        </a:cxn>
                        <a:cxn ang="0">
                          <a:pos x="148" y="0"/>
                        </a:cxn>
                        <a:cxn ang="0">
                          <a:pos x="161" y="13"/>
                        </a:cxn>
                        <a:cxn ang="0">
                          <a:pos x="156" y="25"/>
                        </a:cxn>
                        <a:cxn ang="0">
                          <a:pos x="128" y="44"/>
                        </a:cxn>
                        <a:cxn ang="0">
                          <a:pos x="107" y="49"/>
                        </a:cxn>
                        <a:cxn ang="0">
                          <a:pos x="99" y="65"/>
                        </a:cxn>
                        <a:cxn ang="0">
                          <a:pos x="94" y="91"/>
                        </a:cxn>
                        <a:cxn ang="0">
                          <a:pos x="69" y="98"/>
                        </a:cxn>
                        <a:cxn ang="0">
                          <a:pos x="54" y="94"/>
                        </a:cxn>
                        <a:cxn ang="0">
                          <a:pos x="45" y="105"/>
                        </a:cxn>
                        <a:cxn ang="0">
                          <a:pos x="40" y="123"/>
                        </a:cxn>
                        <a:cxn ang="0">
                          <a:pos x="31" y="138"/>
                        </a:cxn>
                      </a:cxnLst>
                      <a:rect l="0" t="0" r="r" b="b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233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172"/>
                        </a:cxn>
                        <a:cxn ang="0">
                          <a:pos x="31" y="174"/>
                        </a:cxn>
                        <a:cxn ang="0">
                          <a:pos x="9" y="158"/>
                        </a:cxn>
                        <a:cxn ang="0">
                          <a:pos x="0" y="131"/>
                        </a:cxn>
                        <a:cxn ang="0">
                          <a:pos x="4" y="113"/>
                        </a:cxn>
                        <a:cxn ang="0">
                          <a:pos x="29" y="97"/>
                        </a:cxn>
                        <a:cxn ang="0">
                          <a:pos x="46" y="79"/>
                        </a:cxn>
                        <a:cxn ang="0">
                          <a:pos x="46" y="52"/>
                        </a:cxn>
                        <a:cxn ang="0">
                          <a:pos x="59" y="39"/>
                        </a:cxn>
                        <a:cxn ang="0">
                          <a:pos x="90" y="22"/>
                        </a:cxn>
                        <a:cxn ang="0">
                          <a:pos x="106" y="0"/>
                        </a:cxn>
                        <a:cxn ang="0">
                          <a:pos x="121" y="7"/>
                        </a:cxn>
                        <a:cxn ang="0">
                          <a:pos x="123" y="22"/>
                        </a:cxn>
                        <a:cxn ang="0">
                          <a:pos x="105" y="47"/>
                        </a:cxn>
                        <a:cxn ang="0">
                          <a:pos x="84" y="61"/>
                        </a:cxn>
                        <a:cxn ang="0">
                          <a:pos x="86" y="81"/>
                        </a:cxn>
                        <a:cxn ang="0">
                          <a:pos x="90" y="104"/>
                        </a:cxn>
                        <a:cxn ang="0">
                          <a:pos x="68" y="118"/>
                        </a:cxn>
                        <a:cxn ang="0">
                          <a:pos x="59" y="124"/>
                        </a:cxn>
                        <a:cxn ang="0">
                          <a:pos x="51" y="138"/>
                        </a:cxn>
                        <a:cxn ang="0">
                          <a:pos x="50" y="152"/>
                        </a:cxn>
                        <a:cxn ang="0">
                          <a:pos x="48" y="172"/>
                        </a:cxn>
                      </a:cxnLst>
                      <a:rect l="0" t="0" r="r" b="b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6161" name="Group 18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1233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2218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34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2412"/>
                    <a:ext cx="243" cy="22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6162" name="Group 21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1234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2218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234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2412"/>
                    <a:ext cx="243" cy="22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344" name="Oval 24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274320" rIns="27432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2345" name="Freeform 25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/>
              <a:ahLst/>
              <a:cxnLst>
                <a:cxn ang="0">
                  <a:pos x="194" y="93"/>
                </a:cxn>
                <a:cxn ang="0">
                  <a:pos x="183" y="57"/>
                </a:cxn>
                <a:cxn ang="0">
                  <a:pos x="164" y="22"/>
                </a:cxn>
                <a:cxn ang="0">
                  <a:pos x="131" y="0"/>
                </a:cxn>
                <a:cxn ang="0">
                  <a:pos x="93" y="0"/>
                </a:cxn>
                <a:cxn ang="0">
                  <a:pos x="54" y="13"/>
                </a:cxn>
                <a:cxn ang="0">
                  <a:pos x="2" y="57"/>
                </a:cxn>
                <a:cxn ang="0">
                  <a:pos x="0" y="79"/>
                </a:cxn>
                <a:cxn ang="0">
                  <a:pos x="16" y="115"/>
                </a:cxn>
                <a:cxn ang="0">
                  <a:pos x="68" y="159"/>
                </a:cxn>
                <a:cxn ang="0">
                  <a:pos x="68" y="177"/>
                </a:cxn>
                <a:cxn ang="0">
                  <a:pos x="46" y="203"/>
                </a:cxn>
                <a:cxn ang="0">
                  <a:pos x="49" y="225"/>
                </a:cxn>
                <a:cxn ang="0">
                  <a:pos x="63" y="234"/>
                </a:cxn>
                <a:cxn ang="0">
                  <a:pos x="80" y="243"/>
                </a:cxn>
                <a:cxn ang="0">
                  <a:pos x="80" y="265"/>
                </a:cxn>
                <a:cxn ang="0">
                  <a:pos x="52" y="305"/>
                </a:cxn>
                <a:cxn ang="0">
                  <a:pos x="54" y="322"/>
                </a:cxn>
                <a:cxn ang="0">
                  <a:pos x="82" y="344"/>
                </a:cxn>
                <a:cxn ang="0">
                  <a:pos x="123" y="327"/>
                </a:cxn>
                <a:cxn ang="0">
                  <a:pos x="142" y="331"/>
                </a:cxn>
                <a:cxn ang="0">
                  <a:pos x="189" y="340"/>
                </a:cxn>
                <a:cxn ang="0">
                  <a:pos x="232" y="366"/>
                </a:cxn>
                <a:cxn ang="0">
                  <a:pos x="259" y="375"/>
                </a:cxn>
                <a:cxn ang="0">
                  <a:pos x="355" y="356"/>
                </a:cxn>
                <a:cxn ang="0">
                  <a:pos x="446" y="273"/>
                </a:cxn>
                <a:cxn ang="0">
                  <a:pos x="408" y="349"/>
                </a:cxn>
                <a:cxn ang="0">
                  <a:pos x="325" y="364"/>
                </a:cxn>
                <a:cxn ang="0">
                  <a:pos x="431" y="303"/>
                </a:cxn>
                <a:cxn ang="0">
                  <a:pos x="393" y="273"/>
                </a:cxn>
                <a:cxn ang="0">
                  <a:pos x="281" y="260"/>
                </a:cxn>
                <a:cxn ang="0">
                  <a:pos x="197" y="247"/>
                </a:cxn>
                <a:cxn ang="0">
                  <a:pos x="153" y="238"/>
                </a:cxn>
                <a:cxn ang="0">
                  <a:pos x="161" y="221"/>
                </a:cxn>
                <a:cxn ang="0">
                  <a:pos x="186" y="199"/>
                </a:cxn>
                <a:cxn ang="0">
                  <a:pos x="180" y="172"/>
                </a:cxn>
                <a:cxn ang="0">
                  <a:pos x="156" y="146"/>
                </a:cxn>
                <a:cxn ang="0">
                  <a:pos x="156" y="124"/>
                </a:cxn>
                <a:cxn ang="0">
                  <a:pos x="169" y="75"/>
                </a:cxn>
                <a:cxn ang="0">
                  <a:pos x="147" y="167"/>
                </a:cxn>
              </a:cxnLst>
              <a:rect l="0" t="0" r="r" b="b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2346" name="Freeform 26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9"/>
                </a:cxn>
                <a:cxn ang="0">
                  <a:pos x="13" y="77"/>
                </a:cxn>
                <a:cxn ang="0">
                  <a:pos x="0" y="133"/>
                </a:cxn>
                <a:cxn ang="0">
                  <a:pos x="8" y="133"/>
                </a:cxn>
                <a:cxn ang="0">
                  <a:pos x="19" y="124"/>
                </a:cxn>
                <a:cxn ang="0">
                  <a:pos x="31" y="133"/>
                </a:cxn>
                <a:cxn ang="0">
                  <a:pos x="25" y="152"/>
                </a:cxn>
                <a:cxn ang="0">
                  <a:pos x="17" y="181"/>
                </a:cxn>
                <a:cxn ang="0">
                  <a:pos x="23" y="206"/>
                </a:cxn>
                <a:cxn ang="0">
                  <a:pos x="35" y="200"/>
                </a:cxn>
                <a:cxn ang="0">
                  <a:pos x="40" y="220"/>
                </a:cxn>
                <a:cxn ang="0">
                  <a:pos x="35" y="253"/>
                </a:cxn>
                <a:cxn ang="0">
                  <a:pos x="40" y="301"/>
                </a:cxn>
                <a:cxn ang="0">
                  <a:pos x="48" y="320"/>
                </a:cxn>
                <a:cxn ang="0">
                  <a:pos x="65" y="320"/>
                </a:cxn>
                <a:cxn ang="0">
                  <a:pos x="88" y="306"/>
                </a:cxn>
                <a:cxn ang="0">
                  <a:pos x="103" y="301"/>
                </a:cxn>
                <a:cxn ang="0">
                  <a:pos x="111" y="291"/>
                </a:cxn>
                <a:cxn ang="0">
                  <a:pos x="132" y="282"/>
                </a:cxn>
                <a:cxn ang="0">
                  <a:pos x="178" y="291"/>
                </a:cxn>
                <a:cxn ang="0">
                  <a:pos x="195" y="301"/>
                </a:cxn>
                <a:cxn ang="0">
                  <a:pos x="204" y="277"/>
                </a:cxn>
                <a:cxn ang="0">
                  <a:pos x="394" y="264"/>
                </a:cxn>
                <a:cxn ang="0">
                  <a:pos x="470" y="219"/>
                </a:cxn>
                <a:cxn ang="0">
                  <a:pos x="341" y="205"/>
                </a:cxn>
                <a:cxn ang="0">
                  <a:pos x="265" y="205"/>
                </a:cxn>
                <a:cxn ang="0">
                  <a:pos x="197" y="205"/>
                </a:cxn>
                <a:cxn ang="0">
                  <a:pos x="181" y="177"/>
                </a:cxn>
                <a:cxn ang="0">
                  <a:pos x="135" y="177"/>
                </a:cxn>
                <a:cxn ang="0">
                  <a:pos x="120" y="172"/>
                </a:cxn>
                <a:cxn ang="0">
                  <a:pos x="101" y="162"/>
                </a:cxn>
                <a:cxn ang="0">
                  <a:pos x="94" y="143"/>
                </a:cxn>
                <a:cxn ang="0">
                  <a:pos x="97" y="124"/>
                </a:cxn>
                <a:cxn ang="0">
                  <a:pos x="93" y="106"/>
                </a:cxn>
                <a:cxn ang="0">
                  <a:pos x="84" y="91"/>
                </a:cxn>
                <a:cxn ang="0">
                  <a:pos x="90" y="67"/>
                </a:cxn>
                <a:cxn ang="0">
                  <a:pos x="107" y="52"/>
                </a:cxn>
                <a:cxn ang="0">
                  <a:pos x="105" y="29"/>
                </a:cxn>
                <a:cxn ang="0">
                  <a:pos x="88" y="0"/>
                </a:cxn>
              </a:cxnLst>
              <a:rect l="0" t="0" r="r" b="b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1066800" y="3111500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Line 37"/>
          <p:cNvSpPr>
            <a:spLocks noChangeShapeType="1"/>
          </p:cNvSpPr>
          <p:nvPr/>
        </p:nvSpPr>
        <p:spPr bwMode="auto">
          <a:xfrm>
            <a:off x="1676400" y="3124200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Line 37"/>
          <p:cNvSpPr>
            <a:spLocks noChangeShapeType="1"/>
          </p:cNvSpPr>
          <p:nvPr/>
        </p:nvSpPr>
        <p:spPr bwMode="auto">
          <a:xfrm>
            <a:off x="2273300" y="3136900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Line 37"/>
          <p:cNvSpPr>
            <a:spLocks noChangeShapeType="1"/>
          </p:cNvSpPr>
          <p:nvPr/>
        </p:nvSpPr>
        <p:spPr bwMode="auto">
          <a:xfrm>
            <a:off x="2844800" y="3149600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Line 37"/>
          <p:cNvSpPr>
            <a:spLocks noChangeShapeType="1"/>
          </p:cNvSpPr>
          <p:nvPr/>
        </p:nvSpPr>
        <p:spPr bwMode="auto">
          <a:xfrm>
            <a:off x="3429000" y="3162300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Line 37"/>
          <p:cNvSpPr>
            <a:spLocks noChangeShapeType="1"/>
          </p:cNvSpPr>
          <p:nvPr/>
        </p:nvSpPr>
        <p:spPr bwMode="auto">
          <a:xfrm>
            <a:off x="4025900" y="3175000"/>
            <a:ext cx="0" cy="1920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 w="sm" len="sm"/>
            <a:tailEnd type="triangle" w="sm" len="sm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AutoShape 2"/>
          <p:cNvSpPr>
            <a:spLocks noChangeArrowheads="1"/>
          </p:cNvSpPr>
          <p:nvPr/>
        </p:nvSpPr>
        <p:spPr bwMode="auto">
          <a:xfrm>
            <a:off x="609600" y="457200"/>
            <a:ext cx="6934200" cy="5810250"/>
          </a:xfrm>
          <a:prstGeom prst="wedgeRoundRectCallout">
            <a:avLst>
              <a:gd name="adj1" fmla="val 59903"/>
              <a:gd name="adj2" fmla="val 9810"/>
              <a:gd name="adj3" fmla="val 16667"/>
            </a:avLst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Lesson: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Cantor’s definition only requires that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bijection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between the two sets.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Not that all 1-1 correspondences </a:t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are onto.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Rounded MT Bold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This distinction never arises when the sets are finite.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 flipH="1">
            <a:off x="7483475" y="3119438"/>
            <a:ext cx="1660525" cy="3743325"/>
            <a:chOff x="864" y="465"/>
            <a:chExt cx="1046" cy="2358"/>
          </a:xfrm>
        </p:grpSpPr>
        <p:grpSp>
          <p:nvGrpSpPr>
            <p:cNvPr id="7173" name="Group 4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7176" name="Group 5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7178" name="Group 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313351" name="Freeform 7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/>
                    <a:ahLst/>
                    <a:cxnLst>
                      <a:cxn ang="0">
                        <a:pos x="7" y="174"/>
                      </a:cxn>
                      <a:cxn ang="0">
                        <a:pos x="18" y="122"/>
                      </a:cxn>
                      <a:cxn ang="0">
                        <a:pos x="42" y="83"/>
                      </a:cxn>
                      <a:cxn ang="0">
                        <a:pos x="81" y="45"/>
                      </a:cxn>
                      <a:cxn ang="0">
                        <a:pos x="148" y="7"/>
                      </a:cxn>
                      <a:cxn ang="0">
                        <a:pos x="205" y="0"/>
                      </a:cxn>
                      <a:cxn ang="0">
                        <a:pos x="255" y="10"/>
                      </a:cxn>
                      <a:cxn ang="0">
                        <a:pos x="290" y="31"/>
                      </a:cxn>
                      <a:cxn ang="0">
                        <a:pos x="304" y="59"/>
                      </a:cxn>
                      <a:cxn ang="0">
                        <a:pos x="304" y="87"/>
                      </a:cxn>
                      <a:cxn ang="0">
                        <a:pos x="290" y="118"/>
                      </a:cxn>
                      <a:cxn ang="0">
                        <a:pos x="262" y="146"/>
                      </a:cxn>
                      <a:cxn ang="0">
                        <a:pos x="223" y="181"/>
                      </a:cxn>
                      <a:cxn ang="0">
                        <a:pos x="201" y="215"/>
                      </a:cxn>
                      <a:cxn ang="0">
                        <a:pos x="194" y="240"/>
                      </a:cxn>
                      <a:cxn ang="0">
                        <a:pos x="194" y="260"/>
                      </a:cxn>
                      <a:cxn ang="0">
                        <a:pos x="205" y="295"/>
                      </a:cxn>
                      <a:cxn ang="0">
                        <a:pos x="230" y="344"/>
                      </a:cxn>
                      <a:cxn ang="0">
                        <a:pos x="247" y="399"/>
                      </a:cxn>
                      <a:cxn ang="0">
                        <a:pos x="251" y="438"/>
                      </a:cxn>
                      <a:cxn ang="0">
                        <a:pos x="244" y="479"/>
                      </a:cxn>
                      <a:cxn ang="0">
                        <a:pos x="233" y="510"/>
                      </a:cxn>
                      <a:cxn ang="0">
                        <a:pos x="201" y="545"/>
                      </a:cxn>
                      <a:cxn ang="0">
                        <a:pos x="173" y="559"/>
                      </a:cxn>
                      <a:cxn ang="0">
                        <a:pos x="141" y="566"/>
                      </a:cxn>
                      <a:cxn ang="0">
                        <a:pos x="113" y="563"/>
                      </a:cxn>
                      <a:cxn ang="0">
                        <a:pos x="92" y="549"/>
                      </a:cxn>
                      <a:cxn ang="0">
                        <a:pos x="67" y="521"/>
                      </a:cxn>
                      <a:cxn ang="0">
                        <a:pos x="42" y="472"/>
                      </a:cxn>
                      <a:cxn ang="0">
                        <a:pos x="14" y="392"/>
                      </a:cxn>
                      <a:cxn ang="0">
                        <a:pos x="4" y="333"/>
                      </a:cxn>
                      <a:cxn ang="0">
                        <a:pos x="0" y="257"/>
                      </a:cxn>
                      <a:cxn ang="0">
                        <a:pos x="0" y="222"/>
                      </a:cxn>
                      <a:cxn ang="0">
                        <a:pos x="7" y="174"/>
                      </a:cxn>
                    </a:cxnLst>
                    <a:rect l="0" t="0" r="r" b="b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352" name="Freeform 8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/>
                    <a:ahLst/>
                    <a:cxnLst>
                      <a:cxn ang="0">
                        <a:pos x="25" y="65"/>
                      </a:cxn>
                      <a:cxn ang="0">
                        <a:pos x="7" y="44"/>
                      </a:cxn>
                      <a:cxn ang="0">
                        <a:pos x="0" y="27"/>
                      </a:cxn>
                      <a:cxn ang="0">
                        <a:pos x="11" y="7"/>
                      </a:cxn>
                      <a:cxn ang="0">
                        <a:pos x="28" y="0"/>
                      </a:cxn>
                      <a:cxn ang="0">
                        <a:pos x="60" y="0"/>
                      </a:cxn>
                      <a:cxn ang="0">
                        <a:pos x="96" y="24"/>
                      </a:cxn>
                      <a:cxn ang="0">
                        <a:pos x="132" y="61"/>
                      </a:cxn>
                      <a:cxn ang="0">
                        <a:pos x="192" y="140"/>
                      </a:cxn>
                      <a:cxn ang="0">
                        <a:pos x="231" y="204"/>
                      </a:cxn>
                      <a:cxn ang="0">
                        <a:pos x="249" y="255"/>
                      </a:cxn>
                      <a:cxn ang="0">
                        <a:pos x="245" y="283"/>
                      </a:cxn>
                      <a:cxn ang="0">
                        <a:pos x="224" y="320"/>
                      </a:cxn>
                      <a:cxn ang="0">
                        <a:pos x="181" y="347"/>
                      </a:cxn>
                      <a:cxn ang="0">
                        <a:pos x="110" y="371"/>
                      </a:cxn>
                      <a:cxn ang="0">
                        <a:pos x="75" y="395"/>
                      </a:cxn>
                      <a:cxn ang="0">
                        <a:pos x="60" y="415"/>
                      </a:cxn>
                      <a:cxn ang="0">
                        <a:pos x="68" y="436"/>
                      </a:cxn>
                      <a:cxn ang="0">
                        <a:pos x="107" y="456"/>
                      </a:cxn>
                      <a:cxn ang="0">
                        <a:pos x="139" y="497"/>
                      </a:cxn>
                      <a:cxn ang="0">
                        <a:pos x="153" y="538"/>
                      </a:cxn>
                      <a:cxn ang="0">
                        <a:pos x="149" y="558"/>
                      </a:cxn>
                      <a:cxn ang="0">
                        <a:pos x="117" y="572"/>
                      </a:cxn>
                      <a:cxn ang="0">
                        <a:pos x="107" y="572"/>
                      </a:cxn>
                      <a:cxn ang="0">
                        <a:pos x="92" y="535"/>
                      </a:cxn>
                      <a:cxn ang="0">
                        <a:pos x="85" y="494"/>
                      </a:cxn>
                      <a:cxn ang="0">
                        <a:pos x="64" y="463"/>
                      </a:cxn>
                      <a:cxn ang="0">
                        <a:pos x="32" y="446"/>
                      </a:cxn>
                      <a:cxn ang="0">
                        <a:pos x="21" y="426"/>
                      </a:cxn>
                      <a:cxn ang="0">
                        <a:pos x="25" y="405"/>
                      </a:cxn>
                      <a:cxn ang="0">
                        <a:pos x="53" y="371"/>
                      </a:cxn>
                      <a:cxn ang="0">
                        <a:pos x="107" y="351"/>
                      </a:cxn>
                      <a:cxn ang="0">
                        <a:pos x="157" y="320"/>
                      </a:cxn>
                      <a:cxn ang="0">
                        <a:pos x="196" y="286"/>
                      </a:cxn>
                      <a:cxn ang="0">
                        <a:pos x="210" y="252"/>
                      </a:cxn>
                      <a:cxn ang="0">
                        <a:pos x="206" y="238"/>
                      </a:cxn>
                      <a:cxn ang="0">
                        <a:pos x="189" y="208"/>
                      </a:cxn>
                      <a:cxn ang="0">
                        <a:pos x="157" y="163"/>
                      </a:cxn>
                      <a:cxn ang="0">
                        <a:pos x="121" y="136"/>
                      </a:cxn>
                      <a:cxn ang="0">
                        <a:pos x="82" y="106"/>
                      </a:cxn>
                      <a:cxn ang="0">
                        <a:pos x="53" y="89"/>
                      </a:cxn>
                      <a:cxn ang="0">
                        <a:pos x="25" y="65"/>
                      </a:cxn>
                    </a:cxnLst>
                    <a:rect l="0" t="0" r="r" b="b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353" name="Freeform 9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/>
                    <a:ahLst/>
                    <a:cxnLst>
                      <a:cxn ang="0">
                        <a:pos x="151" y="35"/>
                      </a:cxn>
                      <a:cxn ang="0">
                        <a:pos x="221" y="0"/>
                      </a:cxn>
                      <a:cxn ang="0">
                        <a:pos x="281" y="0"/>
                      </a:cxn>
                      <a:cxn ang="0">
                        <a:pos x="344" y="14"/>
                      </a:cxn>
                      <a:cxn ang="0">
                        <a:pos x="362" y="35"/>
                      </a:cxn>
                      <a:cxn ang="0">
                        <a:pos x="351" y="59"/>
                      </a:cxn>
                      <a:cxn ang="0">
                        <a:pos x="334" y="91"/>
                      </a:cxn>
                      <a:cxn ang="0">
                        <a:pos x="302" y="87"/>
                      </a:cxn>
                      <a:cxn ang="0">
                        <a:pos x="274" y="77"/>
                      </a:cxn>
                      <a:cxn ang="0">
                        <a:pos x="253" y="63"/>
                      </a:cxn>
                      <a:cxn ang="0">
                        <a:pos x="232" y="59"/>
                      </a:cxn>
                      <a:cxn ang="0">
                        <a:pos x="193" y="70"/>
                      </a:cxn>
                      <a:cxn ang="0">
                        <a:pos x="137" y="94"/>
                      </a:cxn>
                      <a:cxn ang="0">
                        <a:pos x="91" y="136"/>
                      </a:cxn>
                      <a:cxn ang="0">
                        <a:pos x="70" y="164"/>
                      </a:cxn>
                      <a:cxn ang="0">
                        <a:pos x="60" y="185"/>
                      </a:cxn>
                      <a:cxn ang="0">
                        <a:pos x="60" y="202"/>
                      </a:cxn>
                      <a:cxn ang="0">
                        <a:pos x="74" y="220"/>
                      </a:cxn>
                      <a:cxn ang="0">
                        <a:pos x="116" y="248"/>
                      </a:cxn>
                      <a:cxn ang="0">
                        <a:pos x="155" y="286"/>
                      </a:cxn>
                      <a:cxn ang="0">
                        <a:pos x="179" y="325"/>
                      </a:cxn>
                      <a:cxn ang="0">
                        <a:pos x="193" y="352"/>
                      </a:cxn>
                      <a:cxn ang="0">
                        <a:pos x="186" y="370"/>
                      </a:cxn>
                      <a:cxn ang="0">
                        <a:pos x="169" y="387"/>
                      </a:cxn>
                      <a:cxn ang="0">
                        <a:pos x="134" y="398"/>
                      </a:cxn>
                      <a:cxn ang="0">
                        <a:pos x="95" y="412"/>
                      </a:cxn>
                      <a:cxn ang="0">
                        <a:pos x="77" y="433"/>
                      </a:cxn>
                      <a:cxn ang="0">
                        <a:pos x="81" y="468"/>
                      </a:cxn>
                      <a:cxn ang="0">
                        <a:pos x="53" y="499"/>
                      </a:cxn>
                      <a:cxn ang="0">
                        <a:pos x="39" y="489"/>
                      </a:cxn>
                      <a:cxn ang="0">
                        <a:pos x="42" y="429"/>
                      </a:cxn>
                      <a:cxn ang="0">
                        <a:pos x="67" y="398"/>
                      </a:cxn>
                      <a:cxn ang="0">
                        <a:pos x="102" y="373"/>
                      </a:cxn>
                      <a:cxn ang="0">
                        <a:pos x="137" y="359"/>
                      </a:cxn>
                      <a:cxn ang="0">
                        <a:pos x="155" y="352"/>
                      </a:cxn>
                      <a:cxn ang="0">
                        <a:pos x="158" y="342"/>
                      </a:cxn>
                      <a:cxn ang="0">
                        <a:pos x="148" y="325"/>
                      </a:cxn>
                      <a:cxn ang="0">
                        <a:pos x="112" y="290"/>
                      </a:cxn>
                      <a:cxn ang="0">
                        <a:pos x="70" y="262"/>
                      </a:cxn>
                      <a:cxn ang="0">
                        <a:pos x="35" y="241"/>
                      </a:cxn>
                      <a:cxn ang="0">
                        <a:pos x="7" y="220"/>
                      </a:cxn>
                      <a:cxn ang="0">
                        <a:pos x="0" y="195"/>
                      </a:cxn>
                      <a:cxn ang="0">
                        <a:pos x="18" y="157"/>
                      </a:cxn>
                      <a:cxn ang="0">
                        <a:pos x="56" y="108"/>
                      </a:cxn>
                      <a:cxn ang="0">
                        <a:pos x="95" y="70"/>
                      </a:cxn>
                      <a:cxn ang="0">
                        <a:pos x="123" y="52"/>
                      </a:cxn>
                      <a:cxn ang="0">
                        <a:pos x="151" y="35"/>
                      </a:cxn>
                    </a:cxnLst>
                    <a:rect l="0" t="0" r="r" b="b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354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/>
                    <a:ahLst/>
                    <a:cxnLst>
                      <a:cxn ang="0">
                        <a:pos x="132" y="69"/>
                      </a:cxn>
                      <a:cxn ang="0">
                        <a:pos x="136" y="21"/>
                      </a:cxn>
                      <a:cxn ang="0">
                        <a:pos x="168" y="0"/>
                      </a:cxn>
                      <a:cxn ang="0">
                        <a:pos x="204" y="3"/>
                      </a:cxn>
                      <a:cxn ang="0">
                        <a:pos x="225" y="21"/>
                      </a:cxn>
                      <a:cxn ang="0">
                        <a:pos x="229" y="90"/>
                      </a:cxn>
                      <a:cxn ang="0">
                        <a:pos x="218" y="266"/>
                      </a:cxn>
                      <a:cxn ang="0">
                        <a:pos x="204" y="373"/>
                      </a:cxn>
                      <a:cxn ang="0">
                        <a:pos x="222" y="460"/>
                      </a:cxn>
                      <a:cxn ang="0">
                        <a:pos x="225" y="546"/>
                      </a:cxn>
                      <a:cxn ang="0">
                        <a:pos x="215" y="633"/>
                      </a:cxn>
                      <a:cxn ang="0">
                        <a:pos x="197" y="743"/>
                      </a:cxn>
                      <a:cxn ang="0">
                        <a:pos x="204" y="802"/>
                      </a:cxn>
                      <a:cxn ang="0">
                        <a:pos x="186" y="812"/>
                      </a:cxn>
                      <a:cxn ang="0">
                        <a:pos x="72" y="833"/>
                      </a:cxn>
                      <a:cxn ang="0">
                        <a:pos x="43" y="840"/>
                      </a:cxn>
                      <a:cxn ang="0">
                        <a:pos x="0" y="816"/>
                      </a:cxn>
                      <a:cxn ang="0">
                        <a:pos x="0" y="802"/>
                      </a:cxn>
                      <a:cxn ang="0">
                        <a:pos x="125" y="795"/>
                      </a:cxn>
                      <a:cxn ang="0">
                        <a:pos x="168" y="778"/>
                      </a:cxn>
                      <a:cxn ang="0">
                        <a:pos x="172" y="740"/>
                      </a:cxn>
                      <a:cxn ang="0">
                        <a:pos x="175" y="622"/>
                      </a:cxn>
                      <a:cxn ang="0">
                        <a:pos x="165" y="525"/>
                      </a:cxn>
                      <a:cxn ang="0">
                        <a:pos x="154" y="408"/>
                      </a:cxn>
                      <a:cxn ang="0">
                        <a:pos x="157" y="335"/>
                      </a:cxn>
                      <a:cxn ang="0">
                        <a:pos x="165" y="242"/>
                      </a:cxn>
                      <a:cxn ang="0">
                        <a:pos x="147" y="152"/>
                      </a:cxn>
                      <a:cxn ang="0">
                        <a:pos x="132" y="69"/>
                      </a:cxn>
                    </a:cxnLst>
                    <a:rect l="0" t="0" r="r" b="b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355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/>
                    <a:ahLst/>
                    <a:cxnLst>
                      <a:cxn ang="0">
                        <a:pos x="212" y="268"/>
                      </a:cxn>
                      <a:cxn ang="0">
                        <a:pos x="212" y="233"/>
                      </a:cxn>
                      <a:cxn ang="0">
                        <a:pos x="230" y="174"/>
                      </a:cxn>
                      <a:cxn ang="0">
                        <a:pos x="284" y="80"/>
                      </a:cxn>
                      <a:cxn ang="0">
                        <a:pos x="370" y="0"/>
                      </a:cxn>
                      <a:cxn ang="0">
                        <a:pos x="424" y="0"/>
                      </a:cxn>
                      <a:cxn ang="0">
                        <a:pos x="447" y="38"/>
                      </a:cxn>
                      <a:cxn ang="0">
                        <a:pos x="415" y="91"/>
                      </a:cxn>
                      <a:cxn ang="0">
                        <a:pos x="348" y="129"/>
                      </a:cxn>
                      <a:cxn ang="0">
                        <a:pos x="307" y="167"/>
                      </a:cxn>
                      <a:cxn ang="0">
                        <a:pos x="266" y="223"/>
                      </a:cxn>
                      <a:cxn ang="0">
                        <a:pos x="257" y="261"/>
                      </a:cxn>
                      <a:cxn ang="0">
                        <a:pos x="262" y="303"/>
                      </a:cxn>
                      <a:cxn ang="0">
                        <a:pos x="284" y="373"/>
                      </a:cxn>
                      <a:cxn ang="0">
                        <a:pos x="289" y="449"/>
                      </a:cxn>
                      <a:cxn ang="0">
                        <a:pos x="280" y="547"/>
                      </a:cxn>
                      <a:cxn ang="0">
                        <a:pos x="257" y="616"/>
                      </a:cxn>
                      <a:cxn ang="0">
                        <a:pos x="217" y="658"/>
                      </a:cxn>
                      <a:cxn ang="0">
                        <a:pos x="190" y="658"/>
                      </a:cxn>
                      <a:cxn ang="0">
                        <a:pos x="104" y="637"/>
                      </a:cxn>
                      <a:cxn ang="0">
                        <a:pos x="27" y="634"/>
                      </a:cxn>
                      <a:cxn ang="0">
                        <a:pos x="0" y="620"/>
                      </a:cxn>
                      <a:cxn ang="0">
                        <a:pos x="50" y="606"/>
                      </a:cxn>
                      <a:cxn ang="0">
                        <a:pos x="131" y="609"/>
                      </a:cxn>
                      <a:cxn ang="0">
                        <a:pos x="181" y="623"/>
                      </a:cxn>
                      <a:cxn ang="0">
                        <a:pos x="212" y="613"/>
                      </a:cxn>
                      <a:cxn ang="0">
                        <a:pos x="244" y="557"/>
                      </a:cxn>
                      <a:cxn ang="0">
                        <a:pos x="248" y="477"/>
                      </a:cxn>
                      <a:cxn ang="0">
                        <a:pos x="239" y="404"/>
                      </a:cxn>
                      <a:cxn ang="0">
                        <a:pos x="212" y="317"/>
                      </a:cxn>
                      <a:cxn ang="0">
                        <a:pos x="212" y="268"/>
                      </a:cxn>
                    </a:cxnLst>
                    <a:rect l="0" t="0" r="r" b="b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356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/>
                    <a:ahLst/>
                    <a:cxnLst>
                      <a:cxn ang="0">
                        <a:pos x="81" y="137"/>
                      </a:cxn>
                      <a:cxn ang="0">
                        <a:pos x="78" y="84"/>
                      </a:cxn>
                      <a:cxn ang="0">
                        <a:pos x="88" y="35"/>
                      </a:cxn>
                      <a:cxn ang="0">
                        <a:pos x="127" y="7"/>
                      </a:cxn>
                      <a:cxn ang="0">
                        <a:pos x="173" y="0"/>
                      </a:cxn>
                      <a:cxn ang="0">
                        <a:pos x="208" y="4"/>
                      </a:cxn>
                      <a:cxn ang="0">
                        <a:pos x="240" y="25"/>
                      </a:cxn>
                      <a:cxn ang="0">
                        <a:pos x="257" y="60"/>
                      </a:cxn>
                      <a:cxn ang="0">
                        <a:pos x="278" y="130"/>
                      </a:cxn>
                      <a:cxn ang="0">
                        <a:pos x="282" y="207"/>
                      </a:cxn>
                      <a:cxn ang="0">
                        <a:pos x="271" y="263"/>
                      </a:cxn>
                      <a:cxn ang="0">
                        <a:pos x="250" y="298"/>
                      </a:cxn>
                      <a:cxn ang="0">
                        <a:pos x="215" y="319"/>
                      </a:cxn>
                      <a:cxn ang="0">
                        <a:pos x="187" y="326"/>
                      </a:cxn>
                      <a:cxn ang="0">
                        <a:pos x="145" y="315"/>
                      </a:cxn>
                      <a:cxn ang="0">
                        <a:pos x="123" y="284"/>
                      </a:cxn>
                      <a:cxn ang="0">
                        <a:pos x="102" y="238"/>
                      </a:cxn>
                      <a:cxn ang="0">
                        <a:pos x="85" y="186"/>
                      </a:cxn>
                      <a:cxn ang="0">
                        <a:pos x="53" y="207"/>
                      </a:cxn>
                      <a:cxn ang="0">
                        <a:pos x="18" y="221"/>
                      </a:cxn>
                      <a:cxn ang="0">
                        <a:pos x="4" y="221"/>
                      </a:cxn>
                      <a:cxn ang="0">
                        <a:pos x="0" y="207"/>
                      </a:cxn>
                      <a:cxn ang="0">
                        <a:pos x="7" y="189"/>
                      </a:cxn>
                      <a:cxn ang="0">
                        <a:pos x="60" y="168"/>
                      </a:cxn>
                      <a:cxn ang="0">
                        <a:pos x="81" y="137"/>
                      </a:cxn>
                    </a:cxnLst>
                    <a:rect l="0" t="0" r="r" b="b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7191" name="Group 13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313358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2"/>
                        </a:cxn>
                        <a:cxn ang="0">
                          <a:pos x="0" y="71"/>
                        </a:cxn>
                        <a:cxn ang="0">
                          <a:pos x="0" y="45"/>
                        </a:cxn>
                        <a:cxn ang="0">
                          <a:pos x="16" y="17"/>
                        </a:cxn>
                        <a:cxn ang="0">
                          <a:pos x="36" y="9"/>
                        </a:cxn>
                        <a:cxn ang="0">
                          <a:pos x="61" y="22"/>
                        </a:cxn>
                        <a:cxn ang="0">
                          <a:pos x="86" y="19"/>
                        </a:cxn>
                        <a:cxn ang="0">
                          <a:pos x="102" y="0"/>
                        </a:cxn>
                        <a:cxn ang="0">
                          <a:pos x="123" y="2"/>
                        </a:cxn>
                        <a:cxn ang="0">
                          <a:pos x="155" y="15"/>
                        </a:cxn>
                        <a:cxn ang="0">
                          <a:pos x="182" y="13"/>
                        </a:cxn>
                        <a:cxn ang="0">
                          <a:pos x="184" y="32"/>
                        </a:cxn>
                        <a:cxn ang="0">
                          <a:pos x="175" y="45"/>
                        </a:cxn>
                        <a:cxn ang="0">
                          <a:pos x="141" y="43"/>
                        </a:cxn>
                        <a:cxn ang="0">
                          <a:pos x="118" y="39"/>
                        </a:cxn>
                        <a:cxn ang="0">
                          <a:pos x="105" y="48"/>
                        </a:cxn>
                        <a:cxn ang="0">
                          <a:pos x="91" y="67"/>
                        </a:cxn>
                        <a:cxn ang="0">
                          <a:pos x="66" y="62"/>
                        </a:cxn>
                        <a:cxn ang="0">
                          <a:pos x="54" y="56"/>
                        </a:cxn>
                        <a:cxn ang="0">
                          <a:pos x="45" y="63"/>
                        </a:cxn>
                        <a:cxn ang="0">
                          <a:pos x="32" y="76"/>
                        </a:cxn>
                        <a:cxn ang="0">
                          <a:pos x="13" y="82"/>
                        </a:cxn>
                      </a:cxnLst>
                      <a:rect l="0" t="0" r="r" b="b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3359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3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4"/>
                        </a:cxn>
                        <a:cxn ang="0">
                          <a:pos x="11" y="108"/>
                        </a:cxn>
                        <a:cxn ang="0">
                          <a:pos x="0" y="79"/>
                        </a:cxn>
                        <a:cxn ang="0">
                          <a:pos x="11" y="51"/>
                        </a:cxn>
                        <a:cxn ang="0">
                          <a:pos x="27" y="39"/>
                        </a:cxn>
                        <a:cxn ang="0">
                          <a:pos x="56" y="42"/>
                        </a:cxn>
                        <a:cxn ang="0">
                          <a:pos x="76" y="35"/>
                        </a:cxn>
                        <a:cxn ang="0">
                          <a:pos x="90" y="13"/>
                        </a:cxn>
                        <a:cxn ang="0">
                          <a:pos x="111" y="4"/>
                        </a:cxn>
                        <a:cxn ang="0">
                          <a:pos x="146" y="9"/>
                        </a:cxn>
                        <a:cxn ang="0">
                          <a:pos x="171" y="0"/>
                        </a:cxn>
                        <a:cxn ang="0">
                          <a:pos x="178" y="17"/>
                        </a:cxn>
                        <a:cxn ang="0">
                          <a:pos x="171" y="33"/>
                        </a:cxn>
                        <a:cxn ang="0">
                          <a:pos x="140" y="42"/>
                        </a:cxn>
                        <a:cxn ang="0">
                          <a:pos x="120" y="40"/>
                        </a:cxn>
                        <a:cxn ang="0">
                          <a:pos x="108" y="57"/>
                        </a:cxn>
                        <a:cxn ang="0">
                          <a:pos x="97" y="79"/>
                        </a:cxn>
                        <a:cxn ang="0">
                          <a:pos x="72" y="81"/>
                        </a:cxn>
                        <a:cxn ang="0">
                          <a:pos x="59" y="79"/>
                        </a:cxn>
                        <a:cxn ang="0">
                          <a:pos x="47" y="88"/>
                        </a:cxn>
                        <a:cxn ang="0">
                          <a:pos x="41" y="99"/>
                        </a:cxn>
                        <a:cxn ang="0">
                          <a:pos x="23" y="114"/>
                        </a:cxn>
                      </a:cxnLst>
                      <a:rect l="0" t="0" r="r" b="b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3360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138"/>
                        </a:cxn>
                        <a:cxn ang="0">
                          <a:pos x="16" y="133"/>
                        </a:cxn>
                        <a:cxn ang="0">
                          <a:pos x="0" y="109"/>
                        </a:cxn>
                        <a:cxn ang="0">
                          <a:pos x="5" y="78"/>
                        </a:cxn>
                        <a:cxn ang="0">
                          <a:pos x="16" y="65"/>
                        </a:cxn>
                        <a:cxn ang="0">
                          <a:pos x="43" y="62"/>
                        </a:cxn>
                        <a:cxn ang="0">
                          <a:pos x="65" y="51"/>
                        </a:cxn>
                        <a:cxn ang="0">
                          <a:pos x="72" y="25"/>
                        </a:cxn>
                        <a:cxn ang="0">
                          <a:pos x="92" y="15"/>
                        </a:cxn>
                        <a:cxn ang="0">
                          <a:pos x="127" y="13"/>
                        </a:cxn>
                        <a:cxn ang="0">
                          <a:pos x="148" y="0"/>
                        </a:cxn>
                        <a:cxn ang="0">
                          <a:pos x="161" y="13"/>
                        </a:cxn>
                        <a:cxn ang="0">
                          <a:pos x="156" y="25"/>
                        </a:cxn>
                        <a:cxn ang="0">
                          <a:pos x="128" y="44"/>
                        </a:cxn>
                        <a:cxn ang="0">
                          <a:pos x="107" y="49"/>
                        </a:cxn>
                        <a:cxn ang="0">
                          <a:pos x="99" y="65"/>
                        </a:cxn>
                        <a:cxn ang="0">
                          <a:pos x="94" y="91"/>
                        </a:cxn>
                        <a:cxn ang="0">
                          <a:pos x="69" y="98"/>
                        </a:cxn>
                        <a:cxn ang="0">
                          <a:pos x="54" y="94"/>
                        </a:cxn>
                        <a:cxn ang="0">
                          <a:pos x="45" y="105"/>
                        </a:cxn>
                        <a:cxn ang="0">
                          <a:pos x="40" y="123"/>
                        </a:cxn>
                        <a:cxn ang="0">
                          <a:pos x="31" y="138"/>
                        </a:cxn>
                      </a:cxnLst>
                      <a:rect l="0" t="0" r="r" b="b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3361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172"/>
                        </a:cxn>
                        <a:cxn ang="0">
                          <a:pos x="31" y="174"/>
                        </a:cxn>
                        <a:cxn ang="0">
                          <a:pos x="9" y="158"/>
                        </a:cxn>
                        <a:cxn ang="0">
                          <a:pos x="0" y="131"/>
                        </a:cxn>
                        <a:cxn ang="0">
                          <a:pos x="4" y="113"/>
                        </a:cxn>
                        <a:cxn ang="0">
                          <a:pos x="29" y="97"/>
                        </a:cxn>
                        <a:cxn ang="0">
                          <a:pos x="46" y="79"/>
                        </a:cxn>
                        <a:cxn ang="0">
                          <a:pos x="46" y="52"/>
                        </a:cxn>
                        <a:cxn ang="0">
                          <a:pos x="59" y="39"/>
                        </a:cxn>
                        <a:cxn ang="0">
                          <a:pos x="90" y="22"/>
                        </a:cxn>
                        <a:cxn ang="0">
                          <a:pos x="106" y="0"/>
                        </a:cxn>
                        <a:cxn ang="0">
                          <a:pos x="121" y="7"/>
                        </a:cxn>
                        <a:cxn ang="0">
                          <a:pos x="123" y="22"/>
                        </a:cxn>
                        <a:cxn ang="0">
                          <a:pos x="105" y="47"/>
                        </a:cxn>
                        <a:cxn ang="0">
                          <a:pos x="84" y="61"/>
                        </a:cxn>
                        <a:cxn ang="0">
                          <a:pos x="86" y="81"/>
                        </a:cxn>
                        <a:cxn ang="0">
                          <a:pos x="90" y="104"/>
                        </a:cxn>
                        <a:cxn ang="0">
                          <a:pos x="68" y="118"/>
                        </a:cxn>
                        <a:cxn ang="0">
                          <a:pos x="59" y="124"/>
                        </a:cxn>
                        <a:cxn ang="0">
                          <a:pos x="51" y="138"/>
                        </a:cxn>
                        <a:cxn ang="0">
                          <a:pos x="50" y="152"/>
                        </a:cxn>
                        <a:cxn ang="0">
                          <a:pos x="48" y="172"/>
                        </a:cxn>
                      </a:cxnLst>
                      <a:rect l="0" t="0" r="r" b="b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7179" name="Group 18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13363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2218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364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2412"/>
                    <a:ext cx="243" cy="22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180" name="Group 21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13366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2218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336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2412"/>
                    <a:ext cx="243" cy="22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3368" name="Oval 24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274320" rIns="27432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3369" name="Freeform 25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/>
              <a:ahLst/>
              <a:cxnLst>
                <a:cxn ang="0">
                  <a:pos x="194" y="93"/>
                </a:cxn>
                <a:cxn ang="0">
                  <a:pos x="183" y="57"/>
                </a:cxn>
                <a:cxn ang="0">
                  <a:pos x="164" y="22"/>
                </a:cxn>
                <a:cxn ang="0">
                  <a:pos x="131" y="0"/>
                </a:cxn>
                <a:cxn ang="0">
                  <a:pos x="93" y="0"/>
                </a:cxn>
                <a:cxn ang="0">
                  <a:pos x="54" y="13"/>
                </a:cxn>
                <a:cxn ang="0">
                  <a:pos x="2" y="57"/>
                </a:cxn>
                <a:cxn ang="0">
                  <a:pos x="0" y="79"/>
                </a:cxn>
                <a:cxn ang="0">
                  <a:pos x="16" y="115"/>
                </a:cxn>
                <a:cxn ang="0">
                  <a:pos x="68" y="159"/>
                </a:cxn>
                <a:cxn ang="0">
                  <a:pos x="68" y="177"/>
                </a:cxn>
                <a:cxn ang="0">
                  <a:pos x="46" y="203"/>
                </a:cxn>
                <a:cxn ang="0">
                  <a:pos x="49" y="225"/>
                </a:cxn>
                <a:cxn ang="0">
                  <a:pos x="63" y="234"/>
                </a:cxn>
                <a:cxn ang="0">
                  <a:pos x="80" y="243"/>
                </a:cxn>
                <a:cxn ang="0">
                  <a:pos x="80" y="265"/>
                </a:cxn>
                <a:cxn ang="0">
                  <a:pos x="52" y="305"/>
                </a:cxn>
                <a:cxn ang="0">
                  <a:pos x="54" y="322"/>
                </a:cxn>
                <a:cxn ang="0">
                  <a:pos x="82" y="344"/>
                </a:cxn>
                <a:cxn ang="0">
                  <a:pos x="123" y="327"/>
                </a:cxn>
                <a:cxn ang="0">
                  <a:pos x="142" y="331"/>
                </a:cxn>
                <a:cxn ang="0">
                  <a:pos x="189" y="340"/>
                </a:cxn>
                <a:cxn ang="0">
                  <a:pos x="232" y="366"/>
                </a:cxn>
                <a:cxn ang="0">
                  <a:pos x="259" y="375"/>
                </a:cxn>
                <a:cxn ang="0">
                  <a:pos x="355" y="356"/>
                </a:cxn>
                <a:cxn ang="0">
                  <a:pos x="446" y="273"/>
                </a:cxn>
                <a:cxn ang="0">
                  <a:pos x="408" y="349"/>
                </a:cxn>
                <a:cxn ang="0">
                  <a:pos x="325" y="364"/>
                </a:cxn>
                <a:cxn ang="0">
                  <a:pos x="431" y="303"/>
                </a:cxn>
                <a:cxn ang="0">
                  <a:pos x="393" y="273"/>
                </a:cxn>
                <a:cxn ang="0">
                  <a:pos x="281" y="260"/>
                </a:cxn>
                <a:cxn ang="0">
                  <a:pos x="197" y="247"/>
                </a:cxn>
                <a:cxn ang="0">
                  <a:pos x="153" y="238"/>
                </a:cxn>
                <a:cxn ang="0">
                  <a:pos x="161" y="221"/>
                </a:cxn>
                <a:cxn ang="0">
                  <a:pos x="186" y="199"/>
                </a:cxn>
                <a:cxn ang="0">
                  <a:pos x="180" y="172"/>
                </a:cxn>
                <a:cxn ang="0">
                  <a:pos x="156" y="146"/>
                </a:cxn>
                <a:cxn ang="0">
                  <a:pos x="156" y="124"/>
                </a:cxn>
                <a:cxn ang="0">
                  <a:pos x="169" y="75"/>
                </a:cxn>
                <a:cxn ang="0">
                  <a:pos x="147" y="167"/>
                </a:cxn>
              </a:cxnLst>
              <a:rect l="0" t="0" r="r" b="b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3370" name="Freeform 26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9"/>
                </a:cxn>
                <a:cxn ang="0">
                  <a:pos x="13" y="77"/>
                </a:cxn>
                <a:cxn ang="0">
                  <a:pos x="0" y="133"/>
                </a:cxn>
                <a:cxn ang="0">
                  <a:pos x="8" y="133"/>
                </a:cxn>
                <a:cxn ang="0">
                  <a:pos x="19" y="124"/>
                </a:cxn>
                <a:cxn ang="0">
                  <a:pos x="31" y="133"/>
                </a:cxn>
                <a:cxn ang="0">
                  <a:pos x="25" y="152"/>
                </a:cxn>
                <a:cxn ang="0">
                  <a:pos x="17" y="181"/>
                </a:cxn>
                <a:cxn ang="0">
                  <a:pos x="23" y="206"/>
                </a:cxn>
                <a:cxn ang="0">
                  <a:pos x="35" y="200"/>
                </a:cxn>
                <a:cxn ang="0">
                  <a:pos x="40" y="220"/>
                </a:cxn>
                <a:cxn ang="0">
                  <a:pos x="35" y="253"/>
                </a:cxn>
                <a:cxn ang="0">
                  <a:pos x="40" y="301"/>
                </a:cxn>
                <a:cxn ang="0">
                  <a:pos x="48" y="320"/>
                </a:cxn>
                <a:cxn ang="0">
                  <a:pos x="65" y="320"/>
                </a:cxn>
                <a:cxn ang="0">
                  <a:pos x="88" y="306"/>
                </a:cxn>
                <a:cxn ang="0">
                  <a:pos x="103" y="301"/>
                </a:cxn>
                <a:cxn ang="0">
                  <a:pos x="111" y="291"/>
                </a:cxn>
                <a:cxn ang="0">
                  <a:pos x="132" y="282"/>
                </a:cxn>
                <a:cxn ang="0">
                  <a:pos x="178" y="291"/>
                </a:cxn>
                <a:cxn ang="0">
                  <a:pos x="195" y="301"/>
                </a:cxn>
                <a:cxn ang="0">
                  <a:pos x="204" y="277"/>
                </a:cxn>
                <a:cxn ang="0">
                  <a:pos x="394" y="264"/>
                </a:cxn>
                <a:cxn ang="0">
                  <a:pos x="470" y="219"/>
                </a:cxn>
                <a:cxn ang="0">
                  <a:pos x="341" y="205"/>
                </a:cxn>
                <a:cxn ang="0">
                  <a:pos x="265" y="205"/>
                </a:cxn>
                <a:cxn ang="0">
                  <a:pos x="197" y="205"/>
                </a:cxn>
                <a:cxn ang="0">
                  <a:pos x="181" y="177"/>
                </a:cxn>
                <a:cxn ang="0">
                  <a:pos x="135" y="177"/>
                </a:cxn>
                <a:cxn ang="0">
                  <a:pos x="120" y="172"/>
                </a:cxn>
                <a:cxn ang="0">
                  <a:pos x="101" y="162"/>
                </a:cxn>
                <a:cxn ang="0">
                  <a:pos x="94" y="143"/>
                </a:cxn>
                <a:cxn ang="0">
                  <a:pos x="97" y="124"/>
                </a:cxn>
                <a:cxn ang="0">
                  <a:pos x="93" y="106"/>
                </a:cxn>
                <a:cxn ang="0">
                  <a:pos x="84" y="91"/>
                </a:cxn>
                <a:cxn ang="0">
                  <a:pos x="90" y="67"/>
                </a:cxn>
                <a:cxn ang="0">
                  <a:pos x="107" y="52"/>
                </a:cxn>
                <a:cxn ang="0">
                  <a:pos x="105" y="29"/>
                </a:cxn>
                <a:cxn ang="0">
                  <a:pos x="88" y="0"/>
                </a:cxn>
              </a:cxnLst>
              <a:rect l="0" t="0" r="r" b="b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AutoShape 2"/>
          <p:cNvSpPr>
            <a:spLocks noChangeArrowheads="1"/>
          </p:cNvSpPr>
          <p:nvPr/>
        </p:nvSpPr>
        <p:spPr bwMode="auto">
          <a:xfrm>
            <a:off x="533400" y="457200"/>
            <a:ext cx="6843713" cy="5810250"/>
          </a:xfrm>
          <a:prstGeom prst="wedgeRoundRectCallout">
            <a:avLst>
              <a:gd name="adj1" fmla="val 59903"/>
              <a:gd name="adj2" fmla="val 9810"/>
              <a:gd name="adj3" fmla="val 16667"/>
            </a:avLst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If this makes you feel uncomfortable…..</a:t>
            </a:r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 flipH="1">
            <a:off x="7483475" y="3119438"/>
            <a:ext cx="1660525" cy="3743325"/>
            <a:chOff x="864" y="465"/>
            <a:chExt cx="1046" cy="2358"/>
          </a:xfrm>
        </p:grpSpPr>
        <p:grpSp>
          <p:nvGrpSpPr>
            <p:cNvPr id="8198" name="Group 4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8201" name="Group 5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8203" name="Group 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314375" name="Freeform 7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/>
                    <a:ahLst/>
                    <a:cxnLst>
                      <a:cxn ang="0">
                        <a:pos x="7" y="174"/>
                      </a:cxn>
                      <a:cxn ang="0">
                        <a:pos x="18" y="122"/>
                      </a:cxn>
                      <a:cxn ang="0">
                        <a:pos x="42" y="83"/>
                      </a:cxn>
                      <a:cxn ang="0">
                        <a:pos x="81" y="45"/>
                      </a:cxn>
                      <a:cxn ang="0">
                        <a:pos x="148" y="7"/>
                      </a:cxn>
                      <a:cxn ang="0">
                        <a:pos x="205" y="0"/>
                      </a:cxn>
                      <a:cxn ang="0">
                        <a:pos x="255" y="10"/>
                      </a:cxn>
                      <a:cxn ang="0">
                        <a:pos x="290" y="31"/>
                      </a:cxn>
                      <a:cxn ang="0">
                        <a:pos x="304" y="59"/>
                      </a:cxn>
                      <a:cxn ang="0">
                        <a:pos x="304" y="87"/>
                      </a:cxn>
                      <a:cxn ang="0">
                        <a:pos x="290" y="118"/>
                      </a:cxn>
                      <a:cxn ang="0">
                        <a:pos x="262" y="146"/>
                      </a:cxn>
                      <a:cxn ang="0">
                        <a:pos x="223" y="181"/>
                      </a:cxn>
                      <a:cxn ang="0">
                        <a:pos x="201" y="215"/>
                      </a:cxn>
                      <a:cxn ang="0">
                        <a:pos x="194" y="240"/>
                      </a:cxn>
                      <a:cxn ang="0">
                        <a:pos x="194" y="260"/>
                      </a:cxn>
                      <a:cxn ang="0">
                        <a:pos x="205" y="295"/>
                      </a:cxn>
                      <a:cxn ang="0">
                        <a:pos x="230" y="344"/>
                      </a:cxn>
                      <a:cxn ang="0">
                        <a:pos x="247" y="399"/>
                      </a:cxn>
                      <a:cxn ang="0">
                        <a:pos x="251" y="438"/>
                      </a:cxn>
                      <a:cxn ang="0">
                        <a:pos x="244" y="479"/>
                      </a:cxn>
                      <a:cxn ang="0">
                        <a:pos x="233" y="510"/>
                      </a:cxn>
                      <a:cxn ang="0">
                        <a:pos x="201" y="545"/>
                      </a:cxn>
                      <a:cxn ang="0">
                        <a:pos x="173" y="559"/>
                      </a:cxn>
                      <a:cxn ang="0">
                        <a:pos x="141" y="566"/>
                      </a:cxn>
                      <a:cxn ang="0">
                        <a:pos x="113" y="563"/>
                      </a:cxn>
                      <a:cxn ang="0">
                        <a:pos x="92" y="549"/>
                      </a:cxn>
                      <a:cxn ang="0">
                        <a:pos x="67" y="521"/>
                      </a:cxn>
                      <a:cxn ang="0">
                        <a:pos x="42" y="472"/>
                      </a:cxn>
                      <a:cxn ang="0">
                        <a:pos x="14" y="392"/>
                      </a:cxn>
                      <a:cxn ang="0">
                        <a:pos x="4" y="333"/>
                      </a:cxn>
                      <a:cxn ang="0">
                        <a:pos x="0" y="257"/>
                      </a:cxn>
                      <a:cxn ang="0">
                        <a:pos x="0" y="222"/>
                      </a:cxn>
                      <a:cxn ang="0">
                        <a:pos x="7" y="174"/>
                      </a:cxn>
                    </a:cxnLst>
                    <a:rect l="0" t="0" r="r" b="b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376" name="Freeform 8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/>
                    <a:ahLst/>
                    <a:cxnLst>
                      <a:cxn ang="0">
                        <a:pos x="25" y="65"/>
                      </a:cxn>
                      <a:cxn ang="0">
                        <a:pos x="7" y="44"/>
                      </a:cxn>
                      <a:cxn ang="0">
                        <a:pos x="0" y="27"/>
                      </a:cxn>
                      <a:cxn ang="0">
                        <a:pos x="11" y="7"/>
                      </a:cxn>
                      <a:cxn ang="0">
                        <a:pos x="28" y="0"/>
                      </a:cxn>
                      <a:cxn ang="0">
                        <a:pos x="60" y="0"/>
                      </a:cxn>
                      <a:cxn ang="0">
                        <a:pos x="96" y="24"/>
                      </a:cxn>
                      <a:cxn ang="0">
                        <a:pos x="132" y="61"/>
                      </a:cxn>
                      <a:cxn ang="0">
                        <a:pos x="192" y="140"/>
                      </a:cxn>
                      <a:cxn ang="0">
                        <a:pos x="231" y="204"/>
                      </a:cxn>
                      <a:cxn ang="0">
                        <a:pos x="249" y="255"/>
                      </a:cxn>
                      <a:cxn ang="0">
                        <a:pos x="245" y="283"/>
                      </a:cxn>
                      <a:cxn ang="0">
                        <a:pos x="224" y="320"/>
                      </a:cxn>
                      <a:cxn ang="0">
                        <a:pos x="181" y="347"/>
                      </a:cxn>
                      <a:cxn ang="0">
                        <a:pos x="110" y="371"/>
                      </a:cxn>
                      <a:cxn ang="0">
                        <a:pos x="75" y="395"/>
                      </a:cxn>
                      <a:cxn ang="0">
                        <a:pos x="60" y="415"/>
                      </a:cxn>
                      <a:cxn ang="0">
                        <a:pos x="68" y="436"/>
                      </a:cxn>
                      <a:cxn ang="0">
                        <a:pos x="107" y="456"/>
                      </a:cxn>
                      <a:cxn ang="0">
                        <a:pos x="139" y="497"/>
                      </a:cxn>
                      <a:cxn ang="0">
                        <a:pos x="153" y="538"/>
                      </a:cxn>
                      <a:cxn ang="0">
                        <a:pos x="149" y="558"/>
                      </a:cxn>
                      <a:cxn ang="0">
                        <a:pos x="117" y="572"/>
                      </a:cxn>
                      <a:cxn ang="0">
                        <a:pos x="107" y="572"/>
                      </a:cxn>
                      <a:cxn ang="0">
                        <a:pos x="92" y="535"/>
                      </a:cxn>
                      <a:cxn ang="0">
                        <a:pos x="85" y="494"/>
                      </a:cxn>
                      <a:cxn ang="0">
                        <a:pos x="64" y="463"/>
                      </a:cxn>
                      <a:cxn ang="0">
                        <a:pos x="32" y="446"/>
                      </a:cxn>
                      <a:cxn ang="0">
                        <a:pos x="21" y="426"/>
                      </a:cxn>
                      <a:cxn ang="0">
                        <a:pos x="25" y="405"/>
                      </a:cxn>
                      <a:cxn ang="0">
                        <a:pos x="53" y="371"/>
                      </a:cxn>
                      <a:cxn ang="0">
                        <a:pos x="107" y="351"/>
                      </a:cxn>
                      <a:cxn ang="0">
                        <a:pos x="157" y="320"/>
                      </a:cxn>
                      <a:cxn ang="0">
                        <a:pos x="196" y="286"/>
                      </a:cxn>
                      <a:cxn ang="0">
                        <a:pos x="210" y="252"/>
                      </a:cxn>
                      <a:cxn ang="0">
                        <a:pos x="206" y="238"/>
                      </a:cxn>
                      <a:cxn ang="0">
                        <a:pos x="189" y="208"/>
                      </a:cxn>
                      <a:cxn ang="0">
                        <a:pos x="157" y="163"/>
                      </a:cxn>
                      <a:cxn ang="0">
                        <a:pos x="121" y="136"/>
                      </a:cxn>
                      <a:cxn ang="0">
                        <a:pos x="82" y="106"/>
                      </a:cxn>
                      <a:cxn ang="0">
                        <a:pos x="53" y="89"/>
                      </a:cxn>
                      <a:cxn ang="0">
                        <a:pos x="25" y="65"/>
                      </a:cxn>
                    </a:cxnLst>
                    <a:rect l="0" t="0" r="r" b="b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377" name="Freeform 9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/>
                    <a:ahLst/>
                    <a:cxnLst>
                      <a:cxn ang="0">
                        <a:pos x="151" y="35"/>
                      </a:cxn>
                      <a:cxn ang="0">
                        <a:pos x="221" y="0"/>
                      </a:cxn>
                      <a:cxn ang="0">
                        <a:pos x="281" y="0"/>
                      </a:cxn>
                      <a:cxn ang="0">
                        <a:pos x="344" y="14"/>
                      </a:cxn>
                      <a:cxn ang="0">
                        <a:pos x="362" y="35"/>
                      </a:cxn>
                      <a:cxn ang="0">
                        <a:pos x="351" y="59"/>
                      </a:cxn>
                      <a:cxn ang="0">
                        <a:pos x="334" y="91"/>
                      </a:cxn>
                      <a:cxn ang="0">
                        <a:pos x="302" y="87"/>
                      </a:cxn>
                      <a:cxn ang="0">
                        <a:pos x="274" y="77"/>
                      </a:cxn>
                      <a:cxn ang="0">
                        <a:pos x="253" y="63"/>
                      </a:cxn>
                      <a:cxn ang="0">
                        <a:pos x="232" y="59"/>
                      </a:cxn>
                      <a:cxn ang="0">
                        <a:pos x="193" y="70"/>
                      </a:cxn>
                      <a:cxn ang="0">
                        <a:pos x="137" y="94"/>
                      </a:cxn>
                      <a:cxn ang="0">
                        <a:pos x="91" y="136"/>
                      </a:cxn>
                      <a:cxn ang="0">
                        <a:pos x="70" y="164"/>
                      </a:cxn>
                      <a:cxn ang="0">
                        <a:pos x="60" y="185"/>
                      </a:cxn>
                      <a:cxn ang="0">
                        <a:pos x="60" y="202"/>
                      </a:cxn>
                      <a:cxn ang="0">
                        <a:pos x="74" y="220"/>
                      </a:cxn>
                      <a:cxn ang="0">
                        <a:pos x="116" y="248"/>
                      </a:cxn>
                      <a:cxn ang="0">
                        <a:pos x="155" y="286"/>
                      </a:cxn>
                      <a:cxn ang="0">
                        <a:pos x="179" y="325"/>
                      </a:cxn>
                      <a:cxn ang="0">
                        <a:pos x="193" y="352"/>
                      </a:cxn>
                      <a:cxn ang="0">
                        <a:pos x="186" y="370"/>
                      </a:cxn>
                      <a:cxn ang="0">
                        <a:pos x="169" y="387"/>
                      </a:cxn>
                      <a:cxn ang="0">
                        <a:pos x="134" y="398"/>
                      </a:cxn>
                      <a:cxn ang="0">
                        <a:pos x="95" y="412"/>
                      </a:cxn>
                      <a:cxn ang="0">
                        <a:pos x="77" y="433"/>
                      </a:cxn>
                      <a:cxn ang="0">
                        <a:pos x="81" y="468"/>
                      </a:cxn>
                      <a:cxn ang="0">
                        <a:pos x="53" y="499"/>
                      </a:cxn>
                      <a:cxn ang="0">
                        <a:pos x="39" y="489"/>
                      </a:cxn>
                      <a:cxn ang="0">
                        <a:pos x="42" y="429"/>
                      </a:cxn>
                      <a:cxn ang="0">
                        <a:pos x="67" y="398"/>
                      </a:cxn>
                      <a:cxn ang="0">
                        <a:pos x="102" y="373"/>
                      </a:cxn>
                      <a:cxn ang="0">
                        <a:pos x="137" y="359"/>
                      </a:cxn>
                      <a:cxn ang="0">
                        <a:pos x="155" y="352"/>
                      </a:cxn>
                      <a:cxn ang="0">
                        <a:pos x="158" y="342"/>
                      </a:cxn>
                      <a:cxn ang="0">
                        <a:pos x="148" y="325"/>
                      </a:cxn>
                      <a:cxn ang="0">
                        <a:pos x="112" y="290"/>
                      </a:cxn>
                      <a:cxn ang="0">
                        <a:pos x="70" y="262"/>
                      </a:cxn>
                      <a:cxn ang="0">
                        <a:pos x="35" y="241"/>
                      </a:cxn>
                      <a:cxn ang="0">
                        <a:pos x="7" y="220"/>
                      </a:cxn>
                      <a:cxn ang="0">
                        <a:pos x="0" y="195"/>
                      </a:cxn>
                      <a:cxn ang="0">
                        <a:pos x="18" y="157"/>
                      </a:cxn>
                      <a:cxn ang="0">
                        <a:pos x="56" y="108"/>
                      </a:cxn>
                      <a:cxn ang="0">
                        <a:pos x="95" y="70"/>
                      </a:cxn>
                      <a:cxn ang="0">
                        <a:pos x="123" y="52"/>
                      </a:cxn>
                      <a:cxn ang="0">
                        <a:pos x="151" y="35"/>
                      </a:cxn>
                    </a:cxnLst>
                    <a:rect l="0" t="0" r="r" b="b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378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/>
                    <a:ahLst/>
                    <a:cxnLst>
                      <a:cxn ang="0">
                        <a:pos x="132" y="69"/>
                      </a:cxn>
                      <a:cxn ang="0">
                        <a:pos x="136" y="21"/>
                      </a:cxn>
                      <a:cxn ang="0">
                        <a:pos x="168" y="0"/>
                      </a:cxn>
                      <a:cxn ang="0">
                        <a:pos x="204" y="3"/>
                      </a:cxn>
                      <a:cxn ang="0">
                        <a:pos x="225" y="21"/>
                      </a:cxn>
                      <a:cxn ang="0">
                        <a:pos x="229" y="90"/>
                      </a:cxn>
                      <a:cxn ang="0">
                        <a:pos x="218" y="266"/>
                      </a:cxn>
                      <a:cxn ang="0">
                        <a:pos x="204" y="373"/>
                      </a:cxn>
                      <a:cxn ang="0">
                        <a:pos x="222" y="460"/>
                      </a:cxn>
                      <a:cxn ang="0">
                        <a:pos x="225" y="546"/>
                      </a:cxn>
                      <a:cxn ang="0">
                        <a:pos x="215" y="633"/>
                      </a:cxn>
                      <a:cxn ang="0">
                        <a:pos x="197" y="743"/>
                      </a:cxn>
                      <a:cxn ang="0">
                        <a:pos x="204" y="802"/>
                      </a:cxn>
                      <a:cxn ang="0">
                        <a:pos x="186" y="812"/>
                      </a:cxn>
                      <a:cxn ang="0">
                        <a:pos x="72" y="833"/>
                      </a:cxn>
                      <a:cxn ang="0">
                        <a:pos x="43" y="840"/>
                      </a:cxn>
                      <a:cxn ang="0">
                        <a:pos x="0" y="816"/>
                      </a:cxn>
                      <a:cxn ang="0">
                        <a:pos x="0" y="802"/>
                      </a:cxn>
                      <a:cxn ang="0">
                        <a:pos x="125" y="795"/>
                      </a:cxn>
                      <a:cxn ang="0">
                        <a:pos x="168" y="778"/>
                      </a:cxn>
                      <a:cxn ang="0">
                        <a:pos x="172" y="740"/>
                      </a:cxn>
                      <a:cxn ang="0">
                        <a:pos x="175" y="622"/>
                      </a:cxn>
                      <a:cxn ang="0">
                        <a:pos x="165" y="525"/>
                      </a:cxn>
                      <a:cxn ang="0">
                        <a:pos x="154" y="408"/>
                      </a:cxn>
                      <a:cxn ang="0">
                        <a:pos x="157" y="335"/>
                      </a:cxn>
                      <a:cxn ang="0">
                        <a:pos x="165" y="242"/>
                      </a:cxn>
                      <a:cxn ang="0">
                        <a:pos x="147" y="152"/>
                      </a:cxn>
                      <a:cxn ang="0">
                        <a:pos x="132" y="69"/>
                      </a:cxn>
                    </a:cxnLst>
                    <a:rect l="0" t="0" r="r" b="b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379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/>
                    <a:ahLst/>
                    <a:cxnLst>
                      <a:cxn ang="0">
                        <a:pos x="212" y="268"/>
                      </a:cxn>
                      <a:cxn ang="0">
                        <a:pos x="212" y="233"/>
                      </a:cxn>
                      <a:cxn ang="0">
                        <a:pos x="230" y="174"/>
                      </a:cxn>
                      <a:cxn ang="0">
                        <a:pos x="284" y="80"/>
                      </a:cxn>
                      <a:cxn ang="0">
                        <a:pos x="370" y="0"/>
                      </a:cxn>
                      <a:cxn ang="0">
                        <a:pos x="424" y="0"/>
                      </a:cxn>
                      <a:cxn ang="0">
                        <a:pos x="447" y="38"/>
                      </a:cxn>
                      <a:cxn ang="0">
                        <a:pos x="415" y="91"/>
                      </a:cxn>
                      <a:cxn ang="0">
                        <a:pos x="348" y="129"/>
                      </a:cxn>
                      <a:cxn ang="0">
                        <a:pos x="307" y="167"/>
                      </a:cxn>
                      <a:cxn ang="0">
                        <a:pos x="266" y="223"/>
                      </a:cxn>
                      <a:cxn ang="0">
                        <a:pos x="257" y="261"/>
                      </a:cxn>
                      <a:cxn ang="0">
                        <a:pos x="262" y="303"/>
                      </a:cxn>
                      <a:cxn ang="0">
                        <a:pos x="284" y="373"/>
                      </a:cxn>
                      <a:cxn ang="0">
                        <a:pos x="289" y="449"/>
                      </a:cxn>
                      <a:cxn ang="0">
                        <a:pos x="280" y="547"/>
                      </a:cxn>
                      <a:cxn ang="0">
                        <a:pos x="257" y="616"/>
                      </a:cxn>
                      <a:cxn ang="0">
                        <a:pos x="217" y="658"/>
                      </a:cxn>
                      <a:cxn ang="0">
                        <a:pos x="190" y="658"/>
                      </a:cxn>
                      <a:cxn ang="0">
                        <a:pos x="104" y="637"/>
                      </a:cxn>
                      <a:cxn ang="0">
                        <a:pos x="27" y="634"/>
                      </a:cxn>
                      <a:cxn ang="0">
                        <a:pos x="0" y="620"/>
                      </a:cxn>
                      <a:cxn ang="0">
                        <a:pos x="50" y="606"/>
                      </a:cxn>
                      <a:cxn ang="0">
                        <a:pos x="131" y="609"/>
                      </a:cxn>
                      <a:cxn ang="0">
                        <a:pos x="181" y="623"/>
                      </a:cxn>
                      <a:cxn ang="0">
                        <a:pos x="212" y="613"/>
                      </a:cxn>
                      <a:cxn ang="0">
                        <a:pos x="244" y="557"/>
                      </a:cxn>
                      <a:cxn ang="0">
                        <a:pos x="248" y="477"/>
                      </a:cxn>
                      <a:cxn ang="0">
                        <a:pos x="239" y="404"/>
                      </a:cxn>
                      <a:cxn ang="0">
                        <a:pos x="212" y="317"/>
                      </a:cxn>
                      <a:cxn ang="0">
                        <a:pos x="212" y="268"/>
                      </a:cxn>
                    </a:cxnLst>
                    <a:rect l="0" t="0" r="r" b="b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380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/>
                    <a:ahLst/>
                    <a:cxnLst>
                      <a:cxn ang="0">
                        <a:pos x="81" y="137"/>
                      </a:cxn>
                      <a:cxn ang="0">
                        <a:pos x="78" y="84"/>
                      </a:cxn>
                      <a:cxn ang="0">
                        <a:pos x="88" y="35"/>
                      </a:cxn>
                      <a:cxn ang="0">
                        <a:pos x="127" y="7"/>
                      </a:cxn>
                      <a:cxn ang="0">
                        <a:pos x="173" y="0"/>
                      </a:cxn>
                      <a:cxn ang="0">
                        <a:pos x="208" y="4"/>
                      </a:cxn>
                      <a:cxn ang="0">
                        <a:pos x="240" y="25"/>
                      </a:cxn>
                      <a:cxn ang="0">
                        <a:pos x="257" y="60"/>
                      </a:cxn>
                      <a:cxn ang="0">
                        <a:pos x="278" y="130"/>
                      </a:cxn>
                      <a:cxn ang="0">
                        <a:pos x="282" y="207"/>
                      </a:cxn>
                      <a:cxn ang="0">
                        <a:pos x="271" y="263"/>
                      </a:cxn>
                      <a:cxn ang="0">
                        <a:pos x="250" y="298"/>
                      </a:cxn>
                      <a:cxn ang="0">
                        <a:pos x="215" y="319"/>
                      </a:cxn>
                      <a:cxn ang="0">
                        <a:pos x="187" y="326"/>
                      </a:cxn>
                      <a:cxn ang="0">
                        <a:pos x="145" y="315"/>
                      </a:cxn>
                      <a:cxn ang="0">
                        <a:pos x="123" y="284"/>
                      </a:cxn>
                      <a:cxn ang="0">
                        <a:pos x="102" y="238"/>
                      </a:cxn>
                      <a:cxn ang="0">
                        <a:pos x="85" y="186"/>
                      </a:cxn>
                      <a:cxn ang="0">
                        <a:pos x="53" y="207"/>
                      </a:cxn>
                      <a:cxn ang="0">
                        <a:pos x="18" y="221"/>
                      </a:cxn>
                      <a:cxn ang="0">
                        <a:pos x="4" y="221"/>
                      </a:cxn>
                      <a:cxn ang="0">
                        <a:pos x="0" y="207"/>
                      </a:cxn>
                      <a:cxn ang="0">
                        <a:pos x="7" y="189"/>
                      </a:cxn>
                      <a:cxn ang="0">
                        <a:pos x="60" y="168"/>
                      </a:cxn>
                      <a:cxn ang="0">
                        <a:pos x="81" y="137"/>
                      </a:cxn>
                    </a:cxnLst>
                    <a:rect l="0" t="0" r="r" b="b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8216" name="Group 13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314382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2"/>
                        </a:cxn>
                        <a:cxn ang="0">
                          <a:pos x="0" y="71"/>
                        </a:cxn>
                        <a:cxn ang="0">
                          <a:pos x="0" y="45"/>
                        </a:cxn>
                        <a:cxn ang="0">
                          <a:pos x="16" y="17"/>
                        </a:cxn>
                        <a:cxn ang="0">
                          <a:pos x="36" y="9"/>
                        </a:cxn>
                        <a:cxn ang="0">
                          <a:pos x="61" y="22"/>
                        </a:cxn>
                        <a:cxn ang="0">
                          <a:pos x="86" y="19"/>
                        </a:cxn>
                        <a:cxn ang="0">
                          <a:pos x="102" y="0"/>
                        </a:cxn>
                        <a:cxn ang="0">
                          <a:pos x="123" y="2"/>
                        </a:cxn>
                        <a:cxn ang="0">
                          <a:pos x="155" y="15"/>
                        </a:cxn>
                        <a:cxn ang="0">
                          <a:pos x="182" y="13"/>
                        </a:cxn>
                        <a:cxn ang="0">
                          <a:pos x="184" y="32"/>
                        </a:cxn>
                        <a:cxn ang="0">
                          <a:pos x="175" y="45"/>
                        </a:cxn>
                        <a:cxn ang="0">
                          <a:pos x="141" y="43"/>
                        </a:cxn>
                        <a:cxn ang="0">
                          <a:pos x="118" y="39"/>
                        </a:cxn>
                        <a:cxn ang="0">
                          <a:pos x="105" y="48"/>
                        </a:cxn>
                        <a:cxn ang="0">
                          <a:pos x="91" y="67"/>
                        </a:cxn>
                        <a:cxn ang="0">
                          <a:pos x="66" y="62"/>
                        </a:cxn>
                        <a:cxn ang="0">
                          <a:pos x="54" y="56"/>
                        </a:cxn>
                        <a:cxn ang="0">
                          <a:pos x="45" y="63"/>
                        </a:cxn>
                        <a:cxn ang="0">
                          <a:pos x="32" y="76"/>
                        </a:cxn>
                        <a:cxn ang="0">
                          <a:pos x="13" y="82"/>
                        </a:cxn>
                      </a:cxnLst>
                      <a:rect l="0" t="0" r="r" b="b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4383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3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4"/>
                        </a:cxn>
                        <a:cxn ang="0">
                          <a:pos x="11" y="108"/>
                        </a:cxn>
                        <a:cxn ang="0">
                          <a:pos x="0" y="79"/>
                        </a:cxn>
                        <a:cxn ang="0">
                          <a:pos x="11" y="51"/>
                        </a:cxn>
                        <a:cxn ang="0">
                          <a:pos x="27" y="39"/>
                        </a:cxn>
                        <a:cxn ang="0">
                          <a:pos x="56" y="42"/>
                        </a:cxn>
                        <a:cxn ang="0">
                          <a:pos x="76" y="35"/>
                        </a:cxn>
                        <a:cxn ang="0">
                          <a:pos x="90" y="13"/>
                        </a:cxn>
                        <a:cxn ang="0">
                          <a:pos x="111" y="4"/>
                        </a:cxn>
                        <a:cxn ang="0">
                          <a:pos x="146" y="9"/>
                        </a:cxn>
                        <a:cxn ang="0">
                          <a:pos x="171" y="0"/>
                        </a:cxn>
                        <a:cxn ang="0">
                          <a:pos x="178" y="17"/>
                        </a:cxn>
                        <a:cxn ang="0">
                          <a:pos x="171" y="33"/>
                        </a:cxn>
                        <a:cxn ang="0">
                          <a:pos x="140" y="42"/>
                        </a:cxn>
                        <a:cxn ang="0">
                          <a:pos x="120" y="40"/>
                        </a:cxn>
                        <a:cxn ang="0">
                          <a:pos x="108" y="57"/>
                        </a:cxn>
                        <a:cxn ang="0">
                          <a:pos x="97" y="79"/>
                        </a:cxn>
                        <a:cxn ang="0">
                          <a:pos x="72" y="81"/>
                        </a:cxn>
                        <a:cxn ang="0">
                          <a:pos x="59" y="79"/>
                        </a:cxn>
                        <a:cxn ang="0">
                          <a:pos x="47" y="88"/>
                        </a:cxn>
                        <a:cxn ang="0">
                          <a:pos x="41" y="99"/>
                        </a:cxn>
                        <a:cxn ang="0">
                          <a:pos x="23" y="114"/>
                        </a:cxn>
                      </a:cxnLst>
                      <a:rect l="0" t="0" r="r" b="b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4384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138"/>
                        </a:cxn>
                        <a:cxn ang="0">
                          <a:pos x="16" y="133"/>
                        </a:cxn>
                        <a:cxn ang="0">
                          <a:pos x="0" y="109"/>
                        </a:cxn>
                        <a:cxn ang="0">
                          <a:pos x="5" y="78"/>
                        </a:cxn>
                        <a:cxn ang="0">
                          <a:pos x="16" y="65"/>
                        </a:cxn>
                        <a:cxn ang="0">
                          <a:pos x="43" y="62"/>
                        </a:cxn>
                        <a:cxn ang="0">
                          <a:pos x="65" y="51"/>
                        </a:cxn>
                        <a:cxn ang="0">
                          <a:pos x="72" y="25"/>
                        </a:cxn>
                        <a:cxn ang="0">
                          <a:pos x="92" y="15"/>
                        </a:cxn>
                        <a:cxn ang="0">
                          <a:pos x="127" y="13"/>
                        </a:cxn>
                        <a:cxn ang="0">
                          <a:pos x="148" y="0"/>
                        </a:cxn>
                        <a:cxn ang="0">
                          <a:pos x="161" y="13"/>
                        </a:cxn>
                        <a:cxn ang="0">
                          <a:pos x="156" y="25"/>
                        </a:cxn>
                        <a:cxn ang="0">
                          <a:pos x="128" y="44"/>
                        </a:cxn>
                        <a:cxn ang="0">
                          <a:pos x="107" y="49"/>
                        </a:cxn>
                        <a:cxn ang="0">
                          <a:pos x="99" y="65"/>
                        </a:cxn>
                        <a:cxn ang="0">
                          <a:pos x="94" y="91"/>
                        </a:cxn>
                        <a:cxn ang="0">
                          <a:pos x="69" y="98"/>
                        </a:cxn>
                        <a:cxn ang="0">
                          <a:pos x="54" y="94"/>
                        </a:cxn>
                        <a:cxn ang="0">
                          <a:pos x="45" y="105"/>
                        </a:cxn>
                        <a:cxn ang="0">
                          <a:pos x="40" y="123"/>
                        </a:cxn>
                        <a:cxn ang="0">
                          <a:pos x="31" y="138"/>
                        </a:cxn>
                      </a:cxnLst>
                      <a:rect l="0" t="0" r="r" b="b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14385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172"/>
                        </a:cxn>
                        <a:cxn ang="0">
                          <a:pos x="31" y="174"/>
                        </a:cxn>
                        <a:cxn ang="0">
                          <a:pos x="9" y="158"/>
                        </a:cxn>
                        <a:cxn ang="0">
                          <a:pos x="0" y="131"/>
                        </a:cxn>
                        <a:cxn ang="0">
                          <a:pos x="4" y="113"/>
                        </a:cxn>
                        <a:cxn ang="0">
                          <a:pos x="29" y="97"/>
                        </a:cxn>
                        <a:cxn ang="0">
                          <a:pos x="46" y="79"/>
                        </a:cxn>
                        <a:cxn ang="0">
                          <a:pos x="46" y="52"/>
                        </a:cxn>
                        <a:cxn ang="0">
                          <a:pos x="59" y="39"/>
                        </a:cxn>
                        <a:cxn ang="0">
                          <a:pos x="90" y="22"/>
                        </a:cxn>
                        <a:cxn ang="0">
                          <a:pos x="106" y="0"/>
                        </a:cxn>
                        <a:cxn ang="0">
                          <a:pos x="121" y="7"/>
                        </a:cxn>
                        <a:cxn ang="0">
                          <a:pos x="123" y="22"/>
                        </a:cxn>
                        <a:cxn ang="0">
                          <a:pos x="105" y="47"/>
                        </a:cxn>
                        <a:cxn ang="0">
                          <a:pos x="84" y="61"/>
                        </a:cxn>
                        <a:cxn ang="0">
                          <a:pos x="86" y="81"/>
                        </a:cxn>
                        <a:cxn ang="0">
                          <a:pos x="90" y="104"/>
                        </a:cxn>
                        <a:cxn ang="0">
                          <a:pos x="68" y="118"/>
                        </a:cxn>
                        <a:cxn ang="0">
                          <a:pos x="59" y="124"/>
                        </a:cxn>
                        <a:cxn ang="0">
                          <a:pos x="51" y="138"/>
                        </a:cxn>
                        <a:cxn ang="0">
                          <a:pos x="50" y="152"/>
                        </a:cxn>
                        <a:cxn ang="0">
                          <a:pos x="48" y="172"/>
                        </a:cxn>
                      </a:cxnLst>
                      <a:rect l="0" t="0" r="r" b="b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8204" name="Group 18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14387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2218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388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2412"/>
                    <a:ext cx="243" cy="22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205" name="Group 21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14390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2218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4391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2412"/>
                    <a:ext cx="243" cy="22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4392" name="Oval 24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274320" rIns="27432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14393" name="Freeform 25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/>
              <a:ahLst/>
              <a:cxnLst>
                <a:cxn ang="0">
                  <a:pos x="194" y="93"/>
                </a:cxn>
                <a:cxn ang="0">
                  <a:pos x="183" y="57"/>
                </a:cxn>
                <a:cxn ang="0">
                  <a:pos x="164" y="22"/>
                </a:cxn>
                <a:cxn ang="0">
                  <a:pos x="131" y="0"/>
                </a:cxn>
                <a:cxn ang="0">
                  <a:pos x="93" y="0"/>
                </a:cxn>
                <a:cxn ang="0">
                  <a:pos x="54" y="13"/>
                </a:cxn>
                <a:cxn ang="0">
                  <a:pos x="2" y="57"/>
                </a:cxn>
                <a:cxn ang="0">
                  <a:pos x="0" y="79"/>
                </a:cxn>
                <a:cxn ang="0">
                  <a:pos x="16" y="115"/>
                </a:cxn>
                <a:cxn ang="0">
                  <a:pos x="68" y="159"/>
                </a:cxn>
                <a:cxn ang="0">
                  <a:pos x="68" y="177"/>
                </a:cxn>
                <a:cxn ang="0">
                  <a:pos x="46" y="203"/>
                </a:cxn>
                <a:cxn ang="0">
                  <a:pos x="49" y="225"/>
                </a:cxn>
                <a:cxn ang="0">
                  <a:pos x="63" y="234"/>
                </a:cxn>
                <a:cxn ang="0">
                  <a:pos x="80" y="243"/>
                </a:cxn>
                <a:cxn ang="0">
                  <a:pos x="80" y="265"/>
                </a:cxn>
                <a:cxn ang="0">
                  <a:pos x="52" y="305"/>
                </a:cxn>
                <a:cxn ang="0">
                  <a:pos x="54" y="322"/>
                </a:cxn>
                <a:cxn ang="0">
                  <a:pos x="82" y="344"/>
                </a:cxn>
                <a:cxn ang="0">
                  <a:pos x="123" y="327"/>
                </a:cxn>
                <a:cxn ang="0">
                  <a:pos x="142" y="331"/>
                </a:cxn>
                <a:cxn ang="0">
                  <a:pos x="189" y="340"/>
                </a:cxn>
                <a:cxn ang="0">
                  <a:pos x="232" y="366"/>
                </a:cxn>
                <a:cxn ang="0">
                  <a:pos x="259" y="375"/>
                </a:cxn>
                <a:cxn ang="0">
                  <a:pos x="355" y="356"/>
                </a:cxn>
                <a:cxn ang="0">
                  <a:pos x="446" y="273"/>
                </a:cxn>
                <a:cxn ang="0">
                  <a:pos x="408" y="349"/>
                </a:cxn>
                <a:cxn ang="0">
                  <a:pos x="325" y="364"/>
                </a:cxn>
                <a:cxn ang="0">
                  <a:pos x="431" y="303"/>
                </a:cxn>
                <a:cxn ang="0">
                  <a:pos x="393" y="273"/>
                </a:cxn>
                <a:cxn ang="0">
                  <a:pos x="281" y="260"/>
                </a:cxn>
                <a:cxn ang="0">
                  <a:pos x="197" y="247"/>
                </a:cxn>
                <a:cxn ang="0">
                  <a:pos x="153" y="238"/>
                </a:cxn>
                <a:cxn ang="0">
                  <a:pos x="161" y="221"/>
                </a:cxn>
                <a:cxn ang="0">
                  <a:pos x="186" y="199"/>
                </a:cxn>
                <a:cxn ang="0">
                  <a:pos x="180" y="172"/>
                </a:cxn>
                <a:cxn ang="0">
                  <a:pos x="156" y="146"/>
                </a:cxn>
                <a:cxn ang="0">
                  <a:pos x="156" y="124"/>
                </a:cxn>
                <a:cxn ang="0">
                  <a:pos x="169" y="75"/>
                </a:cxn>
                <a:cxn ang="0">
                  <a:pos x="147" y="167"/>
                </a:cxn>
              </a:cxnLst>
              <a:rect l="0" t="0" r="r" b="b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4394" name="Freeform 26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9"/>
                </a:cxn>
                <a:cxn ang="0">
                  <a:pos x="13" y="77"/>
                </a:cxn>
                <a:cxn ang="0">
                  <a:pos x="0" y="133"/>
                </a:cxn>
                <a:cxn ang="0">
                  <a:pos x="8" y="133"/>
                </a:cxn>
                <a:cxn ang="0">
                  <a:pos x="19" y="124"/>
                </a:cxn>
                <a:cxn ang="0">
                  <a:pos x="31" y="133"/>
                </a:cxn>
                <a:cxn ang="0">
                  <a:pos x="25" y="152"/>
                </a:cxn>
                <a:cxn ang="0">
                  <a:pos x="17" y="181"/>
                </a:cxn>
                <a:cxn ang="0">
                  <a:pos x="23" y="206"/>
                </a:cxn>
                <a:cxn ang="0">
                  <a:pos x="35" y="200"/>
                </a:cxn>
                <a:cxn ang="0">
                  <a:pos x="40" y="220"/>
                </a:cxn>
                <a:cxn ang="0">
                  <a:pos x="35" y="253"/>
                </a:cxn>
                <a:cxn ang="0">
                  <a:pos x="40" y="301"/>
                </a:cxn>
                <a:cxn ang="0">
                  <a:pos x="48" y="320"/>
                </a:cxn>
                <a:cxn ang="0">
                  <a:pos x="65" y="320"/>
                </a:cxn>
                <a:cxn ang="0">
                  <a:pos x="88" y="306"/>
                </a:cxn>
                <a:cxn ang="0">
                  <a:pos x="103" y="301"/>
                </a:cxn>
                <a:cxn ang="0">
                  <a:pos x="111" y="291"/>
                </a:cxn>
                <a:cxn ang="0">
                  <a:pos x="132" y="282"/>
                </a:cxn>
                <a:cxn ang="0">
                  <a:pos x="178" y="291"/>
                </a:cxn>
                <a:cxn ang="0">
                  <a:pos x="195" y="301"/>
                </a:cxn>
                <a:cxn ang="0">
                  <a:pos x="204" y="277"/>
                </a:cxn>
                <a:cxn ang="0">
                  <a:pos x="394" y="264"/>
                </a:cxn>
                <a:cxn ang="0">
                  <a:pos x="470" y="219"/>
                </a:cxn>
                <a:cxn ang="0">
                  <a:pos x="341" y="205"/>
                </a:cxn>
                <a:cxn ang="0">
                  <a:pos x="265" y="205"/>
                </a:cxn>
                <a:cxn ang="0">
                  <a:pos x="197" y="205"/>
                </a:cxn>
                <a:cxn ang="0">
                  <a:pos x="181" y="177"/>
                </a:cxn>
                <a:cxn ang="0">
                  <a:pos x="135" y="177"/>
                </a:cxn>
                <a:cxn ang="0">
                  <a:pos x="120" y="172"/>
                </a:cxn>
                <a:cxn ang="0">
                  <a:pos x="101" y="162"/>
                </a:cxn>
                <a:cxn ang="0">
                  <a:pos x="94" y="143"/>
                </a:cxn>
                <a:cxn ang="0">
                  <a:pos x="97" y="124"/>
                </a:cxn>
                <a:cxn ang="0">
                  <a:pos x="93" y="106"/>
                </a:cxn>
                <a:cxn ang="0">
                  <a:pos x="84" y="91"/>
                </a:cxn>
                <a:cxn ang="0">
                  <a:pos x="90" y="67"/>
                </a:cxn>
                <a:cxn ang="0">
                  <a:pos x="107" y="52"/>
                </a:cxn>
                <a:cxn ang="0">
                  <a:pos x="105" y="29"/>
                </a:cxn>
                <a:cxn ang="0">
                  <a:pos x="88" y="0"/>
                </a:cxn>
              </a:cxnLst>
              <a:rect l="0" t="0" r="r" b="b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14395" name="Text Box 27"/>
          <p:cNvSpPr txBox="1">
            <a:spLocks noChangeArrowheads="1"/>
          </p:cNvSpPr>
          <p:nvPr/>
        </p:nvSpPr>
        <p:spPr bwMode="auto">
          <a:xfrm>
            <a:off x="465138" y="2895600"/>
            <a:ext cx="6911975" cy="2128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274320" rIns="27432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TOUGH! It is the price that you must pay to reason about infinity 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4395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499" name="Text Box 3"/>
          <p:cNvSpPr txBox="1">
            <a:spLocks noChangeArrowheads="1"/>
          </p:cNvSpPr>
          <p:nvPr/>
        </p:nvSpPr>
        <p:spPr bwMode="auto">
          <a:xfrm>
            <a:off x="228600" y="1065213"/>
            <a:ext cx="6189663" cy="42465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integers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{1,2,3,4,…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fractions Q = {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...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Are these infinite sets the same “size”?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Two sets have the same size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 there is a mapping between them.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grpSp>
        <p:nvGrpSpPr>
          <p:cNvPr id="9219" name="Group 7"/>
          <p:cNvGrpSpPr>
            <a:grpSpLocks/>
          </p:cNvGrpSpPr>
          <p:nvPr/>
        </p:nvGrpSpPr>
        <p:grpSpPr bwMode="auto">
          <a:xfrm>
            <a:off x="2286000" y="5405438"/>
            <a:ext cx="4572000" cy="723900"/>
            <a:chOff x="1440" y="3405"/>
            <a:chExt cx="2880" cy="456"/>
          </a:xfrm>
        </p:grpSpPr>
        <p:sp>
          <p:nvSpPr>
            <p:cNvPr id="1258504" name="Rectangle 8"/>
            <p:cNvSpPr>
              <a:spLocks noChangeArrowheads="1"/>
            </p:cNvSpPr>
            <p:nvPr/>
          </p:nvSpPr>
          <p:spPr bwMode="auto">
            <a:xfrm>
              <a:off x="1440" y="3405"/>
              <a:ext cx="2880" cy="45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|{     , 4,       }|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9228" name="Picture 9" descr="j02950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3477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0" descr="MCj0428371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497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8507" name="Text Box 11"/>
          <p:cNvSpPr txBox="1">
            <a:spLocks noChangeArrowheads="1"/>
          </p:cNvSpPr>
          <p:nvPr/>
        </p:nvSpPr>
        <p:spPr bwMode="auto">
          <a:xfrm>
            <a:off x="1981200" y="6099175"/>
            <a:ext cx="26574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 1,   2,  3 }|</a:t>
            </a:r>
          </a:p>
        </p:txBody>
      </p:sp>
      <p:grpSp>
        <p:nvGrpSpPr>
          <p:cNvPr id="9221" name="Group 12"/>
          <p:cNvGrpSpPr>
            <a:grpSpLocks/>
          </p:cNvGrpSpPr>
          <p:nvPr/>
        </p:nvGrpSpPr>
        <p:grpSpPr bwMode="auto">
          <a:xfrm>
            <a:off x="2971800" y="5911850"/>
            <a:ext cx="990600" cy="249238"/>
            <a:chOff x="1872" y="3491"/>
            <a:chExt cx="624" cy="157"/>
          </a:xfrm>
        </p:grpSpPr>
        <p:sp>
          <p:nvSpPr>
            <p:cNvPr id="1258509" name="Line 13"/>
            <p:cNvSpPr>
              <a:spLocks noChangeShapeType="1"/>
            </p:cNvSpPr>
            <p:nvPr/>
          </p:nvSpPr>
          <p:spPr bwMode="auto">
            <a:xfrm>
              <a:off x="2240" y="3515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8510" name="Line 14"/>
            <p:cNvSpPr>
              <a:spLocks noChangeShapeType="1"/>
            </p:cNvSpPr>
            <p:nvPr/>
          </p:nvSpPr>
          <p:spPr bwMode="auto">
            <a:xfrm>
              <a:off x="1872" y="3504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8511" name="Line 15"/>
            <p:cNvSpPr>
              <a:spLocks noChangeShapeType="1"/>
            </p:cNvSpPr>
            <p:nvPr/>
          </p:nvSpPr>
          <p:spPr bwMode="auto">
            <a:xfrm>
              <a:off x="2496" y="3491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258512" name="Text Box 16"/>
          <p:cNvSpPr txBox="1">
            <a:spLocks noChangeArrowheads="1"/>
          </p:cNvSpPr>
          <p:nvPr/>
        </p:nvSpPr>
        <p:spPr bwMode="auto">
          <a:xfrm>
            <a:off x="4364038" y="6110288"/>
            <a:ext cx="10160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3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3" name="Text Box 3"/>
          <p:cNvSpPr txBox="1">
            <a:spLocks noChangeArrowheads="1"/>
          </p:cNvSpPr>
          <p:nvPr/>
        </p:nvSpPr>
        <p:spPr bwMode="auto">
          <a:xfrm>
            <a:off x="228600" y="1065213"/>
            <a:ext cx="7716838" cy="42465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integers 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                 {1,2,3,4,…  }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fractions Q = {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...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Are these infinite sets the same “size”?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Two sets have the same size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 there is a mapping between them.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grpSp>
        <p:nvGrpSpPr>
          <p:cNvPr id="10243" name="Group 4"/>
          <p:cNvGrpSpPr>
            <a:grpSpLocks/>
          </p:cNvGrpSpPr>
          <p:nvPr/>
        </p:nvGrpSpPr>
        <p:grpSpPr bwMode="auto">
          <a:xfrm>
            <a:off x="2286000" y="5405438"/>
            <a:ext cx="4572000" cy="723900"/>
            <a:chOff x="1440" y="3405"/>
            <a:chExt cx="2880" cy="456"/>
          </a:xfrm>
        </p:grpSpPr>
        <p:sp>
          <p:nvSpPr>
            <p:cNvPr id="1259525" name="Rectangle 5"/>
            <p:cNvSpPr>
              <a:spLocks noChangeArrowheads="1"/>
            </p:cNvSpPr>
            <p:nvPr/>
          </p:nvSpPr>
          <p:spPr bwMode="auto">
            <a:xfrm>
              <a:off x="1440" y="3405"/>
              <a:ext cx="2880" cy="45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|{     , 4,       }|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10259" name="Picture 6" descr="j02950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7" y="3477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7" descr="MCj0428371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3497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59528" name="Text Box 8"/>
          <p:cNvSpPr txBox="1">
            <a:spLocks noChangeArrowheads="1"/>
          </p:cNvSpPr>
          <p:nvPr/>
        </p:nvSpPr>
        <p:spPr bwMode="auto">
          <a:xfrm>
            <a:off x="1981200" y="6099175"/>
            <a:ext cx="26574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 1,   2,  3 }|</a:t>
            </a:r>
          </a:p>
        </p:txBody>
      </p:sp>
      <p:grpSp>
        <p:nvGrpSpPr>
          <p:cNvPr id="10245" name="Group 9"/>
          <p:cNvGrpSpPr>
            <a:grpSpLocks/>
          </p:cNvGrpSpPr>
          <p:nvPr/>
        </p:nvGrpSpPr>
        <p:grpSpPr bwMode="auto">
          <a:xfrm>
            <a:off x="2971800" y="5911850"/>
            <a:ext cx="990600" cy="249238"/>
            <a:chOff x="1872" y="3491"/>
            <a:chExt cx="624" cy="157"/>
          </a:xfrm>
        </p:grpSpPr>
        <p:sp>
          <p:nvSpPr>
            <p:cNvPr id="1259530" name="Line 10"/>
            <p:cNvSpPr>
              <a:spLocks noChangeShapeType="1"/>
            </p:cNvSpPr>
            <p:nvPr/>
          </p:nvSpPr>
          <p:spPr bwMode="auto">
            <a:xfrm>
              <a:off x="2240" y="3515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9531" name="Line 11"/>
            <p:cNvSpPr>
              <a:spLocks noChangeShapeType="1"/>
            </p:cNvSpPr>
            <p:nvPr/>
          </p:nvSpPr>
          <p:spPr bwMode="auto">
            <a:xfrm>
              <a:off x="1872" y="3504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9532" name="Line 12"/>
            <p:cNvSpPr>
              <a:spLocks noChangeShapeType="1"/>
            </p:cNvSpPr>
            <p:nvPr/>
          </p:nvSpPr>
          <p:spPr bwMode="auto">
            <a:xfrm>
              <a:off x="2496" y="3491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259533" name="Text Box 13"/>
          <p:cNvSpPr txBox="1">
            <a:spLocks noChangeArrowheads="1"/>
          </p:cNvSpPr>
          <p:nvPr/>
        </p:nvSpPr>
        <p:spPr bwMode="auto">
          <a:xfrm>
            <a:off x="4364038" y="6110288"/>
            <a:ext cx="10160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3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5451475" y="2681288"/>
            <a:ext cx="3349625" cy="1128712"/>
            <a:chOff x="3434" y="1689"/>
            <a:chExt cx="2110" cy="711"/>
          </a:xfrm>
        </p:grpSpPr>
        <p:sp>
          <p:nvSpPr>
            <p:cNvPr id="1259534" name="Rectangle 14"/>
            <p:cNvSpPr>
              <a:spLocks noChangeArrowheads="1"/>
            </p:cNvSpPr>
            <p:nvPr/>
          </p:nvSpPr>
          <p:spPr bwMode="auto">
            <a:xfrm>
              <a:off x="3434" y="1737"/>
              <a:ext cx="1462" cy="327"/>
            </a:xfrm>
            <a:prstGeom prst="rect">
              <a:avLst/>
            </a:prstGeom>
            <a:noFill/>
            <a:ln w="38100" cap="sq">
              <a:noFill/>
              <a:miter lim="800000"/>
              <a:headEnd type="triangle" w="sm" len="sm"/>
              <a:tailEnd w="sm" len="sm"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1,2,3,4,…  }</a:t>
              </a:r>
            </a:p>
          </p:txBody>
        </p:sp>
        <p:sp>
          <p:nvSpPr>
            <p:cNvPr id="1259536" name="Line 16"/>
            <p:cNvSpPr>
              <a:spLocks noChangeShapeType="1"/>
            </p:cNvSpPr>
            <p:nvPr/>
          </p:nvSpPr>
          <p:spPr bwMode="auto">
            <a:xfrm>
              <a:off x="3840" y="1713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9537" name="Line 17"/>
            <p:cNvSpPr>
              <a:spLocks noChangeShapeType="1"/>
            </p:cNvSpPr>
            <p:nvPr/>
          </p:nvSpPr>
          <p:spPr bwMode="auto">
            <a:xfrm>
              <a:off x="3648" y="1702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9538" name="Line 18"/>
            <p:cNvSpPr>
              <a:spLocks noChangeShapeType="1"/>
            </p:cNvSpPr>
            <p:nvPr/>
          </p:nvSpPr>
          <p:spPr bwMode="auto">
            <a:xfrm>
              <a:off x="3984" y="1689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9539" name="Line 19"/>
            <p:cNvSpPr>
              <a:spLocks noChangeShapeType="1"/>
            </p:cNvSpPr>
            <p:nvPr/>
          </p:nvSpPr>
          <p:spPr bwMode="auto">
            <a:xfrm>
              <a:off x="4176" y="1689"/>
              <a:ext cx="0" cy="13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 type="triangle" w="sm" len="sm"/>
              <a:tailEnd type="triangle" w="sm" len="sm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59540" name="Text Box 20"/>
            <p:cNvSpPr txBox="1">
              <a:spLocks noChangeArrowheads="1"/>
            </p:cNvSpPr>
            <p:nvPr/>
          </p:nvSpPr>
          <p:spPr bwMode="auto">
            <a:xfrm>
              <a:off x="3811" y="2073"/>
              <a:ext cx="1733" cy="327"/>
            </a:xfrm>
            <a:prstGeom prst="rect">
              <a:avLst/>
            </a:prstGeom>
            <a:noFill/>
            <a:ln w="38100" cap="sq">
              <a:noFill/>
              <a:miter lim="800000"/>
              <a:headEnd type="triangle" w="sm" len="sm"/>
              <a:tailEnd w="sm" len="sm"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Q looks bigger.</a:t>
              </a:r>
            </a:p>
          </p:txBody>
        </p:sp>
      </p:grp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AutoShape 2"/>
          <p:cNvSpPr>
            <a:spLocks noChangeArrowheads="1"/>
          </p:cNvSpPr>
          <p:nvPr/>
        </p:nvSpPr>
        <p:spPr bwMode="auto">
          <a:xfrm>
            <a:off x="1995488" y="533400"/>
            <a:ext cx="6843712" cy="4953000"/>
          </a:xfrm>
          <a:prstGeom prst="wedgeRoundRectCallout">
            <a:avLst>
              <a:gd name="adj1" fmla="val -54778"/>
              <a:gd name="adj2" fmla="val -7630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No way!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rationals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 are dense: between any two there is a third. You can’t list them one by one without leaving out an infinite number of them.</a:t>
            </a:r>
          </a:p>
        </p:txBody>
      </p:sp>
      <p:grpSp>
        <p:nvGrpSpPr>
          <p:cNvPr id="11267" name="Group 3"/>
          <p:cNvGrpSpPr>
            <a:grpSpLocks/>
          </p:cNvGrpSpPr>
          <p:nvPr/>
        </p:nvGrpSpPr>
        <p:grpSpPr bwMode="auto">
          <a:xfrm flipH="1">
            <a:off x="361950" y="1828800"/>
            <a:ext cx="1785938" cy="3657600"/>
            <a:chOff x="2308" y="1513"/>
            <a:chExt cx="1162" cy="2570"/>
          </a:xfrm>
        </p:grpSpPr>
        <p:grpSp>
          <p:nvGrpSpPr>
            <p:cNvPr id="11269" name="Group 4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321541" name="Freeform 5"/>
              <p:cNvSpPr>
                <a:spLocks/>
              </p:cNvSpPr>
              <p:nvPr/>
            </p:nvSpPr>
            <p:spPr bwMode="auto">
              <a:xfrm>
                <a:off x="2675" y="1745"/>
                <a:ext cx="447" cy="482"/>
              </a:xfrm>
              <a:custGeom>
                <a:avLst/>
                <a:gdLst/>
                <a:ahLst/>
                <a:cxnLst>
                  <a:cxn ang="0">
                    <a:pos x="123" y="206"/>
                  </a:cxn>
                  <a:cxn ang="0">
                    <a:pos x="159" y="53"/>
                  </a:cxn>
                  <a:cxn ang="0">
                    <a:pos x="248" y="0"/>
                  </a:cxn>
                  <a:cxn ang="0">
                    <a:pos x="335" y="0"/>
                  </a:cxn>
                  <a:cxn ang="0">
                    <a:pos x="388" y="53"/>
                  </a:cxn>
                  <a:cxn ang="0">
                    <a:pos x="432" y="215"/>
                  </a:cxn>
                  <a:cxn ang="0">
                    <a:pos x="415" y="349"/>
                  </a:cxn>
                  <a:cxn ang="0">
                    <a:pos x="379" y="458"/>
                  </a:cxn>
                  <a:cxn ang="0">
                    <a:pos x="309" y="485"/>
                  </a:cxn>
                  <a:cxn ang="0">
                    <a:pos x="221" y="475"/>
                  </a:cxn>
                  <a:cxn ang="0">
                    <a:pos x="132" y="368"/>
                  </a:cxn>
                  <a:cxn ang="0">
                    <a:pos x="123" y="288"/>
                  </a:cxn>
                  <a:cxn ang="0">
                    <a:pos x="0" y="242"/>
                  </a:cxn>
                  <a:cxn ang="0">
                    <a:pos x="0" y="189"/>
                  </a:cxn>
                  <a:cxn ang="0">
                    <a:pos x="123" y="206"/>
                  </a:cxn>
                </a:cxnLst>
                <a:rect l="0" t="0" r="r" b="b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1542" name="Freeform 6"/>
              <p:cNvSpPr>
                <a:spLocks/>
              </p:cNvSpPr>
              <p:nvPr/>
            </p:nvSpPr>
            <p:spPr bwMode="auto">
              <a:xfrm>
                <a:off x="2573" y="2256"/>
                <a:ext cx="500" cy="830"/>
              </a:xfrm>
              <a:custGeom>
                <a:avLst/>
                <a:gdLst/>
                <a:ahLst/>
                <a:cxnLst>
                  <a:cxn ang="0">
                    <a:pos x="41" y="173"/>
                  </a:cxn>
                  <a:cxn ang="0">
                    <a:pos x="163" y="35"/>
                  </a:cxn>
                  <a:cxn ang="0">
                    <a:pos x="232" y="0"/>
                  </a:cxn>
                  <a:cxn ang="0">
                    <a:pos x="366" y="5"/>
                  </a:cxn>
                  <a:cxn ang="0">
                    <a:pos x="488" y="57"/>
                  </a:cxn>
                  <a:cxn ang="0">
                    <a:pos x="500" y="126"/>
                  </a:cxn>
                  <a:cxn ang="0">
                    <a:pos x="483" y="207"/>
                  </a:cxn>
                  <a:cxn ang="0">
                    <a:pos x="396" y="281"/>
                  </a:cxn>
                  <a:cxn ang="0">
                    <a:pos x="349" y="414"/>
                  </a:cxn>
                  <a:cxn ang="0">
                    <a:pos x="349" y="552"/>
                  </a:cxn>
                  <a:cxn ang="0">
                    <a:pos x="384" y="637"/>
                  </a:cxn>
                  <a:cxn ang="0">
                    <a:pos x="448" y="695"/>
                  </a:cxn>
                  <a:cxn ang="0">
                    <a:pos x="448" y="765"/>
                  </a:cxn>
                  <a:cxn ang="0">
                    <a:pos x="419" y="800"/>
                  </a:cxn>
                  <a:cxn ang="0">
                    <a:pos x="384" y="816"/>
                  </a:cxn>
                  <a:cxn ang="0">
                    <a:pos x="268" y="828"/>
                  </a:cxn>
                  <a:cxn ang="0">
                    <a:pos x="163" y="747"/>
                  </a:cxn>
                  <a:cxn ang="0">
                    <a:pos x="53" y="574"/>
                  </a:cxn>
                  <a:cxn ang="0">
                    <a:pos x="0" y="368"/>
                  </a:cxn>
                  <a:cxn ang="0">
                    <a:pos x="140" y="436"/>
                  </a:cxn>
                  <a:cxn ang="0">
                    <a:pos x="192" y="436"/>
                  </a:cxn>
                  <a:cxn ang="0">
                    <a:pos x="227" y="396"/>
                  </a:cxn>
                  <a:cxn ang="0">
                    <a:pos x="251" y="316"/>
                  </a:cxn>
                  <a:cxn ang="0">
                    <a:pos x="209" y="293"/>
                  </a:cxn>
                  <a:cxn ang="0">
                    <a:pos x="53" y="293"/>
                  </a:cxn>
                  <a:cxn ang="0">
                    <a:pos x="18" y="293"/>
                  </a:cxn>
                  <a:cxn ang="0">
                    <a:pos x="41" y="173"/>
                  </a:cxn>
                </a:cxnLst>
                <a:rect l="0" t="0" r="r" b="b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1543" name="Freeform 7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29" y="23"/>
                  </a:cxn>
                  <a:cxn ang="0">
                    <a:pos x="83" y="0"/>
                  </a:cxn>
                  <a:cxn ang="0">
                    <a:pos x="135" y="5"/>
                  </a:cxn>
                  <a:cxn ang="0">
                    <a:pos x="206" y="108"/>
                  </a:cxn>
                  <a:cxn ang="0">
                    <a:pos x="265" y="264"/>
                  </a:cxn>
                  <a:cxn ang="0">
                    <a:pos x="265" y="384"/>
                  </a:cxn>
                  <a:cxn ang="0">
                    <a:pos x="241" y="447"/>
                  </a:cxn>
                  <a:cxn ang="0">
                    <a:pos x="118" y="522"/>
                  </a:cxn>
                  <a:cxn ang="0">
                    <a:pos x="83" y="573"/>
                  </a:cxn>
                  <a:cxn ang="0">
                    <a:pos x="83" y="608"/>
                  </a:cxn>
                  <a:cxn ang="0">
                    <a:pos x="123" y="654"/>
                  </a:cxn>
                  <a:cxn ang="0">
                    <a:pos x="189" y="723"/>
                  </a:cxn>
                  <a:cxn ang="0">
                    <a:pos x="224" y="814"/>
                  </a:cxn>
                  <a:cxn ang="0">
                    <a:pos x="212" y="895"/>
                  </a:cxn>
                  <a:cxn ang="0">
                    <a:pos x="177" y="877"/>
                  </a:cxn>
                  <a:cxn ang="0">
                    <a:pos x="159" y="764"/>
                  </a:cxn>
                  <a:cxn ang="0">
                    <a:pos x="101" y="694"/>
                  </a:cxn>
                  <a:cxn ang="0">
                    <a:pos x="54" y="676"/>
                  </a:cxn>
                  <a:cxn ang="0">
                    <a:pos x="29" y="643"/>
                  </a:cxn>
                  <a:cxn ang="0">
                    <a:pos x="29" y="568"/>
                  </a:cxn>
                  <a:cxn ang="0">
                    <a:pos x="64" y="505"/>
                  </a:cxn>
                  <a:cxn ang="0">
                    <a:pos x="123" y="465"/>
                  </a:cxn>
                  <a:cxn ang="0">
                    <a:pos x="212" y="402"/>
                  </a:cxn>
                  <a:cxn ang="0">
                    <a:pos x="224" y="327"/>
                  </a:cxn>
                  <a:cxn ang="0">
                    <a:pos x="177" y="224"/>
                  </a:cxn>
                  <a:cxn ang="0">
                    <a:pos x="101" y="143"/>
                  </a:cxn>
                  <a:cxn ang="0">
                    <a:pos x="0" y="75"/>
                  </a:cxn>
                </a:cxnLst>
                <a:rect l="0" t="0" r="r" b="b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1544" name="Freeform 8"/>
              <p:cNvSpPr>
                <a:spLocks/>
              </p:cNvSpPr>
              <p:nvPr/>
            </p:nvSpPr>
            <p:spPr bwMode="auto">
              <a:xfrm>
                <a:off x="2308" y="2238"/>
                <a:ext cx="527" cy="435"/>
              </a:xfrm>
              <a:custGeom>
                <a:avLst/>
                <a:gdLst/>
                <a:ahLst/>
                <a:cxnLst>
                  <a:cxn ang="0">
                    <a:pos x="398" y="5"/>
                  </a:cxn>
                  <a:cxn ang="0">
                    <a:pos x="485" y="0"/>
                  </a:cxn>
                  <a:cxn ang="0">
                    <a:pos x="520" y="35"/>
                  </a:cxn>
                  <a:cxn ang="0">
                    <a:pos x="497" y="87"/>
                  </a:cxn>
                  <a:cxn ang="0">
                    <a:pos x="428" y="110"/>
                  </a:cxn>
                  <a:cxn ang="0">
                    <a:pos x="365" y="110"/>
                  </a:cxn>
                  <a:cxn ang="0">
                    <a:pos x="272" y="127"/>
                  </a:cxn>
                  <a:cxn ang="0">
                    <a:pos x="168" y="145"/>
                  </a:cxn>
                  <a:cxn ang="0">
                    <a:pos x="87" y="180"/>
                  </a:cxn>
                  <a:cxn ang="0">
                    <a:pos x="63" y="214"/>
                  </a:cxn>
                  <a:cxn ang="0">
                    <a:pos x="70" y="249"/>
                  </a:cxn>
                  <a:cxn ang="0">
                    <a:pos x="115" y="296"/>
                  </a:cxn>
                  <a:cxn ang="0">
                    <a:pos x="202" y="331"/>
                  </a:cxn>
                  <a:cxn ang="0">
                    <a:pos x="306" y="331"/>
                  </a:cxn>
                  <a:cxn ang="0">
                    <a:pos x="382" y="331"/>
                  </a:cxn>
                  <a:cxn ang="0">
                    <a:pos x="468" y="348"/>
                  </a:cxn>
                  <a:cxn ang="0">
                    <a:pos x="450" y="435"/>
                  </a:cxn>
                  <a:cxn ang="0">
                    <a:pos x="330" y="401"/>
                  </a:cxn>
                  <a:cxn ang="0">
                    <a:pos x="290" y="371"/>
                  </a:cxn>
                  <a:cxn ang="0">
                    <a:pos x="208" y="371"/>
                  </a:cxn>
                  <a:cxn ang="0">
                    <a:pos x="70" y="336"/>
                  </a:cxn>
                  <a:cxn ang="0">
                    <a:pos x="12" y="284"/>
                  </a:cxn>
                  <a:cxn ang="0">
                    <a:pos x="0" y="214"/>
                  </a:cxn>
                  <a:cxn ang="0">
                    <a:pos x="46" y="145"/>
                  </a:cxn>
                  <a:cxn ang="0">
                    <a:pos x="202" y="75"/>
                  </a:cxn>
                  <a:cxn ang="0">
                    <a:pos x="340" y="40"/>
                  </a:cxn>
                  <a:cxn ang="0">
                    <a:pos x="398" y="5"/>
                  </a:cxn>
                </a:cxnLst>
                <a:rect l="0" t="0" r="r" b="b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1545" name="Freeform 9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9" y="17"/>
                  </a:cxn>
                  <a:cxn ang="0">
                    <a:pos x="151" y="103"/>
                  </a:cxn>
                  <a:cxn ang="0">
                    <a:pos x="203" y="257"/>
                  </a:cxn>
                  <a:cxn ang="0">
                    <a:pos x="226" y="451"/>
                  </a:cxn>
                  <a:cxn ang="0">
                    <a:pos x="226" y="560"/>
                  </a:cxn>
                  <a:cxn ang="0">
                    <a:pos x="191" y="696"/>
                  </a:cxn>
                  <a:cxn ang="0">
                    <a:pos x="134" y="885"/>
                  </a:cxn>
                  <a:cxn ang="0">
                    <a:pos x="122" y="937"/>
                  </a:cxn>
                  <a:cxn ang="0">
                    <a:pos x="139" y="965"/>
                  </a:cxn>
                  <a:cxn ang="0">
                    <a:pos x="261" y="1006"/>
                  </a:cxn>
                  <a:cxn ang="0">
                    <a:pos x="383" y="1086"/>
                  </a:cxn>
                  <a:cxn ang="0">
                    <a:pos x="378" y="1119"/>
                  </a:cxn>
                  <a:cxn ang="0">
                    <a:pos x="290" y="1160"/>
                  </a:cxn>
                  <a:cxn ang="0">
                    <a:pos x="256" y="1142"/>
                  </a:cxn>
                  <a:cxn ang="0">
                    <a:pos x="191" y="1057"/>
                  </a:cxn>
                  <a:cxn ang="0">
                    <a:pos x="116" y="1016"/>
                  </a:cxn>
                  <a:cxn ang="0">
                    <a:pos x="34" y="988"/>
                  </a:cxn>
                  <a:cxn ang="0">
                    <a:pos x="29" y="948"/>
                  </a:cxn>
                  <a:cxn ang="0">
                    <a:pos x="52" y="868"/>
                  </a:cxn>
                  <a:cxn ang="0">
                    <a:pos x="116" y="743"/>
                  </a:cxn>
                  <a:cxn ang="0">
                    <a:pos x="156" y="594"/>
                  </a:cxn>
                  <a:cxn ang="0">
                    <a:pos x="156" y="423"/>
                  </a:cxn>
                  <a:cxn ang="0">
                    <a:pos x="122" y="274"/>
                  </a:cxn>
                  <a:cxn ang="0">
                    <a:pos x="47" y="136"/>
                  </a:cxn>
                  <a:cxn ang="0">
                    <a:pos x="12" y="63"/>
                  </a:cxn>
                  <a:cxn ang="0">
                    <a:pos x="0" y="0"/>
                  </a:cxn>
                </a:cxnLst>
                <a:rect l="0" t="0" r="r" b="b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1546" name="Freeform 10"/>
              <p:cNvSpPr>
                <a:spLocks/>
              </p:cNvSpPr>
              <p:nvPr/>
            </p:nvSpPr>
            <p:spPr bwMode="auto">
              <a:xfrm>
                <a:off x="2443" y="2922"/>
                <a:ext cx="461" cy="1024"/>
              </a:xfrm>
              <a:custGeom>
                <a:avLst/>
                <a:gdLst/>
                <a:ahLst/>
                <a:cxnLst>
                  <a:cxn ang="0">
                    <a:pos x="421" y="0"/>
                  </a:cxn>
                  <a:cxn ang="0">
                    <a:pos x="449" y="22"/>
                  </a:cxn>
                  <a:cxn ang="0">
                    <a:pos x="461" y="91"/>
                  </a:cxn>
                  <a:cxn ang="0">
                    <a:pos x="439" y="159"/>
                  </a:cxn>
                  <a:cxn ang="0">
                    <a:pos x="380" y="245"/>
                  </a:cxn>
                  <a:cxn ang="0">
                    <a:pos x="315" y="348"/>
                  </a:cxn>
                  <a:cxn ang="0">
                    <a:pos x="293" y="462"/>
                  </a:cxn>
                  <a:cxn ang="0">
                    <a:pos x="310" y="645"/>
                  </a:cxn>
                  <a:cxn ang="0">
                    <a:pos x="350" y="868"/>
                  </a:cxn>
                  <a:cxn ang="0">
                    <a:pos x="380" y="959"/>
                  </a:cxn>
                  <a:cxn ang="0">
                    <a:pos x="368" y="987"/>
                  </a:cxn>
                  <a:cxn ang="0">
                    <a:pos x="298" y="992"/>
                  </a:cxn>
                  <a:cxn ang="0">
                    <a:pos x="211" y="969"/>
                  </a:cxn>
                  <a:cxn ang="0">
                    <a:pos x="134" y="1004"/>
                  </a:cxn>
                  <a:cxn ang="0">
                    <a:pos x="87" y="1027"/>
                  </a:cxn>
                  <a:cxn ang="0">
                    <a:pos x="53" y="1022"/>
                  </a:cxn>
                  <a:cxn ang="0">
                    <a:pos x="0" y="959"/>
                  </a:cxn>
                  <a:cxn ang="0">
                    <a:pos x="53" y="936"/>
                  </a:cxn>
                  <a:cxn ang="0">
                    <a:pos x="187" y="908"/>
                  </a:cxn>
                  <a:cxn ang="0">
                    <a:pos x="263" y="936"/>
                  </a:cxn>
                  <a:cxn ang="0">
                    <a:pos x="315" y="936"/>
                  </a:cxn>
                  <a:cxn ang="0">
                    <a:pos x="310" y="890"/>
                  </a:cxn>
                  <a:cxn ang="0">
                    <a:pos x="258" y="616"/>
                  </a:cxn>
                  <a:cxn ang="0">
                    <a:pos x="222" y="456"/>
                  </a:cxn>
                  <a:cxn ang="0">
                    <a:pos x="228" y="376"/>
                  </a:cxn>
                  <a:cxn ang="0">
                    <a:pos x="280" y="227"/>
                  </a:cxn>
                  <a:cxn ang="0">
                    <a:pos x="333" y="91"/>
                  </a:cxn>
                  <a:cxn ang="0">
                    <a:pos x="421" y="0"/>
                  </a:cxn>
                </a:cxnLst>
                <a:rect l="0" t="0" r="r" b="b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1547" name="Freeform 11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/>
              <a:ahLst/>
              <a:cxnLst>
                <a:cxn ang="0">
                  <a:pos x="0" y="139"/>
                </a:cxn>
                <a:cxn ang="0">
                  <a:pos x="108" y="18"/>
                </a:cxn>
                <a:cxn ang="0">
                  <a:pos x="160" y="75"/>
                </a:cxn>
                <a:cxn ang="0">
                  <a:pos x="213" y="110"/>
                </a:cxn>
                <a:cxn ang="0">
                  <a:pos x="269" y="110"/>
                </a:cxn>
                <a:cxn ang="0">
                  <a:pos x="327" y="52"/>
                </a:cxn>
                <a:cxn ang="0">
                  <a:pos x="396" y="5"/>
                </a:cxn>
                <a:cxn ang="0">
                  <a:pos x="477" y="0"/>
                </a:cxn>
                <a:cxn ang="0">
                  <a:pos x="563" y="35"/>
                </a:cxn>
                <a:cxn ang="0">
                  <a:pos x="620" y="87"/>
                </a:cxn>
                <a:cxn ang="0">
                  <a:pos x="648" y="157"/>
                </a:cxn>
                <a:cxn ang="0">
                  <a:pos x="654" y="249"/>
                </a:cxn>
                <a:cxn ang="0">
                  <a:pos x="671" y="331"/>
                </a:cxn>
                <a:cxn ang="0">
                  <a:pos x="718" y="371"/>
                </a:cxn>
                <a:cxn ang="0">
                  <a:pos x="774" y="389"/>
                </a:cxn>
                <a:cxn ang="0">
                  <a:pos x="827" y="401"/>
                </a:cxn>
                <a:cxn ang="0">
                  <a:pos x="786" y="563"/>
                </a:cxn>
                <a:cxn ang="0">
                  <a:pos x="654" y="540"/>
                </a:cxn>
                <a:cxn ang="0">
                  <a:pos x="517" y="493"/>
                </a:cxn>
                <a:cxn ang="0">
                  <a:pos x="407" y="441"/>
                </a:cxn>
                <a:cxn ang="0">
                  <a:pos x="286" y="389"/>
                </a:cxn>
                <a:cxn ang="0">
                  <a:pos x="160" y="331"/>
                </a:cxn>
                <a:cxn ang="0">
                  <a:pos x="57" y="209"/>
                </a:cxn>
                <a:cxn ang="0">
                  <a:pos x="0" y="139"/>
                </a:cxn>
              </a:cxnLst>
              <a:rect l="0" t="0" r="r" b="b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1548" name="Freeform 12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/>
              <a:ahLst/>
              <a:cxnLst>
                <a:cxn ang="0">
                  <a:pos x="75" y="266"/>
                </a:cxn>
                <a:cxn ang="0">
                  <a:pos x="172" y="363"/>
                </a:cxn>
                <a:cxn ang="0">
                  <a:pos x="304" y="428"/>
                </a:cxn>
                <a:cxn ang="0">
                  <a:pos x="489" y="513"/>
                </a:cxn>
                <a:cxn ang="0">
                  <a:pos x="615" y="566"/>
                </a:cxn>
                <a:cxn ang="0">
                  <a:pos x="816" y="606"/>
                </a:cxn>
                <a:cxn ang="0">
                  <a:pos x="856" y="393"/>
                </a:cxn>
                <a:cxn ang="0">
                  <a:pos x="804" y="393"/>
                </a:cxn>
                <a:cxn ang="0">
                  <a:pos x="753" y="363"/>
                </a:cxn>
                <a:cxn ang="0">
                  <a:pos x="695" y="323"/>
                </a:cxn>
                <a:cxn ang="0">
                  <a:pos x="695" y="243"/>
                </a:cxn>
                <a:cxn ang="0">
                  <a:pos x="660" y="116"/>
                </a:cxn>
                <a:cxn ang="0">
                  <a:pos x="597" y="46"/>
                </a:cxn>
                <a:cxn ang="0">
                  <a:pos x="505" y="0"/>
                </a:cxn>
                <a:cxn ang="0">
                  <a:pos x="391" y="12"/>
                </a:cxn>
                <a:cxn ang="0">
                  <a:pos x="321" y="53"/>
                </a:cxn>
                <a:cxn ang="0">
                  <a:pos x="286" y="98"/>
                </a:cxn>
                <a:cxn ang="0">
                  <a:pos x="253" y="121"/>
                </a:cxn>
                <a:cxn ang="0">
                  <a:pos x="218" y="116"/>
                </a:cxn>
                <a:cxn ang="0">
                  <a:pos x="166" y="63"/>
                </a:cxn>
                <a:cxn ang="0">
                  <a:pos x="132" y="0"/>
                </a:cxn>
                <a:cxn ang="0">
                  <a:pos x="103" y="30"/>
                </a:cxn>
                <a:cxn ang="0">
                  <a:pos x="0" y="150"/>
                </a:cxn>
                <a:cxn ang="0">
                  <a:pos x="5" y="178"/>
                </a:cxn>
                <a:cxn ang="0">
                  <a:pos x="17" y="191"/>
                </a:cxn>
                <a:cxn ang="0">
                  <a:pos x="120" y="81"/>
                </a:cxn>
                <a:cxn ang="0">
                  <a:pos x="172" y="133"/>
                </a:cxn>
                <a:cxn ang="0">
                  <a:pos x="206" y="168"/>
                </a:cxn>
                <a:cxn ang="0">
                  <a:pos x="253" y="168"/>
                </a:cxn>
                <a:cxn ang="0">
                  <a:pos x="286" y="156"/>
                </a:cxn>
                <a:cxn ang="0">
                  <a:pos x="339" y="116"/>
                </a:cxn>
                <a:cxn ang="0">
                  <a:pos x="367" y="70"/>
                </a:cxn>
                <a:cxn ang="0">
                  <a:pos x="442" y="46"/>
                </a:cxn>
                <a:cxn ang="0">
                  <a:pos x="505" y="53"/>
                </a:cxn>
                <a:cxn ang="0">
                  <a:pos x="562" y="87"/>
                </a:cxn>
                <a:cxn ang="0">
                  <a:pos x="615" y="138"/>
                </a:cxn>
                <a:cxn ang="0">
                  <a:pos x="643" y="203"/>
                </a:cxn>
                <a:cxn ang="0">
                  <a:pos x="643" y="260"/>
                </a:cxn>
                <a:cxn ang="0">
                  <a:pos x="643" y="323"/>
                </a:cxn>
                <a:cxn ang="0">
                  <a:pos x="666" y="375"/>
                </a:cxn>
                <a:cxn ang="0">
                  <a:pos x="730" y="410"/>
                </a:cxn>
                <a:cxn ang="0">
                  <a:pos x="804" y="444"/>
                </a:cxn>
                <a:cxn ang="0">
                  <a:pos x="770" y="554"/>
                </a:cxn>
                <a:cxn ang="0">
                  <a:pos x="580" y="503"/>
                </a:cxn>
                <a:cxn ang="0">
                  <a:pos x="454" y="450"/>
                </a:cxn>
                <a:cxn ang="0">
                  <a:pos x="339" y="416"/>
                </a:cxn>
                <a:cxn ang="0">
                  <a:pos x="241" y="363"/>
                </a:cxn>
                <a:cxn ang="0">
                  <a:pos x="120" y="266"/>
                </a:cxn>
                <a:cxn ang="0">
                  <a:pos x="34" y="173"/>
                </a:cxn>
                <a:cxn ang="0">
                  <a:pos x="22" y="185"/>
                </a:cxn>
                <a:cxn ang="0">
                  <a:pos x="75" y="266"/>
                </a:cxn>
              </a:cxnLst>
              <a:rect l="0" t="0" r="r" b="b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1549" name="Oval 13"/>
            <p:cNvSpPr>
              <a:spLocks noChangeArrowheads="1"/>
            </p:cNvSpPr>
            <p:nvPr/>
          </p:nvSpPr>
          <p:spPr bwMode="auto">
            <a:xfrm rot="-4286940">
              <a:off x="2792" y="1885"/>
              <a:ext cx="142" cy="52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1550" name="Oval 14"/>
            <p:cNvSpPr>
              <a:spLocks noChangeArrowheads="1"/>
            </p:cNvSpPr>
            <p:nvPr/>
          </p:nvSpPr>
          <p:spPr bwMode="auto">
            <a:xfrm rot="-4286940">
              <a:off x="2809" y="1914"/>
              <a:ext cx="78" cy="20"/>
            </a:xfrm>
            <a:prstGeom prst="ellipse">
              <a:avLst/>
            </a:prstGeom>
            <a:solidFill>
              <a:schemeClr val="bg2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1551" name="Oval 15"/>
            <p:cNvSpPr>
              <a:spLocks noChangeArrowheads="1"/>
            </p:cNvSpPr>
            <p:nvPr/>
          </p:nvSpPr>
          <p:spPr bwMode="auto">
            <a:xfrm rot="-4286940">
              <a:off x="2742" y="1886"/>
              <a:ext cx="142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1552" name="Oval 16"/>
            <p:cNvSpPr>
              <a:spLocks noChangeArrowheads="1"/>
            </p:cNvSpPr>
            <p:nvPr/>
          </p:nvSpPr>
          <p:spPr bwMode="auto">
            <a:xfrm rot="-4286940">
              <a:off x="2762" y="1914"/>
              <a:ext cx="78" cy="19"/>
            </a:xfrm>
            <a:prstGeom prst="ellipse">
              <a:avLst/>
            </a:prstGeom>
            <a:solidFill>
              <a:schemeClr val="bg2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1553" name="Oval 17"/>
            <p:cNvSpPr>
              <a:spLocks noChangeArrowheads="1"/>
            </p:cNvSpPr>
            <p:nvPr/>
          </p:nvSpPr>
          <p:spPr bwMode="auto">
            <a:xfrm>
              <a:off x="2687" y="2089"/>
              <a:ext cx="198" cy="86"/>
            </a:xfrm>
            <a:prstGeom prst="ellipse">
              <a:avLst/>
            </a:prstGeom>
            <a:solidFill>
              <a:schemeClr val="bg1"/>
            </a:solidFill>
            <a:ln w="12700" cap="sq">
              <a:noFill/>
              <a:round/>
              <a:headEnd type="none" w="sm" len="sm"/>
              <a:tailEnd type="none" w="sm" len="sm"/>
            </a:ln>
            <a:effectLst/>
          </p:spPr>
          <p:txBody>
            <a:bodyPr lIns="274320" rIns="274320"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endParaRPr>
            </a:p>
          </p:txBody>
        </p:sp>
      </p:grp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Continuous &amp; Converging</a:t>
            </a:r>
            <a:endParaRPr lang="en-CA" altLang="en-US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457200"/>
            <a:ext cx="906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endParaRPr lang="en-CA" sz="2400" dirty="0"/>
          </a:p>
          <a:p>
            <a:pPr algn="l"/>
            <a:r>
              <a:rPr lang="en-CA" sz="2400" dirty="0"/>
              <a:t>Try to prove the follow: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dirty="0"/>
              <a:t>Assume that f(x) is continuous everywhere.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dirty="0"/>
              <a:t>As    1,       2,      3,      4,        5,  …  goes to infinity,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dirty="0"/>
              <a:t>       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1</a:t>
            </a:r>
            <a:r>
              <a:rPr lang="en-CA" sz="2400" dirty="0"/>
              <a:t>,    </a:t>
            </a:r>
            <a:r>
              <a:rPr lang="en-CA" sz="1600" dirty="0"/>
              <a:t> 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2</a:t>
            </a:r>
            <a:r>
              <a:rPr lang="en-CA" sz="2400" dirty="0"/>
              <a:t>, </a:t>
            </a:r>
            <a:r>
              <a:rPr lang="en-CA" sz="1800" dirty="0"/>
              <a:t> </a:t>
            </a:r>
            <a:r>
              <a:rPr lang="en-CA" sz="2400" dirty="0"/>
              <a:t>   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3</a:t>
            </a:r>
            <a:r>
              <a:rPr lang="en-CA" sz="2400" dirty="0"/>
              <a:t>,     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4</a:t>
            </a:r>
            <a:r>
              <a:rPr lang="en-CA" sz="2400" dirty="0"/>
              <a:t>,     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5</a:t>
            </a:r>
            <a:r>
              <a:rPr lang="en-CA" sz="2400" dirty="0"/>
              <a:t>, </a:t>
            </a:r>
            <a:r>
              <a:rPr lang="en-CA" sz="2000" dirty="0"/>
              <a:t>  </a:t>
            </a:r>
            <a:r>
              <a:rPr lang="en-CA" sz="2400" dirty="0"/>
              <a:t>… converges to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sz="2400" dirty="0"/>
              <a:t>    f(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1</a:t>
            </a:r>
            <a:r>
              <a:rPr lang="en-CA" sz="2400" dirty="0"/>
              <a:t>), f(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2</a:t>
            </a:r>
            <a:r>
              <a:rPr lang="en-CA" sz="2400" dirty="0"/>
              <a:t>), f(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3</a:t>
            </a:r>
            <a:r>
              <a:rPr lang="en-CA" sz="2400" dirty="0"/>
              <a:t>), f(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4</a:t>
            </a:r>
            <a:r>
              <a:rPr lang="en-CA" sz="2400" dirty="0"/>
              <a:t>), f(</a:t>
            </a:r>
            <a:r>
              <a:rPr lang="en-CA" sz="2400" baseline="30000" dirty="0"/>
              <a:t>1</a:t>
            </a:r>
            <a:r>
              <a:rPr lang="en-CA" sz="2400" dirty="0"/>
              <a:t>/</a:t>
            </a:r>
            <a:r>
              <a:rPr lang="en-CA" sz="2400" baseline="-25000" dirty="0"/>
              <a:t>5</a:t>
            </a:r>
            <a:r>
              <a:rPr lang="en-CA" sz="2400" dirty="0"/>
              <a:t>), … converges to</a:t>
            </a:r>
          </a:p>
          <a:p>
            <a:pPr algn="l"/>
            <a:endParaRPr lang="en-CA" sz="2400" dirty="0"/>
          </a:p>
          <a:p>
            <a:pPr algn="l"/>
            <a:r>
              <a:rPr lang="en-CA" sz="2400" dirty="0"/>
              <a:t>The proof follows our intuition</a:t>
            </a:r>
          </a:p>
          <a:p>
            <a:pPr algn="l"/>
            <a:r>
              <a:rPr lang="en-CA" sz="2400" dirty="0"/>
              <a:t>but is completely mechanical symbol manipulation </a:t>
            </a:r>
            <a:br>
              <a:rPr lang="en-CA" sz="2400" dirty="0"/>
            </a:br>
            <a:r>
              <a:rPr lang="en-CA" sz="2400" dirty="0"/>
              <a:t>     like done in Logic 1090 </a:t>
            </a:r>
          </a:p>
        </p:txBody>
      </p:sp>
      <p:sp>
        <p:nvSpPr>
          <p:cNvPr id="4" name="Rectangle 3"/>
          <p:cNvSpPr/>
          <p:nvPr/>
        </p:nvSpPr>
        <p:spPr>
          <a:xfrm>
            <a:off x="6476999" y="2292167"/>
            <a:ext cx="72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f(0)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8702" y="1945457"/>
            <a:ext cx="4154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0 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055376" y="4338935"/>
            <a:ext cx="3151300" cy="614065"/>
            <a:chOff x="3931920" y="5016550"/>
            <a:chExt cx="3151300" cy="614065"/>
          </a:xfrm>
        </p:grpSpPr>
        <p:cxnSp>
          <p:nvCxnSpPr>
            <p:cNvPr id="35" name="Straight Connector 34"/>
            <p:cNvCxnSpPr/>
            <p:nvPr/>
          </p:nvCxnSpPr>
          <p:spPr bwMode="auto">
            <a:xfrm>
              <a:off x="3931920" y="528828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3931920" y="5486400"/>
              <a:ext cx="2880000" cy="0"/>
            </a:xfrm>
            <a:prstGeom prst="line">
              <a:avLst/>
            </a:prstGeom>
            <a:noFill/>
            <a:ln w="1270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7" name="Rectangle 36"/>
            <p:cNvSpPr/>
            <p:nvPr/>
          </p:nvSpPr>
          <p:spPr>
            <a:xfrm>
              <a:off x="6763088" y="50165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ym typeface="Symbol" panose="05050102010706020507" pitchFamily="18" charset="2"/>
                </a:rPr>
                <a:t></a:t>
              </a:r>
              <a:endParaRPr lang="en-CA" sz="24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763902" y="5168950"/>
              <a:ext cx="31931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>
                  <a:sym typeface="Symbol" panose="05050102010706020507" pitchFamily="18" charset="2"/>
                </a:rPr>
                <a:t></a:t>
              </a:r>
              <a:endParaRPr lang="en-CA" sz="2400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191885" y="4198845"/>
            <a:ext cx="269625" cy="2008300"/>
            <a:chOff x="4191885" y="4198845"/>
            <a:chExt cx="269625" cy="2008300"/>
          </a:xfrm>
        </p:grpSpPr>
        <p:sp>
          <p:nvSpPr>
            <p:cNvPr id="40" name="Rectangle 39"/>
            <p:cNvSpPr/>
            <p:nvPr/>
          </p:nvSpPr>
          <p:spPr>
            <a:xfrm>
              <a:off x="4191885" y="5745480"/>
              <a:ext cx="26962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 err="1"/>
                <a:t>i</a:t>
              </a:r>
              <a:endParaRPr lang="en-CA" sz="2400" dirty="0"/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4221765" y="4198845"/>
              <a:ext cx="0" cy="1800000"/>
            </a:xfrm>
            <a:prstGeom prst="line">
              <a:avLst/>
            </a:prstGeom>
            <a:noFill/>
            <a:ln w="12700" cap="flat" cmpd="sng" algn="ctr">
              <a:solidFill>
                <a:srgbClr val="FF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42" name="Rectangle 41"/>
          <p:cNvSpPr/>
          <p:nvPr/>
        </p:nvSpPr>
        <p:spPr>
          <a:xfrm>
            <a:off x="6456070" y="5733395"/>
            <a:ext cx="3257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i'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1371600" y="4702009"/>
            <a:ext cx="556016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Rectangle 45"/>
          <p:cNvSpPr/>
          <p:nvPr/>
        </p:nvSpPr>
        <p:spPr>
          <a:xfrm>
            <a:off x="1343024" y="5100935"/>
            <a:ext cx="6886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400" dirty="0"/>
              <a:t> a</a:t>
            </a:r>
            <a:r>
              <a:rPr lang="en-CA" sz="2400" baseline="-25000" dirty="0"/>
              <a:t>1</a:t>
            </a:r>
            <a:r>
              <a:rPr lang="en-CA" sz="2400" dirty="0"/>
              <a:t>, a</a:t>
            </a:r>
            <a:r>
              <a:rPr lang="en-CA" sz="2400" baseline="-25000" dirty="0"/>
              <a:t>2</a:t>
            </a:r>
            <a:r>
              <a:rPr lang="en-CA" sz="2400" dirty="0"/>
              <a:t>, a</a:t>
            </a:r>
            <a:r>
              <a:rPr lang="en-CA" sz="2400" baseline="-25000" dirty="0"/>
              <a:t>3</a:t>
            </a:r>
            <a:r>
              <a:rPr lang="en-CA" sz="2400" dirty="0"/>
              <a:t>, a</a:t>
            </a:r>
            <a:r>
              <a:rPr lang="en-CA" sz="2400" baseline="-25000" dirty="0"/>
              <a:t>4</a:t>
            </a:r>
            <a:r>
              <a:rPr lang="en-CA" sz="2400" dirty="0"/>
              <a:t>, a</a:t>
            </a:r>
            <a:r>
              <a:rPr lang="en-CA" sz="2400" baseline="-25000" dirty="0"/>
              <a:t>5</a:t>
            </a:r>
            <a:r>
              <a:rPr lang="en-CA" sz="2400" dirty="0"/>
              <a:t>, a</a:t>
            </a:r>
            <a:r>
              <a:rPr lang="en-CA" sz="2400" baseline="-25000" dirty="0"/>
              <a:t>6</a:t>
            </a:r>
            <a:r>
              <a:rPr lang="en-CA" sz="2400" dirty="0"/>
              <a:t>, a</a:t>
            </a:r>
            <a:r>
              <a:rPr lang="en-CA" sz="2400" baseline="-25000" dirty="0"/>
              <a:t>7</a:t>
            </a:r>
            <a:r>
              <a:rPr lang="en-CA" sz="2400" dirty="0"/>
              <a:t>, a</a:t>
            </a:r>
            <a:r>
              <a:rPr lang="en-CA" sz="2400" baseline="-25000" dirty="0"/>
              <a:t>8</a:t>
            </a:r>
            <a:r>
              <a:rPr lang="en-CA" sz="2400" dirty="0"/>
              <a:t>, a</a:t>
            </a:r>
            <a:r>
              <a:rPr lang="en-CA" sz="2400" baseline="-25000" dirty="0"/>
              <a:t>9</a:t>
            </a:r>
            <a:r>
              <a:rPr lang="en-CA" sz="2400" dirty="0"/>
              <a:t>, a</a:t>
            </a:r>
            <a:r>
              <a:rPr lang="en-CA" sz="2400" baseline="-25000" dirty="0"/>
              <a:t>10</a:t>
            </a:r>
            <a:r>
              <a:rPr lang="en-CA" sz="2400" dirty="0"/>
              <a:t>, ….  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1524000" y="4114800"/>
            <a:ext cx="4732740" cy="990600"/>
            <a:chOff x="1524000" y="4114800"/>
            <a:chExt cx="4732740" cy="990600"/>
          </a:xfrm>
        </p:grpSpPr>
        <p:sp>
          <p:nvSpPr>
            <p:cNvPr id="48" name="Oval 47"/>
            <p:cNvSpPr/>
            <p:nvPr/>
          </p:nvSpPr>
          <p:spPr bwMode="auto">
            <a:xfrm>
              <a:off x="1524000" y="41148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909395" y="49974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294790" y="44958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680185" y="46164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3065580" y="48006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3450975" y="459925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3836370" y="470403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4221765" y="460878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4607160" y="464497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4992555" y="467355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5377950" y="461640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59" name="Oval 58"/>
            <p:cNvSpPr/>
            <p:nvPr/>
          </p:nvSpPr>
          <p:spPr bwMode="auto">
            <a:xfrm>
              <a:off x="5763345" y="467677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6148740" y="463486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61" name="Oval 60"/>
          <p:cNvSpPr/>
          <p:nvPr/>
        </p:nvSpPr>
        <p:spPr bwMode="auto">
          <a:xfrm>
            <a:off x="6498540" y="4577715"/>
            <a:ext cx="108000" cy="108000"/>
          </a:xfrm>
          <a:prstGeom prst="ellipse">
            <a:avLst/>
          </a:prstGeom>
          <a:solidFill>
            <a:schemeClr val="accent6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7222878" y="4446270"/>
            <a:ext cx="3209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a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277724" y="4426565"/>
            <a:ext cx="7232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f(0) </a:t>
            </a:r>
          </a:p>
        </p:txBody>
      </p:sp>
    </p:spTree>
    <p:extLst>
      <p:ext uri="{BB962C8B-B14F-4D97-AF65-F5344CB8AC3E}">
        <p14:creationId xmlns:p14="http://schemas.microsoft.com/office/powerpoint/2010/main" val="61997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2" grpId="0"/>
      <p:bldP spid="6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AutoShape 2"/>
          <p:cNvSpPr>
            <a:spLocks noChangeArrowheads="1"/>
          </p:cNvSpPr>
          <p:nvPr/>
        </p:nvSpPr>
        <p:spPr bwMode="auto">
          <a:xfrm>
            <a:off x="533400" y="457200"/>
            <a:ext cx="6843713" cy="4867275"/>
          </a:xfrm>
          <a:prstGeom prst="wedgeRoundRectCallout">
            <a:avLst>
              <a:gd name="adj1" fmla="val 59903"/>
              <a:gd name="adj2" fmla="val 21398"/>
              <a:gd name="adj3" fmla="val 16667"/>
            </a:avLst>
          </a:prstGeom>
          <a:solidFill>
            <a:srgbClr val="996600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Don’t jump to conclusions!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There is a clever way to list the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rationals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, one at a time, without missing a single one!</a:t>
            </a:r>
          </a:p>
        </p:txBody>
      </p:sp>
      <p:grpSp>
        <p:nvGrpSpPr>
          <p:cNvPr id="12291" name="Group 3"/>
          <p:cNvGrpSpPr>
            <a:grpSpLocks/>
          </p:cNvGrpSpPr>
          <p:nvPr/>
        </p:nvGrpSpPr>
        <p:grpSpPr bwMode="auto">
          <a:xfrm flipH="1">
            <a:off x="7483475" y="3119438"/>
            <a:ext cx="1660525" cy="3743325"/>
            <a:chOff x="864" y="465"/>
            <a:chExt cx="1046" cy="2358"/>
          </a:xfrm>
        </p:grpSpPr>
        <p:grpSp>
          <p:nvGrpSpPr>
            <p:cNvPr id="12293" name="Group 4"/>
            <p:cNvGrpSpPr>
              <a:grpSpLocks/>
            </p:cNvGrpSpPr>
            <p:nvPr/>
          </p:nvGrpSpPr>
          <p:grpSpPr bwMode="auto">
            <a:xfrm>
              <a:off x="864" y="465"/>
              <a:ext cx="1008" cy="2319"/>
              <a:chOff x="587" y="528"/>
              <a:chExt cx="1008" cy="2319"/>
            </a:xfrm>
          </p:grpSpPr>
          <p:grpSp>
            <p:nvGrpSpPr>
              <p:cNvPr id="12296" name="Group 5"/>
              <p:cNvGrpSpPr>
                <a:grpSpLocks/>
              </p:cNvGrpSpPr>
              <p:nvPr/>
            </p:nvGrpSpPr>
            <p:grpSpPr bwMode="auto">
              <a:xfrm>
                <a:off x="587" y="528"/>
                <a:ext cx="1008" cy="2319"/>
                <a:chOff x="587" y="528"/>
                <a:chExt cx="1008" cy="2319"/>
              </a:xfrm>
            </p:grpSpPr>
            <p:grpSp>
              <p:nvGrpSpPr>
                <p:cNvPr id="12298" name="Group 6"/>
                <p:cNvGrpSpPr>
                  <a:grpSpLocks/>
                </p:cNvGrpSpPr>
                <p:nvPr/>
              </p:nvGrpSpPr>
              <p:grpSpPr bwMode="auto">
                <a:xfrm>
                  <a:off x="587" y="528"/>
                  <a:ext cx="1008" cy="2319"/>
                  <a:chOff x="1151" y="1104"/>
                  <a:chExt cx="686" cy="1741"/>
                </a:xfrm>
              </p:grpSpPr>
              <p:sp>
                <p:nvSpPr>
                  <p:cNvPr id="322567" name="Freeform 7"/>
                  <p:cNvSpPr>
                    <a:spLocks/>
                  </p:cNvSpPr>
                  <p:nvPr/>
                </p:nvSpPr>
                <p:spPr bwMode="auto">
                  <a:xfrm flipH="1">
                    <a:off x="1321" y="1581"/>
                    <a:ext cx="304" cy="566"/>
                  </a:xfrm>
                  <a:custGeom>
                    <a:avLst/>
                    <a:gdLst/>
                    <a:ahLst/>
                    <a:cxnLst>
                      <a:cxn ang="0">
                        <a:pos x="7" y="174"/>
                      </a:cxn>
                      <a:cxn ang="0">
                        <a:pos x="18" y="122"/>
                      </a:cxn>
                      <a:cxn ang="0">
                        <a:pos x="42" y="83"/>
                      </a:cxn>
                      <a:cxn ang="0">
                        <a:pos x="81" y="45"/>
                      </a:cxn>
                      <a:cxn ang="0">
                        <a:pos x="148" y="7"/>
                      </a:cxn>
                      <a:cxn ang="0">
                        <a:pos x="205" y="0"/>
                      </a:cxn>
                      <a:cxn ang="0">
                        <a:pos x="255" y="10"/>
                      </a:cxn>
                      <a:cxn ang="0">
                        <a:pos x="290" y="31"/>
                      </a:cxn>
                      <a:cxn ang="0">
                        <a:pos x="304" y="59"/>
                      </a:cxn>
                      <a:cxn ang="0">
                        <a:pos x="304" y="87"/>
                      </a:cxn>
                      <a:cxn ang="0">
                        <a:pos x="290" y="118"/>
                      </a:cxn>
                      <a:cxn ang="0">
                        <a:pos x="262" y="146"/>
                      </a:cxn>
                      <a:cxn ang="0">
                        <a:pos x="223" y="181"/>
                      </a:cxn>
                      <a:cxn ang="0">
                        <a:pos x="201" y="215"/>
                      </a:cxn>
                      <a:cxn ang="0">
                        <a:pos x="194" y="240"/>
                      </a:cxn>
                      <a:cxn ang="0">
                        <a:pos x="194" y="260"/>
                      </a:cxn>
                      <a:cxn ang="0">
                        <a:pos x="205" y="295"/>
                      </a:cxn>
                      <a:cxn ang="0">
                        <a:pos x="230" y="344"/>
                      </a:cxn>
                      <a:cxn ang="0">
                        <a:pos x="247" y="399"/>
                      </a:cxn>
                      <a:cxn ang="0">
                        <a:pos x="251" y="438"/>
                      </a:cxn>
                      <a:cxn ang="0">
                        <a:pos x="244" y="479"/>
                      </a:cxn>
                      <a:cxn ang="0">
                        <a:pos x="233" y="510"/>
                      </a:cxn>
                      <a:cxn ang="0">
                        <a:pos x="201" y="545"/>
                      </a:cxn>
                      <a:cxn ang="0">
                        <a:pos x="173" y="559"/>
                      </a:cxn>
                      <a:cxn ang="0">
                        <a:pos x="141" y="566"/>
                      </a:cxn>
                      <a:cxn ang="0">
                        <a:pos x="113" y="563"/>
                      </a:cxn>
                      <a:cxn ang="0">
                        <a:pos x="92" y="549"/>
                      </a:cxn>
                      <a:cxn ang="0">
                        <a:pos x="67" y="521"/>
                      </a:cxn>
                      <a:cxn ang="0">
                        <a:pos x="42" y="472"/>
                      </a:cxn>
                      <a:cxn ang="0">
                        <a:pos x="14" y="392"/>
                      </a:cxn>
                      <a:cxn ang="0">
                        <a:pos x="4" y="333"/>
                      </a:cxn>
                      <a:cxn ang="0">
                        <a:pos x="0" y="257"/>
                      </a:cxn>
                      <a:cxn ang="0">
                        <a:pos x="0" y="222"/>
                      </a:cxn>
                      <a:cxn ang="0">
                        <a:pos x="7" y="174"/>
                      </a:cxn>
                    </a:cxnLst>
                    <a:rect l="0" t="0" r="r" b="b"/>
                    <a:pathLst>
                      <a:path w="304" h="566">
                        <a:moveTo>
                          <a:pt x="7" y="174"/>
                        </a:moveTo>
                        <a:lnTo>
                          <a:pt x="18" y="122"/>
                        </a:lnTo>
                        <a:lnTo>
                          <a:pt x="42" y="83"/>
                        </a:lnTo>
                        <a:lnTo>
                          <a:pt x="81" y="45"/>
                        </a:lnTo>
                        <a:lnTo>
                          <a:pt x="148" y="7"/>
                        </a:lnTo>
                        <a:lnTo>
                          <a:pt x="205" y="0"/>
                        </a:lnTo>
                        <a:lnTo>
                          <a:pt x="255" y="10"/>
                        </a:lnTo>
                        <a:lnTo>
                          <a:pt x="290" y="31"/>
                        </a:lnTo>
                        <a:lnTo>
                          <a:pt x="304" y="59"/>
                        </a:lnTo>
                        <a:lnTo>
                          <a:pt x="304" y="87"/>
                        </a:lnTo>
                        <a:lnTo>
                          <a:pt x="290" y="118"/>
                        </a:lnTo>
                        <a:lnTo>
                          <a:pt x="262" y="146"/>
                        </a:lnTo>
                        <a:lnTo>
                          <a:pt x="223" y="181"/>
                        </a:lnTo>
                        <a:lnTo>
                          <a:pt x="201" y="215"/>
                        </a:lnTo>
                        <a:lnTo>
                          <a:pt x="194" y="240"/>
                        </a:lnTo>
                        <a:lnTo>
                          <a:pt x="194" y="260"/>
                        </a:lnTo>
                        <a:lnTo>
                          <a:pt x="205" y="295"/>
                        </a:lnTo>
                        <a:lnTo>
                          <a:pt x="230" y="344"/>
                        </a:lnTo>
                        <a:lnTo>
                          <a:pt x="247" y="399"/>
                        </a:lnTo>
                        <a:lnTo>
                          <a:pt x="251" y="438"/>
                        </a:lnTo>
                        <a:lnTo>
                          <a:pt x="244" y="479"/>
                        </a:lnTo>
                        <a:lnTo>
                          <a:pt x="233" y="510"/>
                        </a:lnTo>
                        <a:lnTo>
                          <a:pt x="201" y="545"/>
                        </a:lnTo>
                        <a:lnTo>
                          <a:pt x="173" y="559"/>
                        </a:lnTo>
                        <a:lnTo>
                          <a:pt x="141" y="566"/>
                        </a:lnTo>
                        <a:lnTo>
                          <a:pt x="113" y="563"/>
                        </a:lnTo>
                        <a:lnTo>
                          <a:pt x="92" y="549"/>
                        </a:lnTo>
                        <a:lnTo>
                          <a:pt x="67" y="521"/>
                        </a:lnTo>
                        <a:lnTo>
                          <a:pt x="42" y="472"/>
                        </a:lnTo>
                        <a:lnTo>
                          <a:pt x="14" y="392"/>
                        </a:lnTo>
                        <a:lnTo>
                          <a:pt x="4" y="333"/>
                        </a:lnTo>
                        <a:lnTo>
                          <a:pt x="0" y="257"/>
                        </a:lnTo>
                        <a:lnTo>
                          <a:pt x="0" y="222"/>
                        </a:lnTo>
                        <a:lnTo>
                          <a:pt x="7" y="174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568" name="Freeform 8"/>
                  <p:cNvSpPr>
                    <a:spLocks/>
                  </p:cNvSpPr>
                  <p:nvPr/>
                </p:nvSpPr>
                <p:spPr bwMode="auto">
                  <a:xfrm flipH="1">
                    <a:off x="1151" y="1619"/>
                    <a:ext cx="249" cy="572"/>
                  </a:xfrm>
                  <a:custGeom>
                    <a:avLst/>
                    <a:gdLst/>
                    <a:ahLst/>
                    <a:cxnLst>
                      <a:cxn ang="0">
                        <a:pos x="25" y="65"/>
                      </a:cxn>
                      <a:cxn ang="0">
                        <a:pos x="7" y="44"/>
                      </a:cxn>
                      <a:cxn ang="0">
                        <a:pos x="0" y="27"/>
                      </a:cxn>
                      <a:cxn ang="0">
                        <a:pos x="11" y="7"/>
                      </a:cxn>
                      <a:cxn ang="0">
                        <a:pos x="28" y="0"/>
                      </a:cxn>
                      <a:cxn ang="0">
                        <a:pos x="60" y="0"/>
                      </a:cxn>
                      <a:cxn ang="0">
                        <a:pos x="96" y="24"/>
                      </a:cxn>
                      <a:cxn ang="0">
                        <a:pos x="132" y="61"/>
                      </a:cxn>
                      <a:cxn ang="0">
                        <a:pos x="192" y="140"/>
                      </a:cxn>
                      <a:cxn ang="0">
                        <a:pos x="231" y="204"/>
                      </a:cxn>
                      <a:cxn ang="0">
                        <a:pos x="249" y="255"/>
                      </a:cxn>
                      <a:cxn ang="0">
                        <a:pos x="245" y="283"/>
                      </a:cxn>
                      <a:cxn ang="0">
                        <a:pos x="224" y="320"/>
                      </a:cxn>
                      <a:cxn ang="0">
                        <a:pos x="181" y="347"/>
                      </a:cxn>
                      <a:cxn ang="0">
                        <a:pos x="110" y="371"/>
                      </a:cxn>
                      <a:cxn ang="0">
                        <a:pos x="75" y="395"/>
                      </a:cxn>
                      <a:cxn ang="0">
                        <a:pos x="60" y="415"/>
                      </a:cxn>
                      <a:cxn ang="0">
                        <a:pos x="68" y="436"/>
                      </a:cxn>
                      <a:cxn ang="0">
                        <a:pos x="107" y="456"/>
                      </a:cxn>
                      <a:cxn ang="0">
                        <a:pos x="139" y="497"/>
                      </a:cxn>
                      <a:cxn ang="0">
                        <a:pos x="153" y="538"/>
                      </a:cxn>
                      <a:cxn ang="0">
                        <a:pos x="149" y="558"/>
                      </a:cxn>
                      <a:cxn ang="0">
                        <a:pos x="117" y="572"/>
                      </a:cxn>
                      <a:cxn ang="0">
                        <a:pos x="107" y="572"/>
                      </a:cxn>
                      <a:cxn ang="0">
                        <a:pos x="92" y="535"/>
                      </a:cxn>
                      <a:cxn ang="0">
                        <a:pos x="85" y="494"/>
                      </a:cxn>
                      <a:cxn ang="0">
                        <a:pos x="64" y="463"/>
                      </a:cxn>
                      <a:cxn ang="0">
                        <a:pos x="32" y="446"/>
                      </a:cxn>
                      <a:cxn ang="0">
                        <a:pos x="21" y="426"/>
                      </a:cxn>
                      <a:cxn ang="0">
                        <a:pos x="25" y="405"/>
                      </a:cxn>
                      <a:cxn ang="0">
                        <a:pos x="53" y="371"/>
                      </a:cxn>
                      <a:cxn ang="0">
                        <a:pos x="107" y="351"/>
                      </a:cxn>
                      <a:cxn ang="0">
                        <a:pos x="157" y="320"/>
                      </a:cxn>
                      <a:cxn ang="0">
                        <a:pos x="196" y="286"/>
                      </a:cxn>
                      <a:cxn ang="0">
                        <a:pos x="210" y="252"/>
                      </a:cxn>
                      <a:cxn ang="0">
                        <a:pos x="206" y="238"/>
                      </a:cxn>
                      <a:cxn ang="0">
                        <a:pos x="189" y="208"/>
                      </a:cxn>
                      <a:cxn ang="0">
                        <a:pos x="157" y="163"/>
                      </a:cxn>
                      <a:cxn ang="0">
                        <a:pos x="121" y="136"/>
                      </a:cxn>
                      <a:cxn ang="0">
                        <a:pos x="82" y="106"/>
                      </a:cxn>
                      <a:cxn ang="0">
                        <a:pos x="53" y="89"/>
                      </a:cxn>
                      <a:cxn ang="0">
                        <a:pos x="25" y="65"/>
                      </a:cxn>
                    </a:cxnLst>
                    <a:rect l="0" t="0" r="r" b="b"/>
                    <a:pathLst>
                      <a:path w="249" h="572">
                        <a:moveTo>
                          <a:pt x="25" y="65"/>
                        </a:moveTo>
                        <a:lnTo>
                          <a:pt x="7" y="44"/>
                        </a:lnTo>
                        <a:lnTo>
                          <a:pt x="0" y="27"/>
                        </a:lnTo>
                        <a:lnTo>
                          <a:pt x="11" y="7"/>
                        </a:lnTo>
                        <a:lnTo>
                          <a:pt x="28" y="0"/>
                        </a:lnTo>
                        <a:lnTo>
                          <a:pt x="60" y="0"/>
                        </a:lnTo>
                        <a:lnTo>
                          <a:pt x="96" y="24"/>
                        </a:lnTo>
                        <a:lnTo>
                          <a:pt x="132" y="61"/>
                        </a:lnTo>
                        <a:lnTo>
                          <a:pt x="192" y="140"/>
                        </a:lnTo>
                        <a:lnTo>
                          <a:pt x="231" y="204"/>
                        </a:lnTo>
                        <a:lnTo>
                          <a:pt x="249" y="255"/>
                        </a:lnTo>
                        <a:lnTo>
                          <a:pt x="245" y="283"/>
                        </a:lnTo>
                        <a:lnTo>
                          <a:pt x="224" y="320"/>
                        </a:lnTo>
                        <a:lnTo>
                          <a:pt x="181" y="347"/>
                        </a:lnTo>
                        <a:lnTo>
                          <a:pt x="110" y="371"/>
                        </a:lnTo>
                        <a:lnTo>
                          <a:pt x="75" y="395"/>
                        </a:lnTo>
                        <a:lnTo>
                          <a:pt x="60" y="415"/>
                        </a:lnTo>
                        <a:lnTo>
                          <a:pt x="68" y="436"/>
                        </a:lnTo>
                        <a:lnTo>
                          <a:pt x="107" y="456"/>
                        </a:lnTo>
                        <a:lnTo>
                          <a:pt x="139" y="497"/>
                        </a:lnTo>
                        <a:lnTo>
                          <a:pt x="153" y="538"/>
                        </a:lnTo>
                        <a:lnTo>
                          <a:pt x="149" y="558"/>
                        </a:lnTo>
                        <a:lnTo>
                          <a:pt x="117" y="572"/>
                        </a:lnTo>
                        <a:lnTo>
                          <a:pt x="107" y="572"/>
                        </a:lnTo>
                        <a:lnTo>
                          <a:pt x="92" y="535"/>
                        </a:lnTo>
                        <a:lnTo>
                          <a:pt x="85" y="494"/>
                        </a:lnTo>
                        <a:lnTo>
                          <a:pt x="64" y="463"/>
                        </a:lnTo>
                        <a:lnTo>
                          <a:pt x="32" y="446"/>
                        </a:lnTo>
                        <a:lnTo>
                          <a:pt x="21" y="426"/>
                        </a:lnTo>
                        <a:lnTo>
                          <a:pt x="25" y="405"/>
                        </a:lnTo>
                        <a:lnTo>
                          <a:pt x="53" y="371"/>
                        </a:lnTo>
                        <a:lnTo>
                          <a:pt x="107" y="351"/>
                        </a:lnTo>
                        <a:lnTo>
                          <a:pt x="157" y="320"/>
                        </a:lnTo>
                        <a:lnTo>
                          <a:pt x="196" y="286"/>
                        </a:lnTo>
                        <a:lnTo>
                          <a:pt x="210" y="252"/>
                        </a:lnTo>
                        <a:lnTo>
                          <a:pt x="206" y="238"/>
                        </a:lnTo>
                        <a:lnTo>
                          <a:pt x="189" y="208"/>
                        </a:lnTo>
                        <a:lnTo>
                          <a:pt x="157" y="163"/>
                        </a:lnTo>
                        <a:lnTo>
                          <a:pt x="121" y="136"/>
                        </a:lnTo>
                        <a:lnTo>
                          <a:pt x="82" y="106"/>
                        </a:lnTo>
                        <a:lnTo>
                          <a:pt x="53" y="89"/>
                        </a:lnTo>
                        <a:lnTo>
                          <a:pt x="25" y="6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569" name="Freeform 9"/>
                  <p:cNvSpPr>
                    <a:spLocks/>
                  </p:cNvSpPr>
                  <p:nvPr/>
                </p:nvSpPr>
                <p:spPr bwMode="auto">
                  <a:xfrm flipH="1">
                    <a:off x="1447" y="1581"/>
                    <a:ext cx="362" cy="499"/>
                  </a:xfrm>
                  <a:custGeom>
                    <a:avLst/>
                    <a:gdLst/>
                    <a:ahLst/>
                    <a:cxnLst>
                      <a:cxn ang="0">
                        <a:pos x="151" y="35"/>
                      </a:cxn>
                      <a:cxn ang="0">
                        <a:pos x="221" y="0"/>
                      </a:cxn>
                      <a:cxn ang="0">
                        <a:pos x="281" y="0"/>
                      </a:cxn>
                      <a:cxn ang="0">
                        <a:pos x="344" y="14"/>
                      </a:cxn>
                      <a:cxn ang="0">
                        <a:pos x="362" y="35"/>
                      </a:cxn>
                      <a:cxn ang="0">
                        <a:pos x="351" y="59"/>
                      </a:cxn>
                      <a:cxn ang="0">
                        <a:pos x="334" y="91"/>
                      </a:cxn>
                      <a:cxn ang="0">
                        <a:pos x="302" y="87"/>
                      </a:cxn>
                      <a:cxn ang="0">
                        <a:pos x="274" y="77"/>
                      </a:cxn>
                      <a:cxn ang="0">
                        <a:pos x="253" y="63"/>
                      </a:cxn>
                      <a:cxn ang="0">
                        <a:pos x="232" y="59"/>
                      </a:cxn>
                      <a:cxn ang="0">
                        <a:pos x="193" y="70"/>
                      </a:cxn>
                      <a:cxn ang="0">
                        <a:pos x="137" y="94"/>
                      </a:cxn>
                      <a:cxn ang="0">
                        <a:pos x="91" y="136"/>
                      </a:cxn>
                      <a:cxn ang="0">
                        <a:pos x="70" y="164"/>
                      </a:cxn>
                      <a:cxn ang="0">
                        <a:pos x="60" y="185"/>
                      </a:cxn>
                      <a:cxn ang="0">
                        <a:pos x="60" y="202"/>
                      </a:cxn>
                      <a:cxn ang="0">
                        <a:pos x="74" y="220"/>
                      </a:cxn>
                      <a:cxn ang="0">
                        <a:pos x="116" y="248"/>
                      </a:cxn>
                      <a:cxn ang="0">
                        <a:pos x="155" y="286"/>
                      </a:cxn>
                      <a:cxn ang="0">
                        <a:pos x="179" y="325"/>
                      </a:cxn>
                      <a:cxn ang="0">
                        <a:pos x="193" y="352"/>
                      </a:cxn>
                      <a:cxn ang="0">
                        <a:pos x="186" y="370"/>
                      </a:cxn>
                      <a:cxn ang="0">
                        <a:pos x="169" y="387"/>
                      </a:cxn>
                      <a:cxn ang="0">
                        <a:pos x="134" y="398"/>
                      </a:cxn>
                      <a:cxn ang="0">
                        <a:pos x="95" y="412"/>
                      </a:cxn>
                      <a:cxn ang="0">
                        <a:pos x="77" y="433"/>
                      </a:cxn>
                      <a:cxn ang="0">
                        <a:pos x="81" y="468"/>
                      </a:cxn>
                      <a:cxn ang="0">
                        <a:pos x="53" y="499"/>
                      </a:cxn>
                      <a:cxn ang="0">
                        <a:pos x="39" y="489"/>
                      </a:cxn>
                      <a:cxn ang="0">
                        <a:pos x="42" y="429"/>
                      </a:cxn>
                      <a:cxn ang="0">
                        <a:pos x="67" y="398"/>
                      </a:cxn>
                      <a:cxn ang="0">
                        <a:pos x="102" y="373"/>
                      </a:cxn>
                      <a:cxn ang="0">
                        <a:pos x="137" y="359"/>
                      </a:cxn>
                      <a:cxn ang="0">
                        <a:pos x="155" y="352"/>
                      </a:cxn>
                      <a:cxn ang="0">
                        <a:pos x="158" y="342"/>
                      </a:cxn>
                      <a:cxn ang="0">
                        <a:pos x="148" y="325"/>
                      </a:cxn>
                      <a:cxn ang="0">
                        <a:pos x="112" y="290"/>
                      </a:cxn>
                      <a:cxn ang="0">
                        <a:pos x="70" y="262"/>
                      </a:cxn>
                      <a:cxn ang="0">
                        <a:pos x="35" y="241"/>
                      </a:cxn>
                      <a:cxn ang="0">
                        <a:pos x="7" y="220"/>
                      </a:cxn>
                      <a:cxn ang="0">
                        <a:pos x="0" y="195"/>
                      </a:cxn>
                      <a:cxn ang="0">
                        <a:pos x="18" y="157"/>
                      </a:cxn>
                      <a:cxn ang="0">
                        <a:pos x="56" y="108"/>
                      </a:cxn>
                      <a:cxn ang="0">
                        <a:pos x="95" y="70"/>
                      </a:cxn>
                      <a:cxn ang="0">
                        <a:pos x="123" y="52"/>
                      </a:cxn>
                      <a:cxn ang="0">
                        <a:pos x="151" y="35"/>
                      </a:cxn>
                    </a:cxnLst>
                    <a:rect l="0" t="0" r="r" b="b"/>
                    <a:pathLst>
                      <a:path w="362" h="499">
                        <a:moveTo>
                          <a:pt x="151" y="35"/>
                        </a:moveTo>
                        <a:lnTo>
                          <a:pt x="221" y="0"/>
                        </a:lnTo>
                        <a:lnTo>
                          <a:pt x="281" y="0"/>
                        </a:lnTo>
                        <a:lnTo>
                          <a:pt x="344" y="14"/>
                        </a:lnTo>
                        <a:lnTo>
                          <a:pt x="362" y="35"/>
                        </a:lnTo>
                        <a:lnTo>
                          <a:pt x="351" y="59"/>
                        </a:lnTo>
                        <a:lnTo>
                          <a:pt x="334" y="91"/>
                        </a:lnTo>
                        <a:lnTo>
                          <a:pt x="302" y="87"/>
                        </a:lnTo>
                        <a:lnTo>
                          <a:pt x="274" y="77"/>
                        </a:lnTo>
                        <a:lnTo>
                          <a:pt x="253" y="63"/>
                        </a:lnTo>
                        <a:lnTo>
                          <a:pt x="232" y="59"/>
                        </a:lnTo>
                        <a:lnTo>
                          <a:pt x="193" y="70"/>
                        </a:lnTo>
                        <a:lnTo>
                          <a:pt x="137" y="94"/>
                        </a:lnTo>
                        <a:lnTo>
                          <a:pt x="91" y="136"/>
                        </a:lnTo>
                        <a:lnTo>
                          <a:pt x="70" y="164"/>
                        </a:lnTo>
                        <a:lnTo>
                          <a:pt x="60" y="185"/>
                        </a:lnTo>
                        <a:lnTo>
                          <a:pt x="60" y="202"/>
                        </a:lnTo>
                        <a:lnTo>
                          <a:pt x="74" y="220"/>
                        </a:lnTo>
                        <a:lnTo>
                          <a:pt x="116" y="248"/>
                        </a:lnTo>
                        <a:lnTo>
                          <a:pt x="155" y="286"/>
                        </a:lnTo>
                        <a:lnTo>
                          <a:pt x="179" y="325"/>
                        </a:lnTo>
                        <a:lnTo>
                          <a:pt x="193" y="352"/>
                        </a:lnTo>
                        <a:lnTo>
                          <a:pt x="186" y="370"/>
                        </a:lnTo>
                        <a:lnTo>
                          <a:pt x="169" y="387"/>
                        </a:lnTo>
                        <a:lnTo>
                          <a:pt x="134" y="398"/>
                        </a:lnTo>
                        <a:lnTo>
                          <a:pt x="95" y="412"/>
                        </a:lnTo>
                        <a:lnTo>
                          <a:pt x="77" y="433"/>
                        </a:lnTo>
                        <a:lnTo>
                          <a:pt x="81" y="468"/>
                        </a:lnTo>
                        <a:lnTo>
                          <a:pt x="53" y="499"/>
                        </a:lnTo>
                        <a:lnTo>
                          <a:pt x="39" y="489"/>
                        </a:lnTo>
                        <a:lnTo>
                          <a:pt x="42" y="429"/>
                        </a:lnTo>
                        <a:lnTo>
                          <a:pt x="67" y="398"/>
                        </a:lnTo>
                        <a:lnTo>
                          <a:pt x="102" y="373"/>
                        </a:lnTo>
                        <a:lnTo>
                          <a:pt x="137" y="359"/>
                        </a:lnTo>
                        <a:lnTo>
                          <a:pt x="155" y="352"/>
                        </a:lnTo>
                        <a:lnTo>
                          <a:pt x="158" y="342"/>
                        </a:lnTo>
                        <a:lnTo>
                          <a:pt x="148" y="325"/>
                        </a:lnTo>
                        <a:lnTo>
                          <a:pt x="112" y="290"/>
                        </a:lnTo>
                        <a:lnTo>
                          <a:pt x="70" y="262"/>
                        </a:lnTo>
                        <a:lnTo>
                          <a:pt x="35" y="241"/>
                        </a:lnTo>
                        <a:lnTo>
                          <a:pt x="7" y="220"/>
                        </a:lnTo>
                        <a:lnTo>
                          <a:pt x="0" y="195"/>
                        </a:lnTo>
                        <a:lnTo>
                          <a:pt x="18" y="157"/>
                        </a:lnTo>
                        <a:lnTo>
                          <a:pt x="56" y="108"/>
                        </a:lnTo>
                        <a:lnTo>
                          <a:pt x="95" y="70"/>
                        </a:lnTo>
                        <a:lnTo>
                          <a:pt x="123" y="52"/>
                        </a:lnTo>
                        <a:lnTo>
                          <a:pt x="151" y="3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570" name="Freeform 10"/>
                  <p:cNvSpPr>
                    <a:spLocks/>
                  </p:cNvSpPr>
                  <p:nvPr/>
                </p:nvSpPr>
                <p:spPr bwMode="auto">
                  <a:xfrm flipH="1">
                    <a:off x="1376" y="2005"/>
                    <a:ext cx="229" cy="840"/>
                  </a:xfrm>
                  <a:custGeom>
                    <a:avLst/>
                    <a:gdLst/>
                    <a:ahLst/>
                    <a:cxnLst>
                      <a:cxn ang="0">
                        <a:pos x="132" y="69"/>
                      </a:cxn>
                      <a:cxn ang="0">
                        <a:pos x="136" y="21"/>
                      </a:cxn>
                      <a:cxn ang="0">
                        <a:pos x="168" y="0"/>
                      </a:cxn>
                      <a:cxn ang="0">
                        <a:pos x="204" y="3"/>
                      </a:cxn>
                      <a:cxn ang="0">
                        <a:pos x="225" y="21"/>
                      </a:cxn>
                      <a:cxn ang="0">
                        <a:pos x="229" y="90"/>
                      </a:cxn>
                      <a:cxn ang="0">
                        <a:pos x="218" y="266"/>
                      </a:cxn>
                      <a:cxn ang="0">
                        <a:pos x="204" y="373"/>
                      </a:cxn>
                      <a:cxn ang="0">
                        <a:pos x="222" y="460"/>
                      </a:cxn>
                      <a:cxn ang="0">
                        <a:pos x="225" y="546"/>
                      </a:cxn>
                      <a:cxn ang="0">
                        <a:pos x="215" y="633"/>
                      </a:cxn>
                      <a:cxn ang="0">
                        <a:pos x="197" y="743"/>
                      </a:cxn>
                      <a:cxn ang="0">
                        <a:pos x="204" y="802"/>
                      </a:cxn>
                      <a:cxn ang="0">
                        <a:pos x="186" y="812"/>
                      </a:cxn>
                      <a:cxn ang="0">
                        <a:pos x="72" y="833"/>
                      </a:cxn>
                      <a:cxn ang="0">
                        <a:pos x="43" y="840"/>
                      </a:cxn>
                      <a:cxn ang="0">
                        <a:pos x="0" y="816"/>
                      </a:cxn>
                      <a:cxn ang="0">
                        <a:pos x="0" y="802"/>
                      </a:cxn>
                      <a:cxn ang="0">
                        <a:pos x="125" y="795"/>
                      </a:cxn>
                      <a:cxn ang="0">
                        <a:pos x="168" y="778"/>
                      </a:cxn>
                      <a:cxn ang="0">
                        <a:pos x="172" y="740"/>
                      </a:cxn>
                      <a:cxn ang="0">
                        <a:pos x="175" y="622"/>
                      </a:cxn>
                      <a:cxn ang="0">
                        <a:pos x="165" y="525"/>
                      </a:cxn>
                      <a:cxn ang="0">
                        <a:pos x="154" y="408"/>
                      </a:cxn>
                      <a:cxn ang="0">
                        <a:pos x="157" y="335"/>
                      </a:cxn>
                      <a:cxn ang="0">
                        <a:pos x="165" y="242"/>
                      </a:cxn>
                      <a:cxn ang="0">
                        <a:pos x="147" y="152"/>
                      </a:cxn>
                      <a:cxn ang="0">
                        <a:pos x="132" y="69"/>
                      </a:cxn>
                    </a:cxnLst>
                    <a:rect l="0" t="0" r="r" b="b"/>
                    <a:pathLst>
                      <a:path w="229" h="840">
                        <a:moveTo>
                          <a:pt x="132" y="69"/>
                        </a:moveTo>
                        <a:lnTo>
                          <a:pt x="136" y="21"/>
                        </a:lnTo>
                        <a:lnTo>
                          <a:pt x="168" y="0"/>
                        </a:lnTo>
                        <a:lnTo>
                          <a:pt x="204" y="3"/>
                        </a:lnTo>
                        <a:lnTo>
                          <a:pt x="225" y="21"/>
                        </a:lnTo>
                        <a:lnTo>
                          <a:pt x="229" y="90"/>
                        </a:lnTo>
                        <a:lnTo>
                          <a:pt x="218" y="266"/>
                        </a:lnTo>
                        <a:lnTo>
                          <a:pt x="204" y="373"/>
                        </a:lnTo>
                        <a:lnTo>
                          <a:pt x="222" y="460"/>
                        </a:lnTo>
                        <a:lnTo>
                          <a:pt x="225" y="546"/>
                        </a:lnTo>
                        <a:lnTo>
                          <a:pt x="215" y="633"/>
                        </a:lnTo>
                        <a:lnTo>
                          <a:pt x="197" y="743"/>
                        </a:lnTo>
                        <a:lnTo>
                          <a:pt x="204" y="802"/>
                        </a:lnTo>
                        <a:lnTo>
                          <a:pt x="186" y="812"/>
                        </a:lnTo>
                        <a:lnTo>
                          <a:pt x="72" y="833"/>
                        </a:lnTo>
                        <a:lnTo>
                          <a:pt x="43" y="840"/>
                        </a:lnTo>
                        <a:lnTo>
                          <a:pt x="0" y="816"/>
                        </a:lnTo>
                        <a:lnTo>
                          <a:pt x="0" y="802"/>
                        </a:lnTo>
                        <a:lnTo>
                          <a:pt x="125" y="795"/>
                        </a:lnTo>
                        <a:lnTo>
                          <a:pt x="168" y="778"/>
                        </a:lnTo>
                        <a:lnTo>
                          <a:pt x="172" y="740"/>
                        </a:lnTo>
                        <a:lnTo>
                          <a:pt x="175" y="622"/>
                        </a:lnTo>
                        <a:lnTo>
                          <a:pt x="165" y="525"/>
                        </a:lnTo>
                        <a:lnTo>
                          <a:pt x="154" y="408"/>
                        </a:lnTo>
                        <a:lnTo>
                          <a:pt x="157" y="335"/>
                        </a:lnTo>
                        <a:lnTo>
                          <a:pt x="165" y="242"/>
                        </a:lnTo>
                        <a:lnTo>
                          <a:pt x="147" y="152"/>
                        </a:lnTo>
                        <a:lnTo>
                          <a:pt x="132" y="6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571" name="Freeform 11"/>
                  <p:cNvSpPr>
                    <a:spLocks/>
                  </p:cNvSpPr>
                  <p:nvPr/>
                </p:nvSpPr>
                <p:spPr bwMode="auto">
                  <a:xfrm flipH="1">
                    <a:off x="1390" y="2033"/>
                    <a:ext cx="447" cy="658"/>
                  </a:xfrm>
                  <a:custGeom>
                    <a:avLst/>
                    <a:gdLst/>
                    <a:ahLst/>
                    <a:cxnLst>
                      <a:cxn ang="0">
                        <a:pos x="212" y="268"/>
                      </a:cxn>
                      <a:cxn ang="0">
                        <a:pos x="212" y="233"/>
                      </a:cxn>
                      <a:cxn ang="0">
                        <a:pos x="230" y="174"/>
                      </a:cxn>
                      <a:cxn ang="0">
                        <a:pos x="284" y="80"/>
                      </a:cxn>
                      <a:cxn ang="0">
                        <a:pos x="370" y="0"/>
                      </a:cxn>
                      <a:cxn ang="0">
                        <a:pos x="424" y="0"/>
                      </a:cxn>
                      <a:cxn ang="0">
                        <a:pos x="447" y="38"/>
                      </a:cxn>
                      <a:cxn ang="0">
                        <a:pos x="415" y="91"/>
                      </a:cxn>
                      <a:cxn ang="0">
                        <a:pos x="348" y="129"/>
                      </a:cxn>
                      <a:cxn ang="0">
                        <a:pos x="307" y="167"/>
                      </a:cxn>
                      <a:cxn ang="0">
                        <a:pos x="266" y="223"/>
                      </a:cxn>
                      <a:cxn ang="0">
                        <a:pos x="257" y="261"/>
                      </a:cxn>
                      <a:cxn ang="0">
                        <a:pos x="262" y="303"/>
                      </a:cxn>
                      <a:cxn ang="0">
                        <a:pos x="284" y="373"/>
                      </a:cxn>
                      <a:cxn ang="0">
                        <a:pos x="289" y="449"/>
                      </a:cxn>
                      <a:cxn ang="0">
                        <a:pos x="280" y="547"/>
                      </a:cxn>
                      <a:cxn ang="0">
                        <a:pos x="257" y="616"/>
                      </a:cxn>
                      <a:cxn ang="0">
                        <a:pos x="217" y="658"/>
                      </a:cxn>
                      <a:cxn ang="0">
                        <a:pos x="190" y="658"/>
                      </a:cxn>
                      <a:cxn ang="0">
                        <a:pos x="104" y="637"/>
                      </a:cxn>
                      <a:cxn ang="0">
                        <a:pos x="27" y="634"/>
                      </a:cxn>
                      <a:cxn ang="0">
                        <a:pos x="0" y="620"/>
                      </a:cxn>
                      <a:cxn ang="0">
                        <a:pos x="50" y="606"/>
                      </a:cxn>
                      <a:cxn ang="0">
                        <a:pos x="131" y="609"/>
                      </a:cxn>
                      <a:cxn ang="0">
                        <a:pos x="181" y="623"/>
                      </a:cxn>
                      <a:cxn ang="0">
                        <a:pos x="212" y="613"/>
                      </a:cxn>
                      <a:cxn ang="0">
                        <a:pos x="244" y="557"/>
                      </a:cxn>
                      <a:cxn ang="0">
                        <a:pos x="248" y="477"/>
                      </a:cxn>
                      <a:cxn ang="0">
                        <a:pos x="239" y="404"/>
                      </a:cxn>
                      <a:cxn ang="0">
                        <a:pos x="212" y="317"/>
                      </a:cxn>
                      <a:cxn ang="0">
                        <a:pos x="212" y="268"/>
                      </a:cxn>
                    </a:cxnLst>
                    <a:rect l="0" t="0" r="r" b="b"/>
                    <a:pathLst>
                      <a:path w="447" h="658">
                        <a:moveTo>
                          <a:pt x="212" y="268"/>
                        </a:moveTo>
                        <a:lnTo>
                          <a:pt x="212" y="233"/>
                        </a:lnTo>
                        <a:lnTo>
                          <a:pt x="230" y="174"/>
                        </a:lnTo>
                        <a:lnTo>
                          <a:pt x="284" y="80"/>
                        </a:lnTo>
                        <a:lnTo>
                          <a:pt x="370" y="0"/>
                        </a:lnTo>
                        <a:lnTo>
                          <a:pt x="424" y="0"/>
                        </a:lnTo>
                        <a:lnTo>
                          <a:pt x="447" y="38"/>
                        </a:lnTo>
                        <a:lnTo>
                          <a:pt x="415" y="91"/>
                        </a:lnTo>
                        <a:lnTo>
                          <a:pt x="348" y="129"/>
                        </a:lnTo>
                        <a:lnTo>
                          <a:pt x="307" y="167"/>
                        </a:lnTo>
                        <a:lnTo>
                          <a:pt x="266" y="223"/>
                        </a:lnTo>
                        <a:lnTo>
                          <a:pt x="257" y="261"/>
                        </a:lnTo>
                        <a:lnTo>
                          <a:pt x="262" y="303"/>
                        </a:lnTo>
                        <a:lnTo>
                          <a:pt x="284" y="373"/>
                        </a:lnTo>
                        <a:lnTo>
                          <a:pt x="289" y="449"/>
                        </a:lnTo>
                        <a:lnTo>
                          <a:pt x="280" y="547"/>
                        </a:lnTo>
                        <a:lnTo>
                          <a:pt x="257" y="616"/>
                        </a:lnTo>
                        <a:lnTo>
                          <a:pt x="217" y="658"/>
                        </a:lnTo>
                        <a:lnTo>
                          <a:pt x="190" y="658"/>
                        </a:lnTo>
                        <a:lnTo>
                          <a:pt x="104" y="637"/>
                        </a:lnTo>
                        <a:lnTo>
                          <a:pt x="27" y="634"/>
                        </a:lnTo>
                        <a:lnTo>
                          <a:pt x="0" y="620"/>
                        </a:lnTo>
                        <a:lnTo>
                          <a:pt x="50" y="606"/>
                        </a:lnTo>
                        <a:lnTo>
                          <a:pt x="131" y="609"/>
                        </a:lnTo>
                        <a:lnTo>
                          <a:pt x="181" y="623"/>
                        </a:lnTo>
                        <a:lnTo>
                          <a:pt x="212" y="613"/>
                        </a:lnTo>
                        <a:lnTo>
                          <a:pt x="244" y="557"/>
                        </a:lnTo>
                        <a:lnTo>
                          <a:pt x="248" y="477"/>
                        </a:lnTo>
                        <a:lnTo>
                          <a:pt x="239" y="404"/>
                        </a:lnTo>
                        <a:lnTo>
                          <a:pt x="212" y="317"/>
                        </a:lnTo>
                        <a:lnTo>
                          <a:pt x="212" y="268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572" name="Freeform 12"/>
                  <p:cNvSpPr>
                    <a:spLocks/>
                  </p:cNvSpPr>
                  <p:nvPr/>
                </p:nvSpPr>
                <p:spPr bwMode="auto">
                  <a:xfrm flipH="1">
                    <a:off x="1353" y="1223"/>
                    <a:ext cx="282" cy="326"/>
                  </a:xfrm>
                  <a:custGeom>
                    <a:avLst/>
                    <a:gdLst/>
                    <a:ahLst/>
                    <a:cxnLst>
                      <a:cxn ang="0">
                        <a:pos x="81" y="137"/>
                      </a:cxn>
                      <a:cxn ang="0">
                        <a:pos x="78" y="84"/>
                      </a:cxn>
                      <a:cxn ang="0">
                        <a:pos x="88" y="35"/>
                      </a:cxn>
                      <a:cxn ang="0">
                        <a:pos x="127" y="7"/>
                      </a:cxn>
                      <a:cxn ang="0">
                        <a:pos x="173" y="0"/>
                      </a:cxn>
                      <a:cxn ang="0">
                        <a:pos x="208" y="4"/>
                      </a:cxn>
                      <a:cxn ang="0">
                        <a:pos x="240" y="25"/>
                      </a:cxn>
                      <a:cxn ang="0">
                        <a:pos x="257" y="60"/>
                      </a:cxn>
                      <a:cxn ang="0">
                        <a:pos x="278" y="130"/>
                      </a:cxn>
                      <a:cxn ang="0">
                        <a:pos x="282" y="207"/>
                      </a:cxn>
                      <a:cxn ang="0">
                        <a:pos x="271" y="263"/>
                      </a:cxn>
                      <a:cxn ang="0">
                        <a:pos x="250" y="298"/>
                      </a:cxn>
                      <a:cxn ang="0">
                        <a:pos x="215" y="319"/>
                      </a:cxn>
                      <a:cxn ang="0">
                        <a:pos x="187" y="326"/>
                      </a:cxn>
                      <a:cxn ang="0">
                        <a:pos x="145" y="315"/>
                      </a:cxn>
                      <a:cxn ang="0">
                        <a:pos x="123" y="284"/>
                      </a:cxn>
                      <a:cxn ang="0">
                        <a:pos x="102" y="238"/>
                      </a:cxn>
                      <a:cxn ang="0">
                        <a:pos x="85" y="186"/>
                      </a:cxn>
                      <a:cxn ang="0">
                        <a:pos x="53" y="207"/>
                      </a:cxn>
                      <a:cxn ang="0">
                        <a:pos x="18" y="221"/>
                      </a:cxn>
                      <a:cxn ang="0">
                        <a:pos x="4" y="221"/>
                      </a:cxn>
                      <a:cxn ang="0">
                        <a:pos x="0" y="207"/>
                      </a:cxn>
                      <a:cxn ang="0">
                        <a:pos x="7" y="189"/>
                      </a:cxn>
                      <a:cxn ang="0">
                        <a:pos x="60" y="168"/>
                      </a:cxn>
                      <a:cxn ang="0">
                        <a:pos x="81" y="137"/>
                      </a:cxn>
                    </a:cxnLst>
                    <a:rect l="0" t="0" r="r" b="b"/>
                    <a:pathLst>
                      <a:path w="282" h="326">
                        <a:moveTo>
                          <a:pt x="81" y="137"/>
                        </a:moveTo>
                        <a:lnTo>
                          <a:pt x="78" y="84"/>
                        </a:lnTo>
                        <a:lnTo>
                          <a:pt x="88" y="35"/>
                        </a:lnTo>
                        <a:lnTo>
                          <a:pt x="127" y="7"/>
                        </a:lnTo>
                        <a:lnTo>
                          <a:pt x="173" y="0"/>
                        </a:lnTo>
                        <a:lnTo>
                          <a:pt x="208" y="4"/>
                        </a:lnTo>
                        <a:lnTo>
                          <a:pt x="240" y="25"/>
                        </a:lnTo>
                        <a:lnTo>
                          <a:pt x="257" y="60"/>
                        </a:lnTo>
                        <a:lnTo>
                          <a:pt x="278" y="130"/>
                        </a:lnTo>
                        <a:lnTo>
                          <a:pt x="282" y="207"/>
                        </a:lnTo>
                        <a:lnTo>
                          <a:pt x="271" y="263"/>
                        </a:lnTo>
                        <a:lnTo>
                          <a:pt x="250" y="298"/>
                        </a:lnTo>
                        <a:lnTo>
                          <a:pt x="215" y="319"/>
                        </a:lnTo>
                        <a:lnTo>
                          <a:pt x="187" y="326"/>
                        </a:lnTo>
                        <a:lnTo>
                          <a:pt x="145" y="315"/>
                        </a:lnTo>
                        <a:lnTo>
                          <a:pt x="123" y="284"/>
                        </a:lnTo>
                        <a:lnTo>
                          <a:pt x="102" y="238"/>
                        </a:lnTo>
                        <a:lnTo>
                          <a:pt x="85" y="186"/>
                        </a:lnTo>
                        <a:lnTo>
                          <a:pt x="53" y="207"/>
                        </a:lnTo>
                        <a:lnTo>
                          <a:pt x="18" y="221"/>
                        </a:lnTo>
                        <a:lnTo>
                          <a:pt x="4" y="221"/>
                        </a:lnTo>
                        <a:lnTo>
                          <a:pt x="0" y="207"/>
                        </a:lnTo>
                        <a:lnTo>
                          <a:pt x="7" y="189"/>
                        </a:lnTo>
                        <a:lnTo>
                          <a:pt x="60" y="168"/>
                        </a:lnTo>
                        <a:lnTo>
                          <a:pt x="81" y="137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2311" name="Group 13"/>
                  <p:cNvGrpSpPr>
                    <a:grpSpLocks/>
                  </p:cNvGrpSpPr>
                  <p:nvPr/>
                </p:nvGrpSpPr>
                <p:grpSpPr bwMode="auto">
                  <a:xfrm flipH="1">
                    <a:off x="1212" y="1104"/>
                    <a:ext cx="277" cy="235"/>
                    <a:chOff x="1590" y="1104"/>
                    <a:chExt cx="277" cy="235"/>
                  </a:xfrm>
                </p:grpSpPr>
                <p:sp>
                  <p:nvSpPr>
                    <p:cNvPr id="322574" name="Freeform 14"/>
                    <p:cNvSpPr>
                      <a:spLocks/>
                    </p:cNvSpPr>
                    <p:nvPr/>
                  </p:nvSpPr>
                  <p:spPr bwMode="auto">
                    <a:xfrm>
                      <a:off x="1683" y="1257"/>
                      <a:ext cx="184" cy="82"/>
                    </a:xfrm>
                    <a:custGeom>
                      <a:avLst/>
                      <a:gdLst/>
                      <a:ahLst/>
                      <a:cxnLst>
                        <a:cxn ang="0">
                          <a:pos x="13" y="82"/>
                        </a:cxn>
                        <a:cxn ang="0">
                          <a:pos x="0" y="71"/>
                        </a:cxn>
                        <a:cxn ang="0">
                          <a:pos x="0" y="45"/>
                        </a:cxn>
                        <a:cxn ang="0">
                          <a:pos x="16" y="17"/>
                        </a:cxn>
                        <a:cxn ang="0">
                          <a:pos x="36" y="9"/>
                        </a:cxn>
                        <a:cxn ang="0">
                          <a:pos x="61" y="22"/>
                        </a:cxn>
                        <a:cxn ang="0">
                          <a:pos x="86" y="19"/>
                        </a:cxn>
                        <a:cxn ang="0">
                          <a:pos x="102" y="0"/>
                        </a:cxn>
                        <a:cxn ang="0">
                          <a:pos x="123" y="2"/>
                        </a:cxn>
                        <a:cxn ang="0">
                          <a:pos x="155" y="15"/>
                        </a:cxn>
                        <a:cxn ang="0">
                          <a:pos x="182" y="13"/>
                        </a:cxn>
                        <a:cxn ang="0">
                          <a:pos x="184" y="32"/>
                        </a:cxn>
                        <a:cxn ang="0">
                          <a:pos x="175" y="45"/>
                        </a:cxn>
                        <a:cxn ang="0">
                          <a:pos x="141" y="43"/>
                        </a:cxn>
                        <a:cxn ang="0">
                          <a:pos x="118" y="39"/>
                        </a:cxn>
                        <a:cxn ang="0">
                          <a:pos x="105" y="48"/>
                        </a:cxn>
                        <a:cxn ang="0">
                          <a:pos x="91" y="67"/>
                        </a:cxn>
                        <a:cxn ang="0">
                          <a:pos x="66" y="62"/>
                        </a:cxn>
                        <a:cxn ang="0">
                          <a:pos x="54" y="56"/>
                        </a:cxn>
                        <a:cxn ang="0">
                          <a:pos x="45" y="63"/>
                        </a:cxn>
                        <a:cxn ang="0">
                          <a:pos x="32" y="76"/>
                        </a:cxn>
                        <a:cxn ang="0">
                          <a:pos x="13" y="82"/>
                        </a:cxn>
                      </a:cxnLst>
                      <a:rect l="0" t="0" r="r" b="b"/>
                      <a:pathLst>
                        <a:path w="184" h="82">
                          <a:moveTo>
                            <a:pt x="13" y="82"/>
                          </a:moveTo>
                          <a:lnTo>
                            <a:pt x="0" y="71"/>
                          </a:lnTo>
                          <a:lnTo>
                            <a:pt x="0" y="45"/>
                          </a:lnTo>
                          <a:lnTo>
                            <a:pt x="16" y="17"/>
                          </a:lnTo>
                          <a:lnTo>
                            <a:pt x="36" y="9"/>
                          </a:lnTo>
                          <a:lnTo>
                            <a:pt x="61" y="22"/>
                          </a:lnTo>
                          <a:lnTo>
                            <a:pt x="86" y="19"/>
                          </a:lnTo>
                          <a:lnTo>
                            <a:pt x="102" y="0"/>
                          </a:lnTo>
                          <a:lnTo>
                            <a:pt x="123" y="2"/>
                          </a:lnTo>
                          <a:lnTo>
                            <a:pt x="155" y="15"/>
                          </a:lnTo>
                          <a:lnTo>
                            <a:pt x="182" y="13"/>
                          </a:lnTo>
                          <a:lnTo>
                            <a:pt x="184" y="32"/>
                          </a:lnTo>
                          <a:lnTo>
                            <a:pt x="175" y="45"/>
                          </a:lnTo>
                          <a:lnTo>
                            <a:pt x="141" y="43"/>
                          </a:lnTo>
                          <a:lnTo>
                            <a:pt x="118" y="39"/>
                          </a:lnTo>
                          <a:lnTo>
                            <a:pt x="105" y="48"/>
                          </a:lnTo>
                          <a:lnTo>
                            <a:pt x="91" y="67"/>
                          </a:lnTo>
                          <a:lnTo>
                            <a:pt x="66" y="62"/>
                          </a:lnTo>
                          <a:lnTo>
                            <a:pt x="54" y="56"/>
                          </a:lnTo>
                          <a:lnTo>
                            <a:pt x="45" y="63"/>
                          </a:lnTo>
                          <a:lnTo>
                            <a:pt x="32" y="76"/>
                          </a:lnTo>
                          <a:lnTo>
                            <a:pt x="13" y="8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2575" name="Freeform 15"/>
                    <p:cNvSpPr>
                      <a:spLocks/>
                    </p:cNvSpPr>
                    <p:nvPr/>
                  </p:nvSpPr>
                  <p:spPr bwMode="auto">
                    <a:xfrm>
                      <a:off x="1654" y="1193"/>
                      <a:ext cx="178" cy="113"/>
                    </a:xfrm>
                    <a:custGeom>
                      <a:avLst/>
                      <a:gdLst/>
                      <a:ahLst/>
                      <a:cxnLst>
                        <a:cxn ang="0">
                          <a:pos x="23" y="114"/>
                        </a:cxn>
                        <a:cxn ang="0">
                          <a:pos x="11" y="108"/>
                        </a:cxn>
                        <a:cxn ang="0">
                          <a:pos x="0" y="79"/>
                        </a:cxn>
                        <a:cxn ang="0">
                          <a:pos x="11" y="51"/>
                        </a:cxn>
                        <a:cxn ang="0">
                          <a:pos x="27" y="39"/>
                        </a:cxn>
                        <a:cxn ang="0">
                          <a:pos x="56" y="42"/>
                        </a:cxn>
                        <a:cxn ang="0">
                          <a:pos x="76" y="35"/>
                        </a:cxn>
                        <a:cxn ang="0">
                          <a:pos x="90" y="13"/>
                        </a:cxn>
                        <a:cxn ang="0">
                          <a:pos x="111" y="4"/>
                        </a:cxn>
                        <a:cxn ang="0">
                          <a:pos x="146" y="9"/>
                        </a:cxn>
                        <a:cxn ang="0">
                          <a:pos x="171" y="0"/>
                        </a:cxn>
                        <a:cxn ang="0">
                          <a:pos x="178" y="17"/>
                        </a:cxn>
                        <a:cxn ang="0">
                          <a:pos x="171" y="33"/>
                        </a:cxn>
                        <a:cxn ang="0">
                          <a:pos x="140" y="42"/>
                        </a:cxn>
                        <a:cxn ang="0">
                          <a:pos x="120" y="40"/>
                        </a:cxn>
                        <a:cxn ang="0">
                          <a:pos x="108" y="57"/>
                        </a:cxn>
                        <a:cxn ang="0">
                          <a:pos x="97" y="79"/>
                        </a:cxn>
                        <a:cxn ang="0">
                          <a:pos x="72" y="81"/>
                        </a:cxn>
                        <a:cxn ang="0">
                          <a:pos x="59" y="79"/>
                        </a:cxn>
                        <a:cxn ang="0">
                          <a:pos x="47" y="88"/>
                        </a:cxn>
                        <a:cxn ang="0">
                          <a:pos x="41" y="99"/>
                        </a:cxn>
                        <a:cxn ang="0">
                          <a:pos x="23" y="114"/>
                        </a:cxn>
                      </a:cxnLst>
                      <a:rect l="0" t="0" r="r" b="b"/>
                      <a:pathLst>
                        <a:path w="178" h="114">
                          <a:moveTo>
                            <a:pt x="23" y="114"/>
                          </a:moveTo>
                          <a:lnTo>
                            <a:pt x="11" y="108"/>
                          </a:lnTo>
                          <a:lnTo>
                            <a:pt x="0" y="79"/>
                          </a:lnTo>
                          <a:lnTo>
                            <a:pt x="11" y="51"/>
                          </a:lnTo>
                          <a:lnTo>
                            <a:pt x="27" y="39"/>
                          </a:lnTo>
                          <a:lnTo>
                            <a:pt x="56" y="42"/>
                          </a:lnTo>
                          <a:lnTo>
                            <a:pt x="76" y="35"/>
                          </a:lnTo>
                          <a:lnTo>
                            <a:pt x="90" y="13"/>
                          </a:lnTo>
                          <a:lnTo>
                            <a:pt x="111" y="4"/>
                          </a:lnTo>
                          <a:lnTo>
                            <a:pt x="146" y="9"/>
                          </a:lnTo>
                          <a:lnTo>
                            <a:pt x="171" y="0"/>
                          </a:lnTo>
                          <a:lnTo>
                            <a:pt x="178" y="17"/>
                          </a:lnTo>
                          <a:lnTo>
                            <a:pt x="171" y="33"/>
                          </a:lnTo>
                          <a:lnTo>
                            <a:pt x="140" y="42"/>
                          </a:lnTo>
                          <a:lnTo>
                            <a:pt x="120" y="40"/>
                          </a:lnTo>
                          <a:lnTo>
                            <a:pt x="108" y="57"/>
                          </a:lnTo>
                          <a:lnTo>
                            <a:pt x="97" y="79"/>
                          </a:lnTo>
                          <a:lnTo>
                            <a:pt x="72" y="81"/>
                          </a:lnTo>
                          <a:lnTo>
                            <a:pt x="59" y="79"/>
                          </a:lnTo>
                          <a:lnTo>
                            <a:pt x="47" y="88"/>
                          </a:lnTo>
                          <a:lnTo>
                            <a:pt x="41" y="99"/>
                          </a:lnTo>
                          <a:lnTo>
                            <a:pt x="23" y="114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2576" name="Freeform 16"/>
                    <p:cNvSpPr>
                      <a:spLocks/>
                    </p:cNvSpPr>
                    <p:nvPr/>
                  </p:nvSpPr>
                  <p:spPr bwMode="auto">
                    <a:xfrm>
                      <a:off x="1630" y="1154"/>
                      <a:ext cx="161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31" y="138"/>
                        </a:cxn>
                        <a:cxn ang="0">
                          <a:pos x="16" y="133"/>
                        </a:cxn>
                        <a:cxn ang="0">
                          <a:pos x="0" y="109"/>
                        </a:cxn>
                        <a:cxn ang="0">
                          <a:pos x="5" y="78"/>
                        </a:cxn>
                        <a:cxn ang="0">
                          <a:pos x="16" y="65"/>
                        </a:cxn>
                        <a:cxn ang="0">
                          <a:pos x="43" y="62"/>
                        </a:cxn>
                        <a:cxn ang="0">
                          <a:pos x="65" y="51"/>
                        </a:cxn>
                        <a:cxn ang="0">
                          <a:pos x="72" y="25"/>
                        </a:cxn>
                        <a:cxn ang="0">
                          <a:pos x="92" y="15"/>
                        </a:cxn>
                        <a:cxn ang="0">
                          <a:pos x="127" y="13"/>
                        </a:cxn>
                        <a:cxn ang="0">
                          <a:pos x="148" y="0"/>
                        </a:cxn>
                        <a:cxn ang="0">
                          <a:pos x="161" y="13"/>
                        </a:cxn>
                        <a:cxn ang="0">
                          <a:pos x="156" y="25"/>
                        </a:cxn>
                        <a:cxn ang="0">
                          <a:pos x="128" y="44"/>
                        </a:cxn>
                        <a:cxn ang="0">
                          <a:pos x="107" y="49"/>
                        </a:cxn>
                        <a:cxn ang="0">
                          <a:pos x="99" y="65"/>
                        </a:cxn>
                        <a:cxn ang="0">
                          <a:pos x="94" y="91"/>
                        </a:cxn>
                        <a:cxn ang="0">
                          <a:pos x="69" y="98"/>
                        </a:cxn>
                        <a:cxn ang="0">
                          <a:pos x="54" y="94"/>
                        </a:cxn>
                        <a:cxn ang="0">
                          <a:pos x="45" y="105"/>
                        </a:cxn>
                        <a:cxn ang="0">
                          <a:pos x="40" y="123"/>
                        </a:cxn>
                        <a:cxn ang="0">
                          <a:pos x="31" y="138"/>
                        </a:cxn>
                      </a:cxnLst>
                      <a:rect l="0" t="0" r="r" b="b"/>
                      <a:pathLst>
                        <a:path w="161" h="138">
                          <a:moveTo>
                            <a:pt x="31" y="138"/>
                          </a:moveTo>
                          <a:lnTo>
                            <a:pt x="16" y="133"/>
                          </a:lnTo>
                          <a:lnTo>
                            <a:pt x="0" y="109"/>
                          </a:lnTo>
                          <a:lnTo>
                            <a:pt x="5" y="78"/>
                          </a:lnTo>
                          <a:lnTo>
                            <a:pt x="16" y="65"/>
                          </a:lnTo>
                          <a:lnTo>
                            <a:pt x="43" y="62"/>
                          </a:lnTo>
                          <a:lnTo>
                            <a:pt x="65" y="51"/>
                          </a:lnTo>
                          <a:lnTo>
                            <a:pt x="72" y="25"/>
                          </a:lnTo>
                          <a:lnTo>
                            <a:pt x="92" y="15"/>
                          </a:lnTo>
                          <a:lnTo>
                            <a:pt x="127" y="13"/>
                          </a:lnTo>
                          <a:lnTo>
                            <a:pt x="148" y="0"/>
                          </a:lnTo>
                          <a:lnTo>
                            <a:pt x="161" y="13"/>
                          </a:lnTo>
                          <a:lnTo>
                            <a:pt x="156" y="25"/>
                          </a:lnTo>
                          <a:lnTo>
                            <a:pt x="128" y="44"/>
                          </a:lnTo>
                          <a:lnTo>
                            <a:pt x="107" y="49"/>
                          </a:lnTo>
                          <a:lnTo>
                            <a:pt x="99" y="65"/>
                          </a:lnTo>
                          <a:lnTo>
                            <a:pt x="94" y="91"/>
                          </a:lnTo>
                          <a:lnTo>
                            <a:pt x="69" y="98"/>
                          </a:lnTo>
                          <a:lnTo>
                            <a:pt x="54" y="94"/>
                          </a:lnTo>
                          <a:lnTo>
                            <a:pt x="45" y="105"/>
                          </a:lnTo>
                          <a:lnTo>
                            <a:pt x="40" y="123"/>
                          </a:lnTo>
                          <a:lnTo>
                            <a:pt x="31" y="138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22577" name="Freeform 17"/>
                    <p:cNvSpPr>
                      <a:spLocks/>
                    </p:cNvSpPr>
                    <p:nvPr/>
                  </p:nvSpPr>
                  <p:spPr bwMode="auto">
                    <a:xfrm>
                      <a:off x="1590" y="1104"/>
                      <a:ext cx="123" cy="174"/>
                    </a:xfrm>
                    <a:custGeom>
                      <a:avLst/>
                      <a:gdLst/>
                      <a:ahLst/>
                      <a:cxnLst>
                        <a:cxn ang="0">
                          <a:pos x="48" y="172"/>
                        </a:cxn>
                        <a:cxn ang="0">
                          <a:pos x="31" y="174"/>
                        </a:cxn>
                        <a:cxn ang="0">
                          <a:pos x="9" y="158"/>
                        </a:cxn>
                        <a:cxn ang="0">
                          <a:pos x="0" y="131"/>
                        </a:cxn>
                        <a:cxn ang="0">
                          <a:pos x="4" y="113"/>
                        </a:cxn>
                        <a:cxn ang="0">
                          <a:pos x="29" y="97"/>
                        </a:cxn>
                        <a:cxn ang="0">
                          <a:pos x="46" y="79"/>
                        </a:cxn>
                        <a:cxn ang="0">
                          <a:pos x="46" y="52"/>
                        </a:cxn>
                        <a:cxn ang="0">
                          <a:pos x="59" y="39"/>
                        </a:cxn>
                        <a:cxn ang="0">
                          <a:pos x="90" y="22"/>
                        </a:cxn>
                        <a:cxn ang="0">
                          <a:pos x="106" y="0"/>
                        </a:cxn>
                        <a:cxn ang="0">
                          <a:pos x="121" y="7"/>
                        </a:cxn>
                        <a:cxn ang="0">
                          <a:pos x="123" y="22"/>
                        </a:cxn>
                        <a:cxn ang="0">
                          <a:pos x="105" y="47"/>
                        </a:cxn>
                        <a:cxn ang="0">
                          <a:pos x="84" y="61"/>
                        </a:cxn>
                        <a:cxn ang="0">
                          <a:pos x="86" y="81"/>
                        </a:cxn>
                        <a:cxn ang="0">
                          <a:pos x="90" y="104"/>
                        </a:cxn>
                        <a:cxn ang="0">
                          <a:pos x="68" y="118"/>
                        </a:cxn>
                        <a:cxn ang="0">
                          <a:pos x="59" y="124"/>
                        </a:cxn>
                        <a:cxn ang="0">
                          <a:pos x="51" y="138"/>
                        </a:cxn>
                        <a:cxn ang="0">
                          <a:pos x="50" y="152"/>
                        </a:cxn>
                        <a:cxn ang="0">
                          <a:pos x="48" y="172"/>
                        </a:cxn>
                      </a:cxnLst>
                      <a:rect l="0" t="0" r="r" b="b"/>
                      <a:pathLst>
                        <a:path w="123" h="174">
                          <a:moveTo>
                            <a:pt x="48" y="172"/>
                          </a:moveTo>
                          <a:lnTo>
                            <a:pt x="31" y="174"/>
                          </a:lnTo>
                          <a:lnTo>
                            <a:pt x="9" y="158"/>
                          </a:lnTo>
                          <a:lnTo>
                            <a:pt x="0" y="131"/>
                          </a:lnTo>
                          <a:lnTo>
                            <a:pt x="4" y="113"/>
                          </a:lnTo>
                          <a:lnTo>
                            <a:pt x="29" y="97"/>
                          </a:lnTo>
                          <a:lnTo>
                            <a:pt x="46" y="79"/>
                          </a:lnTo>
                          <a:lnTo>
                            <a:pt x="46" y="52"/>
                          </a:lnTo>
                          <a:lnTo>
                            <a:pt x="59" y="39"/>
                          </a:lnTo>
                          <a:lnTo>
                            <a:pt x="90" y="22"/>
                          </a:lnTo>
                          <a:lnTo>
                            <a:pt x="106" y="0"/>
                          </a:lnTo>
                          <a:lnTo>
                            <a:pt x="121" y="7"/>
                          </a:lnTo>
                          <a:lnTo>
                            <a:pt x="123" y="22"/>
                          </a:lnTo>
                          <a:lnTo>
                            <a:pt x="105" y="47"/>
                          </a:lnTo>
                          <a:lnTo>
                            <a:pt x="84" y="61"/>
                          </a:lnTo>
                          <a:lnTo>
                            <a:pt x="86" y="81"/>
                          </a:lnTo>
                          <a:lnTo>
                            <a:pt x="90" y="104"/>
                          </a:lnTo>
                          <a:lnTo>
                            <a:pt x="68" y="118"/>
                          </a:lnTo>
                          <a:lnTo>
                            <a:pt x="59" y="124"/>
                          </a:lnTo>
                          <a:lnTo>
                            <a:pt x="51" y="138"/>
                          </a:lnTo>
                          <a:lnTo>
                            <a:pt x="50" y="152"/>
                          </a:lnTo>
                          <a:lnTo>
                            <a:pt x="48" y="172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CA" sz="2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itchFamily="18" charset="0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grpSp>
              <p:nvGrpSpPr>
                <p:cNvPr id="12299" name="Group 18"/>
                <p:cNvGrpSpPr>
                  <a:grpSpLocks/>
                </p:cNvGrpSpPr>
                <p:nvPr/>
              </p:nvGrpSpPr>
              <p:grpSpPr bwMode="auto">
                <a:xfrm rot="4286940" flipH="1">
                  <a:off x="1038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22579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2218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580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2412"/>
                    <a:ext cx="243" cy="22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2300" name="Group 21"/>
                <p:cNvGrpSpPr>
                  <a:grpSpLocks/>
                </p:cNvGrpSpPr>
                <p:nvPr/>
              </p:nvGrpSpPr>
              <p:grpSpPr bwMode="auto">
                <a:xfrm rot="4286940" flipH="1">
                  <a:off x="962" y="766"/>
                  <a:ext cx="141" cy="50"/>
                  <a:chOff x="4032" y="2817"/>
                  <a:chExt cx="417" cy="635"/>
                </a:xfrm>
              </p:grpSpPr>
              <p:sp>
                <p:nvSpPr>
                  <p:cNvPr id="322582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4099" y="2218"/>
                    <a:ext cx="417" cy="635"/>
                  </a:xfrm>
                  <a:prstGeom prst="ellipse">
                    <a:avLst/>
                  </a:prstGeom>
                  <a:solidFill>
                    <a:schemeClr val="tx2"/>
                  </a:solidFill>
                  <a:ln w="12700" cap="sq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2583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4081" y="2412"/>
                    <a:ext cx="243" cy="229"/>
                  </a:xfrm>
                  <a:prstGeom prst="ellipse">
                    <a:avLst/>
                  </a:prstGeom>
                  <a:solidFill>
                    <a:schemeClr val="bg2"/>
                  </a:solidFill>
                  <a:ln w="12700" cap="sq">
                    <a:noFill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wrap="none" lIns="274320" rIns="274320" anchor="ctr">
                    <a:spAutoFit/>
                  </a:bodyPr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CA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2584" name="Oval 24"/>
              <p:cNvSpPr>
                <a:spLocks noChangeArrowheads="1"/>
              </p:cNvSpPr>
              <p:nvPr/>
            </p:nvSpPr>
            <p:spPr bwMode="auto">
              <a:xfrm>
                <a:off x="1098" y="1008"/>
                <a:ext cx="198" cy="74"/>
              </a:xfrm>
              <a:prstGeom prst="ellipse">
                <a:avLst/>
              </a:prstGeom>
              <a:solidFill>
                <a:schemeClr val="bg1"/>
              </a:solidFill>
              <a:ln w="12700" cap="sq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lIns="274320" rIns="274320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2585" name="Freeform 25"/>
            <p:cNvSpPr>
              <a:spLocks noChangeAspect="1"/>
            </p:cNvSpPr>
            <p:nvPr/>
          </p:nvSpPr>
          <p:spPr bwMode="auto">
            <a:xfrm>
              <a:off x="1153" y="2448"/>
              <a:ext cx="446" cy="375"/>
            </a:xfrm>
            <a:custGeom>
              <a:avLst/>
              <a:gdLst/>
              <a:ahLst/>
              <a:cxnLst>
                <a:cxn ang="0">
                  <a:pos x="194" y="93"/>
                </a:cxn>
                <a:cxn ang="0">
                  <a:pos x="183" y="57"/>
                </a:cxn>
                <a:cxn ang="0">
                  <a:pos x="164" y="22"/>
                </a:cxn>
                <a:cxn ang="0">
                  <a:pos x="131" y="0"/>
                </a:cxn>
                <a:cxn ang="0">
                  <a:pos x="93" y="0"/>
                </a:cxn>
                <a:cxn ang="0">
                  <a:pos x="54" y="13"/>
                </a:cxn>
                <a:cxn ang="0">
                  <a:pos x="2" y="57"/>
                </a:cxn>
                <a:cxn ang="0">
                  <a:pos x="0" y="79"/>
                </a:cxn>
                <a:cxn ang="0">
                  <a:pos x="16" y="115"/>
                </a:cxn>
                <a:cxn ang="0">
                  <a:pos x="68" y="159"/>
                </a:cxn>
                <a:cxn ang="0">
                  <a:pos x="68" y="177"/>
                </a:cxn>
                <a:cxn ang="0">
                  <a:pos x="46" y="203"/>
                </a:cxn>
                <a:cxn ang="0">
                  <a:pos x="49" y="225"/>
                </a:cxn>
                <a:cxn ang="0">
                  <a:pos x="63" y="234"/>
                </a:cxn>
                <a:cxn ang="0">
                  <a:pos x="80" y="243"/>
                </a:cxn>
                <a:cxn ang="0">
                  <a:pos x="80" y="265"/>
                </a:cxn>
                <a:cxn ang="0">
                  <a:pos x="52" y="305"/>
                </a:cxn>
                <a:cxn ang="0">
                  <a:pos x="54" y="322"/>
                </a:cxn>
                <a:cxn ang="0">
                  <a:pos x="82" y="344"/>
                </a:cxn>
                <a:cxn ang="0">
                  <a:pos x="123" y="327"/>
                </a:cxn>
                <a:cxn ang="0">
                  <a:pos x="142" y="331"/>
                </a:cxn>
                <a:cxn ang="0">
                  <a:pos x="189" y="340"/>
                </a:cxn>
                <a:cxn ang="0">
                  <a:pos x="232" y="366"/>
                </a:cxn>
                <a:cxn ang="0">
                  <a:pos x="259" y="375"/>
                </a:cxn>
                <a:cxn ang="0">
                  <a:pos x="355" y="356"/>
                </a:cxn>
                <a:cxn ang="0">
                  <a:pos x="446" y="273"/>
                </a:cxn>
                <a:cxn ang="0">
                  <a:pos x="408" y="349"/>
                </a:cxn>
                <a:cxn ang="0">
                  <a:pos x="325" y="364"/>
                </a:cxn>
                <a:cxn ang="0">
                  <a:pos x="431" y="303"/>
                </a:cxn>
                <a:cxn ang="0">
                  <a:pos x="393" y="273"/>
                </a:cxn>
                <a:cxn ang="0">
                  <a:pos x="281" y="260"/>
                </a:cxn>
                <a:cxn ang="0">
                  <a:pos x="197" y="247"/>
                </a:cxn>
                <a:cxn ang="0">
                  <a:pos x="153" y="238"/>
                </a:cxn>
                <a:cxn ang="0">
                  <a:pos x="161" y="221"/>
                </a:cxn>
                <a:cxn ang="0">
                  <a:pos x="186" y="199"/>
                </a:cxn>
                <a:cxn ang="0">
                  <a:pos x="180" y="172"/>
                </a:cxn>
                <a:cxn ang="0">
                  <a:pos x="156" y="146"/>
                </a:cxn>
                <a:cxn ang="0">
                  <a:pos x="156" y="124"/>
                </a:cxn>
                <a:cxn ang="0">
                  <a:pos x="169" y="75"/>
                </a:cxn>
                <a:cxn ang="0">
                  <a:pos x="147" y="167"/>
                </a:cxn>
              </a:cxnLst>
              <a:rect l="0" t="0" r="r" b="b"/>
              <a:pathLst>
                <a:path w="446" h="375">
                  <a:moveTo>
                    <a:pt x="194" y="93"/>
                  </a:moveTo>
                  <a:lnTo>
                    <a:pt x="183" y="57"/>
                  </a:lnTo>
                  <a:lnTo>
                    <a:pt x="164" y="22"/>
                  </a:lnTo>
                  <a:lnTo>
                    <a:pt x="131" y="0"/>
                  </a:lnTo>
                  <a:lnTo>
                    <a:pt x="93" y="0"/>
                  </a:lnTo>
                  <a:lnTo>
                    <a:pt x="54" y="13"/>
                  </a:lnTo>
                  <a:lnTo>
                    <a:pt x="2" y="57"/>
                  </a:lnTo>
                  <a:lnTo>
                    <a:pt x="0" y="79"/>
                  </a:lnTo>
                  <a:lnTo>
                    <a:pt x="16" y="115"/>
                  </a:lnTo>
                  <a:lnTo>
                    <a:pt x="68" y="159"/>
                  </a:lnTo>
                  <a:lnTo>
                    <a:pt x="68" y="177"/>
                  </a:lnTo>
                  <a:lnTo>
                    <a:pt x="46" y="203"/>
                  </a:lnTo>
                  <a:lnTo>
                    <a:pt x="49" y="225"/>
                  </a:lnTo>
                  <a:lnTo>
                    <a:pt x="63" y="234"/>
                  </a:lnTo>
                  <a:lnTo>
                    <a:pt x="80" y="243"/>
                  </a:lnTo>
                  <a:lnTo>
                    <a:pt x="80" y="265"/>
                  </a:lnTo>
                  <a:lnTo>
                    <a:pt x="52" y="305"/>
                  </a:lnTo>
                  <a:lnTo>
                    <a:pt x="54" y="322"/>
                  </a:lnTo>
                  <a:lnTo>
                    <a:pt x="82" y="344"/>
                  </a:lnTo>
                  <a:lnTo>
                    <a:pt x="123" y="327"/>
                  </a:lnTo>
                  <a:lnTo>
                    <a:pt x="142" y="331"/>
                  </a:lnTo>
                  <a:lnTo>
                    <a:pt x="189" y="340"/>
                  </a:lnTo>
                  <a:lnTo>
                    <a:pt x="232" y="366"/>
                  </a:lnTo>
                  <a:lnTo>
                    <a:pt x="259" y="375"/>
                  </a:lnTo>
                  <a:lnTo>
                    <a:pt x="355" y="356"/>
                  </a:lnTo>
                  <a:lnTo>
                    <a:pt x="446" y="273"/>
                  </a:lnTo>
                  <a:lnTo>
                    <a:pt x="408" y="349"/>
                  </a:lnTo>
                  <a:lnTo>
                    <a:pt x="325" y="364"/>
                  </a:lnTo>
                  <a:lnTo>
                    <a:pt x="431" y="303"/>
                  </a:lnTo>
                  <a:lnTo>
                    <a:pt x="393" y="273"/>
                  </a:lnTo>
                  <a:lnTo>
                    <a:pt x="281" y="260"/>
                  </a:lnTo>
                  <a:lnTo>
                    <a:pt x="197" y="247"/>
                  </a:lnTo>
                  <a:lnTo>
                    <a:pt x="153" y="238"/>
                  </a:lnTo>
                  <a:lnTo>
                    <a:pt x="161" y="221"/>
                  </a:lnTo>
                  <a:lnTo>
                    <a:pt x="186" y="199"/>
                  </a:lnTo>
                  <a:lnTo>
                    <a:pt x="180" y="172"/>
                  </a:lnTo>
                  <a:lnTo>
                    <a:pt x="156" y="146"/>
                  </a:lnTo>
                  <a:lnTo>
                    <a:pt x="156" y="124"/>
                  </a:lnTo>
                  <a:lnTo>
                    <a:pt x="169" y="75"/>
                  </a:lnTo>
                  <a:lnTo>
                    <a:pt x="147" y="167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22586" name="Freeform 26"/>
            <p:cNvSpPr>
              <a:spLocks/>
            </p:cNvSpPr>
            <p:nvPr/>
          </p:nvSpPr>
          <p:spPr bwMode="auto">
            <a:xfrm>
              <a:off x="1440" y="2304"/>
              <a:ext cx="470" cy="320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48" y="9"/>
                </a:cxn>
                <a:cxn ang="0">
                  <a:pos x="13" y="77"/>
                </a:cxn>
                <a:cxn ang="0">
                  <a:pos x="0" y="133"/>
                </a:cxn>
                <a:cxn ang="0">
                  <a:pos x="8" y="133"/>
                </a:cxn>
                <a:cxn ang="0">
                  <a:pos x="19" y="124"/>
                </a:cxn>
                <a:cxn ang="0">
                  <a:pos x="31" y="133"/>
                </a:cxn>
                <a:cxn ang="0">
                  <a:pos x="25" y="152"/>
                </a:cxn>
                <a:cxn ang="0">
                  <a:pos x="17" y="181"/>
                </a:cxn>
                <a:cxn ang="0">
                  <a:pos x="23" y="206"/>
                </a:cxn>
                <a:cxn ang="0">
                  <a:pos x="35" y="200"/>
                </a:cxn>
                <a:cxn ang="0">
                  <a:pos x="40" y="220"/>
                </a:cxn>
                <a:cxn ang="0">
                  <a:pos x="35" y="253"/>
                </a:cxn>
                <a:cxn ang="0">
                  <a:pos x="40" y="301"/>
                </a:cxn>
                <a:cxn ang="0">
                  <a:pos x="48" y="320"/>
                </a:cxn>
                <a:cxn ang="0">
                  <a:pos x="65" y="320"/>
                </a:cxn>
                <a:cxn ang="0">
                  <a:pos x="88" y="306"/>
                </a:cxn>
                <a:cxn ang="0">
                  <a:pos x="103" y="301"/>
                </a:cxn>
                <a:cxn ang="0">
                  <a:pos x="111" y="291"/>
                </a:cxn>
                <a:cxn ang="0">
                  <a:pos x="132" y="282"/>
                </a:cxn>
                <a:cxn ang="0">
                  <a:pos x="178" y="291"/>
                </a:cxn>
                <a:cxn ang="0">
                  <a:pos x="195" y="301"/>
                </a:cxn>
                <a:cxn ang="0">
                  <a:pos x="204" y="277"/>
                </a:cxn>
                <a:cxn ang="0">
                  <a:pos x="394" y="264"/>
                </a:cxn>
                <a:cxn ang="0">
                  <a:pos x="470" y="219"/>
                </a:cxn>
                <a:cxn ang="0">
                  <a:pos x="341" y="205"/>
                </a:cxn>
                <a:cxn ang="0">
                  <a:pos x="265" y="205"/>
                </a:cxn>
                <a:cxn ang="0">
                  <a:pos x="197" y="205"/>
                </a:cxn>
                <a:cxn ang="0">
                  <a:pos x="181" y="177"/>
                </a:cxn>
                <a:cxn ang="0">
                  <a:pos x="135" y="177"/>
                </a:cxn>
                <a:cxn ang="0">
                  <a:pos x="120" y="172"/>
                </a:cxn>
                <a:cxn ang="0">
                  <a:pos x="101" y="162"/>
                </a:cxn>
                <a:cxn ang="0">
                  <a:pos x="94" y="143"/>
                </a:cxn>
                <a:cxn ang="0">
                  <a:pos x="97" y="124"/>
                </a:cxn>
                <a:cxn ang="0">
                  <a:pos x="93" y="106"/>
                </a:cxn>
                <a:cxn ang="0">
                  <a:pos x="84" y="91"/>
                </a:cxn>
                <a:cxn ang="0">
                  <a:pos x="90" y="67"/>
                </a:cxn>
                <a:cxn ang="0">
                  <a:pos x="107" y="52"/>
                </a:cxn>
                <a:cxn ang="0">
                  <a:pos x="105" y="29"/>
                </a:cxn>
                <a:cxn ang="0">
                  <a:pos x="88" y="0"/>
                </a:cxn>
              </a:cxnLst>
              <a:rect l="0" t="0" r="r" b="b"/>
              <a:pathLst>
                <a:path w="470" h="320">
                  <a:moveTo>
                    <a:pt x="88" y="0"/>
                  </a:moveTo>
                  <a:lnTo>
                    <a:pt x="48" y="9"/>
                  </a:lnTo>
                  <a:lnTo>
                    <a:pt x="13" y="77"/>
                  </a:lnTo>
                  <a:lnTo>
                    <a:pt x="0" y="133"/>
                  </a:lnTo>
                  <a:lnTo>
                    <a:pt x="8" y="133"/>
                  </a:lnTo>
                  <a:lnTo>
                    <a:pt x="19" y="124"/>
                  </a:lnTo>
                  <a:lnTo>
                    <a:pt x="31" y="133"/>
                  </a:lnTo>
                  <a:lnTo>
                    <a:pt x="25" y="152"/>
                  </a:lnTo>
                  <a:lnTo>
                    <a:pt x="17" y="181"/>
                  </a:lnTo>
                  <a:lnTo>
                    <a:pt x="23" y="206"/>
                  </a:lnTo>
                  <a:lnTo>
                    <a:pt x="35" y="200"/>
                  </a:lnTo>
                  <a:lnTo>
                    <a:pt x="40" y="220"/>
                  </a:lnTo>
                  <a:lnTo>
                    <a:pt x="35" y="253"/>
                  </a:lnTo>
                  <a:lnTo>
                    <a:pt x="40" y="301"/>
                  </a:lnTo>
                  <a:lnTo>
                    <a:pt x="48" y="320"/>
                  </a:lnTo>
                  <a:lnTo>
                    <a:pt x="65" y="320"/>
                  </a:lnTo>
                  <a:lnTo>
                    <a:pt x="88" y="306"/>
                  </a:lnTo>
                  <a:lnTo>
                    <a:pt x="103" y="301"/>
                  </a:lnTo>
                  <a:lnTo>
                    <a:pt x="111" y="291"/>
                  </a:lnTo>
                  <a:lnTo>
                    <a:pt x="132" y="282"/>
                  </a:lnTo>
                  <a:lnTo>
                    <a:pt x="178" y="291"/>
                  </a:lnTo>
                  <a:lnTo>
                    <a:pt x="195" y="301"/>
                  </a:lnTo>
                  <a:lnTo>
                    <a:pt x="204" y="277"/>
                  </a:lnTo>
                  <a:lnTo>
                    <a:pt x="394" y="264"/>
                  </a:lnTo>
                  <a:lnTo>
                    <a:pt x="470" y="219"/>
                  </a:lnTo>
                  <a:lnTo>
                    <a:pt x="341" y="205"/>
                  </a:lnTo>
                  <a:lnTo>
                    <a:pt x="265" y="205"/>
                  </a:lnTo>
                  <a:lnTo>
                    <a:pt x="197" y="205"/>
                  </a:lnTo>
                  <a:lnTo>
                    <a:pt x="181" y="177"/>
                  </a:lnTo>
                  <a:lnTo>
                    <a:pt x="135" y="177"/>
                  </a:lnTo>
                  <a:lnTo>
                    <a:pt x="120" y="172"/>
                  </a:lnTo>
                  <a:lnTo>
                    <a:pt x="101" y="162"/>
                  </a:lnTo>
                  <a:lnTo>
                    <a:pt x="94" y="143"/>
                  </a:lnTo>
                  <a:lnTo>
                    <a:pt x="97" y="124"/>
                  </a:lnTo>
                  <a:lnTo>
                    <a:pt x="93" y="106"/>
                  </a:lnTo>
                  <a:lnTo>
                    <a:pt x="84" y="91"/>
                  </a:lnTo>
                  <a:lnTo>
                    <a:pt x="90" y="67"/>
                  </a:lnTo>
                  <a:lnTo>
                    <a:pt x="107" y="52"/>
                  </a:lnTo>
                  <a:lnTo>
                    <a:pt x="105" y="29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0553" name="Text Box 9"/>
          <p:cNvSpPr txBox="1">
            <a:spLocks noChangeArrowheads="1"/>
          </p:cNvSpPr>
          <p:nvPr/>
        </p:nvSpPr>
        <p:spPr bwMode="auto">
          <a:xfrm>
            <a:off x="923925" y="6251575"/>
            <a:ext cx="3648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{ 1, 2, 3, 4, 5, 6, …. }</a:t>
            </a:r>
          </a:p>
        </p:txBody>
      </p:sp>
      <p:sp>
        <p:nvSpPr>
          <p:cNvPr id="1260555" name="Line 11"/>
          <p:cNvSpPr>
            <a:spLocks noChangeShapeType="1"/>
          </p:cNvSpPr>
          <p:nvPr/>
        </p:nvSpPr>
        <p:spPr bwMode="auto">
          <a:xfrm flipH="1">
            <a:off x="1905000" y="4710113"/>
            <a:ext cx="279400" cy="1558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556" name="Line 12"/>
          <p:cNvSpPr>
            <a:spLocks noChangeShapeType="1"/>
          </p:cNvSpPr>
          <p:nvPr/>
        </p:nvSpPr>
        <p:spPr bwMode="auto">
          <a:xfrm>
            <a:off x="1524000" y="4710113"/>
            <a:ext cx="76200" cy="1541462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557" name="Line 13"/>
          <p:cNvSpPr>
            <a:spLocks noChangeShapeType="1"/>
          </p:cNvSpPr>
          <p:nvPr/>
        </p:nvSpPr>
        <p:spPr bwMode="auto">
          <a:xfrm flipH="1">
            <a:off x="2286000" y="4710113"/>
            <a:ext cx="457200" cy="1558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560" name="Freeform 16"/>
          <p:cNvSpPr>
            <a:spLocks/>
          </p:cNvSpPr>
          <p:nvPr/>
        </p:nvSpPr>
        <p:spPr bwMode="auto">
          <a:xfrm>
            <a:off x="1195388" y="1371600"/>
            <a:ext cx="4519612" cy="36576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0" y="2304"/>
              </a:cxn>
              <a:cxn ang="0">
                <a:pos x="2847" y="2304"/>
              </a:cxn>
            </a:cxnLst>
            <a:rect l="0" t="0" r="r" b="b"/>
            <a:pathLst>
              <a:path w="2847" h="2304">
                <a:moveTo>
                  <a:pt x="15" y="0"/>
                </a:moveTo>
                <a:lnTo>
                  <a:pt x="0" y="2304"/>
                </a:lnTo>
                <a:lnTo>
                  <a:pt x="2847" y="2304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561" name="Rectangle 17"/>
          <p:cNvSpPr>
            <a:spLocks noChangeArrowheads="1"/>
          </p:cNvSpPr>
          <p:nvPr/>
        </p:nvSpPr>
        <p:spPr bwMode="auto">
          <a:xfrm>
            <a:off x="609600" y="4419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62" name="Rectangle 18"/>
          <p:cNvSpPr>
            <a:spLocks noChangeArrowheads="1"/>
          </p:cNvSpPr>
          <p:nvPr/>
        </p:nvSpPr>
        <p:spPr bwMode="auto">
          <a:xfrm>
            <a:off x="1066800" y="4419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63" name="Rectangle 19"/>
          <p:cNvSpPr>
            <a:spLocks noChangeArrowheads="1"/>
          </p:cNvSpPr>
          <p:nvPr/>
        </p:nvSpPr>
        <p:spPr bwMode="auto">
          <a:xfrm>
            <a:off x="1625600" y="4422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64" name="Rectangle 20"/>
          <p:cNvSpPr>
            <a:spLocks noChangeArrowheads="1"/>
          </p:cNvSpPr>
          <p:nvPr/>
        </p:nvSpPr>
        <p:spPr bwMode="auto">
          <a:xfrm>
            <a:off x="2184400" y="4425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565" name="Rectangle 21"/>
          <p:cNvSpPr>
            <a:spLocks noChangeArrowheads="1"/>
          </p:cNvSpPr>
          <p:nvPr/>
        </p:nvSpPr>
        <p:spPr bwMode="auto">
          <a:xfrm>
            <a:off x="2743200" y="4429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566" name="Rectangle 22"/>
          <p:cNvSpPr>
            <a:spLocks noChangeArrowheads="1"/>
          </p:cNvSpPr>
          <p:nvPr/>
        </p:nvSpPr>
        <p:spPr bwMode="auto">
          <a:xfrm>
            <a:off x="3302000" y="4432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567" name="Rectangle 23"/>
          <p:cNvSpPr>
            <a:spLocks noChangeArrowheads="1"/>
          </p:cNvSpPr>
          <p:nvPr/>
        </p:nvSpPr>
        <p:spPr bwMode="auto">
          <a:xfrm>
            <a:off x="3860800" y="4435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568" name="Rectangle 24"/>
          <p:cNvSpPr>
            <a:spLocks noChangeArrowheads="1"/>
          </p:cNvSpPr>
          <p:nvPr/>
        </p:nvSpPr>
        <p:spPr bwMode="auto">
          <a:xfrm>
            <a:off x="4419600" y="4438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569" name="Rectangle 25"/>
          <p:cNvSpPr>
            <a:spLocks noChangeArrowheads="1"/>
          </p:cNvSpPr>
          <p:nvPr/>
        </p:nvSpPr>
        <p:spPr bwMode="auto">
          <a:xfrm>
            <a:off x="4978400" y="4441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570" name="Rectangle 26"/>
          <p:cNvSpPr>
            <a:spLocks noChangeArrowheads="1"/>
          </p:cNvSpPr>
          <p:nvPr/>
        </p:nvSpPr>
        <p:spPr bwMode="auto">
          <a:xfrm>
            <a:off x="5775325" y="3886200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0578" name="Rectangle 34"/>
          <p:cNvSpPr>
            <a:spLocks noChangeArrowheads="1"/>
          </p:cNvSpPr>
          <p:nvPr/>
        </p:nvSpPr>
        <p:spPr bwMode="auto">
          <a:xfrm>
            <a:off x="609600" y="38862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79" name="Rectangle 35"/>
          <p:cNvSpPr>
            <a:spLocks noChangeArrowheads="1"/>
          </p:cNvSpPr>
          <p:nvPr/>
        </p:nvSpPr>
        <p:spPr bwMode="auto">
          <a:xfrm>
            <a:off x="1066800" y="38862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80" name="Rectangle 36"/>
          <p:cNvSpPr>
            <a:spLocks noChangeArrowheads="1"/>
          </p:cNvSpPr>
          <p:nvPr/>
        </p:nvSpPr>
        <p:spPr bwMode="auto">
          <a:xfrm>
            <a:off x="1625600" y="38893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81" name="Rectangle 37"/>
          <p:cNvSpPr>
            <a:spLocks noChangeArrowheads="1"/>
          </p:cNvSpPr>
          <p:nvPr/>
        </p:nvSpPr>
        <p:spPr bwMode="auto">
          <a:xfrm>
            <a:off x="2184400" y="38925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582" name="Rectangle 38"/>
          <p:cNvSpPr>
            <a:spLocks noChangeArrowheads="1"/>
          </p:cNvSpPr>
          <p:nvPr/>
        </p:nvSpPr>
        <p:spPr bwMode="auto">
          <a:xfrm>
            <a:off x="2743200" y="38957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583" name="Rectangle 39"/>
          <p:cNvSpPr>
            <a:spLocks noChangeArrowheads="1"/>
          </p:cNvSpPr>
          <p:nvPr/>
        </p:nvSpPr>
        <p:spPr bwMode="auto">
          <a:xfrm>
            <a:off x="3302000" y="38989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584" name="Rectangle 40"/>
          <p:cNvSpPr>
            <a:spLocks noChangeArrowheads="1"/>
          </p:cNvSpPr>
          <p:nvPr/>
        </p:nvSpPr>
        <p:spPr bwMode="auto">
          <a:xfrm>
            <a:off x="3860800" y="39020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585" name="Rectangle 41"/>
          <p:cNvSpPr>
            <a:spLocks noChangeArrowheads="1"/>
          </p:cNvSpPr>
          <p:nvPr/>
        </p:nvSpPr>
        <p:spPr bwMode="auto">
          <a:xfrm>
            <a:off x="4419600" y="39052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586" name="Rectangle 42"/>
          <p:cNvSpPr>
            <a:spLocks noChangeArrowheads="1"/>
          </p:cNvSpPr>
          <p:nvPr/>
        </p:nvSpPr>
        <p:spPr bwMode="auto">
          <a:xfrm>
            <a:off x="4978400" y="39084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587" name="Rectangle 43"/>
          <p:cNvSpPr>
            <a:spLocks noChangeArrowheads="1"/>
          </p:cNvSpPr>
          <p:nvPr/>
        </p:nvSpPr>
        <p:spPr bwMode="auto">
          <a:xfrm>
            <a:off x="609600" y="33528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588" name="Rectangle 44"/>
          <p:cNvSpPr>
            <a:spLocks noChangeArrowheads="1"/>
          </p:cNvSpPr>
          <p:nvPr/>
        </p:nvSpPr>
        <p:spPr bwMode="auto">
          <a:xfrm>
            <a:off x="1066800" y="33528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89" name="Rectangle 45"/>
          <p:cNvSpPr>
            <a:spLocks noChangeArrowheads="1"/>
          </p:cNvSpPr>
          <p:nvPr/>
        </p:nvSpPr>
        <p:spPr bwMode="auto">
          <a:xfrm>
            <a:off x="1625600" y="33559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90" name="Rectangle 46"/>
          <p:cNvSpPr>
            <a:spLocks noChangeArrowheads="1"/>
          </p:cNvSpPr>
          <p:nvPr/>
        </p:nvSpPr>
        <p:spPr bwMode="auto">
          <a:xfrm>
            <a:off x="2184400" y="33591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591" name="Rectangle 47"/>
          <p:cNvSpPr>
            <a:spLocks noChangeArrowheads="1"/>
          </p:cNvSpPr>
          <p:nvPr/>
        </p:nvSpPr>
        <p:spPr bwMode="auto">
          <a:xfrm>
            <a:off x="2743200" y="33623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592" name="Rectangle 48"/>
          <p:cNvSpPr>
            <a:spLocks noChangeArrowheads="1"/>
          </p:cNvSpPr>
          <p:nvPr/>
        </p:nvSpPr>
        <p:spPr bwMode="auto">
          <a:xfrm>
            <a:off x="3302000" y="33655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593" name="Rectangle 49"/>
          <p:cNvSpPr>
            <a:spLocks noChangeArrowheads="1"/>
          </p:cNvSpPr>
          <p:nvPr/>
        </p:nvSpPr>
        <p:spPr bwMode="auto">
          <a:xfrm>
            <a:off x="3860800" y="33686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594" name="Rectangle 50"/>
          <p:cNvSpPr>
            <a:spLocks noChangeArrowheads="1"/>
          </p:cNvSpPr>
          <p:nvPr/>
        </p:nvSpPr>
        <p:spPr bwMode="auto">
          <a:xfrm>
            <a:off x="4419600" y="33718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595" name="Rectangle 51"/>
          <p:cNvSpPr>
            <a:spLocks noChangeArrowheads="1"/>
          </p:cNvSpPr>
          <p:nvPr/>
        </p:nvSpPr>
        <p:spPr bwMode="auto">
          <a:xfrm>
            <a:off x="4978400" y="33750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596" name="Rectangle 52"/>
          <p:cNvSpPr>
            <a:spLocks noChangeArrowheads="1"/>
          </p:cNvSpPr>
          <p:nvPr/>
        </p:nvSpPr>
        <p:spPr bwMode="auto">
          <a:xfrm>
            <a:off x="609600" y="28194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597" name="Rectangle 53"/>
          <p:cNvSpPr>
            <a:spLocks noChangeArrowheads="1"/>
          </p:cNvSpPr>
          <p:nvPr/>
        </p:nvSpPr>
        <p:spPr bwMode="auto">
          <a:xfrm>
            <a:off x="1066800" y="28194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598" name="Rectangle 54"/>
          <p:cNvSpPr>
            <a:spLocks noChangeArrowheads="1"/>
          </p:cNvSpPr>
          <p:nvPr/>
        </p:nvSpPr>
        <p:spPr bwMode="auto">
          <a:xfrm>
            <a:off x="1625600" y="28225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599" name="Rectangle 55"/>
          <p:cNvSpPr>
            <a:spLocks noChangeArrowheads="1"/>
          </p:cNvSpPr>
          <p:nvPr/>
        </p:nvSpPr>
        <p:spPr bwMode="auto">
          <a:xfrm>
            <a:off x="2184400" y="28257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600" name="Rectangle 56"/>
          <p:cNvSpPr>
            <a:spLocks noChangeArrowheads="1"/>
          </p:cNvSpPr>
          <p:nvPr/>
        </p:nvSpPr>
        <p:spPr bwMode="auto">
          <a:xfrm>
            <a:off x="2743200" y="28289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601" name="Rectangle 57"/>
          <p:cNvSpPr>
            <a:spLocks noChangeArrowheads="1"/>
          </p:cNvSpPr>
          <p:nvPr/>
        </p:nvSpPr>
        <p:spPr bwMode="auto">
          <a:xfrm>
            <a:off x="3302000" y="28321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602" name="Rectangle 58"/>
          <p:cNvSpPr>
            <a:spLocks noChangeArrowheads="1"/>
          </p:cNvSpPr>
          <p:nvPr/>
        </p:nvSpPr>
        <p:spPr bwMode="auto">
          <a:xfrm>
            <a:off x="3860800" y="28352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603" name="Rectangle 59"/>
          <p:cNvSpPr>
            <a:spLocks noChangeArrowheads="1"/>
          </p:cNvSpPr>
          <p:nvPr/>
        </p:nvSpPr>
        <p:spPr bwMode="auto">
          <a:xfrm>
            <a:off x="4419600" y="28384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604" name="Rectangle 60"/>
          <p:cNvSpPr>
            <a:spLocks noChangeArrowheads="1"/>
          </p:cNvSpPr>
          <p:nvPr/>
        </p:nvSpPr>
        <p:spPr bwMode="auto">
          <a:xfrm>
            <a:off x="4978400" y="28416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605" name="Rectangle 61"/>
          <p:cNvSpPr>
            <a:spLocks noChangeArrowheads="1"/>
          </p:cNvSpPr>
          <p:nvPr/>
        </p:nvSpPr>
        <p:spPr bwMode="auto">
          <a:xfrm>
            <a:off x="609600" y="22860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606" name="Rectangle 62"/>
          <p:cNvSpPr>
            <a:spLocks noChangeArrowheads="1"/>
          </p:cNvSpPr>
          <p:nvPr/>
        </p:nvSpPr>
        <p:spPr bwMode="auto">
          <a:xfrm>
            <a:off x="1066800" y="22860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607" name="Rectangle 63"/>
          <p:cNvSpPr>
            <a:spLocks noChangeArrowheads="1"/>
          </p:cNvSpPr>
          <p:nvPr/>
        </p:nvSpPr>
        <p:spPr bwMode="auto">
          <a:xfrm>
            <a:off x="1625600" y="22891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608" name="Rectangle 64"/>
          <p:cNvSpPr>
            <a:spLocks noChangeArrowheads="1"/>
          </p:cNvSpPr>
          <p:nvPr/>
        </p:nvSpPr>
        <p:spPr bwMode="auto">
          <a:xfrm>
            <a:off x="2184400" y="22923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609" name="Rectangle 65"/>
          <p:cNvSpPr>
            <a:spLocks noChangeArrowheads="1"/>
          </p:cNvSpPr>
          <p:nvPr/>
        </p:nvSpPr>
        <p:spPr bwMode="auto">
          <a:xfrm>
            <a:off x="2743200" y="22955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610" name="Rectangle 66"/>
          <p:cNvSpPr>
            <a:spLocks noChangeArrowheads="1"/>
          </p:cNvSpPr>
          <p:nvPr/>
        </p:nvSpPr>
        <p:spPr bwMode="auto">
          <a:xfrm>
            <a:off x="3302000" y="22987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611" name="Rectangle 67"/>
          <p:cNvSpPr>
            <a:spLocks noChangeArrowheads="1"/>
          </p:cNvSpPr>
          <p:nvPr/>
        </p:nvSpPr>
        <p:spPr bwMode="auto">
          <a:xfrm>
            <a:off x="3860800" y="23018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612" name="Rectangle 68"/>
          <p:cNvSpPr>
            <a:spLocks noChangeArrowheads="1"/>
          </p:cNvSpPr>
          <p:nvPr/>
        </p:nvSpPr>
        <p:spPr bwMode="auto">
          <a:xfrm>
            <a:off x="4419600" y="23050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613" name="Rectangle 69"/>
          <p:cNvSpPr>
            <a:spLocks noChangeArrowheads="1"/>
          </p:cNvSpPr>
          <p:nvPr/>
        </p:nvSpPr>
        <p:spPr bwMode="auto">
          <a:xfrm>
            <a:off x="4978400" y="23082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614" name="Rectangle 70"/>
          <p:cNvSpPr>
            <a:spLocks noChangeArrowheads="1"/>
          </p:cNvSpPr>
          <p:nvPr/>
        </p:nvSpPr>
        <p:spPr bwMode="auto">
          <a:xfrm>
            <a:off x="609600" y="1752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615" name="Rectangle 71"/>
          <p:cNvSpPr>
            <a:spLocks noChangeArrowheads="1"/>
          </p:cNvSpPr>
          <p:nvPr/>
        </p:nvSpPr>
        <p:spPr bwMode="auto">
          <a:xfrm>
            <a:off x="1066800" y="1752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0616" name="Rectangle 72"/>
          <p:cNvSpPr>
            <a:spLocks noChangeArrowheads="1"/>
          </p:cNvSpPr>
          <p:nvPr/>
        </p:nvSpPr>
        <p:spPr bwMode="auto">
          <a:xfrm>
            <a:off x="1625600" y="1755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0617" name="Rectangle 73"/>
          <p:cNvSpPr>
            <a:spLocks noChangeArrowheads="1"/>
          </p:cNvSpPr>
          <p:nvPr/>
        </p:nvSpPr>
        <p:spPr bwMode="auto">
          <a:xfrm>
            <a:off x="2184400" y="1758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0618" name="Rectangle 74"/>
          <p:cNvSpPr>
            <a:spLocks noChangeArrowheads="1"/>
          </p:cNvSpPr>
          <p:nvPr/>
        </p:nvSpPr>
        <p:spPr bwMode="auto">
          <a:xfrm>
            <a:off x="2743200" y="1762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0619" name="Rectangle 75"/>
          <p:cNvSpPr>
            <a:spLocks noChangeArrowheads="1"/>
          </p:cNvSpPr>
          <p:nvPr/>
        </p:nvSpPr>
        <p:spPr bwMode="auto">
          <a:xfrm>
            <a:off x="3302000" y="1765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0620" name="Rectangle 76"/>
          <p:cNvSpPr>
            <a:spLocks noChangeArrowheads="1"/>
          </p:cNvSpPr>
          <p:nvPr/>
        </p:nvSpPr>
        <p:spPr bwMode="auto">
          <a:xfrm>
            <a:off x="3860800" y="1768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0621" name="Rectangle 77"/>
          <p:cNvSpPr>
            <a:spLocks noChangeArrowheads="1"/>
          </p:cNvSpPr>
          <p:nvPr/>
        </p:nvSpPr>
        <p:spPr bwMode="auto">
          <a:xfrm>
            <a:off x="4419600" y="1771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0622" name="Rectangle 78"/>
          <p:cNvSpPr>
            <a:spLocks noChangeArrowheads="1"/>
          </p:cNvSpPr>
          <p:nvPr/>
        </p:nvSpPr>
        <p:spPr bwMode="auto">
          <a:xfrm>
            <a:off x="4978400" y="1774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0623" name="Rectangle 79"/>
          <p:cNvSpPr>
            <a:spLocks noChangeArrowheads="1"/>
          </p:cNvSpPr>
          <p:nvPr/>
        </p:nvSpPr>
        <p:spPr bwMode="auto">
          <a:xfrm>
            <a:off x="1177925" y="4967288"/>
            <a:ext cx="49942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1    2     3    4    5    6     7    8</a:t>
            </a:r>
          </a:p>
        </p:txBody>
      </p:sp>
      <p:sp>
        <p:nvSpPr>
          <p:cNvPr id="1260629" name="Rectangle 85"/>
          <p:cNvSpPr>
            <a:spLocks noChangeArrowheads="1"/>
          </p:cNvSpPr>
          <p:nvPr/>
        </p:nvSpPr>
        <p:spPr bwMode="auto">
          <a:xfrm rot="5400000">
            <a:off x="1432719" y="762794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0630" name="Rectangle 86"/>
          <p:cNvSpPr>
            <a:spLocks noChangeArrowheads="1"/>
          </p:cNvSpPr>
          <p:nvPr/>
        </p:nvSpPr>
        <p:spPr bwMode="auto">
          <a:xfrm rot="7732067">
            <a:off x="5714206" y="1370807"/>
            <a:ext cx="1006475" cy="823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0637" name="Text Box 93"/>
          <p:cNvSpPr txBox="1">
            <a:spLocks noChangeArrowheads="1"/>
          </p:cNvSpPr>
          <p:nvPr/>
        </p:nvSpPr>
        <p:spPr bwMode="auto">
          <a:xfrm>
            <a:off x="6354763" y="1881188"/>
            <a:ext cx="230505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All positive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fractions</a:t>
            </a:r>
          </a:p>
        </p:txBody>
      </p:sp>
      <p:sp>
        <p:nvSpPr>
          <p:cNvPr id="1260640" name="Text Box 96"/>
          <p:cNvSpPr txBox="1">
            <a:spLocks noChangeArrowheads="1"/>
          </p:cNvSpPr>
          <p:nvPr/>
        </p:nvSpPr>
        <p:spPr bwMode="auto">
          <a:xfrm>
            <a:off x="5105400" y="6262688"/>
            <a:ext cx="35179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All positive integers </a:t>
            </a:r>
          </a:p>
        </p:txBody>
      </p:sp>
      <p:grpSp>
        <p:nvGrpSpPr>
          <p:cNvPr id="2" name="Group 102"/>
          <p:cNvGrpSpPr>
            <a:grpSpLocks/>
          </p:cNvGrpSpPr>
          <p:nvPr/>
        </p:nvGrpSpPr>
        <p:grpSpPr bwMode="auto">
          <a:xfrm>
            <a:off x="6400800" y="3581400"/>
            <a:ext cx="2935288" cy="2362200"/>
            <a:chOff x="4032" y="2256"/>
            <a:chExt cx="1849" cy="1488"/>
          </a:xfrm>
        </p:grpSpPr>
        <p:sp>
          <p:nvSpPr>
            <p:cNvPr id="1260641" name="AutoShape 97"/>
            <p:cNvSpPr>
              <a:spLocks noChangeArrowheads="1"/>
            </p:cNvSpPr>
            <p:nvPr/>
          </p:nvSpPr>
          <p:spPr bwMode="auto">
            <a:xfrm>
              <a:off x="4032" y="2256"/>
              <a:ext cx="432" cy="1488"/>
            </a:xfrm>
            <a:prstGeom prst="curvedLeftArrow">
              <a:avLst>
                <a:gd name="adj1" fmla="val 68889"/>
                <a:gd name="adj2" fmla="val 137778"/>
                <a:gd name="adj3" fmla="val 33333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60642" name="Text Box 98"/>
            <p:cNvSpPr txBox="1">
              <a:spLocks noChangeArrowheads="1"/>
            </p:cNvSpPr>
            <p:nvPr/>
          </p:nvSpPr>
          <p:spPr bwMode="auto">
            <a:xfrm>
              <a:off x="4416" y="2620"/>
              <a:ext cx="1465" cy="5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 them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by mapping.</a:t>
              </a:r>
            </a:p>
          </p:txBody>
        </p:sp>
      </p:grpSp>
      <p:sp>
        <p:nvSpPr>
          <p:cNvPr id="1260643" name="Line 99"/>
          <p:cNvSpPr>
            <a:spLocks noChangeShapeType="1"/>
          </p:cNvSpPr>
          <p:nvPr/>
        </p:nvSpPr>
        <p:spPr bwMode="auto">
          <a:xfrm flipH="1">
            <a:off x="2667000" y="4738688"/>
            <a:ext cx="457200" cy="1544637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645" name="Line 101"/>
          <p:cNvSpPr>
            <a:spLocks noChangeShapeType="1"/>
          </p:cNvSpPr>
          <p:nvPr/>
        </p:nvSpPr>
        <p:spPr bwMode="auto">
          <a:xfrm flipH="1">
            <a:off x="3048000" y="4724400"/>
            <a:ext cx="584200" cy="154463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0647" name="Text Box 103"/>
          <p:cNvSpPr txBox="1">
            <a:spLocks noChangeArrowheads="1"/>
          </p:cNvSpPr>
          <p:nvPr/>
        </p:nvSpPr>
        <p:spPr bwMode="auto">
          <a:xfrm>
            <a:off x="3357563" y="5553075"/>
            <a:ext cx="2797175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Oops we never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get to 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  <a:endParaRPr kumimoji="0" lang="en-US" sz="2800" b="0" i="0" u="none" strike="noStrike" kern="1200" cap="none" spc="0" normalizeH="0" baseline="-2500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0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0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0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0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0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60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6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60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60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0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60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60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0647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5" name="Text Box 3"/>
          <p:cNvSpPr txBox="1">
            <a:spLocks noChangeArrowheads="1"/>
          </p:cNvSpPr>
          <p:nvPr/>
        </p:nvSpPr>
        <p:spPr bwMode="auto">
          <a:xfrm>
            <a:off x="923925" y="6251575"/>
            <a:ext cx="3648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{ 1, 2, 3, 4, 5, 6, …. }</a:t>
            </a:r>
          </a:p>
        </p:txBody>
      </p:sp>
      <p:sp>
        <p:nvSpPr>
          <p:cNvPr id="1262596" name="Line 4"/>
          <p:cNvSpPr>
            <a:spLocks noChangeShapeType="1"/>
          </p:cNvSpPr>
          <p:nvPr/>
        </p:nvSpPr>
        <p:spPr bwMode="auto">
          <a:xfrm>
            <a:off x="1524000" y="4159250"/>
            <a:ext cx="381000" cy="2109788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597" name="Line 5"/>
          <p:cNvSpPr>
            <a:spLocks noChangeShapeType="1"/>
          </p:cNvSpPr>
          <p:nvPr/>
        </p:nvSpPr>
        <p:spPr bwMode="auto">
          <a:xfrm>
            <a:off x="1524000" y="4710113"/>
            <a:ext cx="76200" cy="1541462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598" name="Line 6"/>
          <p:cNvSpPr>
            <a:spLocks noChangeShapeType="1"/>
          </p:cNvSpPr>
          <p:nvPr/>
        </p:nvSpPr>
        <p:spPr bwMode="auto">
          <a:xfrm>
            <a:off x="1955800" y="4710113"/>
            <a:ext cx="330200" cy="1558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599" name="Freeform 7"/>
          <p:cNvSpPr>
            <a:spLocks/>
          </p:cNvSpPr>
          <p:nvPr/>
        </p:nvSpPr>
        <p:spPr bwMode="auto">
          <a:xfrm>
            <a:off x="1195388" y="1371600"/>
            <a:ext cx="4519612" cy="36576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0" y="2304"/>
              </a:cxn>
              <a:cxn ang="0">
                <a:pos x="2847" y="2304"/>
              </a:cxn>
            </a:cxnLst>
            <a:rect l="0" t="0" r="r" b="b"/>
            <a:pathLst>
              <a:path w="2847" h="2304">
                <a:moveTo>
                  <a:pt x="15" y="0"/>
                </a:moveTo>
                <a:lnTo>
                  <a:pt x="0" y="2304"/>
                </a:lnTo>
                <a:lnTo>
                  <a:pt x="2847" y="2304"/>
                </a:lnTo>
              </a:path>
            </a:pathLst>
          </a:custGeom>
          <a:noFill/>
          <a:ln w="38100" cap="sq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00" name="Rectangle 8"/>
          <p:cNvSpPr>
            <a:spLocks noChangeArrowheads="1"/>
          </p:cNvSpPr>
          <p:nvPr/>
        </p:nvSpPr>
        <p:spPr bwMode="auto">
          <a:xfrm>
            <a:off x="609600" y="4419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01" name="Rectangle 9"/>
          <p:cNvSpPr>
            <a:spLocks noChangeArrowheads="1"/>
          </p:cNvSpPr>
          <p:nvPr/>
        </p:nvSpPr>
        <p:spPr bwMode="auto">
          <a:xfrm>
            <a:off x="1066800" y="4419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02" name="Rectangle 10"/>
          <p:cNvSpPr>
            <a:spLocks noChangeArrowheads="1"/>
          </p:cNvSpPr>
          <p:nvPr/>
        </p:nvSpPr>
        <p:spPr bwMode="auto">
          <a:xfrm>
            <a:off x="1625600" y="4422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03" name="Rectangle 11"/>
          <p:cNvSpPr>
            <a:spLocks noChangeArrowheads="1"/>
          </p:cNvSpPr>
          <p:nvPr/>
        </p:nvSpPr>
        <p:spPr bwMode="auto">
          <a:xfrm>
            <a:off x="2184400" y="4425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04" name="Rectangle 12"/>
          <p:cNvSpPr>
            <a:spLocks noChangeArrowheads="1"/>
          </p:cNvSpPr>
          <p:nvPr/>
        </p:nvSpPr>
        <p:spPr bwMode="auto">
          <a:xfrm>
            <a:off x="2743200" y="4429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05" name="Rectangle 13"/>
          <p:cNvSpPr>
            <a:spLocks noChangeArrowheads="1"/>
          </p:cNvSpPr>
          <p:nvPr/>
        </p:nvSpPr>
        <p:spPr bwMode="auto">
          <a:xfrm>
            <a:off x="3302000" y="4432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06" name="Rectangle 14"/>
          <p:cNvSpPr>
            <a:spLocks noChangeArrowheads="1"/>
          </p:cNvSpPr>
          <p:nvPr/>
        </p:nvSpPr>
        <p:spPr bwMode="auto">
          <a:xfrm>
            <a:off x="3860800" y="4435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07" name="Rectangle 15"/>
          <p:cNvSpPr>
            <a:spLocks noChangeArrowheads="1"/>
          </p:cNvSpPr>
          <p:nvPr/>
        </p:nvSpPr>
        <p:spPr bwMode="auto">
          <a:xfrm>
            <a:off x="4419600" y="4438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08" name="Rectangle 16"/>
          <p:cNvSpPr>
            <a:spLocks noChangeArrowheads="1"/>
          </p:cNvSpPr>
          <p:nvPr/>
        </p:nvSpPr>
        <p:spPr bwMode="auto">
          <a:xfrm>
            <a:off x="4978400" y="4441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09" name="Rectangle 17"/>
          <p:cNvSpPr>
            <a:spLocks noChangeArrowheads="1"/>
          </p:cNvSpPr>
          <p:nvPr/>
        </p:nvSpPr>
        <p:spPr bwMode="auto">
          <a:xfrm>
            <a:off x="5775325" y="3886200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2610" name="Rectangle 18"/>
          <p:cNvSpPr>
            <a:spLocks noChangeArrowheads="1"/>
          </p:cNvSpPr>
          <p:nvPr/>
        </p:nvSpPr>
        <p:spPr bwMode="auto">
          <a:xfrm>
            <a:off x="609600" y="38862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11" name="Rectangle 19"/>
          <p:cNvSpPr>
            <a:spLocks noChangeArrowheads="1"/>
          </p:cNvSpPr>
          <p:nvPr/>
        </p:nvSpPr>
        <p:spPr bwMode="auto">
          <a:xfrm>
            <a:off x="1066800" y="38862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12" name="Rectangle 20"/>
          <p:cNvSpPr>
            <a:spLocks noChangeArrowheads="1"/>
          </p:cNvSpPr>
          <p:nvPr/>
        </p:nvSpPr>
        <p:spPr bwMode="auto">
          <a:xfrm>
            <a:off x="1625600" y="38893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13" name="Rectangle 21"/>
          <p:cNvSpPr>
            <a:spLocks noChangeArrowheads="1"/>
          </p:cNvSpPr>
          <p:nvPr/>
        </p:nvSpPr>
        <p:spPr bwMode="auto">
          <a:xfrm>
            <a:off x="2184400" y="38925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14" name="Rectangle 22"/>
          <p:cNvSpPr>
            <a:spLocks noChangeArrowheads="1"/>
          </p:cNvSpPr>
          <p:nvPr/>
        </p:nvSpPr>
        <p:spPr bwMode="auto">
          <a:xfrm>
            <a:off x="2743200" y="38957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15" name="Rectangle 23"/>
          <p:cNvSpPr>
            <a:spLocks noChangeArrowheads="1"/>
          </p:cNvSpPr>
          <p:nvPr/>
        </p:nvSpPr>
        <p:spPr bwMode="auto">
          <a:xfrm>
            <a:off x="3302000" y="38989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16" name="Rectangle 24"/>
          <p:cNvSpPr>
            <a:spLocks noChangeArrowheads="1"/>
          </p:cNvSpPr>
          <p:nvPr/>
        </p:nvSpPr>
        <p:spPr bwMode="auto">
          <a:xfrm>
            <a:off x="3860800" y="39020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17" name="Rectangle 25"/>
          <p:cNvSpPr>
            <a:spLocks noChangeArrowheads="1"/>
          </p:cNvSpPr>
          <p:nvPr/>
        </p:nvSpPr>
        <p:spPr bwMode="auto">
          <a:xfrm>
            <a:off x="4419600" y="39052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18" name="Rectangle 26"/>
          <p:cNvSpPr>
            <a:spLocks noChangeArrowheads="1"/>
          </p:cNvSpPr>
          <p:nvPr/>
        </p:nvSpPr>
        <p:spPr bwMode="auto">
          <a:xfrm>
            <a:off x="4978400" y="39084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19" name="Rectangle 27"/>
          <p:cNvSpPr>
            <a:spLocks noChangeArrowheads="1"/>
          </p:cNvSpPr>
          <p:nvPr/>
        </p:nvSpPr>
        <p:spPr bwMode="auto">
          <a:xfrm>
            <a:off x="609600" y="33528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20" name="Rectangle 28"/>
          <p:cNvSpPr>
            <a:spLocks noChangeArrowheads="1"/>
          </p:cNvSpPr>
          <p:nvPr/>
        </p:nvSpPr>
        <p:spPr bwMode="auto">
          <a:xfrm>
            <a:off x="1066800" y="33528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21" name="Rectangle 29"/>
          <p:cNvSpPr>
            <a:spLocks noChangeArrowheads="1"/>
          </p:cNvSpPr>
          <p:nvPr/>
        </p:nvSpPr>
        <p:spPr bwMode="auto">
          <a:xfrm>
            <a:off x="1625600" y="33559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22" name="Rectangle 30"/>
          <p:cNvSpPr>
            <a:spLocks noChangeArrowheads="1"/>
          </p:cNvSpPr>
          <p:nvPr/>
        </p:nvSpPr>
        <p:spPr bwMode="auto">
          <a:xfrm>
            <a:off x="2184400" y="33591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23" name="Rectangle 31"/>
          <p:cNvSpPr>
            <a:spLocks noChangeArrowheads="1"/>
          </p:cNvSpPr>
          <p:nvPr/>
        </p:nvSpPr>
        <p:spPr bwMode="auto">
          <a:xfrm>
            <a:off x="2743200" y="33623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24" name="Rectangle 32"/>
          <p:cNvSpPr>
            <a:spLocks noChangeArrowheads="1"/>
          </p:cNvSpPr>
          <p:nvPr/>
        </p:nvSpPr>
        <p:spPr bwMode="auto">
          <a:xfrm>
            <a:off x="3302000" y="33655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25" name="Rectangle 33"/>
          <p:cNvSpPr>
            <a:spLocks noChangeArrowheads="1"/>
          </p:cNvSpPr>
          <p:nvPr/>
        </p:nvSpPr>
        <p:spPr bwMode="auto">
          <a:xfrm>
            <a:off x="3860800" y="33686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26" name="Rectangle 34"/>
          <p:cNvSpPr>
            <a:spLocks noChangeArrowheads="1"/>
          </p:cNvSpPr>
          <p:nvPr/>
        </p:nvSpPr>
        <p:spPr bwMode="auto">
          <a:xfrm>
            <a:off x="4419600" y="33718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27" name="Rectangle 35"/>
          <p:cNvSpPr>
            <a:spLocks noChangeArrowheads="1"/>
          </p:cNvSpPr>
          <p:nvPr/>
        </p:nvSpPr>
        <p:spPr bwMode="auto">
          <a:xfrm>
            <a:off x="4978400" y="33750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28" name="Rectangle 36"/>
          <p:cNvSpPr>
            <a:spLocks noChangeArrowheads="1"/>
          </p:cNvSpPr>
          <p:nvPr/>
        </p:nvSpPr>
        <p:spPr bwMode="auto">
          <a:xfrm>
            <a:off x="609600" y="28194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29" name="Rectangle 37"/>
          <p:cNvSpPr>
            <a:spLocks noChangeArrowheads="1"/>
          </p:cNvSpPr>
          <p:nvPr/>
        </p:nvSpPr>
        <p:spPr bwMode="auto">
          <a:xfrm>
            <a:off x="1066800" y="28194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30" name="Rectangle 38"/>
          <p:cNvSpPr>
            <a:spLocks noChangeArrowheads="1"/>
          </p:cNvSpPr>
          <p:nvPr/>
        </p:nvSpPr>
        <p:spPr bwMode="auto">
          <a:xfrm>
            <a:off x="1625600" y="28225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31" name="Rectangle 39"/>
          <p:cNvSpPr>
            <a:spLocks noChangeArrowheads="1"/>
          </p:cNvSpPr>
          <p:nvPr/>
        </p:nvSpPr>
        <p:spPr bwMode="auto">
          <a:xfrm>
            <a:off x="2184400" y="28257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32" name="Rectangle 40"/>
          <p:cNvSpPr>
            <a:spLocks noChangeArrowheads="1"/>
          </p:cNvSpPr>
          <p:nvPr/>
        </p:nvSpPr>
        <p:spPr bwMode="auto">
          <a:xfrm>
            <a:off x="2743200" y="28289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33" name="Rectangle 41"/>
          <p:cNvSpPr>
            <a:spLocks noChangeArrowheads="1"/>
          </p:cNvSpPr>
          <p:nvPr/>
        </p:nvSpPr>
        <p:spPr bwMode="auto">
          <a:xfrm>
            <a:off x="3302000" y="28321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34" name="Rectangle 42"/>
          <p:cNvSpPr>
            <a:spLocks noChangeArrowheads="1"/>
          </p:cNvSpPr>
          <p:nvPr/>
        </p:nvSpPr>
        <p:spPr bwMode="auto">
          <a:xfrm>
            <a:off x="3860800" y="28352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35" name="Rectangle 43"/>
          <p:cNvSpPr>
            <a:spLocks noChangeArrowheads="1"/>
          </p:cNvSpPr>
          <p:nvPr/>
        </p:nvSpPr>
        <p:spPr bwMode="auto">
          <a:xfrm>
            <a:off x="4419600" y="28384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36" name="Rectangle 44"/>
          <p:cNvSpPr>
            <a:spLocks noChangeArrowheads="1"/>
          </p:cNvSpPr>
          <p:nvPr/>
        </p:nvSpPr>
        <p:spPr bwMode="auto">
          <a:xfrm>
            <a:off x="4978400" y="28416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37" name="Rectangle 45"/>
          <p:cNvSpPr>
            <a:spLocks noChangeArrowheads="1"/>
          </p:cNvSpPr>
          <p:nvPr/>
        </p:nvSpPr>
        <p:spPr bwMode="auto">
          <a:xfrm>
            <a:off x="609600" y="22860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38" name="Rectangle 46"/>
          <p:cNvSpPr>
            <a:spLocks noChangeArrowheads="1"/>
          </p:cNvSpPr>
          <p:nvPr/>
        </p:nvSpPr>
        <p:spPr bwMode="auto">
          <a:xfrm>
            <a:off x="1066800" y="22860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39" name="Rectangle 47"/>
          <p:cNvSpPr>
            <a:spLocks noChangeArrowheads="1"/>
          </p:cNvSpPr>
          <p:nvPr/>
        </p:nvSpPr>
        <p:spPr bwMode="auto">
          <a:xfrm>
            <a:off x="1625600" y="22891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40" name="Rectangle 48"/>
          <p:cNvSpPr>
            <a:spLocks noChangeArrowheads="1"/>
          </p:cNvSpPr>
          <p:nvPr/>
        </p:nvSpPr>
        <p:spPr bwMode="auto">
          <a:xfrm>
            <a:off x="2184400" y="22923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41" name="Rectangle 49"/>
          <p:cNvSpPr>
            <a:spLocks noChangeArrowheads="1"/>
          </p:cNvSpPr>
          <p:nvPr/>
        </p:nvSpPr>
        <p:spPr bwMode="auto">
          <a:xfrm>
            <a:off x="2743200" y="22955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42" name="Rectangle 50"/>
          <p:cNvSpPr>
            <a:spLocks noChangeArrowheads="1"/>
          </p:cNvSpPr>
          <p:nvPr/>
        </p:nvSpPr>
        <p:spPr bwMode="auto">
          <a:xfrm>
            <a:off x="3302000" y="22987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43" name="Rectangle 51"/>
          <p:cNvSpPr>
            <a:spLocks noChangeArrowheads="1"/>
          </p:cNvSpPr>
          <p:nvPr/>
        </p:nvSpPr>
        <p:spPr bwMode="auto">
          <a:xfrm>
            <a:off x="3860800" y="23018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44" name="Rectangle 52"/>
          <p:cNvSpPr>
            <a:spLocks noChangeArrowheads="1"/>
          </p:cNvSpPr>
          <p:nvPr/>
        </p:nvSpPr>
        <p:spPr bwMode="auto">
          <a:xfrm>
            <a:off x="4419600" y="23050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45" name="Rectangle 53"/>
          <p:cNvSpPr>
            <a:spLocks noChangeArrowheads="1"/>
          </p:cNvSpPr>
          <p:nvPr/>
        </p:nvSpPr>
        <p:spPr bwMode="auto">
          <a:xfrm>
            <a:off x="4978400" y="23082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46" name="Rectangle 54"/>
          <p:cNvSpPr>
            <a:spLocks noChangeArrowheads="1"/>
          </p:cNvSpPr>
          <p:nvPr/>
        </p:nvSpPr>
        <p:spPr bwMode="auto">
          <a:xfrm>
            <a:off x="609600" y="1752600"/>
            <a:ext cx="727075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47" name="Rectangle 55"/>
          <p:cNvSpPr>
            <a:spLocks noChangeArrowheads="1"/>
          </p:cNvSpPr>
          <p:nvPr/>
        </p:nvSpPr>
        <p:spPr bwMode="auto">
          <a:xfrm>
            <a:off x="1066800" y="17526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262648" name="Rectangle 56"/>
          <p:cNvSpPr>
            <a:spLocks noChangeArrowheads="1"/>
          </p:cNvSpPr>
          <p:nvPr/>
        </p:nvSpPr>
        <p:spPr bwMode="auto">
          <a:xfrm>
            <a:off x="1625600" y="17557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262649" name="Rectangle 57"/>
          <p:cNvSpPr>
            <a:spLocks noChangeArrowheads="1"/>
          </p:cNvSpPr>
          <p:nvPr/>
        </p:nvSpPr>
        <p:spPr bwMode="auto">
          <a:xfrm>
            <a:off x="2184400" y="17589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262650" name="Rectangle 58"/>
          <p:cNvSpPr>
            <a:spLocks noChangeArrowheads="1"/>
          </p:cNvSpPr>
          <p:nvPr/>
        </p:nvSpPr>
        <p:spPr bwMode="auto">
          <a:xfrm>
            <a:off x="2743200" y="17621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262651" name="Rectangle 59"/>
          <p:cNvSpPr>
            <a:spLocks noChangeArrowheads="1"/>
          </p:cNvSpPr>
          <p:nvPr/>
        </p:nvSpPr>
        <p:spPr bwMode="auto">
          <a:xfrm>
            <a:off x="3302000" y="176530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262652" name="Rectangle 60"/>
          <p:cNvSpPr>
            <a:spLocks noChangeArrowheads="1"/>
          </p:cNvSpPr>
          <p:nvPr/>
        </p:nvSpPr>
        <p:spPr bwMode="auto">
          <a:xfrm>
            <a:off x="3860800" y="176847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262653" name="Rectangle 61"/>
          <p:cNvSpPr>
            <a:spLocks noChangeArrowheads="1"/>
          </p:cNvSpPr>
          <p:nvPr/>
        </p:nvSpPr>
        <p:spPr bwMode="auto">
          <a:xfrm>
            <a:off x="4419600" y="1771650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62654" name="Rectangle 62"/>
          <p:cNvSpPr>
            <a:spLocks noChangeArrowheads="1"/>
          </p:cNvSpPr>
          <p:nvPr/>
        </p:nvSpPr>
        <p:spPr bwMode="auto">
          <a:xfrm>
            <a:off x="4978400" y="1774825"/>
            <a:ext cx="889000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6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8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262655" name="Rectangle 63"/>
          <p:cNvSpPr>
            <a:spLocks noChangeArrowheads="1"/>
          </p:cNvSpPr>
          <p:nvPr/>
        </p:nvSpPr>
        <p:spPr bwMode="auto">
          <a:xfrm>
            <a:off x="1177925" y="4967288"/>
            <a:ext cx="499427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1    2     3    4    5    6     7    8</a:t>
            </a:r>
          </a:p>
        </p:txBody>
      </p:sp>
      <p:sp>
        <p:nvSpPr>
          <p:cNvPr id="1262656" name="Rectangle 64"/>
          <p:cNvSpPr>
            <a:spLocks noChangeArrowheads="1"/>
          </p:cNvSpPr>
          <p:nvPr/>
        </p:nvSpPr>
        <p:spPr bwMode="auto">
          <a:xfrm rot="5400000">
            <a:off x="1432719" y="762794"/>
            <a:ext cx="1006475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2657" name="Rectangle 65"/>
          <p:cNvSpPr>
            <a:spLocks noChangeArrowheads="1"/>
          </p:cNvSpPr>
          <p:nvPr/>
        </p:nvSpPr>
        <p:spPr bwMode="auto">
          <a:xfrm rot="7732067">
            <a:off x="5714206" y="1370807"/>
            <a:ext cx="1006475" cy="823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</p:txBody>
      </p:sp>
      <p:sp>
        <p:nvSpPr>
          <p:cNvPr id="1262658" name="Text Box 66"/>
          <p:cNvSpPr txBox="1">
            <a:spLocks noChangeArrowheads="1"/>
          </p:cNvSpPr>
          <p:nvPr/>
        </p:nvSpPr>
        <p:spPr bwMode="auto">
          <a:xfrm>
            <a:off x="6354763" y="1881188"/>
            <a:ext cx="230505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All positive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fractions</a:t>
            </a:r>
          </a:p>
        </p:txBody>
      </p:sp>
      <p:sp>
        <p:nvSpPr>
          <p:cNvPr id="1262659" name="Text Box 67"/>
          <p:cNvSpPr txBox="1">
            <a:spLocks noChangeArrowheads="1"/>
          </p:cNvSpPr>
          <p:nvPr/>
        </p:nvSpPr>
        <p:spPr bwMode="auto">
          <a:xfrm>
            <a:off x="5105400" y="6262688"/>
            <a:ext cx="351790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All positive integers </a:t>
            </a:r>
          </a:p>
        </p:txBody>
      </p:sp>
      <p:grpSp>
        <p:nvGrpSpPr>
          <p:cNvPr id="14403" name="Group 68"/>
          <p:cNvGrpSpPr>
            <a:grpSpLocks/>
          </p:cNvGrpSpPr>
          <p:nvPr/>
        </p:nvGrpSpPr>
        <p:grpSpPr bwMode="auto">
          <a:xfrm>
            <a:off x="6400800" y="3581400"/>
            <a:ext cx="2935288" cy="2362200"/>
            <a:chOff x="4032" y="2256"/>
            <a:chExt cx="1849" cy="1488"/>
          </a:xfrm>
        </p:grpSpPr>
        <p:sp>
          <p:nvSpPr>
            <p:cNvPr id="1262661" name="AutoShape 69"/>
            <p:cNvSpPr>
              <a:spLocks noChangeArrowheads="1"/>
            </p:cNvSpPr>
            <p:nvPr/>
          </p:nvSpPr>
          <p:spPr bwMode="auto">
            <a:xfrm>
              <a:off x="4032" y="2256"/>
              <a:ext cx="432" cy="1488"/>
            </a:xfrm>
            <a:prstGeom prst="curvedLeftArrow">
              <a:avLst>
                <a:gd name="adj1" fmla="val 68889"/>
                <a:gd name="adj2" fmla="val 137778"/>
                <a:gd name="adj3" fmla="val 33333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62662" name="Text Box 70"/>
            <p:cNvSpPr txBox="1">
              <a:spLocks noChangeArrowheads="1"/>
            </p:cNvSpPr>
            <p:nvPr/>
          </p:nvSpPr>
          <p:spPr bwMode="auto">
            <a:xfrm>
              <a:off x="4416" y="2620"/>
              <a:ext cx="1465" cy="5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 them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by mapping.</a:t>
              </a:r>
            </a:p>
          </p:txBody>
        </p:sp>
      </p:grpSp>
      <p:sp>
        <p:nvSpPr>
          <p:cNvPr id="1262663" name="Line 71"/>
          <p:cNvSpPr>
            <a:spLocks noChangeShapeType="1"/>
          </p:cNvSpPr>
          <p:nvPr/>
        </p:nvSpPr>
        <p:spPr bwMode="auto">
          <a:xfrm>
            <a:off x="1524000" y="3581400"/>
            <a:ext cx="1143000" cy="27019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4" name="Line 72"/>
          <p:cNvSpPr>
            <a:spLocks noChangeShapeType="1"/>
          </p:cNvSpPr>
          <p:nvPr/>
        </p:nvSpPr>
        <p:spPr bwMode="auto">
          <a:xfrm>
            <a:off x="2184400" y="4405313"/>
            <a:ext cx="863600" cy="1863725"/>
          </a:xfrm>
          <a:prstGeom prst="line">
            <a:avLst/>
          </a:prstGeom>
          <a:noFill/>
          <a:ln w="38100" cap="sq">
            <a:solidFill>
              <a:schemeClr val="hlink"/>
            </a:solidFill>
            <a:round/>
            <a:headEnd type="triangle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5" name="Text Box 73"/>
          <p:cNvSpPr txBox="1">
            <a:spLocks noChangeArrowheads="1"/>
          </p:cNvSpPr>
          <p:nvPr/>
        </p:nvSpPr>
        <p:spPr bwMode="auto">
          <a:xfrm>
            <a:off x="2743200" y="5370513"/>
            <a:ext cx="4110038" cy="95408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Every rational gets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mapped to some integer!</a:t>
            </a:r>
          </a:p>
        </p:txBody>
      </p:sp>
      <p:sp>
        <p:nvSpPr>
          <p:cNvPr id="1262666" name="Line 74"/>
          <p:cNvSpPr>
            <a:spLocks noChangeShapeType="1"/>
          </p:cNvSpPr>
          <p:nvPr/>
        </p:nvSpPr>
        <p:spPr bwMode="auto">
          <a:xfrm>
            <a:off x="1514475" y="4191000"/>
            <a:ext cx="619125" cy="623888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7" name="Line 75"/>
          <p:cNvSpPr>
            <a:spLocks noChangeShapeType="1"/>
          </p:cNvSpPr>
          <p:nvPr/>
        </p:nvSpPr>
        <p:spPr bwMode="auto">
          <a:xfrm>
            <a:off x="1514475" y="3643313"/>
            <a:ext cx="1000125" cy="106680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8" name="Line 76"/>
          <p:cNvSpPr>
            <a:spLocks noChangeShapeType="1"/>
          </p:cNvSpPr>
          <p:nvPr/>
        </p:nvSpPr>
        <p:spPr bwMode="auto">
          <a:xfrm>
            <a:off x="1514475" y="3095625"/>
            <a:ext cx="1787525" cy="1719263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69" name="Line 77"/>
          <p:cNvSpPr>
            <a:spLocks noChangeShapeType="1"/>
          </p:cNvSpPr>
          <p:nvPr/>
        </p:nvSpPr>
        <p:spPr bwMode="auto">
          <a:xfrm>
            <a:off x="1514475" y="2547938"/>
            <a:ext cx="2268538" cy="226695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70" name="Line 78"/>
          <p:cNvSpPr>
            <a:spLocks noChangeShapeType="1"/>
          </p:cNvSpPr>
          <p:nvPr/>
        </p:nvSpPr>
        <p:spPr bwMode="auto">
          <a:xfrm>
            <a:off x="1514475" y="2000250"/>
            <a:ext cx="2828925" cy="2814638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71" name="Line 79"/>
          <p:cNvSpPr>
            <a:spLocks noChangeShapeType="1"/>
          </p:cNvSpPr>
          <p:nvPr/>
        </p:nvSpPr>
        <p:spPr bwMode="auto">
          <a:xfrm>
            <a:off x="1514475" y="1452563"/>
            <a:ext cx="3276600" cy="3257550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62673" name="Text Box 81"/>
          <p:cNvSpPr txBox="1">
            <a:spLocks noChangeArrowheads="1"/>
          </p:cNvSpPr>
          <p:nvPr/>
        </p:nvSpPr>
        <p:spPr bwMode="auto">
          <a:xfrm>
            <a:off x="7100888" y="5334000"/>
            <a:ext cx="1649412" cy="5191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N|=|Q|</a:t>
            </a:r>
          </a:p>
        </p:txBody>
      </p:sp>
      <p:sp>
        <p:nvSpPr>
          <p:cNvPr id="1262674" name="Text Box 82"/>
          <p:cNvSpPr txBox="1">
            <a:spLocks noChangeArrowheads="1"/>
          </p:cNvSpPr>
          <p:nvPr/>
        </p:nvSpPr>
        <p:spPr bwMode="auto">
          <a:xfrm>
            <a:off x="6400800" y="5805488"/>
            <a:ext cx="2994025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Q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is “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</p:txBody>
      </p:sp>
      <p:sp>
        <p:nvSpPr>
          <p:cNvPr id="2" name="Text Box 81"/>
          <p:cNvSpPr txBox="1">
            <a:spLocks noChangeArrowheads="1"/>
          </p:cNvSpPr>
          <p:nvPr/>
        </p:nvSpPr>
        <p:spPr bwMode="auto">
          <a:xfrm>
            <a:off x="6172200" y="2741613"/>
            <a:ext cx="3314700" cy="138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Over counting just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means we proved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|N|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≥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|Q|</a:t>
            </a:r>
          </a:p>
        </p:txBody>
      </p:sp>
      <p:sp>
        <p:nvSpPr>
          <p:cNvPr id="16468" name="Line 84"/>
          <p:cNvSpPr>
            <a:spLocks noChangeShapeType="1"/>
          </p:cNvSpPr>
          <p:nvPr/>
        </p:nvSpPr>
        <p:spPr bwMode="auto">
          <a:xfrm flipV="1">
            <a:off x="7177088" y="5407025"/>
            <a:ext cx="1357312" cy="371475"/>
          </a:xfrm>
          <a:prstGeom prst="line">
            <a:avLst/>
          </a:prstGeom>
          <a:noFill/>
          <a:ln w="38100" cap="sq">
            <a:solidFill>
              <a:srgbClr val="FF00FF"/>
            </a:solidFill>
            <a:round/>
            <a:headEnd/>
            <a:tailEnd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4038600" y="2841625"/>
            <a:ext cx="533400" cy="533400"/>
          </a:xfrm>
          <a:prstGeom prst="ellipse">
            <a:avLst/>
          </a:prstGeom>
          <a:noFill/>
          <a:ln w="38100" cap="sq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5" name="Oval 84"/>
          <p:cNvSpPr/>
          <p:nvPr/>
        </p:nvSpPr>
        <p:spPr bwMode="auto">
          <a:xfrm>
            <a:off x="2362200" y="3886200"/>
            <a:ext cx="533400" cy="533400"/>
          </a:xfrm>
          <a:prstGeom prst="ellipse">
            <a:avLst/>
          </a:prstGeom>
          <a:noFill/>
          <a:ln w="38100" cap="sq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6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62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62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62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626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62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626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62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62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62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62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62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65" grpId="0"/>
      <p:bldP spid="1262673" grpId="0"/>
      <p:bldP spid="1262674" grpId="0"/>
      <p:bldP spid="2" grpId="0"/>
      <p:bldP spid="3" grpId="0" animBg="1"/>
      <p:bldP spid="8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Text Box 4"/>
          <p:cNvSpPr txBox="1">
            <a:spLocks noChangeArrowheads="1"/>
          </p:cNvSpPr>
          <p:nvPr/>
        </p:nvSpPr>
        <p:spPr bwMode="auto">
          <a:xfrm>
            <a:off x="4792663" y="546100"/>
            <a:ext cx="45037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it that we can loop over all tuples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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a,b,c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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ensuring that we eventually get to each?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3400" y="7620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loop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a,b,c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≥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print(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a,b,c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end loop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92663" y="3465513"/>
            <a:ext cx="45037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No, this inner loop will never exit.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We will never get to b=1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2004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loop  a ≥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loop  b ≥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loop  c ≥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print(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a,b,c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444" grpId="0" autoUpdateAnimBg="0"/>
      <p:bldP spid="9" grpId="0"/>
      <p:bldP spid="8" grpId="0" autoUpdateAnimBg="0"/>
      <p:bldP spid="10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4" name="Text Box 4"/>
          <p:cNvSpPr txBox="1">
            <a:spLocks noChangeArrowheads="1"/>
          </p:cNvSpPr>
          <p:nvPr/>
        </p:nvSpPr>
        <p:spPr bwMode="auto">
          <a:xfrm>
            <a:off x="4792663" y="546100"/>
            <a:ext cx="450373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How is it that we can loop over all tuples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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a,b,c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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ensuring that we eventually get to each?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533400" y="7620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loop 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a,b,c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≥ 0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print(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a,b,c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end loop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33400" y="32004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loop  sum = 0,1,2,…..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loop  a = 0,…,sum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loop  b = 0,…,sum-a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c = sum-a-b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print(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a,b,c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3000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555830" y="5791200"/>
            <a:ext cx="3708492" cy="95410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squar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tuples  {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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a,b,c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} is countable.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562600" y="2400177"/>
            <a:ext cx="3741737" cy="18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Though this will never list them all.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Each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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a,b,c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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will eventually be listed.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562600" y="4267200"/>
            <a:ext cx="5105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Eg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3,7,5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gets printed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when sum = 15, a=3, 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and b=7.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041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utoUpdateAnimBg="0"/>
      <p:bldP spid="13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14467" y="2501900"/>
            <a:ext cx="7343677" cy="9541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Note a finite set is countable.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 also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/>
                <a:ea typeface="+mn-ea"/>
                <a:cs typeface="Times New Roman"/>
              </a:rPr>
              <a:t>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|N|,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then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countably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infinite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23" name="Group 82"/>
          <p:cNvGrpSpPr>
            <a:grpSpLocks/>
          </p:cNvGrpSpPr>
          <p:nvPr/>
        </p:nvGrpSpPr>
        <p:grpSpPr bwMode="auto">
          <a:xfrm>
            <a:off x="190500" y="388938"/>
            <a:ext cx="7213600" cy="1927225"/>
            <a:chOff x="190500" y="885627"/>
            <a:chExt cx="7213018" cy="1926768"/>
          </a:xfrm>
        </p:grpSpPr>
        <p:sp>
          <p:nvSpPr>
            <p:cNvPr id="24" name="TextBox 23"/>
            <p:cNvSpPr txBox="1"/>
            <p:nvPr/>
          </p:nvSpPr>
          <p:spPr>
            <a:xfrm>
              <a:off x="190500" y="885627"/>
              <a:ext cx="5612947" cy="5237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 set 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is called </a:t>
              </a:r>
              <a:r>
                <a:rPr kumimoji="0" lang="en-CA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countable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|S| ≤ |N| 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7414" name="Group 26"/>
            <p:cNvGrpSpPr>
              <a:grpSpLocks/>
            </p:cNvGrpSpPr>
            <p:nvPr/>
          </p:nvGrpSpPr>
          <p:grpSpPr bwMode="auto">
            <a:xfrm>
              <a:off x="1524000" y="1333519"/>
              <a:ext cx="4571722" cy="724213"/>
              <a:chOff x="960" y="2356"/>
              <a:chExt cx="2880" cy="456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960" y="2356"/>
                <a:ext cx="2880" cy="464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|S|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|{     ,  4,      , ….. }|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17417" name="Picture 6" descr="j02950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2384"/>
                <a:ext cx="35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8" name="Picture 7" descr="MCj042837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448"/>
                <a:ext cx="259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981056" y="2288644"/>
              <a:ext cx="5422462" cy="52375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≤ |{ 1,    2,    3,  4,  5, … }| 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 |N|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19459" name="Group 82"/>
          <p:cNvGrpSpPr>
            <a:grpSpLocks/>
          </p:cNvGrpSpPr>
          <p:nvPr/>
        </p:nvGrpSpPr>
        <p:grpSpPr bwMode="auto">
          <a:xfrm>
            <a:off x="190500" y="388938"/>
            <a:ext cx="7213600" cy="1927225"/>
            <a:chOff x="190500" y="885627"/>
            <a:chExt cx="7213018" cy="1926768"/>
          </a:xfrm>
        </p:grpSpPr>
        <p:sp>
          <p:nvSpPr>
            <p:cNvPr id="24" name="TextBox 23"/>
            <p:cNvSpPr txBox="1"/>
            <p:nvPr/>
          </p:nvSpPr>
          <p:spPr>
            <a:xfrm>
              <a:off x="190500" y="885627"/>
              <a:ext cx="5612947" cy="5237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 set 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is called </a:t>
              </a:r>
              <a:r>
                <a:rPr kumimoji="0" lang="en-CA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countable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|S| ≤ |N| 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19481" name="Group 26"/>
            <p:cNvGrpSpPr>
              <a:grpSpLocks/>
            </p:cNvGrpSpPr>
            <p:nvPr/>
          </p:nvGrpSpPr>
          <p:grpSpPr bwMode="auto">
            <a:xfrm>
              <a:off x="1524000" y="1333519"/>
              <a:ext cx="4571722" cy="724213"/>
              <a:chOff x="960" y="2356"/>
              <a:chExt cx="2880" cy="456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960" y="2356"/>
                <a:ext cx="2880" cy="464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|S|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|{     ,  4,      , ….. }|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19484" name="Picture 6" descr="j02950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2384"/>
                <a:ext cx="35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85" name="Picture 7" descr="MCj042837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448"/>
                <a:ext cx="259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981056" y="2288644"/>
              <a:ext cx="5422462" cy="52375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≤ |{ 1,    2,    3,  4,  5, … }| 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 |N|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39700" y="2220913"/>
            <a:ext cx="5597045" cy="1200329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There is a list containing each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object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List,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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List(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=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2971800" y="2997200"/>
            <a:ext cx="1474954" cy="533400"/>
          </a:xfrm>
          <a:prstGeom prst="ellipse">
            <a:avLst/>
          </a:prstGeom>
          <a:noFill/>
          <a:ln w="38100" cap="sq">
            <a:solidFill>
              <a:schemeClr val="hlink"/>
            </a:solidFill>
            <a:round/>
            <a:headEnd/>
            <a:tailEnd/>
          </a:ln>
          <a:effectLst/>
        </p:spPr>
        <p:txBody>
          <a:bodyPr wrap="square" lIns="274320" rIns="27432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28800" y="3743325"/>
            <a:ext cx="2056343" cy="2524125"/>
            <a:chOff x="1828800" y="3743980"/>
            <a:chExt cx="2055931" cy="2523470"/>
          </a:xfrm>
        </p:grpSpPr>
        <p:grpSp>
          <p:nvGrpSpPr>
            <p:cNvPr id="19474" name="Group 12"/>
            <p:cNvGrpSpPr>
              <a:grpSpLocks/>
            </p:cNvGrpSpPr>
            <p:nvPr/>
          </p:nvGrpSpPr>
          <p:grpSpPr bwMode="auto">
            <a:xfrm>
              <a:off x="1828800" y="4267200"/>
              <a:ext cx="1447800" cy="2000250"/>
              <a:chOff x="1981201" y="1933575"/>
              <a:chExt cx="1447691" cy="2000548"/>
            </a:xfrm>
          </p:grpSpPr>
          <p:sp>
            <p:nvSpPr>
              <p:cNvPr id="15" name="Rectangle 14"/>
              <p:cNvSpPr>
                <a:spLocks noChangeArrowheads="1"/>
              </p:cNvSpPr>
              <p:nvPr/>
            </p:nvSpPr>
            <p:spPr bwMode="auto">
              <a:xfrm>
                <a:off x="2666812" y="3402370"/>
                <a:ext cx="761790" cy="461911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pic>
            <p:nvPicPr>
              <p:cNvPr id="19477" name="Picture 31" descr="j02950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2725967"/>
                <a:ext cx="560399" cy="4893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8" name="Picture 32" descr="MCj042837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400" y="2359323"/>
                <a:ext cx="411171" cy="3987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8"/>
              <p:cNvSpPr txBox="1">
                <a:spLocks noChangeArrowheads="1"/>
              </p:cNvSpPr>
              <p:nvPr/>
            </p:nvSpPr>
            <p:spPr bwMode="auto">
              <a:xfrm>
                <a:off x="1981201" y="1934094"/>
                <a:ext cx="863362" cy="2000029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1: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2:   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3: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4: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5:</a:t>
                </a:r>
                <a:endPara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" name="Rectangle 1"/>
            <p:cNvSpPr/>
            <p:nvPr/>
          </p:nvSpPr>
          <p:spPr>
            <a:xfrm>
              <a:off x="2057354" y="3743980"/>
              <a:ext cx="1827377" cy="4615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</a:t>
              </a:r>
              <a:r>
                <a:rPr kumimoji="0" lang="en-CA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   </a:t>
              </a:r>
              <a:r>
                <a:rPr kumimoji="0" lang="en-CA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x</a:t>
              </a:r>
              <a:r>
                <a:rPr kumimoji="0" lang="en-CA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CA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=</a:t>
              </a:r>
              <a:r>
                <a:rPr kumimoji="0" lang="en-CA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CA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List(</a:t>
              </a:r>
              <a:r>
                <a:rPr kumimoji="0" lang="en-CA" sz="24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</a:t>
              </a:r>
              <a:r>
                <a:rPr kumimoji="0" lang="en-CA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00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)</a:t>
              </a:r>
              <a:endPara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endParaRPr>
            </a:p>
          </p:txBody>
        </p:sp>
      </p:grp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86200" y="3505200"/>
            <a:ext cx="4168775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Each integer (index in list) 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lists at most one object 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endParaRPr kumimoji="0" lang="en-CA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  <p:grpSp>
        <p:nvGrpSpPr>
          <p:cNvPr id="41" name="Group 14"/>
          <p:cNvGrpSpPr>
            <a:grpSpLocks/>
          </p:cNvGrpSpPr>
          <p:nvPr/>
        </p:nvGrpSpPr>
        <p:grpSpPr bwMode="auto">
          <a:xfrm>
            <a:off x="3200400" y="1211263"/>
            <a:ext cx="1828800" cy="730250"/>
            <a:chOff x="2064" y="3812"/>
            <a:chExt cx="1152" cy="460"/>
          </a:xfrm>
        </p:grpSpPr>
        <p:sp>
          <p:nvSpPr>
            <p:cNvPr id="42" name="Line 10"/>
            <p:cNvSpPr>
              <a:spLocks noChangeShapeType="1"/>
            </p:cNvSpPr>
            <p:nvPr/>
          </p:nvSpPr>
          <p:spPr bwMode="auto">
            <a:xfrm>
              <a:off x="2360" y="3812"/>
              <a:ext cx="856" cy="460"/>
            </a:xfrm>
            <a:prstGeom prst="line">
              <a:avLst/>
            </a:prstGeom>
            <a:noFill/>
            <a:ln w="38100" cap="sq">
              <a:solidFill>
                <a:srgbClr val="00FFFF"/>
              </a:solidFill>
              <a:round/>
              <a:headEnd type="triangle" w="med" len="med"/>
              <a:tailEnd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>
              <a:off x="2064" y="3871"/>
              <a:ext cx="296" cy="269"/>
            </a:xfrm>
            <a:prstGeom prst="line">
              <a:avLst/>
            </a:prstGeom>
            <a:noFill/>
            <a:ln w="38100" cap="sq">
              <a:solidFill>
                <a:srgbClr val="00FFFF"/>
              </a:solidFill>
              <a:round/>
              <a:headEnd type="triangle" w="med" len="med"/>
              <a:tailEnd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Line 12"/>
            <p:cNvSpPr>
              <a:spLocks noChangeShapeType="1"/>
            </p:cNvSpPr>
            <p:nvPr/>
          </p:nvSpPr>
          <p:spPr bwMode="auto">
            <a:xfrm>
              <a:off x="2736" y="3871"/>
              <a:ext cx="0" cy="269"/>
            </a:xfrm>
            <a:prstGeom prst="line">
              <a:avLst/>
            </a:prstGeom>
            <a:noFill/>
            <a:ln w="38100" cap="sq">
              <a:solidFill>
                <a:srgbClr val="00FFFF"/>
              </a:solidFill>
              <a:round/>
              <a:headEnd type="triangle" w="med" len="med"/>
              <a:tailEnd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9" name="Text Box 3"/>
          <p:cNvSpPr txBox="1">
            <a:spLocks noChangeArrowheads="1"/>
          </p:cNvSpPr>
          <p:nvPr/>
        </p:nvSpPr>
        <p:spPr bwMode="auto">
          <a:xfrm>
            <a:off x="3962400" y="4579938"/>
            <a:ext cx="4422775" cy="8302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Each object 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b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appears some where in the list</a:t>
            </a:r>
          </a:p>
        </p:txBody>
      </p:sp>
      <p:sp>
        <p:nvSpPr>
          <p:cNvPr id="50" name="Oval 17"/>
          <p:cNvSpPr>
            <a:spLocks noChangeArrowheads="1"/>
          </p:cNvSpPr>
          <p:nvPr/>
        </p:nvSpPr>
        <p:spPr bwMode="auto">
          <a:xfrm>
            <a:off x="1371600" y="2984500"/>
            <a:ext cx="1676400" cy="533400"/>
          </a:xfrm>
          <a:prstGeom prst="ellipse">
            <a:avLst/>
          </a:prstGeom>
          <a:noFill/>
          <a:ln w="38100" cap="sq">
            <a:solidFill>
              <a:schemeClr val="hlink"/>
            </a:solidFill>
            <a:round/>
            <a:headEnd/>
            <a:tailEnd/>
          </a:ln>
          <a:effectLst/>
        </p:spPr>
        <p:txBody>
          <a:bodyPr lIns="274320" rIns="274320" anchor="ctr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20483" name="Group 82"/>
          <p:cNvGrpSpPr>
            <a:grpSpLocks/>
          </p:cNvGrpSpPr>
          <p:nvPr/>
        </p:nvGrpSpPr>
        <p:grpSpPr bwMode="auto">
          <a:xfrm>
            <a:off x="190500" y="388938"/>
            <a:ext cx="7213600" cy="1927225"/>
            <a:chOff x="190500" y="885627"/>
            <a:chExt cx="7213018" cy="1926768"/>
          </a:xfrm>
        </p:grpSpPr>
        <p:sp>
          <p:nvSpPr>
            <p:cNvPr id="24" name="TextBox 23"/>
            <p:cNvSpPr txBox="1"/>
            <p:nvPr/>
          </p:nvSpPr>
          <p:spPr>
            <a:xfrm>
              <a:off x="190500" y="885627"/>
              <a:ext cx="5612947" cy="5237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 set 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is called </a:t>
              </a:r>
              <a:r>
                <a:rPr kumimoji="0" lang="en-CA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countable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|S| ≤ |N| 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517" name="Group 26"/>
            <p:cNvGrpSpPr>
              <a:grpSpLocks/>
            </p:cNvGrpSpPr>
            <p:nvPr/>
          </p:nvGrpSpPr>
          <p:grpSpPr bwMode="auto">
            <a:xfrm>
              <a:off x="1524000" y="1333519"/>
              <a:ext cx="4571722" cy="724213"/>
              <a:chOff x="960" y="2356"/>
              <a:chExt cx="2880" cy="456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960" y="2356"/>
                <a:ext cx="2880" cy="464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|S|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|{     ,  4,      , ….. }|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20520" name="Picture 6" descr="j02950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2384"/>
                <a:ext cx="35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1" name="Picture 7" descr="MCj042837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448"/>
                <a:ext cx="259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981056" y="2288644"/>
              <a:ext cx="5422462" cy="52375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≤ |{ 1,    2,    3,  4,  5, … }| 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 |N|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39700" y="2220913"/>
            <a:ext cx="8779006" cy="200054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Two equivalent definitions of a set S being “Countable”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There is a list containing each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object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List,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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List(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= x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Each object 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has (at least one) finite description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such that each description uniquely identifies that object.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325688" y="1336675"/>
            <a:ext cx="2552700" cy="492125"/>
            <a:chOff x="2325888" y="1336149"/>
            <a:chExt cx="2552302" cy="492711"/>
          </a:xfrm>
        </p:grpSpPr>
        <p:sp>
          <p:nvSpPr>
            <p:cNvPr id="23" name="Rectangle 22"/>
            <p:cNvSpPr/>
            <p:nvPr/>
          </p:nvSpPr>
          <p:spPr>
            <a:xfrm>
              <a:off x="2325888" y="1428334"/>
              <a:ext cx="2552302" cy="400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“apple”  “four” “chair”</a:t>
              </a: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>
              <a:off x="2984597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>
              <a:off x="3606800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4190909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905000" y="5334000"/>
            <a:ext cx="5462588" cy="1384300"/>
            <a:chOff x="1905000" y="5334000"/>
            <a:chExt cx="5462868" cy="1383692"/>
          </a:xfrm>
        </p:grpSpPr>
        <p:grpSp>
          <p:nvGrpSpPr>
            <p:cNvPr id="20492" name="Group 2"/>
            <p:cNvGrpSpPr>
              <a:grpSpLocks/>
            </p:cNvGrpSpPr>
            <p:nvPr/>
          </p:nvGrpSpPr>
          <p:grpSpPr bwMode="auto">
            <a:xfrm>
              <a:off x="1905000" y="5742270"/>
              <a:ext cx="1334911" cy="899221"/>
              <a:chOff x="2065" y="1551"/>
              <a:chExt cx="1628" cy="1988"/>
            </a:xfrm>
          </p:grpSpPr>
          <p:sp>
            <p:nvSpPr>
              <p:cNvPr id="20" name="Freeform 3"/>
              <p:cNvSpPr>
                <a:spLocks/>
              </p:cNvSpPr>
              <p:nvPr/>
            </p:nvSpPr>
            <p:spPr bwMode="auto">
              <a:xfrm>
                <a:off x="2778" y="1978"/>
                <a:ext cx="331" cy="333"/>
              </a:xfrm>
              <a:custGeom>
                <a:avLst/>
                <a:gdLst>
                  <a:gd name="T0" fmla="*/ 255 w 331"/>
                  <a:gd name="T1" fmla="*/ 212 h 334"/>
                  <a:gd name="T2" fmla="*/ 284 w 331"/>
                  <a:gd name="T3" fmla="*/ 141 h 334"/>
                  <a:gd name="T4" fmla="*/ 279 w 331"/>
                  <a:gd name="T5" fmla="*/ 85 h 334"/>
                  <a:gd name="T6" fmla="*/ 270 w 331"/>
                  <a:gd name="T7" fmla="*/ 38 h 334"/>
                  <a:gd name="T8" fmla="*/ 227 w 331"/>
                  <a:gd name="T9" fmla="*/ 5 h 334"/>
                  <a:gd name="T10" fmla="*/ 166 w 331"/>
                  <a:gd name="T11" fmla="*/ 0 h 334"/>
                  <a:gd name="T12" fmla="*/ 118 w 331"/>
                  <a:gd name="T13" fmla="*/ 5 h 334"/>
                  <a:gd name="T14" fmla="*/ 47 w 331"/>
                  <a:gd name="T15" fmla="*/ 47 h 334"/>
                  <a:gd name="T16" fmla="*/ 14 w 331"/>
                  <a:gd name="T17" fmla="*/ 113 h 334"/>
                  <a:gd name="T18" fmla="*/ 0 w 331"/>
                  <a:gd name="T19" fmla="*/ 193 h 334"/>
                  <a:gd name="T20" fmla="*/ 14 w 331"/>
                  <a:gd name="T21" fmla="*/ 282 h 334"/>
                  <a:gd name="T22" fmla="*/ 43 w 331"/>
                  <a:gd name="T23" fmla="*/ 315 h 334"/>
                  <a:gd name="T24" fmla="*/ 95 w 331"/>
                  <a:gd name="T25" fmla="*/ 334 h 334"/>
                  <a:gd name="T26" fmla="*/ 147 w 331"/>
                  <a:gd name="T27" fmla="*/ 329 h 334"/>
                  <a:gd name="T28" fmla="*/ 203 w 331"/>
                  <a:gd name="T29" fmla="*/ 306 h 334"/>
                  <a:gd name="T30" fmla="*/ 241 w 331"/>
                  <a:gd name="T31" fmla="*/ 273 h 334"/>
                  <a:gd name="T32" fmla="*/ 303 w 331"/>
                  <a:gd name="T33" fmla="*/ 325 h 334"/>
                  <a:gd name="T34" fmla="*/ 331 w 331"/>
                  <a:gd name="T35" fmla="*/ 325 h 334"/>
                  <a:gd name="T36" fmla="*/ 331 w 331"/>
                  <a:gd name="T37" fmla="*/ 296 h 334"/>
                  <a:gd name="T38" fmla="*/ 317 w 331"/>
                  <a:gd name="T39" fmla="*/ 273 h 334"/>
                  <a:gd name="T40" fmla="*/ 255 w 331"/>
                  <a:gd name="T41" fmla="*/ 212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31"/>
                  <a:gd name="T64" fmla="*/ 0 h 334"/>
                  <a:gd name="T65" fmla="*/ 331 w 331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31" h="334">
                    <a:moveTo>
                      <a:pt x="255" y="212"/>
                    </a:moveTo>
                    <a:lnTo>
                      <a:pt x="284" y="141"/>
                    </a:lnTo>
                    <a:lnTo>
                      <a:pt x="279" y="85"/>
                    </a:lnTo>
                    <a:lnTo>
                      <a:pt x="270" y="38"/>
                    </a:lnTo>
                    <a:lnTo>
                      <a:pt x="227" y="5"/>
                    </a:lnTo>
                    <a:lnTo>
                      <a:pt x="166" y="0"/>
                    </a:lnTo>
                    <a:lnTo>
                      <a:pt x="118" y="5"/>
                    </a:lnTo>
                    <a:lnTo>
                      <a:pt x="47" y="47"/>
                    </a:lnTo>
                    <a:lnTo>
                      <a:pt x="14" y="113"/>
                    </a:lnTo>
                    <a:lnTo>
                      <a:pt x="0" y="193"/>
                    </a:lnTo>
                    <a:lnTo>
                      <a:pt x="14" y="282"/>
                    </a:lnTo>
                    <a:lnTo>
                      <a:pt x="43" y="315"/>
                    </a:lnTo>
                    <a:lnTo>
                      <a:pt x="95" y="334"/>
                    </a:lnTo>
                    <a:lnTo>
                      <a:pt x="147" y="329"/>
                    </a:lnTo>
                    <a:lnTo>
                      <a:pt x="203" y="306"/>
                    </a:lnTo>
                    <a:lnTo>
                      <a:pt x="241" y="273"/>
                    </a:lnTo>
                    <a:lnTo>
                      <a:pt x="303" y="325"/>
                    </a:lnTo>
                    <a:lnTo>
                      <a:pt x="331" y="325"/>
                    </a:lnTo>
                    <a:lnTo>
                      <a:pt x="331" y="296"/>
                    </a:lnTo>
                    <a:lnTo>
                      <a:pt x="317" y="273"/>
                    </a:lnTo>
                    <a:lnTo>
                      <a:pt x="255" y="21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 4"/>
              <p:cNvSpPr>
                <a:spLocks/>
              </p:cNvSpPr>
              <p:nvPr/>
            </p:nvSpPr>
            <p:spPr bwMode="auto">
              <a:xfrm>
                <a:off x="2810" y="1929"/>
                <a:ext cx="304" cy="126"/>
              </a:xfrm>
              <a:custGeom>
                <a:avLst/>
                <a:gdLst>
                  <a:gd name="T0" fmla="*/ 234 w 303"/>
                  <a:gd name="T1" fmla="*/ 127 h 127"/>
                  <a:gd name="T2" fmla="*/ 303 w 303"/>
                  <a:gd name="T3" fmla="*/ 117 h 127"/>
                  <a:gd name="T4" fmla="*/ 303 w 303"/>
                  <a:gd name="T5" fmla="*/ 90 h 127"/>
                  <a:gd name="T6" fmla="*/ 223 w 303"/>
                  <a:gd name="T7" fmla="*/ 110 h 127"/>
                  <a:gd name="T8" fmla="*/ 213 w 303"/>
                  <a:gd name="T9" fmla="*/ 100 h 127"/>
                  <a:gd name="T10" fmla="*/ 265 w 303"/>
                  <a:gd name="T11" fmla="*/ 61 h 127"/>
                  <a:gd name="T12" fmla="*/ 246 w 303"/>
                  <a:gd name="T13" fmla="*/ 51 h 127"/>
                  <a:gd name="T14" fmla="*/ 199 w 303"/>
                  <a:gd name="T15" fmla="*/ 81 h 127"/>
                  <a:gd name="T16" fmla="*/ 180 w 303"/>
                  <a:gd name="T17" fmla="*/ 71 h 127"/>
                  <a:gd name="T18" fmla="*/ 253 w 303"/>
                  <a:gd name="T19" fmla="*/ 24 h 127"/>
                  <a:gd name="T20" fmla="*/ 239 w 303"/>
                  <a:gd name="T21" fmla="*/ 0 h 127"/>
                  <a:gd name="T22" fmla="*/ 147 w 303"/>
                  <a:gd name="T23" fmla="*/ 71 h 127"/>
                  <a:gd name="T24" fmla="*/ 85 w 303"/>
                  <a:gd name="T25" fmla="*/ 90 h 127"/>
                  <a:gd name="T26" fmla="*/ 69 w 303"/>
                  <a:gd name="T27" fmla="*/ 66 h 127"/>
                  <a:gd name="T28" fmla="*/ 50 w 303"/>
                  <a:gd name="T29" fmla="*/ 17 h 127"/>
                  <a:gd name="T30" fmla="*/ 28 w 303"/>
                  <a:gd name="T31" fmla="*/ 37 h 127"/>
                  <a:gd name="T32" fmla="*/ 52 w 303"/>
                  <a:gd name="T33" fmla="*/ 85 h 127"/>
                  <a:gd name="T34" fmla="*/ 38 w 303"/>
                  <a:gd name="T35" fmla="*/ 95 h 127"/>
                  <a:gd name="T36" fmla="*/ 14 w 303"/>
                  <a:gd name="T37" fmla="*/ 51 h 127"/>
                  <a:gd name="T38" fmla="*/ 0 w 303"/>
                  <a:gd name="T39" fmla="*/ 76 h 127"/>
                  <a:gd name="T40" fmla="*/ 17 w 303"/>
                  <a:gd name="T41" fmla="*/ 120 h 127"/>
                  <a:gd name="T42" fmla="*/ 133 w 303"/>
                  <a:gd name="T43" fmla="*/ 105 h 127"/>
                  <a:gd name="T44" fmla="*/ 234 w 303"/>
                  <a:gd name="T45" fmla="*/ 127 h 12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3"/>
                  <a:gd name="T70" fmla="*/ 0 h 127"/>
                  <a:gd name="T71" fmla="*/ 303 w 303"/>
                  <a:gd name="T72" fmla="*/ 127 h 12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3" h="127">
                    <a:moveTo>
                      <a:pt x="234" y="127"/>
                    </a:moveTo>
                    <a:lnTo>
                      <a:pt x="303" y="117"/>
                    </a:lnTo>
                    <a:lnTo>
                      <a:pt x="303" y="90"/>
                    </a:lnTo>
                    <a:lnTo>
                      <a:pt x="223" y="110"/>
                    </a:lnTo>
                    <a:lnTo>
                      <a:pt x="213" y="100"/>
                    </a:lnTo>
                    <a:lnTo>
                      <a:pt x="265" y="61"/>
                    </a:lnTo>
                    <a:lnTo>
                      <a:pt x="246" y="51"/>
                    </a:lnTo>
                    <a:lnTo>
                      <a:pt x="199" y="81"/>
                    </a:lnTo>
                    <a:lnTo>
                      <a:pt x="180" y="71"/>
                    </a:lnTo>
                    <a:lnTo>
                      <a:pt x="253" y="24"/>
                    </a:lnTo>
                    <a:lnTo>
                      <a:pt x="239" y="0"/>
                    </a:lnTo>
                    <a:lnTo>
                      <a:pt x="147" y="71"/>
                    </a:lnTo>
                    <a:lnTo>
                      <a:pt x="85" y="90"/>
                    </a:lnTo>
                    <a:lnTo>
                      <a:pt x="69" y="66"/>
                    </a:lnTo>
                    <a:lnTo>
                      <a:pt x="50" y="17"/>
                    </a:lnTo>
                    <a:lnTo>
                      <a:pt x="28" y="37"/>
                    </a:lnTo>
                    <a:lnTo>
                      <a:pt x="52" y="85"/>
                    </a:lnTo>
                    <a:lnTo>
                      <a:pt x="38" y="95"/>
                    </a:lnTo>
                    <a:lnTo>
                      <a:pt x="14" y="51"/>
                    </a:lnTo>
                    <a:lnTo>
                      <a:pt x="0" y="76"/>
                    </a:lnTo>
                    <a:lnTo>
                      <a:pt x="17" y="120"/>
                    </a:lnTo>
                    <a:lnTo>
                      <a:pt x="133" y="105"/>
                    </a:lnTo>
                    <a:lnTo>
                      <a:pt x="234" y="127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2890" y="1838"/>
                <a:ext cx="519" cy="631"/>
              </a:xfrm>
              <a:custGeom>
                <a:avLst/>
                <a:gdLst>
                  <a:gd name="T0" fmla="*/ 14 w 518"/>
                  <a:gd name="T1" fmla="*/ 623 h 632"/>
                  <a:gd name="T2" fmla="*/ 0 w 518"/>
                  <a:gd name="T3" fmla="*/ 595 h 632"/>
                  <a:gd name="T4" fmla="*/ 9 w 518"/>
                  <a:gd name="T5" fmla="*/ 567 h 632"/>
                  <a:gd name="T6" fmla="*/ 42 w 518"/>
                  <a:gd name="T7" fmla="*/ 539 h 632"/>
                  <a:gd name="T8" fmla="*/ 126 w 518"/>
                  <a:gd name="T9" fmla="*/ 525 h 632"/>
                  <a:gd name="T10" fmla="*/ 233 w 518"/>
                  <a:gd name="T11" fmla="*/ 534 h 632"/>
                  <a:gd name="T12" fmla="*/ 369 w 518"/>
                  <a:gd name="T13" fmla="*/ 516 h 632"/>
                  <a:gd name="T14" fmla="*/ 453 w 518"/>
                  <a:gd name="T15" fmla="*/ 474 h 632"/>
                  <a:gd name="T16" fmla="*/ 471 w 518"/>
                  <a:gd name="T17" fmla="*/ 451 h 632"/>
                  <a:gd name="T18" fmla="*/ 457 w 518"/>
                  <a:gd name="T19" fmla="*/ 390 h 632"/>
                  <a:gd name="T20" fmla="*/ 420 w 518"/>
                  <a:gd name="T21" fmla="*/ 256 h 632"/>
                  <a:gd name="T22" fmla="*/ 364 w 518"/>
                  <a:gd name="T23" fmla="*/ 177 h 632"/>
                  <a:gd name="T24" fmla="*/ 327 w 518"/>
                  <a:gd name="T25" fmla="*/ 153 h 632"/>
                  <a:gd name="T26" fmla="*/ 322 w 518"/>
                  <a:gd name="T27" fmla="*/ 130 h 632"/>
                  <a:gd name="T28" fmla="*/ 341 w 518"/>
                  <a:gd name="T29" fmla="*/ 121 h 632"/>
                  <a:gd name="T30" fmla="*/ 355 w 518"/>
                  <a:gd name="T31" fmla="*/ 98 h 632"/>
                  <a:gd name="T32" fmla="*/ 327 w 518"/>
                  <a:gd name="T33" fmla="*/ 65 h 632"/>
                  <a:gd name="T34" fmla="*/ 294 w 518"/>
                  <a:gd name="T35" fmla="*/ 70 h 632"/>
                  <a:gd name="T36" fmla="*/ 275 w 518"/>
                  <a:gd name="T37" fmla="*/ 46 h 632"/>
                  <a:gd name="T38" fmla="*/ 299 w 518"/>
                  <a:gd name="T39" fmla="*/ 14 h 632"/>
                  <a:gd name="T40" fmla="*/ 341 w 518"/>
                  <a:gd name="T41" fmla="*/ 0 h 632"/>
                  <a:gd name="T42" fmla="*/ 392 w 518"/>
                  <a:gd name="T43" fmla="*/ 14 h 632"/>
                  <a:gd name="T44" fmla="*/ 411 w 518"/>
                  <a:gd name="T45" fmla="*/ 60 h 632"/>
                  <a:gd name="T46" fmla="*/ 406 w 518"/>
                  <a:gd name="T47" fmla="*/ 121 h 632"/>
                  <a:gd name="T48" fmla="*/ 373 w 518"/>
                  <a:gd name="T49" fmla="*/ 144 h 632"/>
                  <a:gd name="T50" fmla="*/ 411 w 518"/>
                  <a:gd name="T51" fmla="*/ 181 h 632"/>
                  <a:gd name="T52" fmla="*/ 457 w 518"/>
                  <a:gd name="T53" fmla="*/ 237 h 632"/>
                  <a:gd name="T54" fmla="*/ 485 w 518"/>
                  <a:gd name="T55" fmla="*/ 339 h 632"/>
                  <a:gd name="T56" fmla="*/ 518 w 518"/>
                  <a:gd name="T57" fmla="*/ 455 h 632"/>
                  <a:gd name="T58" fmla="*/ 518 w 518"/>
                  <a:gd name="T59" fmla="*/ 502 h 632"/>
                  <a:gd name="T60" fmla="*/ 504 w 518"/>
                  <a:gd name="T61" fmla="*/ 511 h 632"/>
                  <a:gd name="T62" fmla="*/ 420 w 518"/>
                  <a:gd name="T63" fmla="*/ 548 h 632"/>
                  <a:gd name="T64" fmla="*/ 322 w 518"/>
                  <a:gd name="T65" fmla="*/ 576 h 632"/>
                  <a:gd name="T66" fmla="*/ 154 w 518"/>
                  <a:gd name="T67" fmla="*/ 599 h 632"/>
                  <a:gd name="T68" fmla="*/ 56 w 518"/>
                  <a:gd name="T69" fmla="*/ 632 h 632"/>
                  <a:gd name="T70" fmla="*/ 14 w 518"/>
                  <a:gd name="T71" fmla="*/ 623 h 63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518"/>
                  <a:gd name="T109" fmla="*/ 0 h 632"/>
                  <a:gd name="T110" fmla="*/ 518 w 518"/>
                  <a:gd name="T111" fmla="*/ 632 h 632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518" h="632">
                    <a:moveTo>
                      <a:pt x="14" y="623"/>
                    </a:moveTo>
                    <a:lnTo>
                      <a:pt x="0" y="595"/>
                    </a:lnTo>
                    <a:lnTo>
                      <a:pt x="9" y="567"/>
                    </a:lnTo>
                    <a:lnTo>
                      <a:pt x="42" y="539"/>
                    </a:lnTo>
                    <a:lnTo>
                      <a:pt x="126" y="525"/>
                    </a:lnTo>
                    <a:lnTo>
                      <a:pt x="233" y="534"/>
                    </a:lnTo>
                    <a:lnTo>
                      <a:pt x="369" y="516"/>
                    </a:lnTo>
                    <a:lnTo>
                      <a:pt x="453" y="474"/>
                    </a:lnTo>
                    <a:lnTo>
                      <a:pt x="471" y="451"/>
                    </a:lnTo>
                    <a:lnTo>
                      <a:pt x="457" y="390"/>
                    </a:lnTo>
                    <a:lnTo>
                      <a:pt x="420" y="256"/>
                    </a:lnTo>
                    <a:lnTo>
                      <a:pt x="364" y="177"/>
                    </a:lnTo>
                    <a:lnTo>
                      <a:pt x="327" y="153"/>
                    </a:lnTo>
                    <a:lnTo>
                      <a:pt x="322" y="130"/>
                    </a:lnTo>
                    <a:lnTo>
                      <a:pt x="341" y="121"/>
                    </a:lnTo>
                    <a:lnTo>
                      <a:pt x="355" y="98"/>
                    </a:lnTo>
                    <a:lnTo>
                      <a:pt x="327" y="65"/>
                    </a:lnTo>
                    <a:lnTo>
                      <a:pt x="294" y="70"/>
                    </a:lnTo>
                    <a:lnTo>
                      <a:pt x="275" y="46"/>
                    </a:lnTo>
                    <a:lnTo>
                      <a:pt x="299" y="14"/>
                    </a:lnTo>
                    <a:lnTo>
                      <a:pt x="341" y="0"/>
                    </a:lnTo>
                    <a:lnTo>
                      <a:pt x="392" y="14"/>
                    </a:lnTo>
                    <a:lnTo>
                      <a:pt x="411" y="60"/>
                    </a:lnTo>
                    <a:lnTo>
                      <a:pt x="406" y="121"/>
                    </a:lnTo>
                    <a:lnTo>
                      <a:pt x="373" y="144"/>
                    </a:lnTo>
                    <a:lnTo>
                      <a:pt x="411" y="181"/>
                    </a:lnTo>
                    <a:lnTo>
                      <a:pt x="457" y="237"/>
                    </a:lnTo>
                    <a:lnTo>
                      <a:pt x="485" y="339"/>
                    </a:lnTo>
                    <a:lnTo>
                      <a:pt x="518" y="455"/>
                    </a:lnTo>
                    <a:lnTo>
                      <a:pt x="518" y="502"/>
                    </a:lnTo>
                    <a:lnTo>
                      <a:pt x="504" y="511"/>
                    </a:lnTo>
                    <a:lnTo>
                      <a:pt x="420" y="548"/>
                    </a:lnTo>
                    <a:lnTo>
                      <a:pt x="322" y="576"/>
                    </a:lnTo>
                    <a:lnTo>
                      <a:pt x="154" y="599"/>
                    </a:lnTo>
                    <a:lnTo>
                      <a:pt x="56" y="632"/>
                    </a:lnTo>
                    <a:lnTo>
                      <a:pt x="14" y="6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" name="Freeform 6"/>
              <p:cNvSpPr>
                <a:spLocks/>
              </p:cNvSpPr>
              <p:nvPr/>
            </p:nvSpPr>
            <p:spPr bwMode="auto">
              <a:xfrm>
                <a:off x="3190" y="2045"/>
                <a:ext cx="46" cy="88"/>
              </a:xfrm>
              <a:custGeom>
                <a:avLst/>
                <a:gdLst>
                  <a:gd name="T0" fmla="*/ 10 w 47"/>
                  <a:gd name="T1" fmla="*/ 32 h 86"/>
                  <a:gd name="T2" fmla="*/ 28 w 47"/>
                  <a:gd name="T3" fmla="*/ 75 h 86"/>
                  <a:gd name="T4" fmla="*/ 35 w 47"/>
                  <a:gd name="T5" fmla="*/ 86 h 86"/>
                  <a:gd name="T6" fmla="*/ 43 w 47"/>
                  <a:gd name="T7" fmla="*/ 85 h 86"/>
                  <a:gd name="T8" fmla="*/ 47 w 47"/>
                  <a:gd name="T9" fmla="*/ 73 h 86"/>
                  <a:gd name="T10" fmla="*/ 1 w 47"/>
                  <a:gd name="T11" fmla="*/ 0 h 86"/>
                  <a:gd name="T12" fmla="*/ 0 w 47"/>
                  <a:gd name="T13" fmla="*/ 15 h 86"/>
                  <a:gd name="T14" fmla="*/ 10 w 47"/>
                  <a:gd name="T15" fmla="*/ 32 h 8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7"/>
                  <a:gd name="T25" fmla="*/ 0 h 86"/>
                  <a:gd name="T26" fmla="*/ 47 w 47"/>
                  <a:gd name="T27" fmla="*/ 86 h 8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7" h="86">
                    <a:moveTo>
                      <a:pt x="10" y="32"/>
                    </a:moveTo>
                    <a:lnTo>
                      <a:pt x="28" y="75"/>
                    </a:lnTo>
                    <a:lnTo>
                      <a:pt x="35" y="86"/>
                    </a:lnTo>
                    <a:lnTo>
                      <a:pt x="43" y="85"/>
                    </a:lnTo>
                    <a:lnTo>
                      <a:pt x="47" y="73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0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3141" y="1561"/>
                <a:ext cx="552" cy="453"/>
              </a:xfrm>
              <a:custGeom>
                <a:avLst/>
                <a:gdLst>
                  <a:gd name="T0" fmla="*/ 93 w 551"/>
                  <a:gd name="T1" fmla="*/ 345 h 452"/>
                  <a:gd name="T2" fmla="*/ 0 w 551"/>
                  <a:gd name="T3" fmla="*/ 373 h 452"/>
                  <a:gd name="T4" fmla="*/ 9 w 551"/>
                  <a:gd name="T5" fmla="*/ 410 h 452"/>
                  <a:gd name="T6" fmla="*/ 140 w 551"/>
                  <a:gd name="T7" fmla="*/ 345 h 452"/>
                  <a:gd name="T8" fmla="*/ 9 w 551"/>
                  <a:gd name="T9" fmla="*/ 429 h 452"/>
                  <a:gd name="T10" fmla="*/ 23 w 551"/>
                  <a:gd name="T11" fmla="*/ 452 h 452"/>
                  <a:gd name="T12" fmla="*/ 121 w 551"/>
                  <a:gd name="T13" fmla="*/ 382 h 452"/>
                  <a:gd name="T14" fmla="*/ 196 w 551"/>
                  <a:gd name="T15" fmla="*/ 345 h 452"/>
                  <a:gd name="T16" fmla="*/ 313 w 551"/>
                  <a:gd name="T17" fmla="*/ 312 h 452"/>
                  <a:gd name="T18" fmla="*/ 434 w 551"/>
                  <a:gd name="T19" fmla="*/ 312 h 452"/>
                  <a:gd name="T20" fmla="*/ 546 w 551"/>
                  <a:gd name="T21" fmla="*/ 308 h 452"/>
                  <a:gd name="T22" fmla="*/ 551 w 551"/>
                  <a:gd name="T23" fmla="*/ 275 h 452"/>
                  <a:gd name="T24" fmla="*/ 430 w 551"/>
                  <a:gd name="T25" fmla="*/ 284 h 452"/>
                  <a:gd name="T26" fmla="*/ 313 w 551"/>
                  <a:gd name="T27" fmla="*/ 294 h 452"/>
                  <a:gd name="T28" fmla="*/ 196 w 551"/>
                  <a:gd name="T29" fmla="*/ 322 h 452"/>
                  <a:gd name="T30" fmla="*/ 177 w 551"/>
                  <a:gd name="T31" fmla="*/ 326 h 452"/>
                  <a:gd name="T32" fmla="*/ 313 w 551"/>
                  <a:gd name="T33" fmla="*/ 261 h 452"/>
                  <a:gd name="T34" fmla="*/ 448 w 551"/>
                  <a:gd name="T35" fmla="*/ 172 h 452"/>
                  <a:gd name="T36" fmla="*/ 453 w 551"/>
                  <a:gd name="T37" fmla="*/ 140 h 452"/>
                  <a:gd name="T38" fmla="*/ 350 w 551"/>
                  <a:gd name="T39" fmla="*/ 210 h 452"/>
                  <a:gd name="T40" fmla="*/ 224 w 551"/>
                  <a:gd name="T41" fmla="*/ 284 h 452"/>
                  <a:gd name="T42" fmla="*/ 168 w 551"/>
                  <a:gd name="T43" fmla="*/ 303 h 452"/>
                  <a:gd name="T44" fmla="*/ 271 w 551"/>
                  <a:gd name="T45" fmla="*/ 224 h 452"/>
                  <a:gd name="T46" fmla="*/ 332 w 551"/>
                  <a:gd name="T47" fmla="*/ 135 h 452"/>
                  <a:gd name="T48" fmla="*/ 360 w 551"/>
                  <a:gd name="T49" fmla="*/ 47 h 452"/>
                  <a:gd name="T50" fmla="*/ 332 w 551"/>
                  <a:gd name="T51" fmla="*/ 0 h 452"/>
                  <a:gd name="T52" fmla="*/ 318 w 551"/>
                  <a:gd name="T53" fmla="*/ 103 h 452"/>
                  <a:gd name="T54" fmla="*/ 266 w 551"/>
                  <a:gd name="T55" fmla="*/ 196 h 452"/>
                  <a:gd name="T56" fmla="*/ 191 w 551"/>
                  <a:gd name="T57" fmla="*/ 256 h 452"/>
                  <a:gd name="T58" fmla="*/ 93 w 551"/>
                  <a:gd name="T59" fmla="*/ 345 h 45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551"/>
                  <a:gd name="T91" fmla="*/ 0 h 452"/>
                  <a:gd name="T92" fmla="*/ 551 w 551"/>
                  <a:gd name="T93" fmla="*/ 452 h 452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551" h="452">
                    <a:moveTo>
                      <a:pt x="93" y="345"/>
                    </a:moveTo>
                    <a:lnTo>
                      <a:pt x="0" y="373"/>
                    </a:lnTo>
                    <a:lnTo>
                      <a:pt x="9" y="410"/>
                    </a:lnTo>
                    <a:lnTo>
                      <a:pt x="140" y="345"/>
                    </a:lnTo>
                    <a:lnTo>
                      <a:pt x="9" y="429"/>
                    </a:lnTo>
                    <a:lnTo>
                      <a:pt x="23" y="452"/>
                    </a:lnTo>
                    <a:lnTo>
                      <a:pt x="121" y="382"/>
                    </a:lnTo>
                    <a:lnTo>
                      <a:pt x="196" y="345"/>
                    </a:lnTo>
                    <a:lnTo>
                      <a:pt x="313" y="312"/>
                    </a:lnTo>
                    <a:lnTo>
                      <a:pt x="434" y="312"/>
                    </a:lnTo>
                    <a:lnTo>
                      <a:pt x="546" y="308"/>
                    </a:lnTo>
                    <a:lnTo>
                      <a:pt x="551" y="275"/>
                    </a:lnTo>
                    <a:lnTo>
                      <a:pt x="430" y="284"/>
                    </a:lnTo>
                    <a:lnTo>
                      <a:pt x="313" y="294"/>
                    </a:lnTo>
                    <a:lnTo>
                      <a:pt x="196" y="322"/>
                    </a:lnTo>
                    <a:lnTo>
                      <a:pt x="177" y="326"/>
                    </a:lnTo>
                    <a:lnTo>
                      <a:pt x="313" y="261"/>
                    </a:lnTo>
                    <a:lnTo>
                      <a:pt x="448" y="172"/>
                    </a:lnTo>
                    <a:lnTo>
                      <a:pt x="453" y="140"/>
                    </a:lnTo>
                    <a:lnTo>
                      <a:pt x="350" y="210"/>
                    </a:lnTo>
                    <a:lnTo>
                      <a:pt x="224" y="284"/>
                    </a:lnTo>
                    <a:lnTo>
                      <a:pt x="168" y="303"/>
                    </a:lnTo>
                    <a:lnTo>
                      <a:pt x="271" y="224"/>
                    </a:lnTo>
                    <a:lnTo>
                      <a:pt x="332" y="135"/>
                    </a:lnTo>
                    <a:lnTo>
                      <a:pt x="360" y="47"/>
                    </a:lnTo>
                    <a:lnTo>
                      <a:pt x="332" y="0"/>
                    </a:lnTo>
                    <a:lnTo>
                      <a:pt x="318" y="103"/>
                    </a:lnTo>
                    <a:lnTo>
                      <a:pt x="266" y="196"/>
                    </a:lnTo>
                    <a:lnTo>
                      <a:pt x="191" y="256"/>
                    </a:lnTo>
                    <a:lnTo>
                      <a:pt x="93" y="345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 8"/>
              <p:cNvSpPr>
                <a:spLocks/>
              </p:cNvSpPr>
              <p:nvPr/>
            </p:nvSpPr>
            <p:spPr bwMode="auto">
              <a:xfrm>
                <a:off x="3136" y="2055"/>
                <a:ext cx="31" cy="91"/>
              </a:xfrm>
              <a:custGeom>
                <a:avLst/>
                <a:gdLst>
                  <a:gd name="T0" fmla="*/ 16 w 31"/>
                  <a:gd name="T1" fmla="*/ 32 h 92"/>
                  <a:gd name="T2" fmla="*/ 6 w 31"/>
                  <a:gd name="T3" fmla="*/ 77 h 92"/>
                  <a:gd name="T4" fmla="*/ 0 w 31"/>
                  <a:gd name="T5" fmla="*/ 87 h 92"/>
                  <a:gd name="T6" fmla="*/ 9 w 31"/>
                  <a:gd name="T7" fmla="*/ 92 h 92"/>
                  <a:gd name="T8" fmla="*/ 22 w 31"/>
                  <a:gd name="T9" fmla="*/ 85 h 92"/>
                  <a:gd name="T10" fmla="*/ 31 w 31"/>
                  <a:gd name="T11" fmla="*/ 0 h 92"/>
                  <a:gd name="T12" fmla="*/ 19 w 31"/>
                  <a:gd name="T13" fmla="*/ 12 h 92"/>
                  <a:gd name="T14" fmla="*/ 16 w 31"/>
                  <a:gd name="T15" fmla="*/ 3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"/>
                  <a:gd name="T25" fmla="*/ 0 h 92"/>
                  <a:gd name="T26" fmla="*/ 31 w 31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" h="92">
                    <a:moveTo>
                      <a:pt x="16" y="32"/>
                    </a:moveTo>
                    <a:lnTo>
                      <a:pt x="6" y="77"/>
                    </a:lnTo>
                    <a:lnTo>
                      <a:pt x="0" y="87"/>
                    </a:lnTo>
                    <a:lnTo>
                      <a:pt x="9" y="92"/>
                    </a:lnTo>
                    <a:lnTo>
                      <a:pt x="22" y="85"/>
                    </a:lnTo>
                    <a:lnTo>
                      <a:pt x="31" y="0"/>
                    </a:lnTo>
                    <a:lnTo>
                      <a:pt x="19" y="12"/>
                    </a:lnTo>
                    <a:lnTo>
                      <a:pt x="16" y="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 9"/>
              <p:cNvSpPr>
                <a:spLocks/>
              </p:cNvSpPr>
              <p:nvPr/>
            </p:nvSpPr>
            <p:spPr bwMode="auto">
              <a:xfrm>
                <a:off x="3099" y="1810"/>
                <a:ext cx="27" cy="95"/>
              </a:xfrm>
              <a:custGeom>
                <a:avLst/>
                <a:gdLst>
                  <a:gd name="T0" fmla="*/ 17 w 27"/>
                  <a:gd name="T1" fmla="*/ 62 h 92"/>
                  <a:gd name="T2" fmla="*/ 7 w 27"/>
                  <a:gd name="T3" fmla="*/ 17 h 92"/>
                  <a:gd name="T4" fmla="*/ 0 w 27"/>
                  <a:gd name="T5" fmla="*/ 5 h 92"/>
                  <a:gd name="T6" fmla="*/ 14 w 27"/>
                  <a:gd name="T7" fmla="*/ 0 h 92"/>
                  <a:gd name="T8" fmla="*/ 27 w 27"/>
                  <a:gd name="T9" fmla="*/ 7 h 92"/>
                  <a:gd name="T10" fmla="*/ 24 w 27"/>
                  <a:gd name="T11" fmla="*/ 92 h 92"/>
                  <a:gd name="T12" fmla="*/ 14 w 27"/>
                  <a:gd name="T13" fmla="*/ 80 h 92"/>
                  <a:gd name="T14" fmla="*/ 17 w 27"/>
                  <a:gd name="T15" fmla="*/ 62 h 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7"/>
                  <a:gd name="T25" fmla="*/ 0 h 92"/>
                  <a:gd name="T26" fmla="*/ 27 w 27"/>
                  <a:gd name="T27" fmla="*/ 92 h 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7" h="92">
                    <a:moveTo>
                      <a:pt x="17" y="62"/>
                    </a:moveTo>
                    <a:lnTo>
                      <a:pt x="7" y="17"/>
                    </a:lnTo>
                    <a:lnTo>
                      <a:pt x="0" y="5"/>
                    </a:lnTo>
                    <a:lnTo>
                      <a:pt x="14" y="0"/>
                    </a:lnTo>
                    <a:lnTo>
                      <a:pt x="27" y="7"/>
                    </a:lnTo>
                    <a:lnTo>
                      <a:pt x="24" y="92"/>
                    </a:lnTo>
                    <a:lnTo>
                      <a:pt x="14" y="8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3039" y="1831"/>
                <a:ext cx="66" cy="74"/>
              </a:xfrm>
              <a:custGeom>
                <a:avLst/>
                <a:gdLst>
                  <a:gd name="T0" fmla="*/ 40 w 66"/>
                  <a:gd name="T1" fmla="*/ 50 h 73"/>
                  <a:gd name="T2" fmla="*/ 8 w 66"/>
                  <a:gd name="T3" fmla="*/ 15 h 73"/>
                  <a:gd name="T4" fmla="*/ 0 w 66"/>
                  <a:gd name="T5" fmla="*/ 8 h 73"/>
                  <a:gd name="T6" fmla="*/ 3 w 66"/>
                  <a:gd name="T7" fmla="*/ 0 h 73"/>
                  <a:gd name="T8" fmla="*/ 18 w 66"/>
                  <a:gd name="T9" fmla="*/ 3 h 73"/>
                  <a:gd name="T10" fmla="*/ 66 w 66"/>
                  <a:gd name="T11" fmla="*/ 73 h 73"/>
                  <a:gd name="T12" fmla="*/ 53 w 66"/>
                  <a:gd name="T13" fmla="*/ 68 h 73"/>
                  <a:gd name="T14" fmla="*/ 40 w 66"/>
                  <a:gd name="T15" fmla="*/ 50 h 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6"/>
                  <a:gd name="T25" fmla="*/ 0 h 73"/>
                  <a:gd name="T26" fmla="*/ 66 w 66"/>
                  <a:gd name="T27" fmla="*/ 73 h 7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6" h="73">
                    <a:moveTo>
                      <a:pt x="40" y="50"/>
                    </a:moveTo>
                    <a:lnTo>
                      <a:pt x="8" y="15"/>
                    </a:lnTo>
                    <a:lnTo>
                      <a:pt x="0" y="8"/>
                    </a:lnTo>
                    <a:lnTo>
                      <a:pt x="3" y="0"/>
                    </a:lnTo>
                    <a:lnTo>
                      <a:pt x="18" y="3"/>
                    </a:lnTo>
                    <a:lnTo>
                      <a:pt x="66" y="73"/>
                    </a:lnTo>
                    <a:lnTo>
                      <a:pt x="53" y="68"/>
                    </a:lnTo>
                    <a:lnTo>
                      <a:pt x="40" y="5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>
                <a:off x="2441" y="1817"/>
                <a:ext cx="420" cy="674"/>
              </a:xfrm>
              <a:custGeom>
                <a:avLst/>
                <a:gdLst>
                  <a:gd name="T0" fmla="*/ 64 w 421"/>
                  <a:gd name="T1" fmla="*/ 299 h 670"/>
                  <a:gd name="T2" fmla="*/ 191 w 421"/>
                  <a:gd name="T3" fmla="*/ 378 h 670"/>
                  <a:gd name="T4" fmla="*/ 308 w 421"/>
                  <a:gd name="T5" fmla="*/ 468 h 670"/>
                  <a:gd name="T6" fmla="*/ 393 w 421"/>
                  <a:gd name="T7" fmla="*/ 563 h 670"/>
                  <a:gd name="T8" fmla="*/ 421 w 421"/>
                  <a:gd name="T9" fmla="*/ 607 h 670"/>
                  <a:gd name="T10" fmla="*/ 414 w 421"/>
                  <a:gd name="T11" fmla="*/ 649 h 670"/>
                  <a:gd name="T12" fmla="*/ 386 w 421"/>
                  <a:gd name="T13" fmla="*/ 670 h 670"/>
                  <a:gd name="T14" fmla="*/ 332 w 421"/>
                  <a:gd name="T15" fmla="*/ 670 h 670"/>
                  <a:gd name="T16" fmla="*/ 294 w 421"/>
                  <a:gd name="T17" fmla="*/ 591 h 670"/>
                  <a:gd name="T18" fmla="*/ 233 w 421"/>
                  <a:gd name="T19" fmla="*/ 503 h 670"/>
                  <a:gd name="T20" fmla="*/ 148 w 421"/>
                  <a:gd name="T21" fmla="*/ 427 h 670"/>
                  <a:gd name="T22" fmla="*/ 61 w 421"/>
                  <a:gd name="T23" fmla="*/ 348 h 670"/>
                  <a:gd name="T24" fmla="*/ 5 w 421"/>
                  <a:gd name="T25" fmla="*/ 313 h 670"/>
                  <a:gd name="T26" fmla="*/ 0 w 421"/>
                  <a:gd name="T27" fmla="*/ 287 h 670"/>
                  <a:gd name="T28" fmla="*/ 28 w 421"/>
                  <a:gd name="T29" fmla="*/ 230 h 670"/>
                  <a:gd name="T30" fmla="*/ 96 w 421"/>
                  <a:gd name="T31" fmla="*/ 155 h 670"/>
                  <a:gd name="T32" fmla="*/ 202 w 421"/>
                  <a:gd name="T33" fmla="*/ 104 h 670"/>
                  <a:gd name="T34" fmla="*/ 289 w 421"/>
                  <a:gd name="T35" fmla="*/ 83 h 670"/>
                  <a:gd name="T36" fmla="*/ 289 w 421"/>
                  <a:gd name="T37" fmla="*/ 37 h 670"/>
                  <a:gd name="T38" fmla="*/ 346 w 421"/>
                  <a:gd name="T39" fmla="*/ 0 h 670"/>
                  <a:gd name="T40" fmla="*/ 395 w 421"/>
                  <a:gd name="T41" fmla="*/ 0 h 670"/>
                  <a:gd name="T42" fmla="*/ 402 w 421"/>
                  <a:gd name="T43" fmla="*/ 21 h 670"/>
                  <a:gd name="T44" fmla="*/ 381 w 421"/>
                  <a:gd name="T45" fmla="*/ 42 h 670"/>
                  <a:gd name="T46" fmla="*/ 346 w 421"/>
                  <a:gd name="T47" fmla="*/ 42 h 670"/>
                  <a:gd name="T48" fmla="*/ 332 w 421"/>
                  <a:gd name="T49" fmla="*/ 72 h 670"/>
                  <a:gd name="T50" fmla="*/ 329 w 421"/>
                  <a:gd name="T51" fmla="*/ 121 h 670"/>
                  <a:gd name="T52" fmla="*/ 303 w 421"/>
                  <a:gd name="T53" fmla="*/ 121 h 670"/>
                  <a:gd name="T54" fmla="*/ 273 w 421"/>
                  <a:gd name="T55" fmla="*/ 118 h 670"/>
                  <a:gd name="T56" fmla="*/ 202 w 421"/>
                  <a:gd name="T57" fmla="*/ 141 h 670"/>
                  <a:gd name="T58" fmla="*/ 132 w 421"/>
                  <a:gd name="T59" fmla="*/ 183 h 670"/>
                  <a:gd name="T60" fmla="*/ 82 w 421"/>
                  <a:gd name="T61" fmla="*/ 239 h 670"/>
                  <a:gd name="T62" fmla="*/ 64 w 421"/>
                  <a:gd name="T63" fmla="*/ 299 h 67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421"/>
                  <a:gd name="T97" fmla="*/ 0 h 670"/>
                  <a:gd name="T98" fmla="*/ 421 w 421"/>
                  <a:gd name="T99" fmla="*/ 670 h 67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421" h="670">
                    <a:moveTo>
                      <a:pt x="64" y="299"/>
                    </a:moveTo>
                    <a:lnTo>
                      <a:pt x="191" y="378"/>
                    </a:lnTo>
                    <a:lnTo>
                      <a:pt x="308" y="468"/>
                    </a:lnTo>
                    <a:lnTo>
                      <a:pt x="393" y="563"/>
                    </a:lnTo>
                    <a:lnTo>
                      <a:pt x="421" y="607"/>
                    </a:lnTo>
                    <a:lnTo>
                      <a:pt x="414" y="649"/>
                    </a:lnTo>
                    <a:lnTo>
                      <a:pt x="386" y="670"/>
                    </a:lnTo>
                    <a:lnTo>
                      <a:pt x="332" y="670"/>
                    </a:lnTo>
                    <a:lnTo>
                      <a:pt x="294" y="591"/>
                    </a:lnTo>
                    <a:lnTo>
                      <a:pt x="233" y="503"/>
                    </a:lnTo>
                    <a:lnTo>
                      <a:pt x="148" y="427"/>
                    </a:lnTo>
                    <a:lnTo>
                      <a:pt x="61" y="348"/>
                    </a:lnTo>
                    <a:lnTo>
                      <a:pt x="5" y="313"/>
                    </a:lnTo>
                    <a:lnTo>
                      <a:pt x="0" y="287"/>
                    </a:lnTo>
                    <a:lnTo>
                      <a:pt x="28" y="230"/>
                    </a:lnTo>
                    <a:lnTo>
                      <a:pt x="96" y="155"/>
                    </a:lnTo>
                    <a:lnTo>
                      <a:pt x="202" y="104"/>
                    </a:lnTo>
                    <a:lnTo>
                      <a:pt x="289" y="83"/>
                    </a:lnTo>
                    <a:lnTo>
                      <a:pt x="289" y="37"/>
                    </a:lnTo>
                    <a:lnTo>
                      <a:pt x="346" y="0"/>
                    </a:lnTo>
                    <a:lnTo>
                      <a:pt x="395" y="0"/>
                    </a:lnTo>
                    <a:lnTo>
                      <a:pt x="402" y="21"/>
                    </a:lnTo>
                    <a:lnTo>
                      <a:pt x="381" y="42"/>
                    </a:lnTo>
                    <a:lnTo>
                      <a:pt x="346" y="42"/>
                    </a:lnTo>
                    <a:lnTo>
                      <a:pt x="332" y="72"/>
                    </a:lnTo>
                    <a:lnTo>
                      <a:pt x="329" y="121"/>
                    </a:lnTo>
                    <a:lnTo>
                      <a:pt x="303" y="121"/>
                    </a:lnTo>
                    <a:lnTo>
                      <a:pt x="273" y="118"/>
                    </a:lnTo>
                    <a:lnTo>
                      <a:pt x="202" y="141"/>
                    </a:lnTo>
                    <a:lnTo>
                      <a:pt x="132" y="183"/>
                    </a:lnTo>
                    <a:lnTo>
                      <a:pt x="82" y="239"/>
                    </a:lnTo>
                    <a:lnTo>
                      <a:pt x="64" y="29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01" y="1550"/>
                <a:ext cx="345" cy="396"/>
              </a:xfrm>
              <a:custGeom>
                <a:avLst/>
                <a:gdLst>
                  <a:gd name="T0" fmla="*/ 292 w 346"/>
                  <a:gd name="T1" fmla="*/ 288 h 396"/>
                  <a:gd name="T2" fmla="*/ 346 w 346"/>
                  <a:gd name="T3" fmla="*/ 340 h 396"/>
                  <a:gd name="T4" fmla="*/ 334 w 346"/>
                  <a:gd name="T5" fmla="*/ 359 h 396"/>
                  <a:gd name="T6" fmla="*/ 278 w 346"/>
                  <a:gd name="T7" fmla="*/ 312 h 396"/>
                  <a:gd name="T8" fmla="*/ 271 w 346"/>
                  <a:gd name="T9" fmla="*/ 316 h 396"/>
                  <a:gd name="T10" fmla="*/ 318 w 346"/>
                  <a:gd name="T11" fmla="*/ 375 h 396"/>
                  <a:gd name="T12" fmla="*/ 304 w 346"/>
                  <a:gd name="T13" fmla="*/ 396 h 396"/>
                  <a:gd name="T14" fmla="*/ 254 w 346"/>
                  <a:gd name="T15" fmla="*/ 333 h 396"/>
                  <a:gd name="T16" fmla="*/ 214 w 346"/>
                  <a:gd name="T17" fmla="*/ 309 h 396"/>
                  <a:gd name="T18" fmla="*/ 108 w 346"/>
                  <a:gd name="T19" fmla="*/ 260 h 396"/>
                  <a:gd name="T20" fmla="*/ 52 w 346"/>
                  <a:gd name="T21" fmla="*/ 246 h 396"/>
                  <a:gd name="T22" fmla="*/ 49 w 346"/>
                  <a:gd name="T23" fmla="*/ 218 h 396"/>
                  <a:gd name="T24" fmla="*/ 141 w 346"/>
                  <a:gd name="T25" fmla="*/ 241 h 396"/>
                  <a:gd name="T26" fmla="*/ 221 w 346"/>
                  <a:gd name="T27" fmla="*/ 281 h 396"/>
                  <a:gd name="T28" fmla="*/ 247 w 346"/>
                  <a:gd name="T29" fmla="*/ 302 h 396"/>
                  <a:gd name="T30" fmla="*/ 179 w 346"/>
                  <a:gd name="T31" fmla="*/ 232 h 396"/>
                  <a:gd name="T32" fmla="*/ 64 w 346"/>
                  <a:gd name="T33" fmla="*/ 162 h 396"/>
                  <a:gd name="T34" fmla="*/ 0 w 346"/>
                  <a:gd name="T35" fmla="*/ 129 h 396"/>
                  <a:gd name="T36" fmla="*/ 7 w 346"/>
                  <a:gd name="T37" fmla="*/ 108 h 396"/>
                  <a:gd name="T38" fmla="*/ 56 w 346"/>
                  <a:gd name="T39" fmla="*/ 129 h 396"/>
                  <a:gd name="T40" fmla="*/ 148 w 346"/>
                  <a:gd name="T41" fmla="*/ 183 h 396"/>
                  <a:gd name="T42" fmla="*/ 219 w 346"/>
                  <a:gd name="T43" fmla="*/ 232 h 396"/>
                  <a:gd name="T44" fmla="*/ 268 w 346"/>
                  <a:gd name="T45" fmla="*/ 284 h 396"/>
                  <a:gd name="T46" fmla="*/ 193 w 346"/>
                  <a:gd name="T47" fmla="*/ 176 h 396"/>
                  <a:gd name="T48" fmla="*/ 141 w 346"/>
                  <a:gd name="T49" fmla="*/ 84 h 396"/>
                  <a:gd name="T50" fmla="*/ 122 w 346"/>
                  <a:gd name="T51" fmla="*/ 0 h 396"/>
                  <a:gd name="T52" fmla="*/ 148 w 346"/>
                  <a:gd name="T53" fmla="*/ 0 h 396"/>
                  <a:gd name="T54" fmla="*/ 165 w 346"/>
                  <a:gd name="T55" fmla="*/ 73 h 396"/>
                  <a:gd name="T56" fmla="*/ 226 w 346"/>
                  <a:gd name="T57" fmla="*/ 178 h 396"/>
                  <a:gd name="T58" fmla="*/ 268 w 346"/>
                  <a:gd name="T59" fmla="*/ 246 h 396"/>
                  <a:gd name="T60" fmla="*/ 292 w 346"/>
                  <a:gd name="T61" fmla="*/ 288 h 39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46"/>
                  <a:gd name="T94" fmla="*/ 0 h 396"/>
                  <a:gd name="T95" fmla="*/ 346 w 346"/>
                  <a:gd name="T96" fmla="*/ 396 h 39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46" h="396">
                    <a:moveTo>
                      <a:pt x="292" y="288"/>
                    </a:moveTo>
                    <a:lnTo>
                      <a:pt x="346" y="340"/>
                    </a:lnTo>
                    <a:lnTo>
                      <a:pt x="334" y="359"/>
                    </a:lnTo>
                    <a:lnTo>
                      <a:pt x="278" y="312"/>
                    </a:lnTo>
                    <a:lnTo>
                      <a:pt x="271" y="316"/>
                    </a:lnTo>
                    <a:lnTo>
                      <a:pt x="318" y="375"/>
                    </a:lnTo>
                    <a:lnTo>
                      <a:pt x="304" y="396"/>
                    </a:lnTo>
                    <a:lnTo>
                      <a:pt x="254" y="333"/>
                    </a:lnTo>
                    <a:lnTo>
                      <a:pt x="214" y="309"/>
                    </a:lnTo>
                    <a:lnTo>
                      <a:pt x="108" y="260"/>
                    </a:lnTo>
                    <a:lnTo>
                      <a:pt x="52" y="246"/>
                    </a:lnTo>
                    <a:lnTo>
                      <a:pt x="49" y="218"/>
                    </a:lnTo>
                    <a:lnTo>
                      <a:pt x="141" y="241"/>
                    </a:lnTo>
                    <a:lnTo>
                      <a:pt x="221" y="281"/>
                    </a:lnTo>
                    <a:lnTo>
                      <a:pt x="247" y="302"/>
                    </a:lnTo>
                    <a:lnTo>
                      <a:pt x="179" y="232"/>
                    </a:lnTo>
                    <a:lnTo>
                      <a:pt x="64" y="162"/>
                    </a:lnTo>
                    <a:lnTo>
                      <a:pt x="0" y="129"/>
                    </a:lnTo>
                    <a:lnTo>
                      <a:pt x="7" y="108"/>
                    </a:lnTo>
                    <a:lnTo>
                      <a:pt x="56" y="129"/>
                    </a:lnTo>
                    <a:lnTo>
                      <a:pt x="148" y="183"/>
                    </a:lnTo>
                    <a:lnTo>
                      <a:pt x="219" y="232"/>
                    </a:lnTo>
                    <a:lnTo>
                      <a:pt x="268" y="284"/>
                    </a:lnTo>
                    <a:lnTo>
                      <a:pt x="193" y="176"/>
                    </a:lnTo>
                    <a:lnTo>
                      <a:pt x="141" y="84"/>
                    </a:lnTo>
                    <a:lnTo>
                      <a:pt x="122" y="0"/>
                    </a:lnTo>
                    <a:lnTo>
                      <a:pt x="148" y="0"/>
                    </a:lnTo>
                    <a:lnTo>
                      <a:pt x="165" y="73"/>
                    </a:lnTo>
                    <a:lnTo>
                      <a:pt x="226" y="178"/>
                    </a:lnTo>
                    <a:lnTo>
                      <a:pt x="268" y="246"/>
                    </a:lnTo>
                    <a:lnTo>
                      <a:pt x="292" y="28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880" y="1820"/>
                <a:ext cx="68" cy="74"/>
              </a:xfrm>
              <a:custGeom>
                <a:avLst/>
                <a:gdLst>
                  <a:gd name="T0" fmla="*/ 21 w 67"/>
                  <a:gd name="T1" fmla="*/ 52 h 75"/>
                  <a:gd name="T2" fmla="*/ 49 w 67"/>
                  <a:gd name="T3" fmla="*/ 16 h 75"/>
                  <a:gd name="T4" fmla="*/ 54 w 67"/>
                  <a:gd name="T5" fmla="*/ 0 h 75"/>
                  <a:gd name="T6" fmla="*/ 64 w 67"/>
                  <a:gd name="T7" fmla="*/ 5 h 75"/>
                  <a:gd name="T8" fmla="*/ 67 w 67"/>
                  <a:gd name="T9" fmla="*/ 18 h 75"/>
                  <a:gd name="T10" fmla="*/ 0 w 67"/>
                  <a:gd name="T11" fmla="*/ 75 h 75"/>
                  <a:gd name="T12" fmla="*/ 5 w 67"/>
                  <a:gd name="T13" fmla="*/ 59 h 75"/>
                  <a:gd name="T14" fmla="*/ 21 w 67"/>
                  <a:gd name="T15" fmla="*/ 52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7"/>
                  <a:gd name="T25" fmla="*/ 0 h 75"/>
                  <a:gd name="T26" fmla="*/ 67 w 67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7" h="75">
                    <a:moveTo>
                      <a:pt x="21" y="52"/>
                    </a:moveTo>
                    <a:lnTo>
                      <a:pt x="49" y="16"/>
                    </a:lnTo>
                    <a:lnTo>
                      <a:pt x="54" y="0"/>
                    </a:lnTo>
                    <a:lnTo>
                      <a:pt x="64" y="5"/>
                    </a:lnTo>
                    <a:lnTo>
                      <a:pt x="67" y="18"/>
                    </a:lnTo>
                    <a:lnTo>
                      <a:pt x="0" y="75"/>
                    </a:lnTo>
                    <a:lnTo>
                      <a:pt x="5" y="59"/>
                    </a:lnTo>
                    <a:lnTo>
                      <a:pt x="21" y="5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2857" y="1782"/>
                <a:ext cx="41" cy="88"/>
              </a:xfrm>
              <a:custGeom>
                <a:avLst/>
                <a:gdLst>
                  <a:gd name="T0" fmla="*/ 15 w 41"/>
                  <a:gd name="T1" fmla="*/ 59 h 89"/>
                  <a:gd name="T2" fmla="*/ 21 w 41"/>
                  <a:gd name="T3" fmla="*/ 17 h 89"/>
                  <a:gd name="T4" fmla="*/ 18 w 41"/>
                  <a:gd name="T5" fmla="*/ 2 h 89"/>
                  <a:gd name="T6" fmla="*/ 32 w 41"/>
                  <a:gd name="T7" fmla="*/ 0 h 89"/>
                  <a:gd name="T8" fmla="*/ 41 w 41"/>
                  <a:gd name="T9" fmla="*/ 12 h 89"/>
                  <a:gd name="T10" fmla="*/ 6 w 41"/>
                  <a:gd name="T11" fmla="*/ 89 h 89"/>
                  <a:gd name="T12" fmla="*/ 0 w 41"/>
                  <a:gd name="T13" fmla="*/ 74 h 89"/>
                  <a:gd name="T14" fmla="*/ 15 w 41"/>
                  <a:gd name="T15" fmla="*/ 59 h 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1"/>
                  <a:gd name="T25" fmla="*/ 0 h 89"/>
                  <a:gd name="T26" fmla="*/ 41 w 41"/>
                  <a:gd name="T27" fmla="*/ 89 h 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1" h="89">
                    <a:moveTo>
                      <a:pt x="15" y="59"/>
                    </a:moveTo>
                    <a:lnTo>
                      <a:pt x="21" y="17"/>
                    </a:lnTo>
                    <a:lnTo>
                      <a:pt x="18" y="2"/>
                    </a:lnTo>
                    <a:lnTo>
                      <a:pt x="32" y="0"/>
                    </a:lnTo>
                    <a:lnTo>
                      <a:pt x="41" y="12"/>
                    </a:lnTo>
                    <a:lnTo>
                      <a:pt x="6" y="89"/>
                    </a:lnTo>
                    <a:lnTo>
                      <a:pt x="0" y="74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2665" y="1960"/>
                <a:ext cx="81" cy="63"/>
              </a:xfrm>
              <a:custGeom>
                <a:avLst/>
                <a:gdLst>
                  <a:gd name="T0" fmla="*/ 49 w 80"/>
                  <a:gd name="T1" fmla="*/ 18 h 66"/>
                  <a:gd name="T2" fmla="*/ 8 w 80"/>
                  <a:gd name="T3" fmla="*/ 48 h 66"/>
                  <a:gd name="T4" fmla="*/ 0 w 80"/>
                  <a:gd name="T5" fmla="*/ 55 h 66"/>
                  <a:gd name="T6" fmla="*/ 3 w 80"/>
                  <a:gd name="T7" fmla="*/ 63 h 66"/>
                  <a:gd name="T8" fmla="*/ 15 w 80"/>
                  <a:gd name="T9" fmla="*/ 66 h 66"/>
                  <a:gd name="T10" fmla="*/ 80 w 80"/>
                  <a:gd name="T11" fmla="*/ 0 h 66"/>
                  <a:gd name="T12" fmla="*/ 65 w 80"/>
                  <a:gd name="T13" fmla="*/ 5 h 66"/>
                  <a:gd name="T14" fmla="*/ 49 w 80"/>
                  <a:gd name="T15" fmla="*/ 18 h 6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0"/>
                  <a:gd name="T25" fmla="*/ 0 h 66"/>
                  <a:gd name="T26" fmla="*/ 80 w 80"/>
                  <a:gd name="T27" fmla="*/ 66 h 6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0" h="66">
                    <a:moveTo>
                      <a:pt x="49" y="18"/>
                    </a:moveTo>
                    <a:lnTo>
                      <a:pt x="8" y="48"/>
                    </a:lnTo>
                    <a:lnTo>
                      <a:pt x="0" y="55"/>
                    </a:lnTo>
                    <a:lnTo>
                      <a:pt x="3" y="63"/>
                    </a:lnTo>
                    <a:lnTo>
                      <a:pt x="15" y="66"/>
                    </a:lnTo>
                    <a:lnTo>
                      <a:pt x="80" y="0"/>
                    </a:lnTo>
                    <a:lnTo>
                      <a:pt x="65" y="5"/>
                    </a:lnTo>
                    <a:lnTo>
                      <a:pt x="49" y="18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2688" y="1988"/>
                <a:ext cx="81" cy="74"/>
              </a:xfrm>
              <a:custGeom>
                <a:avLst/>
                <a:gdLst>
                  <a:gd name="T0" fmla="*/ 52 w 81"/>
                  <a:gd name="T1" fmla="*/ 24 h 75"/>
                  <a:gd name="T2" fmla="*/ 7 w 81"/>
                  <a:gd name="T3" fmla="*/ 63 h 75"/>
                  <a:gd name="T4" fmla="*/ 0 w 81"/>
                  <a:gd name="T5" fmla="*/ 70 h 75"/>
                  <a:gd name="T6" fmla="*/ 7 w 81"/>
                  <a:gd name="T7" fmla="*/ 75 h 75"/>
                  <a:gd name="T8" fmla="*/ 22 w 81"/>
                  <a:gd name="T9" fmla="*/ 75 h 75"/>
                  <a:gd name="T10" fmla="*/ 81 w 81"/>
                  <a:gd name="T11" fmla="*/ 0 h 75"/>
                  <a:gd name="T12" fmla="*/ 66 w 81"/>
                  <a:gd name="T13" fmla="*/ 7 h 75"/>
                  <a:gd name="T14" fmla="*/ 52 w 81"/>
                  <a:gd name="T15" fmla="*/ 24 h 7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75"/>
                  <a:gd name="T26" fmla="*/ 81 w 81"/>
                  <a:gd name="T27" fmla="*/ 75 h 7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75">
                    <a:moveTo>
                      <a:pt x="52" y="24"/>
                    </a:moveTo>
                    <a:lnTo>
                      <a:pt x="7" y="63"/>
                    </a:lnTo>
                    <a:lnTo>
                      <a:pt x="0" y="70"/>
                    </a:lnTo>
                    <a:lnTo>
                      <a:pt x="7" y="75"/>
                    </a:lnTo>
                    <a:lnTo>
                      <a:pt x="22" y="75"/>
                    </a:lnTo>
                    <a:lnTo>
                      <a:pt x="81" y="0"/>
                    </a:lnTo>
                    <a:lnTo>
                      <a:pt x="66" y="7"/>
                    </a:lnTo>
                    <a:lnTo>
                      <a:pt x="52" y="2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2626" y="2364"/>
                <a:ext cx="325" cy="575"/>
              </a:xfrm>
              <a:custGeom>
                <a:avLst/>
                <a:gdLst>
                  <a:gd name="T0" fmla="*/ 24 w 325"/>
                  <a:gd name="T1" fmla="*/ 219 h 574"/>
                  <a:gd name="T2" fmla="*/ 57 w 325"/>
                  <a:gd name="T3" fmla="*/ 131 h 574"/>
                  <a:gd name="T4" fmla="*/ 118 w 325"/>
                  <a:gd name="T5" fmla="*/ 61 h 574"/>
                  <a:gd name="T6" fmla="*/ 179 w 325"/>
                  <a:gd name="T7" fmla="*/ 14 h 574"/>
                  <a:gd name="T8" fmla="*/ 231 w 325"/>
                  <a:gd name="T9" fmla="*/ 0 h 574"/>
                  <a:gd name="T10" fmla="*/ 283 w 325"/>
                  <a:gd name="T11" fmla="*/ 0 h 574"/>
                  <a:gd name="T12" fmla="*/ 311 w 325"/>
                  <a:gd name="T13" fmla="*/ 23 h 574"/>
                  <a:gd name="T14" fmla="*/ 325 w 325"/>
                  <a:gd name="T15" fmla="*/ 61 h 574"/>
                  <a:gd name="T16" fmla="*/ 320 w 325"/>
                  <a:gd name="T17" fmla="*/ 126 h 574"/>
                  <a:gd name="T18" fmla="*/ 278 w 325"/>
                  <a:gd name="T19" fmla="*/ 187 h 574"/>
                  <a:gd name="T20" fmla="*/ 250 w 325"/>
                  <a:gd name="T21" fmla="*/ 219 h 574"/>
                  <a:gd name="T22" fmla="*/ 221 w 325"/>
                  <a:gd name="T23" fmla="*/ 266 h 574"/>
                  <a:gd name="T24" fmla="*/ 217 w 325"/>
                  <a:gd name="T25" fmla="*/ 322 h 574"/>
                  <a:gd name="T26" fmla="*/ 236 w 325"/>
                  <a:gd name="T27" fmla="*/ 387 h 574"/>
                  <a:gd name="T28" fmla="*/ 245 w 325"/>
                  <a:gd name="T29" fmla="*/ 481 h 574"/>
                  <a:gd name="T30" fmla="*/ 226 w 325"/>
                  <a:gd name="T31" fmla="*/ 541 h 574"/>
                  <a:gd name="T32" fmla="*/ 174 w 325"/>
                  <a:gd name="T33" fmla="*/ 574 h 574"/>
                  <a:gd name="T34" fmla="*/ 113 w 325"/>
                  <a:gd name="T35" fmla="*/ 574 h 574"/>
                  <a:gd name="T36" fmla="*/ 57 w 325"/>
                  <a:gd name="T37" fmla="*/ 555 h 574"/>
                  <a:gd name="T38" fmla="*/ 24 w 325"/>
                  <a:gd name="T39" fmla="*/ 499 h 574"/>
                  <a:gd name="T40" fmla="*/ 0 w 325"/>
                  <a:gd name="T41" fmla="*/ 415 h 574"/>
                  <a:gd name="T42" fmla="*/ 0 w 325"/>
                  <a:gd name="T43" fmla="*/ 313 h 574"/>
                  <a:gd name="T44" fmla="*/ 9 w 325"/>
                  <a:gd name="T45" fmla="*/ 252 h 574"/>
                  <a:gd name="T46" fmla="*/ 33 w 325"/>
                  <a:gd name="T47" fmla="*/ 187 h 574"/>
                  <a:gd name="T48" fmla="*/ 52 w 325"/>
                  <a:gd name="T49" fmla="*/ 140 h 574"/>
                  <a:gd name="T50" fmla="*/ 24 w 325"/>
                  <a:gd name="T51" fmla="*/ 219 h 57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25"/>
                  <a:gd name="T79" fmla="*/ 0 h 574"/>
                  <a:gd name="T80" fmla="*/ 325 w 325"/>
                  <a:gd name="T81" fmla="*/ 574 h 57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25" h="574">
                    <a:moveTo>
                      <a:pt x="24" y="219"/>
                    </a:moveTo>
                    <a:lnTo>
                      <a:pt x="57" y="131"/>
                    </a:lnTo>
                    <a:lnTo>
                      <a:pt x="118" y="61"/>
                    </a:lnTo>
                    <a:lnTo>
                      <a:pt x="179" y="14"/>
                    </a:lnTo>
                    <a:lnTo>
                      <a:pt x="231" y="0"/>
                    </a:lnTo>
                    <a:lnTo>
                      <a:pt x="283" y="0"/>
                    </a:lnTo>
                    <a:lnTo>
                      <a:pt x="311" y="23"/>
                    </a:lnTo>
                    <a:lnTo>
                      <a:pt x="325" y="61"/>
                    </a:lnTo>
                    <a:lnTo>
                      <a:pt x="320" y="126"/>
                    </a:lnTo>
                    <a:lnTo>
                      <a:pt x="278" y="187"/>
                    </a:lnTo>
                    <a:lnTo>
                      <a:pt x="250" y="219"/>
                    </a:lnTo>
                    <a:lnTo>
                      <a:pt x="221" y="266"/>
                    </a:lnTo>
                    <a:lnTo>
                      <a:pt x="217" y="322"/>
                    </a:lnTo>
                    <a:lnTo>
                      <a:pt x="236" y="387"/>
                    </a:lnTo>
                    <a:lnTo>
                      <a:pt x="245" y="481"/>
                    </a:lnTo>
                    <a:lnTo>
                      <a:pt x="226" y="541"/>
                    </a:lnTo>
                    <a:lnTo>
                      <a:pt x="174" y="574"/>
                    </a:lnTo>
                    <a:lnTo>
                      <a:pt x="113" y="574"/>
                    </a:lnTo>
                    <a:lnTo>
                      <a:pt x="57" y="555"/>
                    </a:lnTo>
                    <a:lnTo>
                      <a:pt x="24" y="499"/>
                    </a:lnTo>
                    <a:lnTo>
                      <a:pt x="0" y="415"/>
                    </a:lnTo>
                    <a:lnTo>
                      <a:pt x="0" y="313"/>
                    </a:lnTo>
                    <a:lnTo>
                      <a:pt x="9" y="252"/>
                    </a:lnTo>
                    <a:lnTo>
                      <a:pt x="33" y="187"/>
                    </a:lnTo>
                    <a:lnTo>
                      <a:pt x="52" y="140"/>
                    </a:lnTo>
                    <a:lnTo>
                      <a:pt x="24" y="21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2609" y="2862"/>
                <a:ext cx="366" cy="677"/>
              </a:xfrm>
              <a:custGeom>
                <a:avLst/>
                <a:gdLst>
                  <a:gd name="T0" fmla="*/ 156 w 366"/>
                  <a:gd name="T1" fmla="*/ 9 h 678"/>
                  <a:gd name="T2" fmla="*/ 184 w 366"/>
                  <a:gd name="T3" fmla="*/ 0 h 678"/>
                  <a:gd name="T4" fmla="*/ 234 w 366"/>
                  <a:gd name="T5" fmla="*/ 23 h 678"/>
                  <a:gd name="T6" fmla="*/ 307 w 366"/>
                  <a:gd name="T7" fmla="*/ 128 h 678"/>
                  <a:gd name="T8" fmla="*/ 361 w 366"/>
                  <a:gd name="T9" fmla="*/ 218 h 678"/>
                  <a:gd name="T10" fmla="*/ 366 w 366"/>
                  <a:gd name="T11" fmla="*/ 267 h 678"/>
                  <a:gd name="T12" fmla="*/ 335 w 366"/>
                  <a:gd name="T13" fmla="*/ 327 h 678"/>
                  <a:gd name="T14" fmla="*/ 269 w 366"/>
                  <a:gd name="T15" fmla="*/ 381 h 678"/>
                  <a:gd name="T16" fmla="*/ 165 w 366"/>
                  <a:gd name="T17" fmla="*/ 439 h 678"/>
                  <a:gd name="T18" fmla="*/ 92 w 366"/>
                  <a:gd name="T19" fmla="*/ 485 h 678"/>
                  <a:gd name="T20" fmla="*/ 73 w 366"/>
                  <a:gd name="T21" fmla="*/ 515 h 678"/>
                  <a:gd name="T22" fmla="*/ 97 w 366"/>
                  <a:gd name="T23" fmla="*/ 527 h 678"/>
                  <a:gd name="T24" fmla="*/ 172 w 366"/>
                  <a:gd name="T25" fmla="*/ 571 h 678"/>
                  <a:gd name="T26" fmla="*/ 217 w 366"/>
                  <a:gd name="T27" fmla="*/ 641 h 678"/>
                  <a:gd name="T28" fmla="*/ 208 w 366"/>
                  <a:gd name="T29" fmla="*/ 657 h 678"/>
                  <a:gd name="T30" fmla="*/ 172 w 366"/>
                  <a:gd name="T31" fmla="*/ 678 h 678"/>
                  <a:gd name="T32" fmla="*/ 130 w 366"/>
                  <a:gd name="T33" fmla="*/ 678 h 678"/>
                  <a:gd name="T34" fmla="*/ 125 w 366"/>
                  <a:gd name="T35" fmla="*/ 618 h 678"/>
                  <a:gd name="T36" fmla="*/ 94 w 366"/>
                  <a:gd name="T37" fmla="*/ 583 h 678"/>
                  <a:gd name="T38" fmla="*/ 40 w 366"/>
                  <a:gd name="T39" fmla="*/ 546 h 678"/>
                  <a:gd name="T40" fmla="*/ 0 w 366"/>
                  <a:gd name="T41" fmla="*/ 539 h 678"/>
                  <a:gd name="T42" fmla="*/ 2 w 366"/>
                  <a:gd name="T43" fmla="*/ 506 h 678"/>
                  <a:gd name="T44" fmla="*/ 38 w 366"/>
                  <a:gd name="T45" fmla="*/ 478 h 678"/>
                  <a:gd name="T46" fmla="*/ 128 w 366"/>
                  <a:gd name="T47" fmla="*/ 423 h 678"/>
                  <a:gd name="T48" fmla="*/ 231 w 366"/>
                  <a:gd name="T49" fmla="*/ 367 h 678"/>
                  <a:gd name="T50" fmla="*/ 293 w 366"/>
                  <a:gd name="T51" fmla="*/ 302 h 678"/>
                  <a:gd name="T52" fmla="*/ 312 w 366"/>
                  <a:gd name="T53" fmla="*/ 267 h 678"/>
                  <a:gd name="T54" fmla="*/ 312 w 366"/>
                  <a:gd name="T55" fmla="*/ 235 h 678"/>
                  <a:gd name="T56" fmla="*/ 286 w 366"/>
                  <a:gd name="T57" fmla="*/ 174 h 678"/>
                  <a:gd name="T58" fmla="*/ 191 w 366"/>
                  <a:gd name="T59" fmla="*/ 93 h 678"/>
                  <a:gd name="T60" fmla="*/ 132 w 366"/>
                  <a:gd name="T61" fmla="*/ 53 h 678"/>
                  <a:gd name="T62" fmla="*/ 156 w 366"/>
                  <a:gd name="T63" fmla="*/ 9 h 67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66"/>
                  <a:gd name="T97" fmla="*/ 0 h 678"/>
                  <a:gd name="T98" fmla="*/ 366 w 366"/>
                  <a:gd name="T99" fmla="*/ 678 h 678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66" h="678">
                    <a:moveTo>
                      <a:pt x="156" y="9"/>
                    </a:moveTo>
                    <a:lnTo>
                      <a:pt x="184" y="0"/>
                    </a:lnTo>
                    <a:lnTo>
                      <a:pt x="234" y="23"/>
                    </a:lnTo>
                    <a:lnTo>
                      <a:pt x="307" y="128"/>
                    </a:lnTo>
                    <a:lnTo>
                      <a:pt x="361" y="218"/>
                    </a:lnTo>
                    <a:lnTo>
                      <a:pt x="366" y="267"/>
                    </a:lnTo>
                    <a:lnTo>
                      <a:pt x="335" y="327"/>
                    </a:lnTo>
                    <a:lnTo>
                      <a:pt x="269" y="381"/>
                    </a:lnTo>
                    <a:lnTo>
                      <a:pt x="165" y="439"/>
                    </a:lnTo>
                    <a:lnTo>
                      <a:pt x="92" y="485"/>
                    </a:lnTo>
                    <a:lnTo>
                      <a:pt x="73" y="515"/>
                    </a:lnTo>
                    <a:lnTo>
                      <a:pt x="97" y="527"/>
                    </a:lnTo>
                    <a:lnTo>
                      <a:pt x="172" y="571"/>
                    </a:lnTo>
                    <a:lnTo>
                      <a:pt x="217" y="641"/>
                    </a:lnTo>
                    <a:lnTo>
                      <a:pt x="208" y="657"/>
                    </a:lnTo>
                    <a:lnTo>
                      <a:pt x="172" y="678"/>
                    </a:lnTo>
                    <a:lnTo>
                      <a:pt x="130" y="678"/>
                    </a:lnTo>
                    <a:lnTo>
                      <a:pt x="125" y="618"/>
                    </a:lnTo>
                    <a:lnTo>
                      <a:pt x="94" y="583"/>
                    </a:lnTo>
                    <a:lnTo>
                      <a:pt x="40" y="546"/>
                    </a:lnTo>
                    <a:lnTo>
                      <a:pt x="0" y="539"/>
                    </a:lnTo>
                    <a:lnTo>
                      <a:pt x="2" y="506"/>
                    </a:lnTo>
                    <a:lnTo>
                      <a:pt x="38" y="478"/>
                    </a:lnTo>
                    <a:lnTo>
                      <a:pt x="128" y="423"/>
                    </a:lnTo>
                    <a:lnTo>
                      <a:pt x="231" y="367"/>
                    </a:lnTo>
                    <a:lnTo>
                      <a:pt x="293" y="302"/>
                    </a:lnTo>
                    <a:lnTo>
                      <a:pt x="312" y="267"/>
                    </a:lnTo>
                    <a:lnTo>
                      <a:pt x="312" y="235"/>
                    </a:lnTo>
                    <a:lnTo>
                      <a:pt x="286" y="174"/>
                    </a:lnTo>
                    <a:lnTo>
                      <a:pt x="191" y="93"/>
                    </a:lnTo>
                    <a:lnTo>
                      <a:pt x="132" y="53"/>
                    </a:lnTo>
                    <a:lnTo>
                      <a:pt x="156" y="9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2065" y="2760"/>
                <a:ext cx="695" cy="361"/>
              </a:xfrm>
              <a:custGeom>
                <a:avLst/>
                <a:gdLst>
                  <a:gd name="T0" fmla="*/ 508 w 694"/>
                  <a:gd name="T1" fmla="*/ 23 h 361"/>
                  <a:gd name="T2" fmla="*/ 601 w 694"/>
                  <a:gd name="T3" fmla="*/ 0 h 361"/>
                  <a:gd name="T4" fmla="*/ 694 w 694"/>
                  <a:gd name="T5" fmla="*/ 28 h 361"/>
                  <a:gd name="T6" fmla="*/ 694 w 694"/>
                  <a:gd name="T7" fmla="*/ 70 h 361"/>
                  <a:gd name="T8" fmla="*/ 657 w 694"/>
                  <a:gd name="T9" fmla="*/ 98 h 361"/>
                  <a:gd name="T10" fmla="*/ 582 w 694"/>
                  <a:gd name="T11" fmla="*/ 98 h 361"/>
                  <a:gd name="T12" fmla="*/ 461 w 694"/>
                  <a:gd name="T13" fmla="*/ 94 h 361"/>
                  <a:gd name="T14" fmla="*/ 391 w 694"/>
                  <a:gd name="T15" fmla="*/ 94 h 361"/>
                  <a:gd name="T16" fmla="*/ 377 w 694"/>
                  <a:gd name="T17" fmla="*/ 113 h 361"/>
                  <a:gd name="T18" fmla="*/ 363 w 694"/>
                  <a:gd name="T19" fmla="*/ 216 h 361"/>
                  <a:gd name="T20" fmla="*/ 303 w 694"/>
                  <a:gd name="T21" fmla="*/ 309 h 361"/>
                  <a:gd name="T22" fmla="*/ 200 w 694"/>
                  <a:gd name="T23" fmla="*/ 347 h 361"/>
                  <a:gd name="T24" fmla="*/ 172 w 694"/>
                  <a:gd name="T25" fmla="*/ 361 h 361"/>
                  <a:gd name="T26" fmla="*/ 135 w 694"/>
                  <a:gd name="T27" fmla="*/ 352 h 361"/>
                  <a:gd name="T28" fmla="*/ 84 w 694"/>
                  <a:gd name="T29" fmla="*/ 272 h 361"/>
                  <a:gd name="T30" fmla="*/ 5 w 694"/>
                  <a:gd name="T31" fmla="*/ 225 h 361"/>
                  <a:gd name="T32" fmla="*/ 0 w 694"/>
                  <a:gd name="T33" fmla="*/ 206 h 361"/>
                  <a:gd name="T34" fmla="*/ 56 w 694"/>
                  <a:gd name="T35" fmla="*/ 155 h 361"/>
                  <a:gd name="T36" fmla="*/ 98 w 694"/>
                  <a:gd name="T37" fmla="*/ 183 h 361"/>
                  <a:gd name="T38" fmla="*/ 140 w 694"/>
                  <a:gd name="T39" fmla="*/ 272 h 361"/>
                  <a:gd name="T40" fmla="*/ 158 w 694"/>
                  <a:gd name="T41" fmla="*/ 328 h 361"/>
                  <a:gd name="T42" fmla="*/ 247 w 694"/>
                  <a:gd name="T43" fmla="*/ 291 h 361"/>
                  <a:gd name="T44" fmla="*/ 303 w 694"/>
                  <a:gd name="T45" fmla="*/ 230 h 361"/>
                  <a:gd name="T46" fmla="*/ 326 w 694"/>
                  <a:gd name="T47" fmla="*/ 155 h 361"/>
                  <a:gd name="T48" fmla="*/ 349 w 694"/>
                  <a:gd name="T49" fmla="*/ 42 h 361"/>
                  <a:gd name="T50" fmla="*/ 396 w 694"/>
                  <a:gd name="T51" fmla="*/ 33 h 361"/>
                  <a:gd name="T52" fmla="*/ 508 w 694"/>
                  <a:gd name="T53" fmla="*/ 23 h 3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694"/>
                  <a:gd name="T82" fmla="*/ 0 h 361"/>
                  <a:gd name="T83" fmla="*/ 694 w 694"/>
                  <a:gd name="T84" fmla="*/ 361 h 3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694" h="361">
                    <a:moveTo>
                      <a:pt x="508" y="23"/>
                    </a:moveTo>
                    <a:lnTo>
                      <a:pt x="601" y="0"/>
                    </a:lnTo>
                    <a:lnTo>
                      <a:pt x="694" y="28"/>
                    </a:lnTo>
                    <a:lnTo>
                      <a:pt x="694" y="70"/>
                    </a:lnTo>
                    <a:lnTo>
                      <a:pt x="657" y="98"/>
                    </a:lnTo>
                    <a:lnTo>
                      <a:pt x="582" y="98"/>
                    </a:lnTo>
                    <a:lnTo>
                      <a:pt x="461" y="94"/>
                    </a:lnTo>
                    <a:lnTo>
                      <a:pt x="391" y="94"/>
                    </a:lnTo>
                    <a:lnTo>
                      <a:pt x="377" y="113"/>
                    </a:lnTo>
                    <a:lnTo>
                      <a:pt x="363" y="216"/>
                    </a:lnTo>
                    <a:lnTo>
                      <a:pt x="303" y="309"/>
                    </a:lnTo>
                    <a:lnTo>
                      <a:pt x="200" y="347"/>
                    </a:lnTo>
                    <a:lnTo>
                      <a:pt x="172" y="361"/>
                    </a:lnTo>
                    <a:lnTo>
                      <a:pt x="135" y="352"/>
                    </a:lnTo>
                    <a:lnTo>
                      <a:pt x="84" y="272"/>
                    </a:lnTo>
                    <a:lnTo>
                      <a:pt x="5" y="225"/>
                    </a:lnTo>
                    <a:lnTo>
                      <a:pt x="0" y="206"/>
                    </a:lnTo>
                    <a:lnTo>
                      <a:pt x="56" y="155"/>
                    </a:lnTo>
                    <a:lnTo>
                      <a:pt x="98" y="183"/>
                    </a:lnTo>
                    <a:lnTo>
                      <a:pt x="140" y="272"/>
                    </a:lnTo>
                    <a:lnTo>
                      <a:pt x="158" y="328"/>
                    </a:lnTo>
                    <a:lnTo>
                      <a:pt x="247" y="291"/>
                    </a:lnTo>
                    <a:lnTo>
                      <a:pt x="303" y="230"/>
                    </a:lnTo>
                    <a:lnTo>
                      <a:pt x="326" y="155"/>
                    </a:lnTo>
                    <a:lnTo>
                      <a:pt x="349" y="42"/>
                    </a:lnTo>
                    <a:lnTo>
                      <a:pt x="396" y="33"/>
                    </a:lnTo>
                    <a:lnTo>
                      <a:pt x="508" y="2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493" name="AutoShape 20"/>
            <p:cNvSpPr>
              <a:spLocks noChangeArrowheads="1"/>
            </p:cNvSpPr>
            <p:nvPr/>
          </p:nvSpPr>
          <p:spPr bwMode="auto">
            <a:xfrm>
              <a:off x="3195638" y="5334000"/>
              <a:ext cx="4172230" cy="1383692"/>
            </a:xfrm>
            <a:prstGeom prst="wedgeRectCallout">
              <a:avLst>
                <a:gd name="adj1" fmla="val -59407"/>
                <a:gd name="adj2" fmla="val 6819"/>
              </a:avLst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Just because you have an infinite name does not mean the set {    } is not countable!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20494" name="Picture 5" descr="j01161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67200" y="6096000"/>
              <a:ext cx="324534" cy="44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6200" y="4414838"/>
            <a:ext cx="9144000" cy="2182812"/>
            <a:chOff x="304800" y="4414736"/>
            <a:chExt cx="9144000" cy="2183412"/>
          </a:xfrm>
        </p:grpSpPr>
        <p:pic>
          <p:nvPicPr>
            <p:cNvPr id="20490" name="Picture 5" descr="j011617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4800" y="4572000"/>
              <a:ext cx="1489075" cy="20261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AutoShape 8"/>
            <p:cNvSpPr>
              <a:spLocks noChangeArrowheads="1"/>
            </p:cNvSpPr>
            <p:nvPr/>
          </p:nvSpPr>
          <p:spPr bwMode="auto">
            <a:xfrm>
              <a:off x="2057400" y="4414736"/>
              <a:ext cx="7391400" cy="843064"/>
            </a:xfrm>
            <a:prstGeom prst="wedgeRectCallout">
              <a:avLst>
                <a:gd name="adj1" fmla="val -60889"/>
                <a:gd name="adj2" fmla="val 13069"/>
              </a:avLst>
            </a:prstGeom>
            <a:noFill/>
            <a:ln w="38100">
              <a:solidFill>
                <a:srgbClr val="CC00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>
                <a:spcBef>
                  <a:spcPct val="20000"/>
                </a:spcBef>
                <a:defRPr sz="32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 algn="l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l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l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l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My name is </a:t>
              </a:r>
              <a:br>
                <a: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CA" alt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Herr Dr Professor Wizard the great great great ….</a:t>
              </a: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9" name="AutoShape 20"/>
          <p:cNvSpPr>
            <a:spLocks noChangeArrowheads="1"/>
          </p:cNvSpPr>
          <p:nvPr/>
        </p:nvSpPr>
        <p:spPr bwMode="auto">
          <a:xfrm>
            <a:off x="7812088" y="5334000"/>
            <a:ext cx="1179512" cy="1384300"/>
          </a:xfrm>
          <a:prstGeom prst="wedgeRectCallout">
            <a:avLst>
              <a:gd name="adj1" fmla="val -59407"/>
              <a:gd name="adj2" fmla="val 6819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 call you</a:t>
            </a:r>
            <a:b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Bob</a:t>
            </a: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9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grpSp>
        <p:nvGrpSpPr>
          <p:cNvPr id="20483" name="Group 82"/>
          <p:cNvGrpSpPr>
            <a:grpSpLocks/>
          </p:cNvGrpSpPr>
          <p:nvPr/>
        </p:nvGrpSpPr>
        <p:grpSpPr bwMode="auto">
          <a:xfrm>
            <a:off x="190500" y="388938"/>
            <a:ext cx="7213600" cy="1927225"/>
            <a:chOff x="190500" y="885627"/>
            <a:chExt cx="7213018" cy="1926768"/>
          </a:xfrm>
        </p:grpSpPr>
        <p:sp>
          <p:nvSpPr>
            <p:cNvPr id="24" name="TextBox 23"/>
            <p:cNvSpPr txBox="1"/>
            <p:nvPr/>
          </p:nvSpPr>
          <p:spPr>
            <a:xfrm>
              <a:off x="190500" y="885627"/>
              <a:ext cx="5612947" cy="5237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 set 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is called </a:t>
              </a:r>
              <a:r>
                <a:rPr kumimoji="0" lang="en-CA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countable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|S| ≤ |N| 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0517" name="Group 26"/>
            <p:cNvGrpSpPr>
              <a:grpSpLocks/>
            </p:cNvGrpSpPr>
            <p:nvPr/>
          </p:nvGrpSpPr>
          <p:grpSpPr bwMode="auto">
            <a:xfrm>
              <a:off x="1524000" y="1333519"/>
              <a:ext cx="4571722" cy="724213"/>
              <a:chOff x="960" y="2356"/>
              <a:chExt cx="2880" cy="456"/>
            </a:xfrm>
          </p:grpSpPr>
          <p:sp>
            <p:nvSpPr>
              <p:cNvPr id="27" name="Rectangle 5"/>
              <p:cNvSpPr>
                <a:spLocks noChangeArrowheads="1"/>
              </p:cNvSpPr>
              <p:nvPr/>
            </p:nvSpPr>
            <p:spPr bwMode="auto">
              <a:xfrm>
                <a:off x="960" y="2356"/>
                <a:ext cx="2880" cy="464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|S|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|{     ,  4,      , ….. }|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20520" name="Picture 6" descr="j02950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48" y="2384"/>
                <a:ext cx="35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21" name="Picture 7" descr="MCj042837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448"/>
                <a:ext cx="259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981056" y="2288644"/>
              <a:ext cx="5422462" cy="52375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≤ |{ 1,    2,    3,  4,  5, … }| 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 |N|</a:t>
              </a: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-139700" y="2220913"/>
            <a:ext cx="8779006" cy="200054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Two equivalent definitions of a set S being “Countable”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There is a list containing each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object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List,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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List(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= x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Each object 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has (at least one) finite description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such that each description uniquely identifies that object.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2325688" y="1336675"/>
            <a:ext cx="2552700" cy="492125"/>
            <a:chOff x="2325888" y="1336149"/>
            <a:chExt cx="2552302" cy="492711"/>
          </a:xfrm>
        </p:grpSpPr>
        <p:sp>
          <p:nvSpPr>
            <p:cNvPr id="23" name="Rectangle 22"/>
            <p:cNvSpPr/>
            <p:nvPr/>
          </p:nvSpPr>
          <p:spPr>
            <a:xfrm>
              <a:off x="2325888" y="1428334"/>
              <a:ext cx="2552302" cy="400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“apple”  “four” “chair”</a:t>
              </a: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 flipH="1">
              <a:off x="2984597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>
              <a:off x="3606800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>
              <a:off x="4190909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46" name="Text Box 3"/>
          <p:cNvSpPr txBox="1">
            <a:spLocks noChangeArrowheads="1"/>
          </p:cNvSpPr>
          <p:nvPr/>
        </p:nvSpPr>
        <p:spPr bwMode="auto">
          <a:xfrm>
            <a:off x="462908" y="4221461"/>
            <a:ext cx="7539885" cy="83099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Language,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 name</a:t>
            </a:r>
            <a:r>
              <a:rPr kumimoji="0" lang="el-GR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ASCII</a:t>
            </a:r>
            <a:r>
              <a:rPr kumimoji="0" lang="en-CA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*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Language(name) = 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|ASCII</a:t>
            </a:r>
            <a:r>
              <a:rPr kumimoji="0" lang="en-CA" sz="2400" b="0" i="1" u="none" strike="noStrike" kern="1200" cap="none" spc="0" normalizeH="0" baseline="30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*</a:t>
            </a:r>
            <a:r>
              <a:rPr kumimoji="0" lang="en-CA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≤ |N|</a:t>
            </a:r>
            <a:endParaRPr kumimoji="0" lang="en-CA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373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21508" name="Group 26"/>
          <p:cNvGrpSpPr>
            <a:grpSpLocks/>
          </p:cNvGrpSpPr>
          <p:nvPr/>
        </p:nvGrpSpPr>
        <p:grpSpPr bwMode="auto">
          <a:xfrm>
            <a:off x="1524000" y="836613"/>
            <a:ext cx="4572000" cy="725487"/>
            <a:chOff x="960" y="2356"/>
            <a:chExt cx="2880" cy="456"/>
          </a:xfrm>
        </p:grpSpPr>
        <p:sp>
          <p:nvSpPr>
            <p:cNvPr id="46" name="Rectangle 5"/>
            <p:cNvSpPr>
              <a:spLocks noChangeArrowheads="1"/>
            </p:cNvSpPr>
            <p:nvPr/>
          </p:nvSpPr>
          <p:spPr bwMode="auto">
            <a:xfrm>
              <a:off x="960" y="2356"/>
              <a:ext cx="2880" cy="45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|S|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= |{     ,  4,      , ….. }|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pic>
          <p:nvPicPr>
            <p:cNvPr id="21542" name="Picture 6" descr="j029501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8" y="2384"/>
              <a:ext cx="353" cy="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7" descr="MCj04283710000[1]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2448"/>
              <a:ext cx="259" cy="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068388" y="4906963"/>
            <a:ext cx="4722812" cy="4619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≤ |{ 1,    2,    3,  4,  5, … }|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 |N|</a:t>
            </a:r>
          </a:p>
        </p:txBody>
      </p:sp>
      <p:sp>
        <p:nvSpPr>
          <p:cNvPr id="22" name="Text Box 25"/>
          <p:cNvSpPr txBox="1">
            <a:spLocks noChangeArrowheads="1"/>
          </p:cNvSpPr>
          <p:nvPr/>
        </p:nvSpPr>
        <p:spPr bwMode="auto">
          <a:xfrm>
            <a:off x="5856288" y="3311525"/>
            <a:ext cx="3386137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Convert each character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to Hex-Ascii.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042025" y="4114800"/>
            <a:ext cx="3132138" cy="9144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Concatenate the Hex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into one Hex integer.</a:t>
            </a:r>
          </a:p>
        </p:txBody>
      </p:sp>
      <p:grpSp>
        <p:nvGrpSpPr>
          <p:cNvPr id="31" name="Group 32"/>
          <p:cNvGrpSpPr>
            <a:grpSpLocks/>
          </p:cNvGrpSpPr>
          <p:nvPr/>
        </p:nvGrpSpPr>
        <p:grpSpPr bwMode="auto">
          <a:xfrm>
            <a:off x="304800" y="3805238"/>
            <a:ext cx="6748463" cy="947737"/>
            <a:chOff x="192" y="3591"/>
            <a:chExt cx="4251" cy="597"/>
          </a:xfrm>
        </p:grpSpPr>
        <p:grpSp>
          <p:nvGrpSpPr>
            <p:cNvPr id="21536" name="Group 31"/>
            <p:cNvGrpSpPr>
              <a:grpSpLocks/>
            </p:cNvGrpSpPr>
            <p:nvPr/>
          </p:nvGrpSpPr>
          <p:grpSpPr bwMode="auto">
            <a:xfrm>
              <a:off x="1376" y="3591"/>
              <a:ext cx="1840" cy="345"/>
              <a:chOff x="1376" y="3591"/>
              <a:chExt cx="1840" cy="345"/>
            </a:xfrm>
          </p:grpSpPr>
          <p:sp>
            <p:nvSpPr>
              <p:cNvPr id="34" name="Line 8"/>
              <p:cNvSpPr>
                <a:spLocks noChangeShapeType="1"/>
              </p:cNvSpPr>
              <p:nvPr/>
            </p:nvSpPr>
            <p:spPr bwMode="auto">
              <a:xfrm flipH="1">
                <a:off x="2296" y="3771"/>
                <a:ext cx="0" cy="165"/>
              </a:xfrm>
              <a:prstGeom prst="line">
                <a:avLst/>
              </a:prstGeom>
              <a:noFill/>
              <a:ln w="38100" cap="sq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" name="Line 9"/>
              <p:cNvSpPr>
                <a:spLocks noChangeShapeType="1"/>
              </p:cNvSpPr>
              <p:nvPr/>
            </p:nvSpPr>
            <p:spPr bwMode="auto">
              <a:xfrm>
                <a:off x="1376" y="3591"/>
                <a:ext cx="0" cy="306"/>
              </a:xfrm>
              <a:prstGeom prst="line">
                <a:avLst/>
              </a:prstGeom>
              <a:noFill/>
              <a:ln w="38100" cap="sq">
                <a:solidFill>
                  <a:srgbClr val="FF00FF"/>
                </a:solidFill>
                <a:round/>
                <a:headEnd/>
                <a:tailEnd type="triangle" w="med" len="med"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6" name="Line 10"/>
              <p:cNvSpPr>
                <a:spLocks noChangeShapeType="1"/>
              </p:cNvSpPr>
              <p:nvPr/>
            </p:nvSpPr>
            <p:spPr bwMode="auto">
              <a:xfrm>
                <a:off x="3120" y="3591"/>
                <a:ext cx="96" cy="306"/>
              </a:xfrm>
              <a:prstGeom prst="line">
                <a:avLst/>
              </a:prstGeom>
              <a:noFill/>
              <a:ln w="38100" cap="sq">
                <a:solidFill>
                  <a:srgbClr val="FF00FF"/>
                </a:solidFill>
                <a:round/>
                <a:headEnd/>
                <a:tailEnd type="triangle" w="med" len="med"/>
              </a:ln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92" y="3897"/>
              <a:ext cx="4251" cy="29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≤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|{ 6170706C65, 666F7572, 6368616972,  … }|</a:t>
              </a:r>
            </a:p>
          </p:txBody>
        </p:sp>
      </p:grpSp>
      <p:grpSp>
        <p:nvGrpSpPr>
          <p:cNvPr id="21513" name="Group 31"/>
          <p:cNvGrpSpPr>
            <a:grpSpLocks/>
          </p:cNvGrpSpPr>
          <p:nvPr/>
        </p:nvGrpSpPr>
        <p:grpSpPr bwMode="auto">
          <a:xfrm>
            <a:off x="2325688" y="1336675"/>
            <a:ext cx="2552700" cy="492125"/>
            <a:chOff x="2325888" y="1336149"/>
            <a:chExt cx="2552302" cy="492711"/>
          </a:xfrm>
        </p:grpSpPr>
        <p:sp>
          <p:nvSpPr>
            <p:cNvPr id="37" name="Rectangle 36"/>
            <p:cNvSpPr/>
            <p:nvPr/>
          </p:nvSpPr>
          <p:spPr>
            <a:xfrm>
              <a:off x="2325888" y="1428334"/>
              <a:ext cx="2552302" cy="4005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“apple”  “four” “chair”</a:t>
              </a:r>
              <a:endPara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H="1">
              <a:off x="2984597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Line 27"/>
            <p:cNvSpPr>
              <a:spLocks noChangeShapeType="1"/>
            </p:cNvSpPr>
            <p:nvPr/>
          </p:nvSpPr>
          <p:spPr bwMode="auto">
            <a:xfrm flipH="1">
              <a:off x="3606800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" name="Line 28"/>
            <p:cNvSpPr>
              <a:spLocks noChangeShapeType="1"/>
            </p:cNvSpPr>
            <p:nvPr/>
          </p:nvSpPr>
          <p:spPr bwMode="auto">
            <a:xfrm flipH="1">
              <a:off x="4190909" y="1336149"/>
              <a:ext cx="0" cy="187548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1" name="Group 30"/>
          <p:cNvGrpSpPr>
            <a:grpSpLocks/>
          </p:cNvGrpSpPr>
          <p:nvPr/>
        </p:nvGrpSpPr>
        <p:grpSpPr bwMode="auto">
          <a:xfrm>
            <a:off x="838200" y="1809750"/>
            <a:ext cx="5165725" cy="1085850"/>
            <a:chOff x="528" y="3120"/>
            <a:chExt cx="3254" cy="684"/>
          </a:xfrm>
        </p:grpSpPr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528" y="3273"/>
              <a:ext cx="1585" cy="29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‘a’ ‘p’ ‘p’ ‘l’ ‘e’</a:t>
              </a:r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>
              <a:off x="2272" y="3120"/>
              <a:ext cx="8" cy="384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H="1">
              <a:off x="1392" y="3133"/>
              <a:ext cx="288" cy="179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Line 23"/>
            <p:cNvSpPr>
              <a:spLocks noChangeShapeType="1"/>
            </p:cNvSpPr>
            <p:nvPr/>
          </p:nvSpPr>
          <p:spPr bwMode="auto">
            <a:xfrm>
              <a:off x="2680" y="3120"/>
              <a:ext cx="339" cy="192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Text Box 20"/>
            <p:cNvSpPr txBox="1">
              <a:spLocks noChangeArrowheads="1"/>
            </p:cNvSpPr>
            <p:nvPr/>
          </p:nvSpPr>
          <p:spPr bwMode="auto">
            <a:xfrm>
              <a:off x="1632" y="3513"/>
              <a:ext cx="1309" cy="29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‘f’ ‘o’ ‘u’ ‘r’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256" y="3264"/>
              <a:ext cx="1526" cy="29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‘c’ ‘h’ ‘a’ ‘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’ ‘r’</a:t>
              </a:r>
            </a:p>
          </p:txBody>
        </p:sp>
      </p:grpSp>
      <p:sp>
        <p:nvSpPr>
          <p:cNvPr id="51" name="Text Box 25"/>
          <p:cNvSpPr txBox="1">
            <a:spLocks noChangeArrowheads="1"/>
          </p:cNvSpPr>
          <p:nvPr/>
        </p:nvSpPr>
        <p:spPr bwMode="auto">
          <a:xfrm>
            <a:off x="5638800" y="2065338"/>
            <a:ext cx="3754438" cy="8302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Break each description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into a string of characters.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838200" y="2590800"/>
            <a:ext cx="5143500" cy="1577975"/>
            <a:chOff x="838200" y="2590800"/>
            <a:chExt cx="5143500" cy="1577976"/>
          </a:xfrm>
        </p:grpSpPr>
        <p:sp>
          <p:nvSpPr>
            <p:cNvPr id="24" name="Text Box 20"/>
            <p:cNvSpPr txBox="1">
              <a:spLocks noChangeArrowheads="1"/>
            </p:cNvSpPr>
            <p:nvPr/>
          </p:nvSpPr>
          <p:spPr bwMode="auto">
            <a:xfrm>
              <a:off x="838200" y="3325813"/>
              <a:ext cx="2452688" cy="46196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61 70 70 6C 65</a:t>
              </a:r>
            </a:p>
          </p:txBody>
        </p:sp>
        <p:sp>
          <p:nvSpPr>
            <p:cNvPr id="28" name="Text Box 20"/>
            <p:cNvSpPr txBox="1">
              <a:spLocks noChangeArrowheads="1"/>
            </p:cNvSpPr>
            <p:nvPr/>
          </p:nvSpPr>
          <p:spPr bwMode="auto">
            <a:xfrm>
              <a:off x="2590800" y="3706814"/>
              <a:ext cx="2033588" cy="46196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66 6F 75 72</a:t>
              </a:r>
            </a:p>
          </p:txBody>
        </p:sp>
        <p:sp>
          <p:nvSpPr>
            <p:cNvPr id="29" name="Text Box 20"/>
            <p:cNvSpPr txBox="1">
              <a:spLocks noChangeArrowheads="1"/>
            </p:cNvSpPr>
            <p:nvPr/>
          </p:nvSpPr>
          <p:spPr bwMode="auto">
            <a:xfrm>
              <a:off x="3581400" y="3311525"/>
              <a:ext cx="2400300" cy="46196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63 68 61 69 72</a:t>
              </a:r>
            </a:p>
          </p:txBody>
        </p:sp>
        <p:sp>
          <p:nvSpPr>
            <p:cNvPr id="61" name="Line 21"/>
            <p:cNvSpPr>
              <a:spLocks noChangeShapeType="1"/>
            </p:cNvSpPr>
            <p:nvPr/>
          </p:nvSpPr>
          <p:spPr bwMode="auto">
            <a:xfrm>
              <a:off x="3635375" y="2959100"/>
              <a:ext cx="12700" cy="609600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2" name="Line 21"/>
            <p:cNvSpPr>
              <a:spLocks noChangeShapeType="1"/>
            </p:cNvSpPr>
            <p:nvPr/>
          </p:nvSpPr>
          <p:spPr bwMode="auto">
            <a:xfrm>
              <a:off x="4876800" y="2590800"/>
              <a:ext cx="12700" cy="609600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3" name="Line 21"/>
            <p:cNvSpPr>
              <a:spLocks noChangeShapeType="1"/>
            </p:cNvSpPr>
            <p:nvPr/>
          </p:nvSpPr>
          <p:spPr bwMode="auto">
            <a:xfrm>
              <a:off x="2133600" y="2590800"/>
              <a:ext cx="12700" cy="609600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sp>
        <p:nvSpPr>
          <p:cNvPr id="65" name="Text Box 25"/>
          <p:cNvSpPr txBox="1">
            <a:spLocks noChangeArrowheads="1"/>
          </p:cNvSpPr>
          <p:nvPr/>
        </p:nvSpPr>
        <p:spPr bwMode="auto">
          <a:xfrm>
            <a:off x="6126163" y="6019800"/>
            <a:ext cx="3055937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Hence, this set of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objects is countable.</a:t>
            </a:r>
          </a:p>
        </p:txBody>
      </p:sp>
      <p:sp>
        <p:nvSpPr>
          <p:cNvPr id="66" name="Text Box 25"/>
          <p:cNvSpPr txBox="1">
            <a:spLocks noChangeArrowheads="1"/>
          </p:cNvSpPr>
          <p:nvPr/>
        </p:nvSpPr>
        <p:spPr bwMode="auto">
          <a:xfrm>
            <a:off x="5930900" y="4876800"/>
            <a:ext cx="3309938" cy="1200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number of such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integers is at most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number of integers.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utoUpdateAnimBg="0"/>
      <p:bldP spid="22" grpId="0" autoUpdateAnimBg="0"/>
      <p:bldP spid="30" grpId="0" autoUpdateAnimBg="0"/>
      <p:bldP spid="51" grpId="0" autoUpdateAnimBg="0"/>
      <p:bldP spid="65" grpId="0" autoUpdateAnimBg="0"/>
      <p:bldP spid="6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Continuous &amp; Converging</a:t>
            </a:r>
            <a:endParaRPr lang="en-CA" altLang="en-US" dirty="0"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633948"/>
            <a:ext cx="9067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Intermediate Value Theorem: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sym typeface="Symbol" panose="05050102010706020507" pitchFamily="18" charset="2"/>
              </a:rPr>
              <a:t>f  where </a:t>
            </a:r>
            <a:r>
              <a:rPr lang="en-US" sz="2400" dirty="0"/>
              <a:t>f(x) is a continuous function from the reals to the reals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sz="2400" dirty="0" err="1">
                <a:sym typeface="Symbol" panose="05050102010706020507" pitchFamily="18" charset="2"/>
              </a:rPr>
              <a:t>a,b</a:t>
            </a:r>
            <a:r>
              <a:rPr lang="en-CA" sz="2400" dirty="0">
                <a:sym typeface="Symbol" panose="05050102010706020507" pitchFamily="18" charset="2"/>
              </a:rPr>
              <a:t> </a:t>
            </a:r>
            <a:r>
              <a:rPr lang="en-US" sz="2400" dirty="0"/>
              <a:t>with f(a)&lt;0 and f(b)&gt;0,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/>
              <a:t>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sz="2400" dirty="0"/>
              <a:t>r</a:t>
            </a:r>
            <a:r>
              <a:rPr lang="en-CA" sz="2400" dirty="0">
                <a:sym typeface="Symbol" panose="05050102010706020507" pitchFamily="18" charset="2"/>
              </a:rPr>
              <a:t></a:t>
            </a:r>
            <a:r>
              <a:rPr lang="en-US" sz="2400" dirty="0"/>
              <a:t>[</a:t>
            </a:r>
            <a:r>
              <a:rPr lang="en-US" sz="2400" dirty="0" err="1"/>
              <a:t>a,b</a:t>
            </a:r>
            <a:r>
              <a:rPr lang="en-US" sz="2400" dirty="0"/>
              <a:t>] for which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algn="l"/>
            <a:r>
              <a:rPr lang="en-CA" sz="2400" dirty="0"/>
              <a:t>Binary search gets you closer and closer but not there.</a:t>
            </a:r>
          </a:p>
          <a:p>
            <a:pPr algn="l"/>
            <a:r>
              <a:rPr lang="en-CA" sz="2400" dirty="0"/>
              <a:t>The proof follows our intuition</a:t>
            </a:r>
          </a:p>
          <a:p>
            <a:pPr algn="l"/>
            <a:r>
              <a:rPr lang="en-CA" sz="2400" dirty="0"/>
              <a:t>but is completely mechanical symbol manipulation </a:t>
            </a:r>
            <a:br>
              <a:rPr lang="en-CA" sz="2400" dirty="0"/>
            </a:br>
            <a:r>
              <a:rPr lang="en-CA" sz="2400" dirty="0"/>
              <a:t>     like done in Logic 1090 </a:t>
            </a:r>
          </a:p>
          <a:p>
            <a:pPr algn="l"/>
            <a:endParaRPr lang="en-CA" sz="2400" dirty="0"/>
          </a:p>
        </p:txBody>
      </p:sp>
      <p:sp>
        <p:nvSpPr>
          <p:cNvPr id="4" name="Rectangle 3"/>
          <p:cNvSpPr/>
          <p:nvPr/>
        </p:nvSpPr>
        <p:spPr>
          <a:xfrm>
            <a:off x="2903156" y="1702980"/>
            <a:ext cx="9989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/>
              <a:t>f(r)=0.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1371600" y="4702009"/>
            <a:ext cx="5560160" cy="0"/>
          </a:xfrm>
          <a:prstGeom prst="lin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1841957" y="4112059"/>
            <a:ext cx="4933813" cy="1907741"/>
            <a:chOff x="1841957" y="4112059"/>
            <a:chExt cx="4933813" cy="1907741"/>
          </a:xfrm>
        </p:grpSpPr>
        <p:sp>
          <p:nvSpPr>
            <p:cNvPr id="62" name="Freeform 61"/>
            <p:cNvSpPr/>
            <p:nvPr/>
          </p:nvSpPr>
          <p:spPr bwMode="auto">
            <a:xfrm>
              <a:off x="1841957" y="4112059"/>
              <a:ext cx="4933813" cy="1907741"/>
            </a:xfrm>
            <a:custGeom>
              <a:avLst/>
              <a:gdLst>
                <a:gd name="connsiteX0" fmla="*/ 0 w 4933813"/>
                <a:gd name="connsiteY0" fmla="*/ 1907741 h 1907741"/>
                <a:gd name="connsiteX1" fmla="*/ 1019655 w 4933813"/>
                <a:gd name="connsiteY1" fmla="*/ 1092018 h 1907741"/>
                <a:gd name="connsiteX2" fmla="*/ 2144564 w 4933813"/>
                <a:gd name="connsiteY2" fmla="*/ 1059125 h 1907741"/>
                <a:gd name="connsiteX3" fmla="*/ 2789249 w 4933813"/>
                <a:gd name="connsiteY3" fmla="*/ 756518 h 1907741"/>
                <a:gd name="connsiteX4" fmla="*/ 3124748 w 4933813"/>
                <a:gd name="connsiteY4" fmla="*/ 874930 h 1907741"/>
                <a:gd name="connsiteX5" fmla="*/ 3618129 w 4933813"/>
                <a:gd name="connsiteY5" fmla="*/ 664420 h 1907741"/>
                <a:gd name="connsiteX6" fmla="*/ 3887844 w 4933813"/>
                <a:gd name="connsiteY6" fmla="*/ 749940 h 1907741"/>
                <a:gd name="connsiteX7" fmla="*/ 4933813 w 4933813"/>
                <a:gd name="connsiteY7" fmla="*/ 0 h 1907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33813" h="1907741">
                  <a:moveTo>
                    <a:pt x="0" y="1907741"/>
                  </a:moveTo>
                  <a:cubicBezTo>
                    <a:pt x="331114" y="1570597"/>
                    <a:pt x="662228" y="1233454"/>
                    <a:pt x="1019655" y="1092018"/>
                  </a:cubicBezTo>
                  <a:cubicBezTo>
                    <a:pt x="1377082" y="950582"/>
                    <a:pt x="1849632" y="1115042"/>
                    <a:pt x="2144564" y="1059125"/>
                  </a:cubicBezTo>
                  <a:cubicBezTo>
                    <a:pt x="2439496" y="1003208"/>
                    <a:pt x="2625885" y="787217"/>
                    <a:pt x="2789249" y="756518"/>
                  </a:cubicBezTo>
                  <a:cubicBezTo>
                    <a:pt x="2952613" y="725819"/>
                    <a:pt x="2986601" y="890280"/>
                    <a:pt x="3124748" y="874930"/>
                  </a:cubicBezTo>
                  <a:cubicBezTo>
                    <a:pt x="3262895" y="859580"/>
                    <a:pt x="3490946" y="685252"/>
                    <a:pt x="3618129" y="664420"/>
                  </a:cubicBezTo>
                  <a:cubicBezTo>
                    <a:pt x="3745312" y="643588"/>
                    <a:pt x="3668563" y="860677"/>
                    <a:pt x="3887844" y="749940"/>
                  </a:cubicBezTo>
                  <a:cubicBezTo>
                    <a:pt x="4107125" y="639203"/>
                    <a:pt x="4520469" y="319601"/>
                    <a:pt x="4933813" y="0"/>
                  </a:cubicBezTo>
                </a:path>
              </a:pathLst>
            </a:custGeom>
            <a:noFill/>
            <a:ln w="15875" cap="flat" cmpd="sng" algn="ctr">
              <a:solidFill>
                <a:schemeClr val="accent2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2286000" y="4923318"/>
              <a:ext cx="72327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/>
                <a:t>f(x)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963235" y="4183155"/>
            <a:ext cx="301287" cy="2008300"/>
            <a:chOff x="5963235" y="4183155"/>
            <a:chExt cx="301287" cy="2008300"/>
          </a:xfrm>
        </p:grpSpPr>
        <p:grpSp>
          <p:nvGrpSpPr>
            <p:cNvPr id="70" name="Group 69"/>
            <p:cNvGrpSpPr/>
            <p:nvPr/>
          </p:nvGrpSpPr>
          <p:grpSpPr>
            <a:xfrm>
              <a:off x="5977263" y="4183155"/>
              <a:ext cx="287259" cy="2008300"/>
              <a:chOff x="4174251" y="4198845"/>
              <a:chExt cx="287259" cy="2008300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4174251" y="5745480"/>
                <a:ext cx="287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400" dirty="0" err="1"/>
                  <a:t>r</a:t>
                </a:r>
                <a:endParaRPr lang="en-CA" sz="2400" dirty="0"/>
              </a:p>
            </p:txBody>
          </p:sp>
          <p:cxnSp>
            <p:nvCxnSpPr>
              <p:cNvPr id="72" name="Straight Connector 71"/>
              <p:cNvCxnSpPr/>
              <p:nvPr/>
            </p:nvCxnSpPr>
            <p:spPr bwMode="auto">
              <a:xfrm>
                <a:off x="4221765" y="4198845"/>
                <a:ext cx="0" cy="180000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6" name="Oval 75"/>
            <p:cNvSpPr/>
            <p:nvPr/>
          </p:nvSpPr>
          <p:spPr bwMode="auto">
            <a:xfrm>
              <a:off x="5963235" y="463677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72903" y="4191000"/>
            <a:ext cx="4365586" cy="2016145"/>
            <a:chOff x="3072903" y="4191000"/>
            <a:chExt cx="4365586" cy="2016145"/>
          </a:xfrm>
        </p:grpSpPr>
        <p:grpSp>
          <p:nvGrpSpPr>
            <p:cNvPr id="64" name="Group 63"/>
            <p:cNvGrpSpPr/>
            <p:nvPr/>
          </p:nvGrpSpPr>
          <p:grpSpPr>
            <a:xfrm>
              <a:off x="3072903" y="4198845"/>
              <a:ext cx="320922" cy="2008300"/>
              <a:chOff x="4140588" y="4198845"/>
              <a:chExt cx="320922" cy="2008300"/>
            </a:xfrm>
          </p:grpSpPr>
          <p:sp>
            <p:nvSpPr>
              <p:cNvPr id="65" name="Rectangle 64"/>
              <p:cNvSpPr/>
              <p:nvPr/>
            </p:nvSpPr>
            <p:spPr>
              <a:xfrm>
                <a:off x="4140588" y="5745480"/>
                <a:ext cx="32092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400" dirty="0" err="1"/>
                  <a:t>a</a:t>
                </a:r>
                <a:endParaRPr lang="en-CA" sz="2400" dirty="0"/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>
                <a:off x="4221765" y="4198845"/>
                <a:ext cx="0" cy="18000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7" name="Group 66"/>
            <p:cNvGrpSpPr/>
            <p:nvPr/>
          </p:nvGrpSpPr>
          <p:grpSpPr>
            <a:xfrm>
              <a:off x="6367045" y="4191000"/>
              <a:ext cx="338555" cy="2008300"/>
              <a:chOff x="4122955" y="4198845"/>
              <a:chExt cx="338555" cy="2008300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4122955" y="5745480"/>
                <a:ext cx="3385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CA" sz="2400" dirty="0" err="1"/>
                  <a:t>b</a:t>
                </a:r>
                <a:endParaRPr lang="en-CA" sz="2400" dirty="0"/>
              </a:p>
            </p:txBody>
          </p:sp>
          <p:cxnSp>
            <p:nvCxnSpPr>
              <p:cNvPr id="69" name="Straight Connector 68"/>
              <p:cNvCxnSpPr/>
              <p:nvPr/>
            </p:nvCxnSpPr>
            <p:spPr bwMode="auto">
              <a:xfrm>
                <a:off x="4221765" y="4198845"/>
                <a:ext cx="0" cy="1800000"/>
              </a:xfrm>
              <a:prstGeom prst="line">
                <a:avLst/>
              </a:prstGeom>
              <a:noFill/>
              <a:ln w="12700" cap="flat" cmpd="sng" algn="ctr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74" name="Rectangle 73"/>
            <p:cNvSpPr/>
            <p:nvPr/>
          </p:nvSpPr>
          <p:spPr>
            <a:xfrm>
              <a:off x="7099935" y="4437995"/>
              <a:ext cx="33855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CA" sz="2400" dirty="0"/>
                <a:t>0</a:t>
              </a:r>
            </a:p>
          </p:txBody>
        </p:sp>
        <p:sp>
          <p:nvSpPr>
            <p:cNvPr id="75" name="Oval 74"/>
            <p:cNvSpPr/>
            <p:nvPr/>
          </p:nvSpPr>
          <p:spPr bwMode="auto">
            <a:xfrm>
              <a:off x="3092400" y="5092650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7" name="Oval 76"/>
            <p:cNvSpPr/>
            <p:nvPr/>
          </p:nvSpPr>
          <p:spPr bwMode="auto">
            <a:xfrm>
              <a:off x="6412230" y="4295775"/>
              <a:ext cx="108000" cy="108000"/>
            </a:xfrm>
            <a:prstGeom prst="ellipse">
              <a:avLst/>
            </a:prstGeom>
            <a:solidFill>
              <a:schemeClr val="accent6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228600" y="6027003"/>
            <a:ext cx="9067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Actually, Predicate logic only allows quantification over simple objects.</a:t>
            </a:r>
          </a:p>
          <a:p>
            <a:pPr algn="l"/>
            <a:r>
              <a:rPr lang="en-US" sz="2400" dirty="0"/>
              <a:t>Here f is a function, so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sym typeface="Symbol" panose="05050102010706020507" pitchFamily="18" charset="2"/>
              </a:rPr>
              <a:t>f  is technically second order logic.</a:t>
            </a:r>
          </a:p>
        </p:txBody>
      </p:sp>
    </p:spTree>
    <p:extLst>
      <p:ext uri="{BB962C8B-B14F-4D97-AF65-F5344CB8AC3E}">
        <p14:creationId xmlns:p14="http://schemas.microsoft.com/office/powerpoint/2010/main" val="8345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133600" y="1752600"/>
            <a:ext cx="3352800" cy="738188"/>
            <a:chOff x="2133600" y="1752599"/>
            <a:chExt cx="3352800" cy="738098"/>
          </a:xfrm>
        </p:grpSpPr>
        <p:sp>
          <p:nvSpPr>
            <p:cNvPr id="41" name="Line 12"/>
            <p:cNvSpPr>
              <a:spLocks noChangeShapeType="1"/>
            </p:cNvSpPr>
            <p:nvPr/>
          </p:nvSpPr>
          <p:spPr bwMode="auto">
            <a:xfrm flipH="1">
              <a:off x="2743200" y="1762123"/>
              <a:ext cx="152400" cy="303176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2133600" y="2028790"/>
              <a:ext cx="3352800" cy="46190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/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  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/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”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  </a:t>
              </a: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“</a:t>
              </a:r>
              <a:r>
                <a:rPr kumimoji="0" lang="en-US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/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8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”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H="1">
              <a:off x="3429000" y="1762123"/>
              <a:ext cx="0" cy="26349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0" name="Line 28"/>
            <p:cNvSpPr>
              <a:spLocks noChangeShapeType="1"/>
            </p:cNvSpPr>
            <p:nvPr/>
          </p:nvSpPr>
          <p:spPr bwMode="auto">
            <a:xfrm>
              <a:off x="3962400" y="1752599"/>
              <a:ext cx="228600" cy="312700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1295400" y="863600"/>
            <a:ext cx="3736975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fractions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|Q| = |{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11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/</a:t>
            </a:r>
            <a:r>
              <a: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8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,...  }|</a:t>
            </a:r>
          </a:p>
        </p:txBody>
      </p:sp>
      <p:grpSp>
        <p:nvGrpSpPr>
          <p:cNvPr id="51" name="Group 47"/>
          <p:cNvGrpSpPr>
            <a:grpSpLocks/>
          </p:cNvGrpSpPr>
          <p:nvPr/>
        </p:nvGrpSpPr>
        <p:grpSpPr bwMode="auto">
          <a:xfrm>
            <a:off x="762000" y="3941763"/>
            <a:ext cx="5424488" cy="954087"/>
            <a:chOff x="480" y="3683"/>
            <a:chExt cx="3417" cy="601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480" y="3993"/>
              <a:ext cx="3417" cy="29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≤ |{312F32, 322F32, 31312F38,  … }|</a:t>
              </a:r>
            </a:p>
          </p:txBody>
        </p:sp>
        <p:sp>
          <p:nvSpPr>
            <p:cNvPr id="53" name="Line 29"/>
            <p:cNvSpPr>
              <a:spLocks noChangeShapeType="1"/>
            </p:cNvSpPr>
            <p:nvPr/>
          </p:nvSpPr>
          <p:spPr bwMode="auto">
            <a:xfrm>
              <a:off x="816" y="3699"/>
              <a:ext cx="192" cy="333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4" name="Line 30"/>
            <p:cNvSpPr>
              <a:spLocks noChangeShapeType="1"/>
            </p:cNvSpPr>
            <p:nvPr/>
          </p:nvSpPr>
          <p:spPr bwMode="auto">
            <a:xfrm flipH="1">
              <a:off x="1920" y="3683"/>
              <a:ext cx="0" cy="349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5" name="Line 31"/>
            <p:cNvSpPr>
              <a:spLocks noChangeShapeType="1"/>
            </p:cNvSpPr>
            <p:nvPr/>
          </p:nvSpPr>
          <p:spPr bwMode="auto">
            <a:xfrm flipH="1">
              <a:off x="2736" y="3700"/>
              <a:ext cx="288" cy="332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068388" y="5307013"/>
            <a:ext cx="4722812" cy="4619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≤ |{ 1,    2,    3,  4,  5, … }|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 |N|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856288" y="3311525"/>
            <a:ext cx="3386137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Convert each character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to Hex-Ascii.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042025" y="4114800"/>
            <a:ext cx="3132138" cy="9144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Concatenate the Hex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into one Hex integer.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638800" y="2065338"/>
            <a:ext cx="3754438" cy="8302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Break each description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into a string of characters.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6126163" y="6019800"/>
            <a:ext cx="3055937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Hence, this set of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objects is countable.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930900" y="4876800"/>
            <a:ext cx="3309938" cy="1200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number of such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integers is at most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number of integers.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57200" y="3157538"/>
            <a:ext cx="5576888" cy="854075"/>
            <a:chOff x="457200" y="3157538"/>
            <a:chExt cx="5576888" cy="854075"/>
          </a:xfrm>
        </p:grpSpPr>
        <p:sp>
          <p:nvSpPr>
            <p:cNvPr id="58" name="Line 21"/>
            <p:cNvSpPr>
              <a:spLocks noChangeShapeType="1"/>
            </p:cNvSpPr>
            <p:nvPr/>
          </p:nvSpPr>
          <p:spPr bwMode="auto">
            <a:xfrm flipH="1">
              <a:off x="1219200" y="3243263"/>
              <a:ext cx="0" cy="300037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0" name="Rectangle 26"/>
            <p:cNvSpPr>
              <a:spLocks noChangeArrowheads="1"/>
            </p:cNvSpPr>
            <p:nvPr/>
          </p:nvSpPr>
          <p:spPr bwMode="auto">
            <a:xfrm>
              <a:off x="457200" y="3549650"/>
              <a:ext cx="1649413" cy="46196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31 2F 32</a:t>
              </a:r>
              <a:endPara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2209800" y="3522663"/>
              <a:ext cx="1649413" cy="46196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32 2F 32</a:t>
              </a:r>
              <a:endParaRPr kumimoji="0" 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2" name="Rectangle 26"/>
            <p:cNvSpPr>
              <a:spLocks noChangeArrowheads="1"/>
            </p:cNvSpPr>
            <p:nvPr/>
          </p:nvSpPr>
          <p:spPr bwMode="auto">
            <a:xfrm>
              <a:off x="4000500" y="3505200"/>
              <a:ext cx="2033588" cy="46196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31 31 2F 38</a:t>
              </a:r>
              <a:endParaRPr kumimoji="0" lang="en-US" sz="2400" b="0" i="0" u="none" strike="noStrike" kern="1200" cap="none" spc="0" normalizeH="0" baseline="-2500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3022600" y="3200400"/>
              <a:ext cx="0" cy="300038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 flipH="1">
              <a:off x="4876800" y="3157538"/>
              <a:ext cx="0" cy="300037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81000" y="2387600"/>
            <a:ext cx="6261100" cy="862013"/>
            <a:chOff x="381000" y="2387600"/>
            <a:chExt cx="6261100" cy="861368"/>
          </a:xfrm>
        </p:grpSpPr>
        <p:sp>
          <p:nvSpPr>
            <p:cNvPr id="57" name="Line 20"/>
            <p:cNvSpPr>
              <a:spLocks noChangeShapeType="1"/>
            </p:cNvSpPr>
            <p:nvPr/>
          </p:nvSpPr>
          <p:spPr bwMode="auto">
            <a:xfrm flipH="1">
              <a:off x="1295400" y="2424086"/>
              <a:ext cx="1371600" cy="363265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9" name="Line 22"/>
            <p:cNvSpPr>
              <a:spLocks noChangeShapeType="1"/>
            </p:cNvSpPr>
            <p:nvPr/>
          </p:nvSpPr>
          <p:spPr bwMode="auto">
            <a:xfrm>
              <a:off x="4495800" y="2412981"/>
              <a:ext cx="381000" cy="456858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81000" y="2787351"/>
              <a:ext cx="4267200" cy="46161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/>
                </a:rPr>
                <a:t>‘1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’ ‘/’ ‘2</a:t>
              </a:r>
            </a:p>
          </p:txBody>
        </p:sp>
        <p:sp>
          <p:nvSpPr>
            <p:cNvPr id="36" name="Rectangle 25"/>
            <p:cNvSpPr>
              <a:spLocks noChangeArrowheads="1"/>
            </p:cNvSpPr>
            <p:nvPr/>
          </p:nvSpPr>
          <p:spPr bwMode="auto">
            <a:xfrm>
              <a:off x="2133600" y="2787351"/>
              <a:ext cx="1905000" cy="46161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‘2’ ‘/’  ‘3’</a:t>
              </a:r>
            </a:p>
          </p:txBody>
        </p:sp>
        <p:sp>
          <p:nvSpPr>
            <p:cNvPr id="37" name="Rectangle 25"/>
            <p:cNvSpPr>
              <a:spLocks noChangeArrowheads="1"/>
            </p:cNvSpPr>
            <p:nvPr/>
          </p:nvSpPr>
          <p:spPr bwMode="auto">
            <a:xfrm>
              <a:off x="3932238" y="2787351"/>
              <a:ext cx="2709862" cy="46161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‘1’ ‘1’ ‘/’ ‘8’</a:t>
              </a:r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 flipH="1">
              <a:off x="3086100" y="2387600"/>
              <a:ext cx="342900" cy="456858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816100" y="1706563"/>
            <a:ext cx="2603500" cy="660400"/>
            <a:chOff x="1816100" y="1706008"/>
            <a:chExt cx="2603500" cy="660657"/>
          </a:xfrm>
        </p:grpSpPr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1816100" y="1904522"/>
              <a:ext cx="2603500" cy="46214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“{3,23,…,98}”</a:t>
              </a: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H="1">
              <a:off x="2971800" y="1706008"/>
              <a:ext cx="0" cy="262039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685800" y="863600"/>
            <a:ext cx="457835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finite sets of integers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|S| = |{  {3,23,…,98}. ...  }|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068388" y="4795838"/>
            <a:ext cx="4722812" cy="4619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≤ |{ 1,    2,    3,  4,  5, … }|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 |N|</a:t>
            </a: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5856288" y="3311525"/>
            <a:ext cx="3386137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Convert each character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to Hex-Ascii.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042025" y="4114800"/>
            <a:ext cx="3132138" cy="9144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Concatenate the Hex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into one Hex integer.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5638800" y="2065338"/>
            <a:ext cx="3754438" cy="8302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Break each description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into a string of characters.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sp>
        <p:nvSpPr>
          <p:cNvPr id="33" name="Text Box 25"/>
          <p:cNvSpPr txBox="1">
            <a:spLocks noChangeArrowheads="1"/>
          </p:cNvSpPr>
          <p:nvPr/>
        </p:nvSpPr>
        <p:spPr bwMode="auto">
          <a:xfrm>
            <a:off x="6126163" y="6019800"/>
            <a:ext cx="3055937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Hence, this set of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objects is countable.</a:t>
            </a:r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5930900" y="4876800"/>
            <a:ext cx="3309938" cy="1200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number of such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integers is at most 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number of integers.</a:t>
            </a: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0" y="2425700"/>
            <a:ext cx="6648450" cy="654050"/>
            <a:chOff x="0" y="2425700"/>
            <a:chExt cx="6647700" cy="654407"/>
          </a:xfrm>
        </p:grpSpPr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2996862" y="2425700"/>
              <a:ext cx="0" cy="300202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0" y="2679839"/>
              <a:ext cx="6647700" cy="400268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‘{’  ‘3’  ‘,’  ‘2’  ‘3’  ‘,’  ….  ‘,’  ‘9’  ‘8’  ‘3’  ‘7’  ‘}’</a:t>
              </a: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228600" y="3052763"/>
            <a:ext cx="4887913" cy="776287"/>
            <a:chOff x="228600" y="3052762"/>
            <a:chExt cx="4888518" cy="776348"/>
          </a:xfrm>
        </p:grpSpPr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228600" y="3429029"/>
              <a:ext cx="4888518" cy="40008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7B 33 2C 32 32 2C … 2C 39 38 33 37 7D</a:t>
              </a:r>
              <a:endPara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3010244" y="3052762"/>
              <a:ext cx="0" cy="300061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990600" y="3840163"/>
            <a:ext cx="4119563" cy="750887"/>
            <a:chOff x="990600" y="3840162"/>
            <a:chExt cx="4119076" cy="750948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990600" y="4191028"/>
              <a:ext cx="4119076" cy="40008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7B332C32322C…2C393833377D</a:t>
              </a:r>
              <a:endPara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2984264" y="3840162"/>
              <a:ext cx="0" cy="300061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2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2"/>
          <p:cNvGrpSpPr>
            <a:grpSpLocks/>
          </p:cNvGrpSpPr>
          <p:nvPr/>
        </p:nvGrpSpPr>
        <p:grpSpPr bwMode="auto">
          <a:xfrm>
            <a:off x="1816100" y="1706563"/>
            <a:ext cx="2603500" cy="660400"/>
            <a:chOff x="1816100" y="1706008"/>
            <a:chExt cx="2603500" cy="660657"/>
          </a:xfrm>
        </p:grpSpPr>
        <p:sp>
          <p:nvSpPr>
            <p:cNvPr id="42" name="Rectangle 25"/>
            <p:cNvSpPr>
              <a:spLocks noChangeArrowheads="1"/>
            </p:cNvSpPr>
            <p:nvPr/>
          </p:nvSpPr>
          <p:spPr bwMode="auto">
            <a:xfrm>
              <a:off x="1816100" y="1904522"/>
              <a:ext cx="2603500" cy="46214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“{3,23,…,98}”</a:t>
              </a:r>
            </a:p>
          </p:txBody>
        </p:sp>
        <p:sp>
          <p:nvSpPr>
            <p:cNvPr id="49" name="Line 27"/>
            <p:cNvSpPr>
              <a:spLocks noChangeShapeType="1"/>
            </p:cNvSpPr>
            <p:nvPr/>
          </p:nvSpPr>
          <p:spPr bwMode="auto">
            <a:xfrm flipH="1">
              <a:off x="2971800" y="1706008"/>
              <a:ext cx="0" cy="262039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685800" y="863600"/>
            <a:ext cx="457835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finite sets of integers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|S| = |{  {3,23,…,98}. ...  }|</a:t>
            </a: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1068388" y="4795838"/>
            <a:ext cx="4722812" cy="46196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≤ |{ 1,    2,    3,  4,  5, … }|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 |N|</a:t>
            </a: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grpSp>
        <p:nvGrpSpPr>
          <p:cNvPr id="24584" name="Group 3"/>
          <p:cNvGrpSpPr>
            <a:grpSpLocks/>
          </p:cNvGrpSpPr>
          <p:nvPr/>
        </p:nvGrpSpPr>
        <p:grpSpPr bwMode="auto">
          <a:xfrm>
            <a:off x="0" y="2425700"/>
            <a:ext cx="6648450" cy="654050"/>
            <a:chOff x="0" y="2425700"/>
            <a:chExt cx="6647700" cy="654407"/>
          </a:xfrm>
        </p:grpSpPr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2996862" y="2425700"/>
              <a:ext cx="0" cy="300202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0" name="Rectangle 25"/>
            <p:cNvSpPr>
              <a:spLocks noChangeArrowheads="1"/>
            </p:cNvSpPr>
            <p:nvPr/>
          </p:nvSpPr>
          <p:spPr bwMode="auto">
            <a:xfrm>
              <a:off x="0" y="2679839"/>
              <a:ext cx="6647700" cy="400268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‘{’  ‘3’  ‘,’  ‘2’  ‘3’  ‘,’  ….  ‘,’  ‘9’  ‘8’  ‘3’  ‘7’  ‘}’</a:t>
              </a:r>
            </a:p>
          </p:txBody>
        </p:sp>
      </p:grpSp>
      <p:grpSp>
        <p:nvGrpSpPr>
          <p:cNvPr id="24585" name="Group 6"/>
          <p:cNvGrpSpPr>
            <a:grpSpLocks/>
          </p:cNvGrpSpPr>
          <p:nvPr/>
        </p:nvGrpSpPr>
        <p:grpSpPr bwMode="auto">
          <a:xfrm>
            <a:off x="228600" y="3052763"/>
            <a:ext cx="4887913" cy="776287"/>
            <a:chOff x="228600" y="3052762"/>
            <a:chExt cx="4888518" cy="776348"/>
          </a:xfrm>
        </p:grpSpPr>
        <p:sp>
          <p:nvSpPr>
            <p:cNvPr id="61" name="Rectangle 26"/>
            <p:cNvSpPr>
              <a:spLocks noChangeArrowheads="1"/>
            </p:cNvSpPr>
            <p:nvPr/>
          </p:nvSpPr>
          <p:spPr bwMode="auto">
            <a:xfrm>
              <a:off x="228600" y="3429029"/>
              <a:ext cx="4888518" cy="40008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7B 33 2C 32 32 2C … 2C 39 38 33 37 7D</a:t>
              </a:r>
              <a:endPara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6" name="Line 21"/>
            <p:cNvSpPr>
              <a:spLocks noChangeShapeType="1"/>
            </p:cNvSpPr>
            <p:nvPr/>
          </p:nvSpPr>
          <p:spPr bwMode="auto">
            <a:xfrm flipH="1">
              <a:off x="3010244" y="3052762"/>
              <a:ext cx="0" cy="300061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4586" name="Group 7"/>
          <p:cNvGrpSpPr>
            <a:grpSpLocks/>
          </p:cNvGrpSpPr>
          <p:nvPr/>
        </p:nvGrpSpPr>
        <p:grpSpPr bwMode="auto">
          <a:xfrm>
            <a:off x="990600" y="3840163"/>
            <a:ext cx="4119563" cy="750887"/>
            <a:chOff x="990600" y="3840162"/>
            <a:chExt cx="4119076" cy="750948"/>
          </a:xfrm>
        </p:grpSpPr>
        <p:sp>
          <p:nvSpPr>
            <p:cNvPr id="52" name="Text Box 4"/>
            <p:cNvSpPr txBox="1">
              <a:spLocks noChangeArrowheads="1"/>
            </p:cNvSpPr>
            <p:nvPr/>
          </p:nvSpPr>
          <p:spPr bwMode="auto">
            <a:xfrm>
              <a:off x="990600" y="4191028"/>
              <a:ext cx="4119076" cy="40008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7B332C32322C…2C393833377D</a:t>
              </a:r>
              <a:endParaRPr kumimoji="0" 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Line 21"/>
            <p:cNvSpPr>
              <a:spLocks noChangeShapeType="1"/>
            </p:cNvSpPr>
            <p:nvPr/>
          </p:nvSpPr>
          <p:spPr bwMode="auto">
            <a:xfrm flipH="1">
              <a:off x="2984264" y="3840162"/>
              <a:ext cx="0" cy="300061"/>
            </a:xfrm>
            <a:prstGeom prst="lin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3276600" y="1706563"/>
            <a:ext cx="3200400" cy="630237"/>
            <a:chOff x="1219200" y="1735616"/>
            <a:chExt cx="3200400" cy="631049"/>
          </a:xfrm>
        </p:grpSpPr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816100" y="1905697"/>
              <a:ext cx="2603500" cy="460968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“{23,3,…,98}”</a:t>
              </a: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>
              <a:off x="1219200" y="1735616"/>
              <a:ext cx="1752600" cy="233663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987800" y="2228850"/>
            <a:ext cx="5033963" cy="2660650"/>
            <a:chOff x="3987800" y="2228671"/>
            <a:chExt cx="5034655" cy="2660829"/>
          </a:xfrm>
        </p:grpSpPr>
        <p:sp>
          <p:nvSpPr>
            <p:cNvPr id="24" name="Text Box 25"/>
            <p:cNvSpPr txBox="1">
              <a:spLocks noChangeArrowheads="1"/>
            </p:cNvSpPr>
            <p:nvPr/>
          </p:nvSpPr>
          <p:spPr bwMode="auto">
            <a:xfrm>
              <a:off x="6078825" y="2228671"/>
              <a:ext cx="2943630" cy="1200231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It is ok if an object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is given more than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one description.</a:t>
              </a: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987800" y="2336628"/>
              <a:ext cx="1887797" cy="2552872"/>
            </a:xfrm>
            <a:custGeom>
              <a:avLst/>
              <a:gdLst>
                <a:gd name="connsiteX0" fmla="*/ 1016000 w 1887634"/>
                <a:gd name="connsiteY0" fmla="*/ 0 h 2552700"/>
                <a:gd name="connsiteX1" fmla="*/ 1854200 w 1887634"/>
                <a:gd name="connsiteY1" fmla="*/ 1193800 h 2552700"/>
                <a:gd name="connsiteX2" fmla="*/ 0 w 1887634"/>
                <a:gd name="connsiteY2" fmla="*/ 2552700 h 255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7634" h="2552700">
                  <a:moveTo>
                    <a:pt x="1016000" y="0"/>
                  </a:moveTo>
                  <a:cubicBezTo>
                    <a:pt x="1519766" y="384175"/>
                    <a:pt x="2023533" y="768350"/>
                    <a:pt x="1854200" y="1193800"/>
                  </a:cubicBezTo>
                  <a:cubicBezTo>
                    <a:pt x="1684867" y="1619250"/>
                    <a:pt x="298450" y="2360083"/>
                    <a:pt x="0" y="2552700"/>
                  </a:cubicBezTo>
                </a:path>
              </a:pathLst>
            </a:custGeom>
            <a:noFill/>
            <a:ln w="38100" cap="sq" cmpd="sng" algn="ctr">
              <a:solidFill>
                <a:srgbClr val="FF00FF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6105525" y="3676650"/>
            <a:ext cx="2925763" cy="1570038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As long as each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description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uniquely identifies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 object.</a:t>
            </a:r>
          </a:p>
        </p:txBody>
      </p:sp>
      <p:sp>
        <p:nvSpPr>
          <p:cNvPr id="11" name="Freeform 10"/>
          <p:cNvSpPr/>
          <p:nvPr/>
        </p:nvSpPr>
        <p:spPr bwMode="auto">
          <a:xfrm>
            <a:off x="1485900" y="1739900"/>
            <a:ext cx="1130300" cy="2514600"/>
          </a:xfrm>
          <a:custGeom>
            <a:avLst/>
            <a:gdLst>
              <a:gd name="connsiteX0" fmla="*/ 634450 w 1129750"/>
              <a:gd name="connsiteY0" fmla="*/ 2514600 h 2514600"/>
              <a:gd name="connsiteX1" fmla="*/ 12150 w 1129750"/>
              <a:gd name="connsiteY1" fmla="*/ 1549400 h 2514600"/>
              <a:gd name="connsiteX2" fmla="*/ 1129750 w 1129750"/>
              <a:gd name="connsiteY2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29750" h="2514600">
                <a:moveTo>
                  <a:pt x="634450" y="2514600"/>
                </a:moveTo>
                <a:cubicBezTo>
                  <a:pt x="282025" y="2241550"/>
                  <a:pt x="-70400" y="1968500"/>
                  <a:pt x="12150" y="1549400"/>
                </a:cubicBezTo>
                <a:cubicBezTo>
                  <a:pt x="94700" y="1130300"/>
                  <a:pt x="947717" y="245533"/>
                  <a:pt x="1129750" y="0"/>
                </a:cubicBezTo>
              </a:path>
            </a:pathLst>
          </a:custGeom>
          <a:noFill/>
          <a:ln w="38100" cap="sq" cmpd="sng" algn="ctr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93725" y="838200"/>
            <a:ext cx="5807075" cy="8318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reals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|R|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|{2.34323…, 34.2233…,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, e, …}|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762000" y="2296180"/>
            <a:ext cx="5867400" cy="11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Does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 or e require and infinite description?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343400" y="2705100"/>
            <a:ext cx="5676899" cy="47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No.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itchFamily="18" charset="2"/>
              </a:rPr>
              <a:t>, e  describe them just fine.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1999" y="3439180"/>
            <a:ext cx="9258299" cy="1132820"/>
            <a:chOff x="761999" y="3972580"/>
            <a:chExt cx="9258299" cy="1132820"/>
          </a:xfrm>
        </p:grpSpPr>
        <p:sp>
          <p:nvSpPr>
            <p:cNvPr id="12" name="Rectangle 4"/>
            <p:cNvSpPr>
              <a:spLocks noChangeArrowheads="1"/>
            </p:cNvSpPr>
            <p:nvPr/>
          </p:nvSpPr>
          <p:spPr bwMode="auto">
            <a:xfrm>
              <a:off x="761999" y="3972580"/>
              <a:ext cx="9258299" cy="113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Does 0.101001000100001000001….   needs an infinite description.</a:t>
              </a:r>
            </a:p>
          </p:txBody>
        </p:sp>
        <p:sp>
          <p:nvSpPr>
            <p:cNvPr id="18" name="Rectangle 4"/>
            <p:cNvSpPr>
              <a:spLocks noChangeArrowheads="1"/>
            </p:cNvSpPr>
            <p:nvPr/>
          </p:nvSpPr>
          <p:spPr bwMode="auto">
            <a:xfrm>
              <a:off x="1638299" y="4254500"/>
              <a:ext cx="381001" cy="32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9" name="Rectangle 4"/>
            <p:cNvSpPr>
              <a:spLocks noChangeArrowheads="1"/>
            </p:cNvSpPr>
            <p:nvPr/>
          </p:nvSpPr>
          <p:spPr bwMode="auto">
            <a:xfrm>
              <a:off x="1866899" y="4254500"/>
              <a:ext cx="381001" cy="32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auto">
            <a:xfrm>
              <a:off x="2235199" y="4254500"/>
              <a:ext cx="381001" cy="32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1" name="Rectangle 4"/>
            <p:cNvSpPr>
              <a:spLocks noChangeArrowheads="1"/>
            </p:cNvSpPr>
            <p:nvPr/>
          </p:nvSpPr>
          <p:spPr bwMode="auto">
            <a:xfrm>
              <a:off x="2768599" y="4254500"/>
              <a:ext cx="381001" cy="32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</a:p>
          </p:txBody>
        </p: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3492499" y="4254500"/>
              <a:ext cx="381001" cy="32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4</a:t>
              </a:r>
            </a:p>
          </p:txBody>
        </p:sp>
        <p:sp>
          <p:nvSpPr>
            <p:cNvPr id="23" name="Rectangle 4"/>
            <p:cNvSpPr>
              <a:spLocks noChangeArrowheads="1"/>
            </p:cNvSpPr>
            <p:nvPr/>
          </p:nvSpPr>
          <p:spPr bwMode="auto">
            <a:xfrm>
              <a:off x="4292599" y="4254500"/>
              <a:ext cx="381001" cy="32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5</a:t>
              </a:r>
            </a:p>
          </p:txBody>
        </p:sp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4343400" y="3943945"/>
            <a:ext cx="5676899" cy="475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No.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itchFamily="18" charset="2"/>
              </a:rPr>
              <a:t>I just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Symbol" pitchFamily="18" charset="2"/>
              </a:rPr>
              <a:t>describe it just fine.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5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6" grpId="0"/>
      <p:bldP spid="37" grpId="0"/>
      <p:bldP spid="25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93725" y="838200"/>
            <a:ext cx="5807075" cy="8318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reals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|R|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|{2.34323…, 34.2233…,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, e, …}|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219200" y="4186535"/>
            <a:ext cx="746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Yes. Each has a distinguishing finite description, namely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850557" y="3640732"/>
            <a:ext cx="7099300" cy="46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the set of all repeating real numbers countable.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901700" y="2448580"/>
            <a:ext cx="7099300" cy="11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say that a real number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repeats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if the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pattern of digits repeats after a finite number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0.345 123 123 123 123 123…  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663700" y="4658380"/>
            <a:ext cx="7099300" cy="1132820"/>
            <a:chOff x="901700" y="2590800"/>
            <a:chExt cx="7099300" cy="1132820"/>
          </a:xfrm>
        </p:grpSpPr>
        <p:cxnSp>
          <p:nvCxnSpPr>
            <p:cNvPr id="21" name="Straight Connector 20"/>
            <p:cNvCxnSpPr/>
            <p:nvPr/>
          </p:nvCxnSpPr>
          <p:spPr bwMode="auto">
            <a:xfrm>
              <a:off x="1829486" y="2693891"/>
              <a:ext cx="457200" cy="0"/>
            </a:xfrm>
            <a:prstGeom prst="line">
              <a:avLst/>
            </a:prstGeom>
            <a:noFill/>
            <a:ln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2" name="Rectangle 4"/>
            <p:cNvSpPr>
              <a:spLocks noChangeArrowheads="1"/>
            </p:cNvSpPr>
            <p:nvPr/>
          </p:nvSpPr>
          <p:spPr bwMode="auto">
            <a:xfrm>
              <a:off x="901700" y="2590800"/>
              <a:ext cx="7099300" cy="1132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 0.345123 </a:t>
              </a:r>
            </a:p>
          </p:txBody>
        </p:sp>
      </p:grp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2273300" y="5191780"/>
            <a:ext cx="7099300" cy="11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x  = 0.345 123 123 123 123 123…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1000x  =   345. 123 123 123 123 123…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999x  =   345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x  =    </a:t>
            </a:r>
            <a:r>
              <a:rPr kumimoji="0" lang="en-US" altLang="en-US" sz="2000" b="0" i="0" u="none" strike="noStrike" kern="1200" cap="none" spc="0" normalizeH="0" baseline="30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345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/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999</a:t>
            </a:r>
          </a:p>
        </p:txBody>
      </p:sp>
    </p:spTree>
    <p:extLst>
      <p:ext uri="{BB962C8B-B14F-4D97-AF65-F5344CB8AC3E}">
        <p14:creationId xmlns:p14="http://schemas.microsoft.com/office/powerpoint/2010/main" val="132645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93725" y="838200"/>
            <a:ext cx="5807075" cy="8318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reals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|R|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|{2.34323…, 34.2233…,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, e, …}|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438400" y="5486400"/>
            <a:ext cx="6896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Yes. Each computable number has a distinguishing finite description, namely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2000" y="2362200"/>
            <a:ext cx="7099300" cy="11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say that a real number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computable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if there exists a TM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that on no input will print out each of its digits in decimal notation,  3.4642946….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Given that a real number has an infinite number of digits, at no point will it have printed out all of its digits. But for every integer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at some point in time,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will have printed out the first </a:t>
            </a:r>
            <a:r>
              <a:rPr kumimoji="0" lang="en-US" alt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digits of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the set of all computable real numbers countable.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651157" y="5835474"/>
            <a:ext cx="1981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TM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656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93725" y="838200"/>
            <a:ext cx="5807075" cy="8318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reals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|R|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|{2.34323…, 34.2233…,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, e, …}|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3429000" y="5427615"/>
            <a:ext cx="6896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No. Each random number does need an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infinite amount of information to specify it. 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762000" y="3835884"/>
            <a:ext cx="7099300" cy="703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We say that a real number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is </a:t>
            </a:r>
            <a:r>
              <a:rPr kumimoji="0" lang="en-US" altLang="en-US" sz="2400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random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if it is produced by flipping a 10 sided dice for each of its infinite number of digits.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Is the set of all random real numbers countable.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11200" y="2514600"/>
            <a:ext cx="7099300" cy="113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Tell me a real number that needs an infinite description.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292600" y="2961620"/>
            <a:ext cx="567689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Impossible. If you can tell it to me,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then it has a finite description.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45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381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 Infinity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190500" y="388938"/>
            <a:ext cx="561340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 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ext Box 25"/>
          <p:cNvSpPr txBox="1">
            <a:spLocks noChangeArrowheads="1"/>
          </p:cNvSpPr>
          <p:nvPr/>
        </p:nvSpPr>
        <p:spPr bwMode="auto">
          <a:xfrm>
            <a:off x="6062663" y="1143000"/>
            <a:ext cx="2908300" cy="8302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Give each object a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finite description.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593725" y="838200"/>
            <a:ext cx="5807075" cy="8318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of reals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400" b="0" i="1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|R|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 |{2.34323…, 34.2233…, 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, e, …}|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>
            <a:off x="838200" y="2366963"/>
            <a:ext cx="4781117" cy="708025"/>
            <a:chOff x="3098728" y="2556016"/>
            <a:chExt cx="4780597" cy="707886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098728" y="2667120"/>
              <a:ext cx="4780597" cy="461574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R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            |{ 1,   2,   3,  … }|  =  |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</a:t>
              </a:r>
            </a:p>
          </p:txBody>
        </p:sp>
        <p:sp>
          <p:nvSpPr>
            <p:cNvPr id="33" name="Text Box 22"/>
            <p:cNvSpPr txBox="1">
              <a:spLocks noChangeArrowheads="1"/>
            </p:cNvSpPr>
            <p:nvPr/>
          </p:nvSpPr>
          <p:spPr bwMode="auto">
            <a:xfrm>
              <a:off x="3568577" y="2556016"/>
              <a:ext cx="1131764" cy="70788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&gt;&gt;</a:t>
              </a:r>
            </a:p>
          </p:txBody>
        </p:sp>
      </p:grp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609600" y="1976437"/>
            <a:ext cx="6773862" cy="46196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Most real seems to require an 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finite description.</a:t>
            </a:r>
          </a:p>
        </p:txBody>
      </p:sp>
      <p:sp>
        <p:nvSpPr>
          <p:cNvPr id="36" name="Rectangle 4"/>
          <p:cNvSpPr>
            <a:spLocks noChangeArrowheads="1"/>
          </p:cNvSpPr>
          <p:nvPr/>
        </p:nvSpPr>
        <p:spPr bwMode="auto">
          <a:xfrm>
            <a:off x="1295400" y="3657600"/>
            <a:ext cx="5867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loop  reals r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print(r)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end loop</a:t>
            </a:r>
          </a:p>
        </p:txBody>
      </p:sp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4792663" y="4356100"/>
            <a:ext cx="450373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Can we loop over all reals</a:t>
            </a:r>
            <a:b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ensuring that we eventually get to each?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5410200" y="5865499"/>
            <a:ext cx="4503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320" rIns="274320">
            <a:spAutoFit/>
          </a:bodyPr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No!</a:t>
            </a:r>
          </a:p>
        </p:txBody>
      </p:sp>
    </p:spTree>
    <p:extLst>
      <p:ext uri="{BB962C8B-B14F-4D97-AF65-F5344CB8AC3E}">
        <p14:creationId xmlns:p14="http://schemas.microsoft.com/office/powerpoint/2010/main" val="400788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6" grpId="0"/>
      <p:bldP spid="37" grpId="0"/>
      <p:bldP spid="1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Infinity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400" y="609600"/>
            <a:ext cx="7199313" cy="2594908"/>
            <a:chOff x="152400" y="609600"/>
            <a:chExt cx="7199313" cy="2594908"/>
          </a:xfrm>
        </p:grpSpPr>
        <p:grpSp>
          <p:nvGrpSpPr>
            <p:cNvPr id="28677" name="Group 78"/>
            <p:cNvGrpSpPr>
              <a:grpSpLocks/>
            </p:cNvGrpSpPr>
            <p:nvPr/>
          </p:nvGrpSpPr>
          <p:grpSpPr bwMode="auto">
            <a:xfrm>
              <a:off x="190500" y="609600"/>
              <a:ext cx="7161213" cy="2046288"/>
              <a:chOff x="190500" y="762000"/>
              <a:chExt cx="7160635" cy="2045634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190500" y="762000"/>
                <a:ext cx="5579613" cy="51894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A set </a:t>
                </a:r>
                <a:r>
                  <a:rPr kumimoji="0" lang="en-CA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S</a:t>
                </a:r>
                <a:r>
                  <a:rPr kumimoji="0" lang="en-C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is called </a:t>
                </a:r>
                <a:r>
                  <a:rPr kumimoji="0" lang="en-CA" sz="28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countable</a:t>
                </a:r>
                <a:r>
                  <a:rPr kumimoji="0" lang="en-CA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if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|S| ≤ |N| </a:t>
                </a:r>
                <a:endPara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grpSp>
            <p:nvGrpSpPr>
              <p:cNvPr id="28684" name="Group 26"/>
              <p:cNvGrpSpPr>
                <a:grpSpLocks/>
              </p:cNvGrpSpPr>
              <p:nvPr/>
            </p:nvGrpSpPr>
            <p:grpSpPr bwMode="auto">
              <a:xfrm>
                <a:off x="1524000" y="1295400"/>
                <a:ext cx="4571722" cy="762329"/>
                <a:chOff x="960" y="2332"/>
                <a:chExt cx="2880" cy="480"/>
              </a:xfrm>
            </p:grpSpPr>
            <p:sp>
              <p:nvSpPr>
                <p:cNvPr id="83" name="Rectangle 5"/>
                <p:cNvSpPr>
                  <a:spLocks noChangeArrowheads="1"/>
                </p:cNvSpPr>
                <p:nvPr/>
              </p:nvSpPr>
              <p:spPr bwMode="auto">
                <a:xfrm>
                  <a:off x="960" y="2356"/>
                  <a:ext cx="2880" cy="456"/>
                </a:xfrm>
                <a:prstGeom prst="rect">
                  <a:avLst/>
                </a:prstGeom>
                <a:noFill/>
                <a:ln w="38100" cap="sq">
                  <a:noFill/>
                  <a:miter lim="800000"/>
                  <a:headEnd/>
                  <a:tailEnd/>
                </a:ln>
                <a:effectLst/>
              </p:spPr>
              <p:txBody>
                <a:bodyPr lIns="274320" rIns="274320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2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C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|S|</a:t>
                  </a:r>
                  <a:r>
                    <a:rPr kumimoji="0" lang="en-US" sz="2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CC66"/>
                      </a:solidFill>
                      <a:effectLst>
                        <a:outerShdw blurRad="38100" dist="38100" dir="2700000" algn="tl">
                          <a:srgbClr val="000000"/>
                        </a:outerShdw>
                      </a:effectLst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 = |{     ,  4,      , ….. }|</a:t>
                  </a: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Char char="•"/>
                    <a:tabLst/>
                    <a:defRPr/>
                  </a:pPr>
                  <a:endPara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pic>
              <p:nvPicPr>
                <p:cNvPr id="28687" name="Picture 6" descr="j0295019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383" y="2332"/>
                  <a:ext cx="353" cy="30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8688" name="Picture 7" descr="MCj04283710000[1]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76" y="2448"/>
                  <a:ext cx="259" cy="25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82" name="Text Box 8"/>
              <p:cNvSpPr txBox="1">
                <a:spLocks noChangeArrowheads="1"/>
              </p:cNvSpPr>
              <p:nvPr/>
            </p:nvSpPr>
            <p:spPr bwMode="auto">
              <a:xfrm>
                <a:off x="1981055" y="2288687"/>
                <a:ext cx="5370080" cy="518947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wrap="none"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≤ |{ 1,    2,    3,  4,  5, … }|  </a:t>
                </a: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=  |N|</a:t>
                </a:r>
              </a:p>
            </p:txBody>
          </p:sp>
        </p:grpSp>
        <p:grpSp>
          <p:nvGrpSpPr>
            <p:cNvPr id="28678" name="Group 14"/>
            <p:cNvGrpSpPr>
              <a:grpSpLocks/>
            </p:cNvGrpSpPr>
            <p:nvPr/>
          </p:nvGrpSpPr>
          <p:grpSpPr bwMode="auto">
            <a:xfrm>
              <a:off x="3200400" y="1558925"/>
              <a:ext cx="1828800" cy="730250"/>
              <a:chOff x="2064" y="3812"/>
              <a:chExt cx="1152" cy="460"/>
            </a:xfrm>
          </p:grpSpPr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>
                <a:off x="2360" y="3812"/>
                <a:ext cx="856" cy="460"/>
              </a:xfrm>
              <a:prstGeom prst="line">
                <a:avLst/>
              </a:prstGeom>
              <a:noFill/>
              <a:ln w="38100" cap="sq">
                <a:solidFill>
                  <a:srgbClr val="00FFFF"/>
                </a:solidFill>
                <a:round/>
                <a:headEnd type="triangle" w="med" len="med"/>
                <a:tailEnd/>
              </a:ln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Line 11"/>
              <p:cNvSpPr>
                <a:spLocks noChangeShapeType="1"/>
              </p:cNvSpPr>
              <p:nvPr/>
            </p:nvSpPr>
            <p:spPr bwMode="auto">
              <a:xfrm>
                <a:off x="2064" y="3871"/>
                <a:ext cx="296" cy="269"/>
              </a:xfrm>
              <a:prstGeom prst="line">
                <a:avLst/>
              </a:prstGeom>
              <a:noFill/>
              <a:ln w="38100" cap="sq">
                <a:solidFill>
                  <a:srgbClr val="00FFFF"/>
                </a:solidFill>
                <a:round/>
                <a:headEnd type="triangle" w="med" len="med"/>
                <a:tailEnd/>
              </a:ln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2736" y="3871"/>
                <a:ext cx="0" cy="269"/>
              </a:xfrm>
              <a:prstGeom prst="line">
                <a:avLst/>
              </a:prstGeom>
              <a:noFill/>
              <a:ln w="38100" cap="sq">
                <a:solidFill>
                  <a:srgbClr val="00FFFF"/>
                </a:solidFill>
                <a:round/>
                <a:headEnd type="triangle" w="med" len="med"/>
                <a:tailEnd/>
              </a:ln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70"/>
            <p:cNvSpPr txBox="1"/>
            <p:nvPr/>
          </p:nvSpPr>
          <p:spPr>
            <a:xfrm>
              <a:off x="152400" y="2681288"/>
              <a:ext cx="4336444" cy="523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List,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</a:t>
              </a:r>
              <a:r>
                <a:rPr kumimoji="0" lang="en-CA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xϵS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, 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 </a:t>
              </a:r>
              <a:r>
                <a:rPr kumimoji="0" lang="en-CA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</a:t>
              </a:r>
              <a:r>
                <a:rPr kumimoji="0" lang="el-GR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ϵ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N List(</a:t>
              </a:r>
              <a:r>
                <a:rPr kumimoji="0" lang="en-CA" sz="280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i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) = x</a:t>
              </a:r>
            </a:p>
          </p:txBody>
        </p:sp>
      </p:grpSp>
      <p:sp>
        <p:nvSpPr>
          <p:cNvPr id="74" name="TextBox 70"/>
          <p:cNvSpPr txBox="1"/>
          <p:nvPr/>
        </p:nvSpPr>
        <p:spPr>
          <a:xfrm>
            <a:off x="366713" y="3533775"/>
            <a:ext cx="8775159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E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ach integer 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is able to hit at most one element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)=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If this can hit every element of element 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|S| ≤ |N|.</a:t>
            </a:r>
            <a:endParaRPr kumimoji="0" lang="en-CA" sz="2800" b="0" i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594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Infinity</a:t>
            </a:r>
          </a:p>
        </p:txBody>
      </p:sp>
      <p:grpSp>
        <p:nvGrpSpPr>
          <p:cNvPr id="29699" name="Group 78"/>
          <p:cNvGrpSpPr>
            <a:grpSpLocks/>
          </p:cNvGrpSpPr>
          <p:nvPr/>
        </p:nvGrpSpPr>
        <p:grpSpPr bwMode="auto">
          <a:xfrm>
            <a:off x="190500" y="609600"/>
            <a:ext cx="7161213" cy="2046288"/>
            <a:chOff x="190500" y="762000"/>
            <a:chExt cx="7160635" cy="2045634"/>
          </a:xfrm>
        </p:grpSpPr>
        <p:sp>
          <p:nvSpPr>
            <p:cNvPr id="80" name="TextBox 79"/>
            <p:cNvSpPr txBox="1"/>
            <p:nvPr/>
          </p:nvSpPr>
          <p:spPr>
            <a:xfrm>
              <a:off x="190500" y="762000"/>
              <a:ext cx="5579613" cy="51894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 set </a:t>
              </a:r>
              <a:r>
                <a:rPr kumimoji="0" lang="en-CA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S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is called </a:t>
              </a:r>
              <a:r>
                <a:rPr kumimoji="0" lang="en-CA" sz="28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countable</a:t>
              </a:r>
              <a:r>
                <a:rPr kumimoji="0" lang="en-CA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if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|S| ≤ |N| </a:t>
              </a:r>
              <a:endPara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29711" name="Group 26"/>
            <p:cNvGrpSpPr>
              <a:grpSpLocks/>
            </p:cNvGrpSpPr>
            <p:nvPr/>
          </p:nvGrpSpPr>
          <p:grpSpPr bwMode="auto">
            <a:xfrm>
              <a:off x="1524000" y="1295400"/>
              <a:ext cx="4571722" cy="762329"/>
              <a:chOff x="960" y="2332"/>
              <a:chExt cx="2880" cy="480"/>
            </a:xfrm>
          </p:grpSpPr>
          <p:sp>
            <p:nvSpPr>
              <p:cNvPr id="83" name="Rectangle 5"/>
              <p:cNvSpPr>
                <a:spLocks noChangeArrowheads="1"/>
              </p:cNvSpPr>
              <p:nvPr/>
            </p:nvSpPr>
            <p:spPr bwMode="auto">
              <a:xfrm>
                <a:off x="960" y="2356"/>
                <a:ext cx="2880" cy="456"/>
              </a:xfrm>
              <a:prstGeom prst="rect">
                <a:avLst/>
              </a:prstGeom>
              <a:noFill/>
              <a:ln w="38100" cap="sq">
                <a:noFill/>
                <a:miter lim="800000"/>
                <a:headEnd/>
                <a:tailEnd/>
              </a:ln>
              <a:effectLst/>
            </p:spPr>
            <p:txBody>
              <a:bodyPr lIns="274320" rIns="27432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|S|</a:t>
                </a:r>
                <a:r>
                  <a:rPr kumimoji="0" lang="en-US" sz="2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C66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= |{     ,  4,      , ….. }|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pic>
            <p:nvPicPr>
              <p:cNvPr id="29714" name="Picture 6" descr="j029501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3" y="2332"/>
                <a:ext cx="353" cy="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15" name="Picture 7" descr="MCj04283710000[1]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6" y="2448"/>
                <a:ext cx="259" cy="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" name="Text Box 8"/>
            <p:cNvSpPr txBox="1">
              <a:spLocks noChangeArrowheads="1"/>
            </p:cNvSpPr>
            <p:nvPr/>
          </p:nvSpPr>
          <p:spPr bwMode="auto">
            <a:xfrm>
              <a:off x="1981055" y="2288687"/>
              <a:ext cx="5370080" cy="51894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≤ |{ 1,    2,    3,  4,  5, … }|  </a:t>
              </a:r>
              <a:r>
                <a:rPr kumimoji="0" 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  |N|</a:t>
              </a:r>
            </a:p>
          </p:txBody>
        </p:sp>
      </p:grpSp>
      <p:grpSp>
        <p:nvGrpSpPr>
          <p:cNvPr id="29700" name="Group 14"/>
          <p:cNvGrpSpPr>
            <a:grpSpLocks/>
          </p:cNvGrpSpPr>
          <p:nvPr/>
        </p:nvGrpSpPr>
        <p:grpSpPr bwMode="auto">
          <a:xfrm>
            <a:off x="3200400" y="1558925"/>
            <a:ext cx="1828800" cy="730250"/>
            <a:chOff x="2064" y="3812"/>
            <a:chExt cx="1152" cy="460"/>
          </a:xfrm>
        </p:grpSpPr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2360" y="3812"/>
              <a:ext cx="856" cy="460"/>
            </a:xfrm>
            <a:prstGeom prst="line">
              <a:avLst/>
            </a:prstGeom>
            <a:noFill/>
            <a:ln w="38100" cap="sq">
              <a:solidFill>
                <a:srgbClr val="00FFFF"/>
              </a:solidFill>
              <a:round/>
              <a:headEnd type="triangle" w="med" len="med"/>
              <a:tailEnd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Line 11"/>
            <p:cNvSpPr>
              <a:spLocks noChangeShapeType="1"/>
            </p:cNvSpPr>
            <p:nvPr/>
          </p:nvSpPr>
          <p:spPr bwMode="auto">
            <a:xfrm>
              <a:off x="2064" y="3871"/>
              <a:ext cx="296" cy="269"/>
            </a:xfrm>
            <a:prstGeom prst="line">
              <a:avLst/>
            </a:prstGeom>
            <a:noFill/>
            <a:ln w="38100" cap="sq">
              <a:solidFill>
                <a:srgbClr val="00FFFF"/>
              </a:solidFill>
              <a:round/>
              <a:headEnd type="triangle" w="med" len="med"/>
              <a:tailEnd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2736" y="3871"/>
              <a:ext cx="0" cy="269"/>
            </a:xfrm>
            <a:prstGeom prst="line">
              <a:avLst/>
            </a:prstGeom>
            <a:noFill/>
            <a:ln w="38100" cap="sq">
              <a:solidFill>
                <a:srgbClr val="00FFFF"/>
              </a:solidFill>
              <a:round/>
              <a:headEnd type="triangle" w="med" len="med"/>
              <a:tailEnd/>
            </a:ln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9" name="TextBox 70"/>
          <p:cNvSpPr txBox="1"/>
          <p:nvPr/>
        </p:nvSpPr>
        <p:spPr>
          <a:xfrm>
            <a:off x="152400" y="2681288"/>
            <a:ext cx="43364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List,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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CA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 = x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190500" y="3198813"/>
            <a:ext cx="760253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 set 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is called </a:t>
            </a:r>
            <a:r>
              <a:rPr kumimoji="0" lang="en-CA" alt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uncountable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if 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|S| &gt; |N|</a:t>
            </a:r>
            <a:endParaRPr kumimoji="0" lang="en-CA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List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</a:t>
            </a:r>
            <a:r>
              <a:rPr kumimoji="0" lang="en-CA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</a:t>
            </a:r>
            <a:r>
              <a:rPr kumimoji="0" lang="en-CA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 List(</a:t>
            </a:r>
            <a:r>
              <a:rPr kumimoji="0" lang="en-CA" alt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)≠x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i.e. find an </a:t>
            </a:r>
            <a:r>
              <a:rPr kumimoji="0" lang="en-CA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is not mapped to any natural number.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567238" y="1103313"/>
            <a:ext cx="3738562" cy="1338262"/>
            <a:chOff x="2877" y="789"/>
            <a:chExt cx="2355" cy="843"/>
          </a:xfrm>
        </p:grpSpPr>
        <p:pic>
          <p:nvPicPr>
            <p:cNvPr id="29705" name="Picture 112" descr="dglxasset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7" y="789"/>
              <a:ext cx="29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Freeform 15"/>
            <p:cNvSpPr/>
            <p:nvPr/>
          </p:nvSpPr>
          <p:spPr bwMode="auto">
            <a:xfrm>
              <a:off x="3072" y="1120"/>
              <a:ext cx="2160" cy="512"/>
            </a:xfrm>
            <a:custGeom>
              <a:avLst/>
              <a:gdLst>
                <a:gd name="connsiteX0" fmla="*/ 0 w 3429000"/>
                <a:gd name="connsiteY0" fmla="*/ 0 h 812800"/>
                <a:gd name="connsiteX1" fmla="*/ 533400 w 3429000"/>
                <a:gd name="connsiteY1" fmla="*/ 474134 h 812800"/>
                <a:gd name="connsiteX2" fmla="*/ 1549400 w 3429000"/>
                <a:gd name="connsiteY2" fmla="*/ 372534 h 812800"/>
                <a:gd name="connsiteX3" fmla="*/ 2887133 w 3429000"/>
                <a:gd name="connsiteY3" fmla="*/ 287867 h 812800"/>
                <a:gd name="connsiteX4" fmla="*/ 3429000 w 3429000"/>
                <a:gd name="connsiteY4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29000" h="812800">
                  <a:moveTo>
                    <a:pt x="0" y="0"/>
                  </a:moveTo>
                  <a:cubicBezTo>
                    <a:pt x="137583" y="206022"/>
                    <a:pt x="275167" y="412045"/>
                    <a:pt x="533400" y="474134"/>
                  </a:cubicBezTo>
                  <a:cubicBezTo>
                    <a:pt x="791633" y="536223"/>
                    <a:pt x="1157111" y="403578"/>
                    <a:pt x="1549400" y="372534"/>
                  </a:cubicBezTo>
                  <a:cubicBezTo>
                    <a:pt x="1941689" y="341490"/>
                    <a:pt x="2573866" y="214489"/>
                    <a:pt x="2887133" y="287867"/>
                  </a:cubicBezTo>
                  <a:cubicBezTo>
                    <a:pt x="3200400" y="361245"/>
                    <a:pt x="3314700" y="587022"/>
                    <a:pt x="3429000" y="812800"/>
                  </a:cubicBezTo>
                </a:path>
              </a:pathLst>
            </a:custGeom>
            <a:noFill/>
            <a:ln w="38100" cap="sq" cmpd="sng" algn="ctr">
              <a:solidFill>
                <a:schemeClr val="hlink"/>
              </a:solidFill>
              <a:prstDash val="solid"/>
              <a:round/>
              <a:headEnd type="none" w="med" len="med"/>
              <a:tailEnd type="stealth" w="med" len="med"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444500" y="4572000"/>
            <a:ext cx="8899525" cy="22272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by game: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be an arbitrary mapping from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likely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 construct a value 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xϵS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Let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be an arbitrary natural number.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 prove that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)≠x</a:t>
            </a:r>
            <a:endParaRPr kumimoji="0" lang="en-US" sz="2800" b="0" i="1" u="none" strike="noStrike" kern="1200" cap="none" spc="0" normalizeH="0" baseline="0" noProof="0" dirty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Vector Spaces</a:t>
            </a:r>
          </a:p>
        </p:txBody>
      </p:sp>
      <p:sp>
        <p:nvSpPr>
          <p:cNvPr id="197847" name="Text Box 215"/>
          <p:cNvSpPr txBox="1">
            <a:spLocks noChangeArrowheads="1"/>
          </p:cNvSpPr>
          <p:nvPr/>
        </p:nvSpPr>
        <p:spPr bwMode="auto">
          <a:xfrm>
            <a:off x="76200" y="482600"/>
            <a:ext cx="886172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>
              <a:buFontTx/>
              <a:buChar char="•"/>
            </a:pPr>
            <a:r>
              <a:rPr lang="en-US" altLang="en-US" dirty="0"/>
              <a:t>A </a:t>
            </a:r>
            <a:r>
              <a:rPr lang="en-US" altLang="en-US" dirty="0">
                <a:solidFill>
                  <a:schemeClr val="tx2"/>
                </a:solidFill>
              </a:rPr>
              <a:t>basis</a:t>
            </a:r>
            <a:r>
              <a:rPr lang="en-US" altLang="en-US" dirty="0"/>
              <a:t> of a vector space:</a:t>
            </a:r>
          </a:p>
          <a:p>
            <a:pPr lvl="1" algn="l" eaLnBrk="1" hangingPunct="1">
              <a:buFontTx/>
              <a:buChar char="•"/>
            </a:pPr>
            <a:r>
              <a:rPr lang="en-US" altLang="en-US" dirty="0"/>
              <a:t>A tuple  </a:t>
            </a:r>
            <a:r>
              <a:rPr lang="en-US" altLang="en-US" dirty="0">
                <a:solidFill>
                  <a:schemeClr val="accent1"/>
                </a:solidFill>
              </a:rPr>
              <a:t>[</a:t>
            </a:r>
            <a:r>
              <a:rPr lang="en-US" altLang="en-US" i="1" dirty="0">
                <a:solidFill>
                  <a:schemeClr val="accent1"/>
                </a:solidFill>
              </a:rPr>
              <a:t>w</a:t>
            </a:r>
            <a:r>
              <a:rPr lang="en-US" altLang="en-US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i="1" dirty="0">
                <a:solidFill>
                  <a:schemeClr val="accent1"/>
                </a:solidFill>
              </a:rPr>
              <a:t>,w</a:t>
            </a:r>
            <a:r>
              <a:rPr lang="en-US" altLang="en-US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i="1" dirty="0">
                <a:solidFill>
                  <a:schemeClr val="accent1"/>
                </a:solidFill>
              </a:rPr>
              <a:t>,…,</a:t>
            </a:r>
            <a:r>
              <a:rPr lang="en-US" altLang="en-US" i="1" dirty="0" err="1">
                <a:solidFill>
                  <a:schemeClr val="accent1"/>
                </a:solidFill>
              </a:rPr>
              <a:t>w</a:t>
            </a:r>
            <a:r>
              <a:rPr lang="en-US" altLang="en-US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dirty="0">
                <a:solidFill>
                  <a:schemeClr val="accent1"/>
                </a:solidFill>
              </a:rPr>
              <a:t>]</a:t>
            </a:r>
            <a:r>
              <a:rPr lang="en-US" altLang="en-US" dirty="0"/>
              <a:t> of “vectors”</a:t>
            </a:r>
          </a:p>
          <a:p>
            <a:pPr lvl="1" algn="l" eaLnBrk="1" hangingPunct="1">
              <a:buFontTx/>
              <a:buChar char="•"/>
            </a:pPr>
            <a:r>
              <a:rPr lang="en-US" altLang="en-US" dirty="0"/>
              <a:t>Linearly independent   (none is sum of the others)</a:t>
            </a:r>
            <a:endParaRPr lang="en-US" altLang="en-US" dirty="0">
              <a:sym typeface="Symbol" pitchFamily="18" charset="2"/>
            </a:endParaRPr>
          </a:p>
          <a:p>
            <a:pPr lvl="1" algn="l" eaLnBrk="1" hangingPunct="1">
              <a:buFontTx/>
              <a:buChar char="•"/>
            </a:pPr>
            <a:r>
              <a:rPr lang="en-US" altLang="en-US" dirty="0">
                <a:sym typeface="Symbol" pitchFamily="18" charset="2"/>
              </a:rPr>
              <a:t>Spans the space uniquely</a:t>
            </a:r>
          </a:p>
          <a:p>
            <a:pPr lvl="1" algn="l" eaLnBrk="1" hangingPunct="1"/>
            <a:r>
              <a:rPr lang="en-US" altLang="en-US" dirty="0">
                <a:sym typeface="Symbol" pitchFamily="18" charset="2"/>
              </a:rPr>
              <a:t>    </a:t>
            </a:r>
            <a:r>
              <a:rPr lang="en-US" altLang="en-US" i="1" dirty="0">
                <a:solidFill>
                  <a:schemeClr val="accent1"/>
                </a:solidFill>
                <a:latin typeface="Symbol" pitchFamily="18" charset="2"/>
              </a:rPr>
              <a:t>" </a:t>
            </a:r>
            <a:r>
              <a:rPr lang="en-US" altLang="en-US" dirty="0"/>
              <a:t>vectors </a:t>
            </a:r>
            <a:r>
              <a:rPr lang="en-US" altLang="en-US" i="1" dirty="0">
                <a:solidFill>
                  <a:schemeClr val="accent1"/>
                </a:solidFill>
              </a:rPr>
              <a:t>v</a:t>
            </a:r>
            <a:r>
              <a:rPr lang="en-US" altLang="en-US" dirty="0"/>
              <a:t> in the entire space </a:t>
            </a:r>
          </a:p>
          <a:p>
            <a:pPr lvl="1" algn="l" eaLnBrk="1" hangingPunct="1"/>
            <a:r>
              <a:rPr lang="en-US" altLang="en-US" i="1" dirty="0">
                <a:solidFill>
                  <a:schemeClr val="accent1"/>
                </a:solidFill>
                <a:latin typeface="Symbol" pitchFamily="18" charset="2"/>
              </a:rPr>
              <a:t>    $ </a:t>
            </a:r>
            <a:r>
              <a:rPr lang="en-US" altLang="en-US" dirty="0"/>
              <a:t> real </a:t>
            </a:r>
            <a:r>
              <a:rPr lang="en-US" altLang="en-US" dirty="0" err="1"/>
              <a:t>coeficients</a:t>
            </a:r>
            <a:r>
              <a:rPr lang="en-US" altLang="en-US" dirty="0"/>
              <a:t> </a:t>
            </a:r>
            <a:r>
              <a:rPr lang="en-US" altLang="en-US" i="1" dirty="0">
                <a:solidFill>
                  <a:schemeClr val="accent1"/>
                </a:solidFill>
              </a:rPr>
              <a:t>[a</a:t>
            </a:r>
            <a:r>
              <a:rPr lang="en-US" altLang="en-US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i="1" dirty="0">
                <a:solidFill>
                  <a:schemeClr val="accent1"/>
                </a:solidFill>
              </a:rPr>
              <a:t>,a</a:t>
            </a:r>
            <a:r>
              <a:rPr lang="en-US" altLang="en-US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i="1" dirty="0">
                <a:solidFill>
                  <a:schemeClr val="accent1"/>
                </a:solidFill>
              </a:rPr>
              <a:t>,…,a</a:t>
            </a:r>
            <a:r>
              <a:rPr lang="en-US" altLang="en-US" i="1" baseline="-25000" dirty="0">
                <a:solidFill>
                  <a:schemeClr val="accent1"/>
                </a:solidFill>
              </a:rPr>
              <a:t>d</a:t>
            </a:r>
            <a:r>
              <a:rPr lang="en-US" altLang="en-US" i="1" dirty="0">
                <a:solidFill>
                  <a:schemeClr val="accent1"/>
                </a:solidFill>
              </a:rPr>
              <a:t>]</a:t>
            </a:r>
          </a:p>
          <a:p>
            <a:pPr lvl="1" algn="l" eaLnBrk="1" hangingPunct="1"/>
            <a:r>
              <a:rPr lang="en-US" altLang="en-US" dirty="0"/>
              <a:t>    so that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v </a:t>
            </a:r>
            <a:r>
              <a:rPr lang="en-US" altLang="en-US" dirty="0"/>
              <a:t>is this linear combination of the basis vectors,</a:t>
            </a:r>
          </a:p>
          <a:p>
            <a:pPr lvl="1" algn="l" eaLnBrk="1" hangingPunct="1"/>
            <a:r>
              <a:rPr lang="en-US" altLang="en-US" dirty="0"/>
              <a:t>      </a:t>
            </a:r>
            <a:r>
              <a:rPr lang="en-US" altLang="en-US" i="1" dirty="0">
                <a:solidFill>
                  <a:schemeClr val="accent1"/>
                </a:solidFill>
                <a:sym typeface="Symbol" pitchFamily="18" charset="2"/>
              </a:rPr>
              <a:t>v = a</a:t>
            </a:r>
            <a:r>
              <a:rPr lang="en-US" altLang="en-US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i="1" dirty="0">
                <a:solidFill>
                  <a:schemeClr val="accent1"/>
                </a:solidFill>
              </a:rPr>
              <a:t>w</a:t>
            </a:r>
            <a:r>
              <a:rPr lang="en-US" altLang="en-US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i="1" dirty="0">
                <a:solidFill>
                  <a:schemeClr val="accent1"/>
                </a:solidFill>
              </a:rPr>
              <a:t>+a</a:t>
            </a:r>
            <a:r>
              <a:rPr lang="en-US" altLang="en-US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i="1" dirty="0">
                <a:solidFill>
                  <a:schemeClr val="accent1"/>
                </a:solidFill>
              </a:rPr>
              <a:t>w</a:t>
            </a:r>
            <a:r>
              <a:rPr lang="en-US" altLang="en-US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i="1" dirty="0">
                <a:solidFill>
                  <a:schemeClr val="accent1"/>
                </a:solidFill>
              </a:rPr>
              <a:t> +… + </a:t>
            </a:r>
            <a:r>
              <a:rPr lang="en-US" altLang="en-US" i="1" dirty="0" err="1">
                <a:solidFill>
                  <a:schemeClr val="accent1"/>
                </a:solidFill>
              </a:rPr>
              <a:t>a</a:t>
            </a:r>
            <a:r>
              <a:rPr lang="en-US" altLang="en-US" i="1" baseline="-25000" dirty="0" err="1">
                <a:solidFill>
                  <a:schemeClr val="accent1"/>
                </a:solidFill>
              </a:rPr>
              <a:t>d</a:t>
            </a:r>
            <a:r>
              <a:rPr lang="en-US" altLang="en-US" i="1" dirty="0" err="1">
                <a:solidFill>
                  <a:schemeClr val="accent1"/>
                </a:solidFill>
              </a:rPr>
              <a:t>w</a:t>
            </a:r>
            <a:r>
              <a:rPr lang="en-US" altLang="en-US" i="1" baseline="-25000" dirty="0" err="1">
                <a:solidFill>
                  <a:schemeClr val="accent1"/>
                </a:solidFill>
              </a:rPr>
              <a:t>d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5527675" y="5508625"/>
            <a:ext cx="10334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i="1" dirty="0">
                <a:solidFill>
                  <a:schemeClr val="accent1"/>
                </a:solidFill>
              </a:rPr>
              <a:t>[3,-1]</a:t>
            </a:r>
            <a:endParaRPr lang="en-CA" altLang="en-US" dirty="0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828800" y="5232400"/>
            <a:ext cx="1143000" cy="1465263"/>
            <a:chOff x="1828800" y="4356100"/>
            <a:chExt cx="1143000" cy="1465263"/>
          </a:xfrm>
        </p:grpSpPr>
        <p:sp>
          <p:nvSpPr>
            <p:cNvPr id="66573" name="Line 58"/>
            <p:cNvSpPr>
              <a:spLocks noChangeShapeType="1"/>
            </p:cNvSpPr>
            <p:nvPr/>
          </p:nvSpPr>
          <p:spPr bwMode="auto">
            <a:xfrm flipV="1">
              <a:off x="1828800" y="5440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6574" name="Line 59"/>
            <p:cNvSpPr>
              <a:spLocks noChangeShapeType="1"/>
            </p:cNvSpPr>
            <p:nvPr/>
          </p:nvSpPr>
          <p:spPr bwMode="auto">
            <a:xfrm flipV="1">
              <a:off x="2209800" y="5059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6575" name="Line 60"/>
            <p:cNvSpPr>
              <a:spLocks noChangeShapeType="1"/>
            </p:cNvSpPr>
            <p:nvPr/>
          </p:nvSpPr>
          <p:spPr bwMode="auto">
            <a:xfrm flipV="1">
              <a:off x="2590800" y="4678363"/>
              <a:ext cx="381000" cy="38100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6576" name="Line 61"/>
            <p:cNvSpPr>
              <a:spLocks noChangeShapeType="1"/>
            </p:cNvSpPr>
            <p:nvPr/>
          </p:nvSpPr>
          <p:spPr bwMode="auto">
            <a:xfrm>
              <a:off x="2819400" y="4356100"/>
              <a:ext cx="127000" cy="35559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705628" y="5214568"/>
            <a:ext cx="1159124" cy="1452932"/>
            <a:chOff x="1705628" y="4338268"/>
            <a:chExt cx="1159124" cy="1452932"/>
          </a:xfrm>
        </p:grpSpPr>
        <p:sp>
          <p:nvSpPr>
            <p:cNvPr id="66568" name="Line 63"/>
            <p:cNvSpPr>
              <a:spLocks noChangeShapeType="1"/>
            </p:cNvSpPr>
            <p:nvPr/>
          </p:nvSpPr>
          <p:spPr bwMode="auto">
            <a:xfrm flipV="1">
              <a:off x="1860178" y="4338268"/>
              <a:ext cx="1004574" cy="1452932"/>
            </a:xfrm>
            <a:prstGeom prst="line">
              <a:avLst/>
            </a:prstGeom>
            <a:noFill/>
            <a:ln w="38100">
              <a:solidFill>
                <a:srgbClr val="CC99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6569" name="Rectangle 56"/>
            <p:cNvSpPr>
              <a:spLocks noChangeArrowheads="1"/>
            </p:cNvSpPr>
            <p:nvPr/>
          </p:nvSpPr>
          <p:spPr bwMode="auto">
            <a:xfrm>
              <a:off x="1705628" y="4658487"/>
              <a:ext cx="679375" cy="520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v =</a:t>
              </a:r>
            </a:p>
          </p:txBody>
        </p:sp>
      </p:grpSp>
      <p:sp>
        <p:nvSpPr>
          <p:cNvPr id="66570" name="Rectangle 26"/>
          <p:cNvSpPr>
            <a:spLocks noChangeArrowheads="1"/>
          </p:cNvSpPr>
          <p:nvPr/>
        </p:nvSpPr>
        <p:spPr bwMode="auto">
          <a:xfrm>
            <a:off x="3302644" y="5520449"/>
            <a:ext cx="2315201" cy="525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l" eaLnBrk="1" hangingPunct="1"/>
            <a:r>
              <a:rPr lang="en-US" altLang="en-US" i="1" dirty="0">
                <a:solidFill>
                  <a:schemeClr val="accent1"/>
                </a:solidFill>
              </a:rPr>
              <a:t>[a</a:t>
            </a:r>
            <a:r>
              <a:rPr lang="en-US" altLang="en-US" i="1" baseline="-25000" dirty="0">
                <a:solidFill>
                  <a:schemeClr val="accent1"/>
                </a:solidFill>
              </a:rPr>
              <a:t>1</a:t>
            </a:r>
            <a:r>
              <a:rPr lang="en-US" altLang="en-US" i="1" dirty="0">
                <a:solidFill>
                  <a:schemeClr val="accent1"/>
                </a:solidFill>
              </a:rPr>
              <a:t>,a</a:t>
            </a:r>
            <a:r>
              <a:rPr lang="en-US" altLang="en-US" i="1" baseline="-25000" dirty="0">
                <a:solidFill>
                  <a:schemeClr val="accent1"/>
                </a:solidFill>
              </a:rPr>
              <a:t>2</a:t>
            </a:r>
            <a:r>
              <a:rPr lang="en-US" altLang="en-US" i="1" dirty="0">
                <a:solidFill>
                  <a:schemeClr val="accent1"/>
                </a:solidFill>
              </a:rPr>
              <a:t>,…,a</a:t>
            </a:r>
            <a:r>
              <a:rPr lang="en-US" altLang="en-US" i="1" baseline="-25000" dirty="0">
                <a:solidFill>
                  <a:schemeClr val="accent1"/>
                </a:solidFill>
              </a:rPr>
              <a:t>d</a:t>
            </a:r>
            <a:r>
              <a:rPr lang="en-US" altLang="en-US" i="1" dirty="0">
                <a:solidFill>
                  <a:schemeClr val="accent1"/>
                </a:solidFill>
              </a:rPr>
              <a:t>] =</a:t>
            </a:r>
            <a:endParaRPr lang="en-CA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660525" y="4419600"/>
            <a:ext cx="4809330" cy="523220"/>
            <a:chOff x="1660525" y="3543300"/>
            <a:chExt cx="4809330" cy="523220"/>
          </a:xfrm>
        </p:grpSpPr>
        <p:sp>
          <p:nvSpPr>
            <p:cNvPr id="66567" name="Rectangle 54"/>
            <p:cNvSpPr>
              <a:spLocks noChangeArrowheads="1"/>
            </p:cNvSpPr>
            <p:nvPr/>
          </p:nvSpPr>
          <p:spPr bwMode="auto">
            <a:xfrm>
              <a:off x="1660525" y="3543300"/>
              <a:ext cx="480933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  <a:cs typeface="Arial" charset="0"/>
                </a:defRPr>
              </a:lvl9pPr>
            </a:lstStyle>
            <a:p>
              <a:pPr algn="l" eaLnBrk="1" hangingPunct="1"/>
              <a:r>
                <a:rPr lang="en-US" altLang="en-US" i="1" dirty="0">
                  <a:solidFill>
                    <a:schemeClr val="accent1"/>
                  </a:solidFill>
                </a:rPr>
                <a:t>Basis = </a:t>
              </a:r>
              <a:r>
                <a:rPr lang="en-US" altLang="en-US" dirty="0">
                  <a:solidFill>
                    <a:schemeClr val="accent1"/>
                  </a:solidFill>
                </a:rPr>
                <a:t>[</a:t>
              </a:r>
              <a:r>
                <a:rPr lang="en-US" altLang="en-US" i="1" dirty="0">
                  <a:solidFill>
                    <a:schemeClr val="accent1"/>
                  </a:solidFill>
                </a:rPr>
                <a:t>w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1</a:t>
              </a:r>
              <a:r>
                <a:rPr lang="en-US" altLang="en-US" i="1" dirty="0">
                  <a:solidFill>
                    <a:schemeClr val="accent1"/>
                  </a:solidFill>
                </a:rPr>
                <a:t>,w</a:t>
              </a:r>
              <a:r>
                <a:rPr lang="en-US" altLang="en-US" i="1" baseline="-25000" dirty="0">
                  <a:solidFill>
                    <a:schemeClr val="accent1"/>
                  </a:solidFill>
                </a:rPr>
                <a:t>2</a:t>
              </a:r>
              <a:r>
                <a:rPr lang="en-US" altLang="en-US" i="1" dirty="0">
                  <a:solidFill>
                    <a:schemeClr val="accent1"/>
                  </a:solidFill>
                </a:rPr>
                <a:t>,…,</a:t>
              </a:r>
              <a:r>
                <a:rPr lang="en-US" altLang="en-US" i="1" dirty="0" err="1">
                  <a:solidFill>
                    <a:schemeClr val="accent1"/>
                  </a:solidFill>
                </a:rPr>
                <a:t>w</a:t>
              </a:r>
              <a:r>
                <a:rPr lang="en-US" altLang="en-US" i="1" baseline="-25000" dirty="0" err="1">
                  <a:solidFill>
                    <a:schemeClr val="accent1"/>
                  </a:solidFill>
                </a:rPr>
                <a:t>d</a:t>
              </a:r>
              <a:r>
                <a:rPr lang="en-US" altLang="en-US" dirty="0">
                  <a:solidFill>
                    <a:schemeClr val="accent1"/>
                  </a:solidFill>
                </a:rPr>
                <a:t>]</a:t>
              </a:r>
              <a:r>
                <a:rPr lang="en-US" altLang="en-US" dirty="0"/>
                <a:t>  </a:t>
              </a:r>
              <a:r>
                <a:rPr lang="en-US" altLang="en-US" dirty="0">
                  <a:solidFill>
                    <a:schemeClr val="accent1"/>
                  </a:solidFill>
                </a:rPr>
                <a:t>=</a:t>
              </a:r>
              <a:r>
                <a:rPr lang="en-US" altLang="en-US" dirty="0"/>
                <a:t> </a:t>
              </a:r>
              <a:r>
                <a:rPr lang="en-US" altLang="en-US" dirty="0">
                  <a:solidFill>
                    <a:schemeClr val="accent1"/>
                  </a:solidFill>
                </a:rPr>
                <a:t>[     ,   ]</a:t>
              </a:r>
            </a:p>
          </p:txBody>
        </p:sp>
        <p:sp>
          <p:nvSpPr>
            <p:cNvPr id="66571" name="Line 60"/>
            <p:cNvSpPr>
              <a:spLocks noChangeShapeType="1"/>
            </p:cNvSpPr>
            <p:nvPr/>
          </p:nvSpPr>
          <p:spPr bwMode="auto">
            <a:xfrm flipV="1">
              <a:off x="5410200" y="3650039"/>
              <a:ext cx="386374" cy="38235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  <p:sp>
          <p:nvSpPr>
            <p:cNvPr id="66572" name="Line 61"/>
            <p:cNvSpPr>
              <a:spLocks noChangeShapeType="1"/>
            </p:cNvSpPr>
            <p:nvPr/>
          </p:nvSpPr>
          <p:spPr bwMode="auto">
            <a:xfrm>
              <a:off x="5976883" y="3650040"/>
              <a:ext cx="128791" cy="356859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l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627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78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78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78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78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78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78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6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78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7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78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28" grpId="0"/>
      <p:bldP spid="66570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Infinity</a:t>
            </a:r>
          </a:p>
        </p:txBody>
      </p:sp>
      <p:sp>
        <p:nvSpPr>
          <p:cNvPr id="1270787" name="Text Box 3"/>
          <p:cNvSpPr txBox="1">
            <a:spLocks noChangeArrowheads="1"/>
          </p:cNvSpPr>
          <p:nvPr/>
        </p:nvSpPr>
        <p:spPr bwMode="auto">
          <a:xfrm>
            <a:off x="244475" y="685800"/>
            <a:ext cx="319881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Proof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 &gt; 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</a:t>
            </a:r>
          </a:p>
        </p:txBody>
      </p:sp>
      <p:sp>
        <p:nvSpPr>
          <p:cNvPr id="1270788" name="Text Box 4"/>
          <p:cNvSpPr txBox="1">
            <a:spLocks noChangeArrowheads="1"/>
          </p:cNvSpPr>
          <p:nvPr/>
        </p:nvSpPr>
        <p:spPr bwMode="auto">
          <a:xfrm>
            <a:off x="146050" y="4611688"/>
            <a:ext cx="802481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We find a real number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diagonal</a:t>
            </a:r>
            <a:r>
              <a:rPr kumimoji="0" 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that is not in the list.</a:t>
            </a:r>
          </a:p>
        </p:txBody>
      </p:sp>
      <p:sp>
        <p:nvSpPr>
          <p:cNvPr id="1270789" name="Rectangle 5"/>
          <p:cNvSpPr>
            <a:spLocks noChangeArrowheads="1"/>
          </p:cNvSpPr>
          <p:nvPr/>
        </p:nvSpPr>
        <p:spPr bwMode="auto">
          <a:xfrm>
            <a:off x="619125" y="2052638"/>
            <a:ext cx="6162675" cy="26543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12.34323834749308477599304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8.50949039988484877588487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930.93994885783998573895002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34.39498837792008948859069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0.00343988348757590125473 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lain"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…..</a:t>
            </a:r>
          </a:p>
        </p:txBody>
      </p:sp>
      <p:sp>
        <p:nvSpPr>
          <p:cNvPr id="1270793" name="Text Box 9"/>
          <p:cNvSpPr txBox="1">
            <a:spLocks noChangeArrowheads="1"/>
          </p:cNvSpPr>
          <p:nvPr/>
        </p:nvSpPr>
        <p:spPr bwMode="auto">
          <a:xfrm>
            <a:off x="152400" y="5068888"/>
            <a:ext cx="8495274" cy="95410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1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digit will be 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1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digit of 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1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number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/>
              </a:rPr>
              <a:t>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increased by one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(mod 10).</a:t>
            </a:r>
          </a:p>
        </p:txBody>
      </p:sp>
      <p:sp>
        <p:nvSpPr>
          <p:cNvPr id="1270794" name="Text Box 10"/>
          <p:cNvSpPr txBox="1">
            <a:spLocks noChangeArrowheads="1"/>
          </p:cNvSpPr>
          <p:nvPr/>
        </p:nvSpPr>
        <p:spPr bwMode="auto">
          <a:xfrm>
            <a:off x="141288" y="6181725"/>
            <a:ext cx="356235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sz="2800" b="0" i="1" u="none" strike="noStrike" kern="1200" cap="none" spc="0" normalizeH="0" baseline="-25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diagonal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= 0.41004 …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79600" y="2141538"/>
            <a:ext cx="393700" cy="4470400"/>
            <a:chOff x="1568" y="1400"/>
            <a:chExt cx="248" cy="2816"/>
          </a:xfrm>
        </p:grpSpPr>
        <p:sp>
          <p:nvSpPr>
            <p:cNvPr id="1270795" name="Oval 11"/>
            <p:cNvSpPr>
              <a:spLocks noChangeArrowheads="1"/>
            </p:cNvSpPr>
            <p:nvPr/>
          </p:nvSpPr>
          <p:spPr bwMode="auto">
            <a:xfrm>
              <a:off x="1568" y="1400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0" name="Oval 16"/>
            <p:cNvSpPr>
              <a:spLocks noChangeArrowheads="1"/>
            </p:cNvSpPr>
            <p:nvPr/>
          </p:nvSpPr>
          <p:spPr bwMode="auto">
            <a:xfrm>
              <a:off x="1592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057400" y="2586038"/>
            <a:ext cx="368300" cy="4025900"/>
            <a:chOff x="1680" y="1680"/>
            <a:chExt cx="232" cy="2536"/>
          </a:xfrm>
        </p:grpSpPr>
        <p:sp>
          <p:nvSpPr>
            <p:cNvPr id="1270796" name="Oval 12"/>
            <p:cNvSpPr>
              <a:spLocks noChangeArrowheads="1"/>
            </p:cNvSpPr>
            <p:nvPr/>
          </p:nvSpPr>
          <p:spPr bwMode="auto">
            <a:xfrm>
              <a:off x="1688" y="1680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1" name="Oval 17"/>
            <p:cNvSpPr>
              <a:spLocks noChangeArrowheads="1"/>
            </p:cNvSpPr>
            <p:nvPr/>
          </p:nvSpPr>
          <p:spPr bwMode="auto">
            <a:xfrm>
              <a:off x="1680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235200" y="3005138"/>
            <a:ext cx="406400" cy="3606800"/>
            <a:chOff x="1792" y="1944"/>
            <a:chExt cx="256" cy="2272"/>
          </a:xfrm>
        </p:grpSpPr>
        <p:sp>
          <p:nvSpPr>
            <p:cNvPr id="1270797" name="Oval 13"/>
            <p:cNvSpPr>
              <a:spLocks noChangeArrowheads="1"/>
            </p:cNvSpPr>
            <p:nvPr/>
          </p:nvSpPr>
          <p:spPr bwMode="auto">
            <a:xfrm>
              <a:off x="1792" y="1944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2" name="Oval 18"/>
            <p:cNvSpPr>
              <a:spLocks noChangeArrowheads="1"/>
            </p:cNvSpPr>
            <p:nvPr/>
          </p:nvSpPr>
          <p:spPr bwMode="auto">
            <a:xfrm>
              <a:off x="1824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2438400" y="3436938"/>
            <a:ext cx="368300" cy="3175000"/>
            <a:chOff x="1920" y="2216"/>
            <a:chExt cx="232" cy="2000"/>
          </a:xfrm>
        </p:grpSpPr>
        <p:sp>
          <p:nvSpPr>
            <p:cNvPr id="1270798" name="Oval 14"/>
            <p:cNvSpPr>
              <a:spLocks noChangeArrowheads="1"/>
            </p:cNvSpPr>
            <p:nvPr/>
          </p:nvSpPr>
          <p:spPr bwMode="auto">
            <a:xfrm>
              <a:off x="1928" y="22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3" name="Oval 19"/>
            <p:cNvSpPr>
              <a:spLocks noChangeArrowheads="1"/>
            </p:cNvSpPr>
            <p:nvPr/>
          </p:nvSpPr>
          <p:spPr bwMode="auto">
            <a:xfrm>
              <a:off x="1920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6" name="Group 25"/>
          <p:cNvGrpSpPr>
            <a:grpSpLocks/>
          </p:cNvGrpSpPr>
          <p:nvPr/>
        </p:nvGrpSpPr>
        <p:grpSpPr bwMode="auto">
          <a:xfrm>
            <a:off x="2590800" y="3868738"/>
            <a:ext cx="368300" cy="2743200"/>
            <a:chOff x="2016" y="2488"/>
            <a:chExt cx="232" cy="1728"/>
          </a:xfrm>
        </p:grpSpPr>
        <p:sp>
          <p:nvSpPr>
            <p:cNvPr id="1270799" name="Oval 15"/>
            <p:cNvSpPr>
              <a:spLocks noChangeArrowheads="1"/>
            </p:cNvSpPr>
            <p:nvPr/>
          </p:nvSpPr>
          <p:spPr bwMode="auto">
            <a:xfrm>
              <a:off x="2024" y="2488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04" name="Oval 20"/>
            <p:cNvSpPr>
              <a:spLocks noChangeArrowheads="1"/>
            </p:cNvSpPr>
            <p:nvPr/>
          </p:nvSpPr>
          <p:spPr bwMode="auto">
            <a:xfrm>
              <a:off x="2016" y="4016"/>
              <a:ext cx="224" cy="20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2006600" y="2116138"/>
            <a:ext cx="6723063" cy="2133600"/>
            <a:chOff x="1648" y="1384"/>
            <a:chExt cx="4235" cy="1344"/>
          </a:xfrm>
        </p:grpSpPr>
        <p:sp>
          <p:nvSpPr>
            <p:cNvPr id="1270792" name="Line 8"/>
            <p:cNvSpPr>
              <a:spLocks noChangeShapeType="1"/>
            </p:cNvSpPr>
            <p:nvPr/>
          </p:nvSpPr>
          <p:spPr bwMode="auto">
            <a:xfrm>
              <a:off x="1648" y="1384"/>
              <a:ext cx="528" cy="1344"/>
            </a:xfrm>
            <a:prstGeom prst="lin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70810" name="Text Box 26"/>
            <p:cNvSpPr txBox="1">
              <a:spLocks noChangeArrowheads="1"/>
            </p:cNvSpPr>
            <p:nvPr/>
          </p:nvSpPr>
          <p:spPr bwMode="auto">
            <a:xfrm>
              <a:off x="4109" y="1872"/>
              <a:ext cx="1774" cy="596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Proof by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Diagonalization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3832225" y="701675"/>
            <a:ext cx="473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i.e.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List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xϵR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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 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)≠x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8625" y="1136650"/>
            <a:ext cx="70104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Let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List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be an arbitrary mapping from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to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50900" y="1606550"/>
            <a:ext cx="4025900" cy="5191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            x=List(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495800" y="5484813"/>
            <a:ext cx="4572000" cy="137318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Let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be arbitrary in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 prove that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)≠x</a:t>
            </a:r>
            <a:r>
              <a:rPr kumimoji="0" 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diagonal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They differ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in the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sz="2800" b="0" i="1" u="none" strike="noStrike" kern="1200" cap="none" spc="0" normalizeH="0" baseline="3000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digit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70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70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70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70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70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0787" grpId="0"/>
      <p:bldP spid="1270788" grpId="0"/>
      <p:bldP spid="1270789" grpId="0"/>
      <p:bldP spid="1270793" grpId="0"/>
      <p:bldP spid="1270794" grpId="0"/>
      <p:bldP spid="30" grpId="0"/>
      <p:bldP spid="31" grpId="0"/>
      <p:bldP spid="3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Infinity</a:t>
            </a:r>
          </a:p>
        </p:txBody>
      </p:sp>
      <p:sp>
        <p:nvSpPr>
          <p:cNvPr id="1270787" name="Text Box 3"/>
          <p:cNvSpPr txBox="1">
            <a:spLocks noChangeArrowheads="1"/>
          </p:cNvSpPr>
          <p:nvPr/>
        </p:nvSpPr>
        <p:spPr bwMode="auto">
          <a:xfrm>
            <a:off x="244475" y="685800"/>
            <a:ext cx="3198813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Proof that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 &gt; |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|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832225" y="701675"/>
            <a:ext cx="4738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i.e. 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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List</a:t>
            </a:r>
            <a:r>
              <a:rPr kumimoji="0" lang="en-CA" sz="2800" b="0" i="0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, 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xϵR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, 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l-GR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ϵ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N  List(</a:t>
            </a:r>
            <a:r>
              <a:rPr kumimoji="0" lang="en-CA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i</a:t>
            </a: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)≠x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93663" y="1152525"/>
            <a:ext cx="8897937" cy="5781675"/>
            <a:chOff x="93663" y="1152525"/>
            <a:chExt cx="8897937" cy="5781675"/>
          </a:xfrm>
        </p:grpSpPr>
        <p:pic>
          <p:nvPicPr>
            <p:cNvPr id="14745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3" y="1152525"/>
              <a:ext cx="8897937" cy="578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 bwMode="auto">
            <a:xfrm>
              <a:off x="2971800" y="2209145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2757543" y="2121243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2537328" y="4544573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Text Box 3"/>
            <p:cNvSpPr txBox="1">
              <a:spLocks noChangeArrowheads="1"/>
            </p:cNvSpPr>
            <p:nvPr/>
          </p:nvSpPr>
          <p:spPr bwMode="auto">
            <a:xfrm>
              <a:off x="2323071" y="4456671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1966857" y="6552545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752600" y="6464643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1283115" y="6201863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Text Box 3"/>
            <p:cNvSpPr txBox="1">
              <a:spLocks noChangeArrowheads="1"/>
            </p:cNvSpPr>
            <p:nvPr/>
          </p:nvSpPr>
          <p:spPr bwMode="auto">
            <a:xfrm>
              <a:off x="1068858" y="6113961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11730" y="3192992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397473" y="3105090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53729" y="1870820"/>
              <a:ext cx="471488" cy="229255"/>
            </a:xfrm>
            <a:prstGeom prst="rect">
              <a:avLst/>
            </a:prstGeom>
            <a:solidFill>
              <a:schemeClr val="tx1"/>
            </a:solidFill>
            <a:ln w="38100" cap="sq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274320" tIns="45720" rIns="27432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Text Box 3"/>
            <p:cNvSpPr txBox="1">
              <a:spLocks noChangeArrowheads="1"/>
            </p:cNvSpPr>
            <p:nvPr/>
          </p:nvSpPr>
          <p:spPr bwMode="auto">
            <a:xfrm>
              <a:off x="2339472" y="1782918"/>
              <a:ext cx="951543" cy="40011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  <a:sym typeface="Symbol" pitchFamily="18" charset="2"/>
                </a:rPr>
                <a:t>List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Hierarchy of Infinities</a:t>
            </a:r>
          </a:p>
        </p:txBody>
      </p:sp>
      <p:sp>
        <p:nvSpPr>
          <p:cNvPr id="1254417" name="Text Box 17"/>
          <p:cNvSpPr txBox="1">
            <a:spLocks noChangeArrowheads="1"/>
          </p:cNvSpPr>
          <p:nvPr/>
        </p:nvSpPr>
        <p:spPr bwMode="auto">
          <a:xfrm>
            <a:off x="762000" y="957263"/>
            <a:ext cx="18367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|Integers|</a:t>
            </a:r>
          </a:p>
        </p:txBody>
      </p:sp>
      <p:sp>
        <p:nvSpPr>
          <p:cNvPr id="1254418" name="Text Box 18"/>
          <p:cNvSpPr txBox="1">
            <a:spLocks noChangeArrowheads="1"/>
          </p:cNvSpPr>
          <p:nvPr/>
        </p:nvSpPr>
        <p:spPr bwMode="auto">
          <a:xfrm>
            <a:off x="3581400" y="957263"/>
            <a:ext cx="2014538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|Fractions|</a:t>
            </a:r>
          </a:p>
        </p:txBody>
      </p:sp>
      <p:sp>
        <p:nvSpPr>
          <p:cNvPr id="1254419" name="Text Box 19"/>
          <p:cNvSpPr txBox="1">
            <a:spLocks noChangeArrowheads="1"/>
          </p:cNvSpPr>
          <p:nvPr/>
        </p:nvSpPr>
        <p:spPr bwMode="auto">
          <a:xfrm>
            <a:off x="6815138" y="957263"/>
            <a:ext cx="147955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|Reals|</a:t>
            </a:r>
          </a:p>
        </p:txBody>
      </p:sp>
      <p:sp>
        <p:nvSpPr>
          <p:cNvPr id="1254421" name="Text Box 21"/>
          <p:cNvSpPr txBox="1">
            <a:spLocks noChangeArrowheads="1"/>
          </p:cNvSpPr>
          <p:nvPr/>
        </p:nvSpPr>
        <p:spPr bwMode="auto">
          <a:xfrm>
            <a:off x="2747963" y="828675"/>
            <a:ext cx="893762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254422" name="Text Box 22"/>
          <p:cNvSpPr txBox="1">
            <a:spLocks noChangeArrowheads="1"/>
          </p:cNvSpPr>
          <p:nvPr/>
        </p:nvSpPr>
        <p:spPr bwMode="auto">
          <a:xfrm>
            <a:off x="5486400" y="838200"/>
            <a:ext cx="1238250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&lt;&lt;</a:t>
            </a:r>
          </a:p>
        </p:txBody>
      </p:sp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1571625" y="2603500"/>
            <a:ext cx="5514975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finite subsets of the integers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{{2,3},{1,3,5,6}, …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Each defined by a 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The set is countable in size</a:t>
            </a:r>
          </a:p>
        </p:txBody>
      </p:sp>
      <p:sp>
        <p:nvSpPr>
          <p:cNvPr id="1254426" name="Text Box 26"/>
          <p:cNvSpPr txBox="1">
            <a:spLocks noChangeArrowheads="1"/>
          </p:cNvSpPr>
          <p:nvPr/>
        </p:nvSpPr>
        <p:spPr bwMode="auto">
          <a:xfrm>
            <a:off x="198438" y="1568450"/>
            <a:ext cx="29464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Each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 finite string</a:t>
            </a:r>
          </a:p>
        </p:txBody>
      </p:sp>
      <p:sp>
        <p:nvSpPr>
          <p:cNvPr id="1254428" name="Text Box 28"/>
          <p:cNvSpPr txBox="1">
            <a:spLocks noChangeArrowheads="1"/>
          </p:cNvSpPr>
          <p:nvPr/>
        </p:nvSpPr>
        <p:spPr bwMode="auto">
          <a:xfrm>
            <a:off x="3084513" y="1539875"/>
            <a:ext cx="2857500" cy="94615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Each defined by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a finite string</a:t>
            </a:r>
          </a:p>
        </p:txBody>
      </p:sp>
      <p:sp>
        <p:nvSpPr>
          <p:cNvPr id="1254429" name="Text Box 29"/>
          <p:cNvSpPr txBox="1">
            <a:spLocks noChangeArrowheads="1"/>
          </p:cNvSpPr>
          <p:nvPr/>
        </p:nvSpPr>
        <p:spPr bwMode="auto">
          <a:xfrm>
            <a:off x="5914352" y="1511300"/>
            <a:ext cx="2995372" cy="95410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Most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 infinite string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1600200" y="4572000"/>
            <a:ext cx="7100888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possibly infinite subsets of the integers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{{2,3,…},{1,3,…}, …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Most defined by a infinite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is uncountable in size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4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4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4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54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4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54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17535 3.7037E-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0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33333E-6 L -0.17951 3.33333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76" y="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54 4.81481E-6 L -0.15746 4.81481E-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33333E-6 L 0.06181 3.33333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0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0.25001 -3.7037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2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17" grpId="0"/>
      <p:bldP spid="1254418" grpId="0"/>
      <p:bldP spid="1254419" grpId="0"/>
      <p:bldP spid="1254421" grpId="0"/>
      <p:bldP spid="1254422" grpId="0"/>
      <p:bldP spid="1254423" grpId="0" build="allAtOnce"/>
      <p:bldP spid="1254426" grpId="0"/>
      <p:bldP spid="1254428" grpId="0"/>
      <p:bldP spid="1254429" grpId="0"/>
      <p:bldP spid="19" grpId="0" build="allAtOnce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02" name="Rectangle 2"/>
          <p:cNvSpPr>
            <a:spLocks noChangeArrowheads="1"/>
          </p:cNvSpPr>
          <p:nvPr/>
        </p:nvSpPr>
        <p:spPr bwMode="auto">
          <a:xfrm>
            <a:off x="685800" y="-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Hierarchy of Infinities</a:t>
            </a:r>
          </a:p>
        </p:txBody>
      </p:sp>
      <p:sp>
        <p:nvSpPr>
          <p:cNvPr id="1254419" name="Text Box 19"/>
          <p:cNvSpPr txBox="1">
            <a:spLocks noChangeArrowheads="1"/>
          </p:cNvSpPr>
          <p:nvPr/>
        </p:nvSpPr>
        <p:spPr bwMode="auto">
          <a:xfrm>
            <a:off x="6815138" y="957263"/>
            <a:ext cx="1479550" cy="5191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|</a:t>
            </a:r>
          </a:p>
        </p:txBody>
      </p:sp>
      <p:sp>
        <p:nvSpPr>
          <p:cNvPr id="1254422" name="Text Box 22"/>
          <p:cNvSpPr txBox="1">
            <a:spLocks noChangeArrowheads="1"/>
          </p:cNvSpPr>
          <p:nvPr/>
        </p:nvSpPr>
        <p:spPr bwMode="auto">
          <a:xfrm>
            <a:off x="5486400" y="838200"/>
            <a:ext cx="1238250" cy="823913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&lt;&lt;</a:t>
            </a:r>
          </a:p>
        </p:txBody>
      </p:sp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482600" y="2514600"/>
            <a:ext cx="8509000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finite subsets of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reals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 {{2.394..,3.3563..},{1.982..,3.345..,5.32..}, …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Each defined by a string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countably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infinite length.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The set is same size as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reals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54429" name="Text Box 29"/>
          <p:cNvSpPr txBox="1">
            <a:spLocks noChangeArrowheads="1"/>
          </p:cNvSpPr>
          <p:nvPr/>
        </p:nvSpPr>
        <p:spPr bwMode="auto">
          <a:xfrm>
            <a:off x="5914352" y="1511300"/>
            <a:ext cx="2995372" cy="954107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Most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an infinite string</a:t>
            </a: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511175" y="4419600"/>
            <a:ext cx="8709025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possibly infinite subsets of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reals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{{2.394..,3.3563..,…},{1.982..,3.345..,…}, … }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Each defined by a string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infinite length.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 set is much bigger than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reals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!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996950" y="6324600"/>
            <a:ext cx="6591300" cy="523875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There is an infinite hierarchy of infinities!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81481E-6 L -0.62431 -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544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81481E-6 L -0.63993 -4.81481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54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97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-0.18976 4.07407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54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05 3.7037E-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03 3.33333E-6 L -0.08316 3.33333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65 4.81481E-6 L 0.12222 4.8148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3.33333E-6 L 0.11893 3.3333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37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06615 -3.7037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0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22222E-6 L 0.28524 -2.22222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19" grpId="0"/>
      <p:bldP spid="1254422" grpId="0"/>
      <p:bldP spid="1254423" grpId="0" build="allAtOnce"/>
      <p:bldP spid="1254429" grpId="0"/>
      <p:bldP spid="19" grpId="0" build="allAtOnce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423" name="Text Box 23"/>
          <p:cNvSpPr txBox="1">
            <a:spLocks noChangeArrowheads="1"/>
          </p:cNvSpPr>
          <p:nvPr/>
        </p:nvSpPr>
        <p:spPr bwMode="auto">
          <a:xfrm>
            <a:off x="203200" y="2924175"/>
            <a:ext cx="3757613" cy="1816100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TM/Algorithms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Each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a 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Countable in size</a:t>
            </a:r>
          </a:p>
        </p:txBody>
      </p:sp>
      <p:sp>
        <p:nvSpPr>
          <p:cNvPr id="1254427" name="Text Box 27"/>
          <p:cNvSpPr txBox="1">
            <a:spLocks noChangeArrowheads="1"/>
          </p:cNvSpPr>
          <p:nvPr/>
        </p:nvSpPr>
        <p:spPr bwMode="auto">
          <a:xfrm>
            <a:off x="5029200" y="2971800"/>
            <a:ext cx="4407104" cy="2677656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Set of Comp. Problems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For each input I,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must define what P does.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Most defined by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  an infinite string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Uncountable in size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98438" y="828675"/>
            <a:ext cx="8711286" cy="1685925"/>
            <a:chOff x="198438" y="828675"/>
            <a:chExt cx="8711286" cy="1685925"/>
          </a:xfrm>
        </p:grpSpPr>
        <p:sp>
          <p:nvSpPr>
            <p:cNvPr id="1254417" name="Text Box 17"/>
            <p:cNvSpPr txBox="1">
              <a:spLocks noChangeArrowheads="1"/>
            </p:cNvSpPr>
            <p:nvPr/>
          </p:nvSpPr>
          <p:spPr bwMode="auto">
            <a:xfrm>
              <a:off x="762000" y="957263"/>
              <a:ext cx="1836738" cy="51911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|Integers|</a:t>
              </a:r>
            </a:p>
          </p:txBody>
        </p:sp>
        <p:sp>
          <p:nvSpPr>
            <p:cNvPr id="1254418" name="Text Box 18"/>
            <p:cNvSpPr txBox="1">
              <a:spLocks noChangeArrowheads="1"/>
            </p:cNvSpPr>
            <p:nvPr/>
          </p:nvSpPr>
          <p:spPr bwMode="auto">
            <a:xfrm>
              <a:off x="3581400" y="957263"/>
              <a:ext cx="2014538" cy="51911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|Fractions|</a:t>
              </a:r>
            </a:p>
          </p:txBody>
        </p:sp>
        <p:sp>
          <p:nvSpPr>
            <p:cNvPr id="1254419" name="Text Box 19"/>
            <p:cNvSpPr txBox="1">
              <a:spLocks noChangeArrowheads="1"/>
            </p:cNvSpPr>
            <p:nvPr/>
          </p:nvSpPr>
          <p:spPr bwMode="auto">
            <a:xfrm>
              <a:off x="6815138" y="957263"/>
              <a:ext cx="1479550" cy="51911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|Reals|</a:t>
              </a:r>
            </a:p>
          </p:txBody>
        </p:sp>
        <p:sp>
          <p:nvSpPr>
            <p:cNvPr id="1254421" name="Text Box 21"/>
            <p:cNvSpPr txBox="1">
              <a:spLocks noChangeArrowheads="1"/>
            </p:cNvSpPr>
            <p:nvPr/>
          </p:nvSpPr>
          <p:spPr bwMode="auto">
            <a:xfrm>
              <a:off x="2747963" y="828675"/>
              <a:ext cx="893762" cy="82391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=</a:t>
              </a:r>
            </a:p>
          </p:txBody>
        </p:sp>
        <p:sp>
          <p:nvSpPr>
            <p:cNvPr id="1254422" name="Text Box 22"/>
            <p:cNvSpPr txBox="1">
              <a:spLocks noChangeArrowheads="1"/>
            </p:cNvSpPr>
            <p:nvPr/>
          </p:nvSpPr>
          <p:spPr bwMode="auto">
            <a:xfrm>
              <a:off x="5486400" y="838200"/>
              <a:ext cx="1238250" cy="823913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&lt;&lt;</a:t>
              </a:r>
            </a:p>
          </p:txBody>
        </p:sp>
        <p:sp>
          <p:nvSpPr>
            <p:cNvPr id="1254426" name="Text Box 26"/>
            <p:cNvSpPr txBox="1">
              <a:spLocks noChangeArrowheads="1"/>
            </p:cNvSpPr>
            <p:nvPr/>
          </p:nvSpPr>
          <p:spPr bwMode="auto">
            <a:xfrm>
              <a:off x="198438" y="1568450"/>
              <a:ext cx="2946400" cy="94615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Each defined by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 finite string</a:t>
              </a:r>
            </a:p>
          </p:txBody>
        </p:sp>
        <p:sp>
          <p:nvSpPr>
            <p:cNvPr id="1254428" name="Text Box 28"/>
            <p:cNvSpPr txBox="1">
              <a:spLocks noChangeArrowheads="1"/>
            </p:cNvSpPr>
            <p:nvPr/>
          </p:nvSpPr>
          <p:spPr bwMode="auto">
            <a:xfrm>
              <a:off x="3084513" y="1539875"/>
              <a:ext cx="2857500" cy="946150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Each defined by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 a finite string</a:t>
              </a:r>
            </a:p>
          </p:txBody>
        </p:sp>
        <p:sp>
          <p:nvSpPr>
            <p:cNvPr id="1254429" name="Text Box 29"/>
            <p:cNvSpPr txBox="1">
              <a:spLocks noChangeArrowheads="1"/>
            </p:cNvSpPr>
            <p:nvPr/>
          </p:nvSpPr>
          <p:spPr bwMode="auto">
            <a:xfrm>
              <a:off x="5914352" y="1511300"/>
              <a:ext cx="2995372" cy="954107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Most defined by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an infinite string</a:t>
              </a:r>
            </a:p>
          </p:txBody>
        </p:sp>
      </p:grpSp>
      <p:sp>
        <p:nvSpPr>
          <p:cNvPr id="1254430" name="Text Box 30"/>
          <p:cNvSpPr txBox="1">
            <a:spLocks noChangeArrowheads="1"/>
          </p:cNvSpPr>
          <p:nvPr/>
        </p:nvSpPr>
        <p:spPr bwMode="auto">
          <a:xfrm>
            <a:off x="3962400" y="2786063"/>
            <a:ext cx="1238250" cy="823912"/>
          </a:xfrm>
          <a:prstGeom prst="rect">
            <a:avLst/>
          </a:prstGeom>
          <a:noFill/>
          <a:ln w="38100" cap="sq">
            <a:noFill/>
            <a:miter lim="800000"/>
            <a:headEnd/>
            <a:tailEnd/>
          </a:ln>
          <a:effectLst/>
        </p:spPr>
        <p:txBody>
          <a:bodyPr wrap="none" lIns="274320" rIns="27432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&lt;&lt;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198438" y="5378450"/>
            <a:ext cx="3276600" cy="1384300"/>
            <a:chOff x="125" y="3450"/>
            <a:chExt cx="2064" cy="872"/>
          </a:xfrm>
        </p:grpSpPr>
        <p:sp>
          <p:nvSpPr>
            <p:cNvPr id="1254431" name="Text Box 31"/>
            <p:cNvSpPr txBox="1">
              <a:spLocks noChangeArrowheads="1"/>
            </p:cNvSpPr>
            <p:nvPr/>
          </p:nvSpPr>
          <p:spPr bwMode="auto">
            <a:xfrm>
              <a:off x="465" y="3450"/>
              <a:ext cx="1724" cy="872"/>
            </a:xfrm>
            <a:prstGeom prst="rect">
              <a:avLst/>
            </a:prstGeom>
            <a:noFill/>
            <a:ln w="38100" cap="sq">
              <a:noFill/>
              <a:miter lim="800000"/>
              <a:headEnd/>
              <a:tailEnd/>
            </a:ln>
            <a:effectLst/>
          </p:spPr>
          <p:txBody>
            <a:bodyPr wrap="none" lIns="274320" rIns="274320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Most problems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do not have </a:t>
              </a:r>
              <a:b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</a:b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an algorithm!!!</a:t>
              </a:r>
            </a:p>
          </p:txBody>
        </p:sp>
        <p:sp>
          <p:nvSpPr>
            <p:cNvPr id="1254432" name="AutoShape 32"/>
            <p:cNvSpPr>
              <a:spLocks noChangeArrowheads="1"/>
            </p:cNvSpPr>
            <p:nvPr/>
          </p:nvSpPr>
          <p:spPr bwMode="auto">
            <a:xfrm>
              <a:off x="125" y="3600"/>
              <a:ext cx="307" cy="288"/>
            </a:xfrm>
            <a:prstGeom prst="rightArrow">
              <a:avLst>
                <a:gd name="adj1" fmla="val 50000"/>
                <a:gd name="adj2" fmla="val 26649"/>
              </a:avLst>
            </a:prstGeom>
            <a:noFill/>
            <a:ln w="38100" cap="sq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913063" y="407988"/>
            <a:ext cx="3330575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 dirty="0">
                <a:ln>
                  <a:noFill/>
                </a:ln>
                <a:solidFill>
                  <a:srgbClr val="E7B95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P M  I  M(I)≠P(I)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srgbClr val="E7B95C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Some Uncomputable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4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44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4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54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54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54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4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54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54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4430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3810000" y="838200"/>
            <a:ext cx="5257800" cy="5918200"/>
            <a:chOff x="2400" y="528"/>
            <a:chExt cx="3312" cy="3728"/>
          </a:xfrm>
        </p:grpSpPr>
        <p:sp>
          <p:nvSpPr>
            <p:cNvPr id="1148931" name="Oval 3"/>
            <p:cNvSpPr>
              <a:spLocks noChangeArrowheads="1"/>
            </p:cNvSpPr>
            <p:nvPr/>
          </p:nvSpPr>
          <p:spPr bwMode="auto">
            <a:xfrm>
              <a:off x="2400" y="528"/>
              <a:ext cx="3312" cy="3728"/>
            </a:xfrm>
            <a:prstGeom prst="ellipse">
              <a:avLst/>
            </a:prstGeom>
            <a:noFill/>
            <a:ln w="38100" cap="sq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851" name="Text Box 4"/>
            <p:cNvSpPr txBox="1">
              <a:spLocks noChangeArrowheads="1"/>
            </p:cNvSpPr>
            <p:nvPr/>
          </p:nvSpPr>
          <p:spPr bwMode="auto">
            <a:xfrm>
              <a:off x="3329" y="528"/>
              <a:ext cx="14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Computable</a:t>
              </a:r>
            </a:p>
          </p:txBody>
        </p:sp>
      </p:grpSp>
      <p:grpSp>
        <p:nvGrpSpPr>
          <p:cNvPr id="35843" name="Group 12"/>
          <p:cNvGrpSpPr>
            <a:grpSpLocks/>
          </p:cNvGrpSpPr>
          <p:nvPr/>
        </p:nvGrpSpPr>
        <p:grpSpPr bwMode="auto">
          <a:xfrm>
            <a:off x="5562600" y="5562600"/>
            <a:ext cx="1609725" cy="1168400"/>
            <a:chOff x="3504" y="3504"/>
            <a:chExt cx="1014" cy="736"/>
          </a:xfrm>
        </p:grpSpPr>
        <p:sp>
          <p:nvSpPr>
            <p:cNvPr id="1148941" name="Oval 13"/>
            <p:cNvSpPr>
              <a:spLocks noChangeArrowheads="1"/>
            </p:cNvSpPr>
            <p:nvPr/>
          </p:nvSpPr>
          <p:spPr bwMode="auto">
            <a:xfrm>
              <a:off x="3504" y="3520"/>
              <a:ext cx="1008" cy="720"/>
            </a:xfrm>
            <a:prstGeom prst="ellipse">
              <a:avLst/>
            </a:prstGeom>
            <a:noFill/>
            <a:ln w="38100" cap="sq">
              <a:solidFill>
                <a:srgbClr val="FF00FF"/>
              </a:solidFill>
              <a:round/>
              <a:headEnd/>
              <a:tailEnd/>
            </a:ln>
            <a:effectLst/>
          </p:spPr>
          <p:txBody>
            <a:bodyPr lIns="274320" rIns="274320" anchor="ctr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2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849" name="Text Box 14"/>
            <p:cNvSpPr txBox="1">
              <a:spLocks noChangeArrowheads="1"/>
            </p:cNvSpPr>
            <p:nvPr/>
          </p:nvSpPr>
          <p:spPr bwMode="auto">
            <a:xfrm>
              <a:off x="3512" y="3504"/>
              <a:ext cx="100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0" rIns="274320"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0" u="none" strike="noStrike" kern="1200" cap="none" spc="0" normalizeH="0" baseline="0" noProof="0">
                  <a:ln>
                    <a:noFill/>
                  </a:ln>
                  <a:solidFill>
                    <a:srgbClr val="FF00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Known</a:t>
              </a:r>
            </a:p>
          </p:txBody>
        </p:sp>
      </p:grpSp>
      <p:sp>
        <p:nvSpPr>
          <p:cNvPr id="35844" name="Text Box 15"/>
          <p:cNvSpPr txBox="1">
            <a:spLocks noChangeArrowheads="1"/>
          </p:cNvSpPr>
          <p:nvPr/>
        </p:nvSpPr>
        <p:spPr bwMode="auto">
          <a:xfrm>
            <a:off x="5791200" y="6172200"/>
            <a:ext cx="119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GCD</a:t>
            </a:r>
          </a:p>
        </p:txBody>
      </p:sp>
      <p:sp>
        <p:nvSpPr>
          <p:cNvPr id="1148955" name="Text Box 27"/>
          <p:cNvSpPr txBox="1">
            <a:spLocks noChangeArrowheads="1"/>
          </p:cNvSpPr>
          <p:nvPr/>
        </p:nvSpPr>
        <p:spPr bwMode="auto">
          <a:xfrm>
            <a:off x="7010400" y="533400"/>
            <a:ext cx="233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274320" rIns="274320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Some problem</a:t>
            </a:r>
          </a:p>
        </p:txBody>
      </p:sp>
      <p:sp>
        <p:nvSpPr>
          <p:cNvPr id="1148960" name="Rectangle 32"/>
          <p:cNvSpPr>
            <a:spLocks noChangeArrowheads="1"/>
          </p:cNvSpPr>
          <p:nvPr/>
        </p:nvSpPr>
        <p:spPr bwMode="auto">
          <a:xfrm>
            <a:off x="685800" y="-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 Rounded MT Bold" pitchFamily="34" charset="0"/>
                <a:ea typeface="+mn-ea"/>
                <a:cs typeface="+mn-cs"/>
              </a:rPr>
              <a:t>Some Uncomputable Problem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913063" y="407988"/>
            <a:ext cx="3330575" cy="519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1" u="none" strike="noStrike" kern="1200" cap="none" spc="0" normalizeH="0" baseline="0" noProof="0">
                <a:ln>
                  <a:noFill/>
                </a:ln>
                <a:solidFill>
                  <a:srgbClr val="FFCC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P M  I  M(I)≠P(I)</a:t>
            </a:r>
            <a:endParaRPr kumimoji="0" lang="en-CA" sz="2800" b="0" i="0" u="none" strike="noStrike" kern="1200" cap="none" spc="0" normalizeH="0" baseline="0" noProof="0">
              <a:ln>
                <a:noFill/>
              </a:ln>
              <a:solidFill>
                <a:srgbClr val="FFCC6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8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8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5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CA" altLang="en-US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178637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tilman.de/uni/ws03/alp/gerichtetergrap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81929"/>
            <a:ext cx="2743200" cy="269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588" name="Picture 4" descr="http://mathworld.wolfram.com/images/eps-gif/OctahedralGraphEmbeddings_10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754215" cy="434687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-22860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" y="8382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Graph: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Edges between the nodes</a:t>
            </a:r>
            <a:r>
              <a:rPr lang="en-CA" altLang="en-US" sz="2800" noProof="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kumimoji="0" lang="en-CA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(Directed or undirected)</a:t>
            </a:r>
          </a:p>
        </p:txBody>
      </p:sp>
    </p:spTree>
    <p:extLst>
      <p:ext uri="{BB962C8B-B14F-4D97-AF65-F5344CB8AC3E}">
        <p14:creationId xmlns:p14="http://schemas.microsoft.com/office/powerpoint/2010/main" val="239063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CA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25400">
              <a:solidFill>
                <a:schemeClr val="hlink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anchor="ctr">
        <a:spAutoFit/>
      </a:bodyPr>
      <a:lstStyle>
        <a:defPPr>
          <a:spcBef>
            <a:spcPts val="0"/>
          </a:spcBef>
          <a:defRPr sz="2800" i="0" dirty="0" smtClean="0">
            <a:solidFill>
              <a:schemeClr val="tx2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CA" sz="3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i="0" dirty="0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sq">
          <a:solidFill>
            <a:schemeClr val="tx2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/>
      <a:lstStyle>
        <a:defPPr algn="ctr" eaLnBrk="0" hangingPunct="0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sq">
          <a:solidFill>
            <a:schemeClr val="tx2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 lIns="0" tIns="0" rIns="0" bIns="0"/>
      <a:lstStyle>
        <a:defPPr algn="ctr" eaLnBrk="0" hangingPunct="0">
          <a:defRPr dirty="0"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3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CC9900"/>
      </a:accent1>
      <a:accent2>
        <a:srgbClr val="FFCC66"/>
      </a:accent2>
      <a:accent3>
        <a:srgbClr val="AAAAB8"/>
      </a:accent3>
      <a:accent4>
        <a:srgbClr val="DADADA"/>
      </a:accent4>
      <a:accent5>
        <a:srgbClr val="E2CAAA"/>
      </a:accent5>
      <a:accent6>
        <a:srgbClr val="E7B95C"/>
      </a:accent6>
      <a:hlink>
        <a:srgbClr val="FF0000"/>
      </a:hlink>
      <a:folHlink>
        <a:srgbClr val="FFFF99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45720" rIns="2743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sq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274320" tIns="45720" rIns="27432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DDDDDD"/>
        </a:accent1>
        <a:accent2>
          <a:srgbClr val="4D4D4D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454545"/>
        </a:accent6>
        <a:hlink>
          <a:srgbClr val="333333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66"/>
        </a:dk2>
        <a:lt2>
          <a:srgbClr val="FFFF00"/>
        </a:lt2>
        <a:accent1>
          <a:srgbClr val="CC9900"/>
        </a:accent1>
        <a:accent2>
          <a:srgbClr val="FFCC66"/>
        </a:accent2>
        <a:accent3>
          <a:srgbClr val="AAAAB8"/>
        </a:accent3>
        <a:accent4>
          <a:srgbClr val="DADADA"/>
        </a:accent4>
        <a:accent5>
          <a:srgbClr val="E2CAAA"/>
        </a:accent5>
        <a:accent6>
          <a:srgbClr val="E7B95C"/>
        </a:accent6>
        <a:hlink>
          <a:srgbClr val="FF00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35517</TotalTime>
  <Words>8209</Words>
  <Application>Microsoft Office PowerPoint</Application>
  <PresentationFormat>On-screen Show (4:3)</PresentationFormat>
  <Paragraphs>1526</Paragraphs>
  <Slides>86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86</vt:i4>
      </vt:variant>
    </vt:vector>
  </HeadingPairs>
  <TitlesOfParts>
    <vt:vector size="101" baseType="lpstr">
      <vt:lpstr>Arial</vt:lpstr>
      <vt:lpstr>Arial Rounded MT Bold</vt:lpstr>
      <vt:lpstr>Comic Sans MS</vt:lpstr>
      <vt:lpstr>Euclid Math One</vt:lpstr>
      <vt:lpstr>Euclid Math Two</vt:lpstr>
      <vt:lpstr>Symbol</vt:lpstr>
      <vt:lpstr>Times New Roman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Equation</vt:lpstr>
      <vt:lpstr>Clip</vt:lpstr>
      <vt:lpstr>Logic for Computer Science</vt:lpstr>
      <vt:lpstr>PowerPoint Presentation</vt:lpstr>
      <vt:lpstr>Continuous &amp; Converging</vt:lpstr>
      <vt:lpstr>Continuous &amp; Converging</vt:lpstr>
      <vt:lpstr>Continuous &amp; Converging</vt:lpstr>
      <vt:lpstr>Continuous &amp; Converging</vt:lpstr>
      <vt:lpstr>Continuous &amp; Converging</vt:lpstr>
      <vt:lpstr>Vector Spaces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Proofs with Implications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Fields</vt:lpstr>
      <vt:lpstr>Constructing Integers</vt:lpstr>
      <vt:lpstr>Constructing Integers</vt:lpstr>
      <vt:lpstr>Constructing Integers</vt:lpstr>
      <vt:lpstr>Constructing Integers</vt:lpstr>
      <vt:lpstr>Constructing Integers</vt:lpstr>
      <vt:lpstr>Constructing Integers</vt:lpstr>
      <vt:lpstr>Constructing Integers</vt:lpstr>
      <vt:lpstr>Constructing Integers</vt:lpstr>
      <vt:lpstr>Constructing Integers</vt:lpstr>
      <vt:lpstr>Constructing Integers</vt:lpstr>
      <vt:lpstr>Constructing Integers</vt:lpstr>
      <vt:lpstr>Constructing Integers</vt:lpstr>
      <vt:lpstr>Constructing Integers</vt:lpstr>
      <vt:lpstr>Finite Fields</vt:lpstr>
      <vt:lpstr>Finite Fields</vt:lpstr>
      <vt:lpstr>Finite Fields</vt:lpstr>
      <vt:lpstr>Finite Fields</vt:lpstr>
      <vt:lpstr>Finite Fields</vt:lpstr>
      <vt:lpstr>            Fields</vt:lpstr>
      <vt:lpstr>Proofs for Integers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N and E have the same cardinality?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 Edmonds</cp:lastModifiedBy>
  <cp:revision>502</cp:revision>
  <dcterms:created xsi:type="dcterms:W3CDTF">2000-08-25T17:31:26Z</dcterms:created>
  <dcterms:modified xsi:type="dcterms:W3CDTF">2020-09-15T15:11:25Z</dcterms:modified>
</cp:coreProperties>
</file>